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CB958A-77C4-4043-B03E-49E65FF09AFE}">
  <a:tblStyle styleId="{9ECB958A-77C4-4043-B03E-49E65FF09A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488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 </a:t>
            </a:r>
            <a:r>
              <a:rPr lang="en-US" smtClean="0"/>
              <a:t>loss equation</a:t>
            </a:r>
            <a:r>
              <a:rPr lang="en-US" baseline="0" smtClean="0"/>
              <a:t> = squared error ‘cost’ function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dirty="0" smtClean="0"/>
              <a:t> </a:t>
            </a:r>
            <a:r>
              <a:rPr lang="de-DE" sz="1100" dirty="0" err="1" smtClean="0"/>
              <a:t>y</a:t>
            </a:r>
            <a:r>
              <a:rPr lang="de-DE" sz="1100" dirty="0" smtClean="0"/>
              <a:t> = w</a:t>
            </a:r>
            <a:r>
              <a:rPr lang="de-DE" sz="1100" baseline="-25000" dirty="0" smtClean="0"/>
              <a:t>1</a:t>
            </a:r>
            <a:r>
              <a:rPr lang="de-DE" sz="1100" dirty="0" smtClean="0"/>
              <a:t>x</a:t>
            </a:r>
            <a:r>
              <a:rPr lang="de-DE" sz="1100" baseline="-25000" dirty="0" smtClean="0"/>
              <a:t>1</a:t>
            </a:r>
            <a:r>
              <a:rPr lang="de-DE" sz="1100" dirty="0" smtClean="0"/>
              <a:t> + w</a:t>
            </a:r>
            <a:r>
              <a:rPr lang="de-DE" sz="1100" baseline="-25000" dirty="0" smtClean="0"/>
              <a:t>2</a:t>
            </a:r>
            <a:r>
              <a:rPr lang="de-DE" sz="1100" dirty="0" smtClean="0"/>
              <a:t>x</a:t>
            </a:r>
            <a:r>
              <a:rPr lang="de-DE" sz="1100" baseline="-25000" dirty="0" smtClean="0"/>
              <a:t>2</a:t>
            </a:r>
            <a:r>
              <a:rPr lang="de-DE" sz="1100" dirty="0" smtClean="0"/>
              <a:t> + w</a:t>
            </a:r>
            <a:r>
              <a:rPr lang="de-DE" sz="1100" baseline="-25000" dirty="0" smtClean="0"/>
              <a:t>3</a:t>
            </a:r>
            <a:r>
              <a:rPr lang="de-DE" sz="1100" dirty="0" smtClean="0"/>
              <a:t>x</a:t>
            </a:r>
            <a:r>
              <a:rPr lang="de-DE" sz="1100" baseline="-25000" dirty="0" smtClean="0"/>
              <a:t>1</a:t>
            </a:r>
            <a:r>
              <a:rPr lang="de-DE" sz="1100" baseline="30000" dirty="0" smtClean="0"/>
              <a:t>2</a:t>
            </a:r>
            <a:r>
              <a:rPr lang="de-DE" sz="1100" dirty="0" smtClean="0"/>
              <a:t> + w</a:t>
            </a:r>
            <a:r>
              <a:rPr lang="de-DE" sz="1100" baseline="-25000" dirty="0" smtClean="0"/>
              <a:t>4</a:t>
            </a:r>
            <a:r>
              <a:rPr lang="de-DE" sz="1100" dirty="0" smtClean="0"/>
              <a:t>x</a:t>
            </a:r>
            <a:r>
              <a:rPr lang="de-DE" sz="1100" baseline="-25000" dirty="0" smtClean="0"/>
              <a:t>2</a:t>
            </a:r>
            <a:r>
              <a:rPr lang="de-DE" sz="1100" baseline="30000" dirty="0" smtClean="0"/>
              <a:t>2</a:t>
            </a:r>
            <a:r>
              <a:rPr lang="de-DE" sz="1100" dirty="0" smtClean="0"/>
              <a:t> + w</a:t>
            </a:r>
            <a:r>
              <a:rPr lang="de-DE" sz="1100" baseline="-25000" dirty="0" smtClean="0"/>
              <a:t>0</a:t>
            </a:r>
            <a:r>
              <a:rPr lang="de-DE" sz="1100" baseline="0" dirty="0" smtClean="0"/>
              <a:t> </a:t>
            </a:r>
            <a:r>
              <a:rPr lang="de-DE" sz="1100" dirty="0" smtClean="0"/>
              <a:t>(</a:t>
            </a:r>
            <a:r>
              <a:rPr lang="de-DE" sz="1100" dirty="0" err="1" smtClean="0"/>
              <a:t>this</a:t>
            </a:r>
            <a:r>
              <a:rPr lang="de-DE" sz="1100" dirty="0" smtClean="0"/>
              <a:t> </a:t>
            </a:r>
            <a:r>
              <a:rPr lang="de-DE" sz="1100" dirty="0" err="1" smtClean="0"/>
              <a:t>is</a:t>
            </a:r>
            <a:r>
              <a:rPr lang="de-DE" sz="1100" dirty="0" smtClean="0"/>
              <a:t> </a:t>
            </a:r>
            <a:r>
              <a:rPr lang="de-DE" sz="1100" dirty="0" err="1" smtClean="0"/>
              <a:t>the</a:t>
            </a:r>
            <a:r>
              <a:rPr lang="de-DE" sz="1100" dirty="0" smtClean="0"/>
              <a:t> WTX</a:t>
            </a:r>
            <a:r>
              <a:rPr lang="de-DE" sz="1100" baseline="0" dirty="0" smtClean="0"/>
              <a:t> </a:t>
            </a:r>
            <a:r>
              <a:rPr lang="de-DE" sz="1100" baseline="0" dirty="0" err="1" smtClean="0"/>
              <a:t>value</a:t>
            </a:r>
            <a:r>
              <a:rPr lang="de-DE" sz="1100" baseline="0" dirty="0" smtClean="0"/>
              <a:t> </a:t>
            </a:r>
            <a:r>
              <a:rPr lang="de-DE" sz="1100" baseline="0" dirty="0" err="1" smtClean="0"/>
              <a:t>used</a:t>
            </a:r>
            <a:r>
              <a:rPr lang="de-DE" sz="1100" baseline="0" dirty="0" smtClean="0"/>
              <a:t> </a:t>
            </a:r>
            <a:r>
              <a:rPr lang="de-DE" sz="1100" baseline="0" dirty="0" err="1" smtClean="0"/>
              <a:t>for</a:t>
            </a:r>
            <a:r>
              <a:rPr lang="de-DE" sz="1100" baseline="0" dirty="0" smtClean="0"/>
              <a:t> </a:t>
            </a:r>
            <a:r>
              <a:rPr lang="de-DE" sz="1100" baseline="0" dirty="0" err="1" smtClean="0"/>
              <a:t>the</a:t>
            </a:r>
            <a:r>
              <a:rPr lang="de-DE" sz="1100" baseline="0" dirty="0" smtClean="0"/>
              <a:t> </a:t>
            </a:r>
            <a:r>
              <a:rPr lang="de-DE" sz="1100" baseline="0" dirty="0" err="1" smtClean="0"/>
              <a:t>prediction</a:t>
            </a:r>
            <a:r>
              <a:rPr lang="de-DE" sz="1100" baseline="0" dirty="0" smtClean="0"/>
              <a:t>)</a:t>
            </a:r>
            <a:endParaRPr lang="de-DE" sz="11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dirty="0" smtClean="0"/>
              <a:t>w</a:t>
            </a:r>
            <a:r>
              <a:rPr lang="de-DE" sz="1100" baseline="-25000" dirty="0" smtClean="0"/>
              <a:t>3</a:t>
            </a:r>
            <a:r>
              <a:rPr lang="de-DE" sz="1100" dirty="0" smtClean="0"/>
              <a:t>x</a:t>
            </a:r>
            <a:r>
              <a:rPr lang="de-DE" sz="1100" baseline="-25000" dirty="0" smtClean="0"/>
              <a:t>1</a:t>
            </a:r>
            <a:r>
              <a:rPr lang="de-DE" sz="1100" baseline="30000" dirty="0" smtClean="0"/>
              <a:t>2</a:t>
            </a:r>
            <a:r>
              <a:rPr lang="de-DE" sz="1100" dirty="0" smtClean="0"/>
              <a:t> + w</a:t>
            </a:r>
            <a:r>
              <a:rPr lang="de-DE" sz="1100" baseline="-25000" dirty="0" smtClean="0"/>
              <a:t>4</a:t>
            </a:r>
            <a:r>
              <a:rPr lang="de-DE" sz="1100" dirty="0" smtClean="0"/>
              <a:t>x</a:t>
            </a:r>
            <a:r>
              <a:rPr lang="de-DE" sz="1100" baseline="-25000" dirty="0" smtClean="0"/>
              <a:t>2</a:t>
            </a:r>
            <a:r>
              <a:rPr lang="de-DE" sz="1100" baseline="30000" dirty="0" smtClean="0"/>
              <a:t>2</a:t>
            </a:r>
            <a:r>
              <a:rPr lang="de-DE" sz="1100" dirty="0" smtClean="0"/>
              <a:t> : </a:t>
            </a:r>
            <a:r>
              <a:rPr lang="de-DE" sz="1100" dirty="0" err="1" smtClean="0"/>
              <a:t>these</a:t>
            </a:r>
            <a:r>
              <a:rPr lang="de-DE" sz="1100" baseline="0" dirty="0" smtClean="0"/>
              <a:t> </a:t>
            </a:r>
            <a:r>
              <a:rPr lang="de-DE" sz="1100" baseline="0" dirty="0" err="1" smtClean="0"/>
              <a:t>terms</a:t>
            </a:r>
            <a:r>
              <a:rPr lang="de-DE" sz="1100" baseline="0" dirty="0" smtClean="0"/>
              <a:t> </a:t>
            </a:r>
            <a:r>
              <a:rPr lang="de-DE" sz="1100" baseline="0" dirty="0" err="1" smtClean="0"/>
              <a:t>are</a:t>
            </a:r>
            <a:r>
              <a:rPr lang="de-DE" sz="1100" baseline="0" dirty="0" smtClean="0"/>
              <a:t> </a:t>
            </a:r>
            <a:r>
              <a:rPr lang="de-DE" sz="1100" baseline="0" dirty="0" err="1" smtClean="0"/>
              <a:t>called</a:t>
            </a:r>
            <a:r>
              <a:rPr lang="de-DE" sz="1100" baseline="0" dirty="0" smtClean="0"/>
              <a:t> </a:t>
            </a:r>
            <a:r>
              <a:rPr lang="de-DE" sz="1100" baseline="0" dirty="0" err="1" smtClean="0"/>
              <a:t>feature</a:t>
            </a:r>
            <a:r>
              <a:rPr lang="de-DE" sz="1100" baseline="0" dirty="0" smtClean="0"/>
              <a:t> </a:t>
            </a:r>
            <a:r>
              <a:rPr lang="de-DE" sz="1100" baseline="0" dirty="0" err="1" smtClean="0"/>
              <a:t>engineering</a:t>
            </a:r>
            <a:endParaRPr lang="de-DE" sz="11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de-DE" sz="1100" baseline="-250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de-DE" sz="1100" baseline="-2500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mr-IN" sz="1100" dirty="0" err="1" smtClean="0"/>
              <a:t>P</a:t>
            </a:r>
            <a:r>
              <a:rPr lang="mr-IN" sz="1100" dirty="0" smtClean="0"/>
              <a:t>(</a:t>
            </a:r>
            <a:r>
              <a:rPr lang="mr-IN" sz="1100" dirty="0" err="1" smtClean="0"/>
              <a:t>A</a:t>
            </a:r>
            <a:r>
              <a:rPr lang="mr-IN" sz="1100" dirty="0" smtClean="0"/>
              <a:t>) = </a:t>
            </a:r>
            <a:r>
              <a:rPr lang="en-US" sz="1100" dirty="0" smtClean="0"/>
              <a:t>0.3+0.1+0.12 = 0.52</a:t>
            </a:r>
            <a:endParaRPr lang="mr-IN" sz="1100" dirty="0" smtClean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mr-IN" sz="1100" dirty="0" err="1" smtClean="0"/>
              <a:t>P</a:t>
            </a:r>
            <a:r>
              <a:rPr lang="mr-IN" sz="1100" dirty="0" smtClean="0"/>
              <a:t>(A|B</a:t>
            </a:r>
            <a:r>
              <a:rPr lang="mr-IN" sz="1100" baseline="-25000" dirty="0" smtClean="0"/>
              <a:t>1</a:t>
            </a:r>
            <a:r>
              <a:rPr lang="mr-IN" sz="1100" dirty="0" smtClean="0"/>
              <a:t>) = </a:t>
            </a:r>
            <a:r>
              <a:rPr lang="en-US" sz="1100" dirty="0" smtClean="0"/>
              <a:t>0.1/0.1 = 1</a:t>
            </a:r>
            <a:endParaRPr lang="mr-IN" sz="1100" dirty="0" smtClean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mr-IN" sz="1100" dirty="0" err="1" smtClean="0"/>
              <a:t>P</a:t>
            </a:r>
            <a:r>
              <a:rPr lang="mr-IN" sz="1100" dirty="0" smtClean="0"/>
              <a:t>(A|B</a:t>
            </a:r>
            <a:r>
              <a:rPr lang="mr-IN" sz="1100" baseline="-25000" dirty="0" smtClean="0"/>
              <a:t>2</a:t>
            </a:r>
            <a:r>
              <a:rPr lang="mr-IN" sz="1100" dirty="0" smtClean="0"/>
              <a:t>) = </a:t>
            </a:r>
            <a:r>
              <a:rPr lang="en-US" sz="1100" dirty="0" smtClean="0"/>
              <a:t>0.12/0.16 = 0.75</a:t>
            </a:r>
            <a:endParaRPr lang="mr-IN" sz="1100" dirty="0" smtClean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mr-IN" sz="1100" dirty="0" err="1" smtClean="0"/>
              <a:t>P</a:t>
            </a:r>
            <a:r>
              <a:rPr lang="mr-IN" sz="1100" dirty="0" smtClean="0"/>
              <a:t>(A|B</a:t>
            </a:r>
            <a:r>
              <a:rPr lang="mr-IN" sz="1100" baseline="-25000" dirty="0" smtClean="0"/>
              <a:t>3</a:t>
            </a:r>
            <a:r>
              <a:rPr lang="mr-IN" sz="1100" dirty="0" smtClean="0"/>
              <a:t>) = </a:t>
            </a:r>
            <a:r>
              <a:rPr lang="en-US" sz="1100" dirty="0" smtClean="0"/>
              <a:t>0/0.1 = 0</a:t>
            </a:r>
            <a:endParaRPr lang="mr-IN" sz="110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docs.microsoft.com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-us/azure/machine-learning/studio/algorithm-cheat-sheet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E3D49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834726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2195511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912874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pic" idx="4"/>
          </p:nvPr>
        </p:nvSpPr>
        <p:spPr>
          <a:xfrm>
            <a:off x="4662487" y="1714499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457200" y="1715876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bg>
      <p:bgPr>
        <a:solidFill>
          <a:srgbClr val="2E3D4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796400" y="3548547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7" y="1370724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Segue">
    <p:bg>
      <p:bgPr>
        <a:solidFill>
          <a:srgbClr val="2E3D49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bg>
      <p:bgPr>
        <a:solidFill>
          <a:srgbClr val="2E3D49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2633661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2633661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667977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bg>
      <p:bgPr>
        <a:solidFill>
          <a:srgbClr val="2E3D49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96400" y="3548874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7" y="1370724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bg>
      <p:bgPr>
        <a:solidFill>
          <a:srgbClr val="2E3D49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796400" y="3082943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7" y="2221258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796400" y="3082943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1" y="2221258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3E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n9zObFjBH0" TargetMode="External"/><Relationship Id="rId4" Type="http://schemas.openxmlformats.org/officeDocument/2006/relationships/hyperlink" Target="https://www.youtube.com/watch?v=2Mg8QD0F1dQ" TargetMode="External"/><Relationship Id="rId5" Type="http://schemas.openxmlformats.org/officeDocument/2006/relationships/hyperlink" Target="https://www.youtube.com/watch?v=GM3CDQfQ4sw&amp;t=24s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March 17, 2018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Supervised Learning - Classification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github.com/Udacity/machine-learning/p 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3"/>
          </p:nvPr>
        </p:nvSpPr>
        <p:spPr>
          <a:xfrm>
            <a:off x="457200" y="1715876"/>
            <a:ext cx="8229600" cy="28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Entropy		-p log (p)</a:t>
            </a:r>
            <a:endParaRPr sz="3000">
              <a:solidFill>
                <a:srgbClr val="000000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Information Gain</a:t>
            </a:r>
            <a:endParaRPr sz="3000">
              <a:solidFill>
                <a:srgbClr val="000000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ID3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for Classification?</a:t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83450"/>
            <a:ext cx="4394724" cy="33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0" y="4755900"/>
            <a:ext cx="72285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https://gerardnico.com/wiki/data_mining/simple_logistic_regression</a:t>
            </a:r>
            <a:endParaRPr sz="900"/>
          </a:p>
        </p:txBody>
      </p:sp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953" y="1476125"/>
            <a:ext cx="4171997" cy="33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998750" y="1997475"/>
            <a:ext cx="3495575" cy="1972500"/>
          </a:xfrm>
          <a:custGeom>
            <a:avLst/>
            <a:gdLst/>
            <a:ahLst/>
            <a:cxnLst/>
            <a:rect l="0" t="0" r="0" b="0"/>
            <a:pathLst>
              <a:path w="139823" h="78900" extrusionOk="0">
                <a:moveTo>
                  <a:pt x="0" y="78900"/>
                </a:moveTo>
                <a:lnTo>
                  <a:pt x="72408" y="78401"/>
                </a:lnTo>
                <a:lnTo>
                  <a:pt x="72408" y="0"/>
                </a:lnTo>
                <a:lnTo>
                  <a:pt x="139823" y="0"/>
                </a:ln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Ng  https://www.youtube.com/watch?v=-la3q9d7AKQ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1638425"/>
            <a:ext cx="49530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611725" y="1685375"/>
            <a:ext cx="3957600" cy="28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Sigmoid or logistic function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0 &lt; output &lt; 1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Nonlinear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Interpret as probability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Threshold for classification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63" y="1447838"/>
            <a:ext cx="6180725" cy="11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        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</a:t>
            </a: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3"/>
          </p:nvPr>
        </p:nvSpPr>
        <p:spPr>
          <a:xfrm>
            <a:off x="6498500" y="1347809"/>
            <a:ext cx="2587800" cy="2297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2B3E4"/>
                </a:solidFill>
              </a:rPr>
              <a:t> 	y = w</a:t>
            </a:r>
            <a:r>
              <a:rPr lang="en" sz="2400" b="1" baseline="-25000">
                <a:solidFill>
                  <a:srgbClr val="02B3E4"/>
                </a:solidFill>
              </a:rPr>
              <a:t>1</a:t>
            </a:r>
            <a:r>
              <a:rPr lang="en" sz="2400" b="1">
                <a:solidFill>
                  <a:srgbClr val="02B3E4"/>
                </a:solidFill>
              </a:rPr>
              <a:t>x + w</a:t>
            </a:r>
            <a:r>
              <a:rPr lang="en" sz="2400" b="1" baseline="-25000">
                <a:solidFill>
                  <a:srgbClr val="02B3E4"/>
                </a:solidFill>
              </a:rPr>
              <a:t>0</a:t>
            </a:r>
            <a:endParaRPr sz="2400" b="1" baseline="-25000">
              <a:solidFill>
                <a:srgbClr val="02B3E4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baseline="-25000">
                <a:solidFill>
                  <a:srgbClr val="02B3E4"/>
                </a:solidFill>
              </a:rPr>
              <a:t>	</a:t>
            </a:r>
            <a:r>
              <a:rPr lang="en" sz="3000" b="1" baseline="-25000">
                <a:solidFill>
                  <a:srgbClr val="02B3E4"/>
                </a:solidFill>
              </a:rPr>
              <a:t>Squared Error</a:t>
            </a:r>
            <a:endParaRPr sz="3000" b="1" baseline="-25000">
              <a:solidFill>
                <a:srgbClr val="02B3E4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b="1" baseline="-25000">
              <a:solidFill>
                <a:srgbClr val="02B3E4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baseline="-25000">
                <a:solidFill>
                  <a:srgbClr val="02B3E4"/>
                </a:solidFill>
              </a:rPr>
              <a:t>		MSE</a:t>
            </a:r>
            <a:endParaRPr sz="3000" b="1" baseline="-25000">
              <a:solidFill>
                <a:srgbClr val="02B3E4"/>
              </a:solidFill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763" y="3044350"/>
            <a:ext cx="4711550" cy="7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        </a:t>
            </a:r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Boundary</a:t>
            </a: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3"/>
          </p:nvPr>
        </p:nvSpPr>
        <p:spPr>
          <a:xfrm>
            <a:off x="4228550" y="1481150"/>
            <a:ext cx="4510500" cy="3298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2B3E4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2B3E4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2B3E4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2B3E4"/>
                </a:solidFill>
              </a:rPr>
              <a:t> y = w</a:t>
            </a:r>
            <a:r>
              <a:rPr lang="en" sz="2400" b="1" baseline="-25000">
                <a:solidFill>
                  <a:srgbClr val="02B3E4"/>
                </a:solidFill>
              </a:rPr>
              <a:t>2</a:t>
            </a:r>
            <a:r>
              <a:rPr lang="en" sz="2400" b="1">
                <a:solidFill>
                  <a:srgbClr val="02B3E4"/>
                </a:solidFill>
              </a:rPr>
              <a:t>x</a:t>
            </a:r>
            <a:r>
              <a:rPr lang="en" sz="2400" b="1" baseline="-25000">
                <a:solidFill>
                  <a:srgbClr val="02B3E4"/>
                </a:solidFill>
              </a:rPr>
              <a:t>2</a:t>
            </a:r>
            <a:r>
              <a:rPr lang="en" sz="2400" b="1">
                <a:solidFill>
                  <a:srgbClr val="02B3E4"/>
                </a:solidFill>
              </a:rPr>
              <a:t> + w</a:t>
            </a:r>
            <a:r>
              <a:rPr lang="en" sz="2400" b="1" baseline="-25000">
                <a:solidFill>
                  <a:srgbClr val="02B3E4"/>
                </a:solidFill>
              </a:rPr>
              <a:t>1</a:t>
            </a:r>
            <a:r>
              <a:rPr lang="en" sz="2400" b="1">
                <a:solidFill>
                  <a:srgbClr val="02B3E4"/>
                </a:solidFill>
              </a:rPr>
              <a:t>x</a:t>
            </a:r>
            <a:r>
              <a:rPr lang="en" sz="2400" b="1" baseline="-25000">
                <a:solidFill>
                  <a:srgbClr val="02B3E4"/>
                </a:solidFill>
              </a:rPr>
              <a:t>1</a:t>
            </a:r>
            <a:r>
              <a:rPr lang="en" sz="2400" b="1">
                <a:solidFill>
                  <a:srgbClr val="02B3E4"/>
                </a:solidFill>
              </a:rPr>
              <a:t> + w</a:t>
            </a:r>
            <a:r>
              <a:rPr lang="en" sz="2400" b="1" baseline="-25000">
                <a:solidFill>
                  <a:srgbClr val="02B3E4"/>
                </a:solidFill>
              </a:rPr>
              <a:t>0</a:t>
            </a:r>
            <a:endParaRPr sz="2400" b="1" baseline="-25000">
              <a:solidFill>
                <a:srgbClr val="02B3E4"/>
              </a:solidFill>
            </a:endParaRPr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Weights define a line that best separates the classes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Doesn’t work when class distributions are not linearly separable</a:t>
            </a:r>
            <a:endParaRPr sz="2400" i="1"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49"/>
            <a:ext cx="3957600" cy="340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275" y="848925"/>
            <a:ext cx="6180725" cy="119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Shape 274"/>
          <p:cNvCxnSpPr/>
          <p:nvPr/>
        </p:nvCxnSpPr>
        <p:spPr>
          <a:xfrm>
            <a:off x="1011225" y="2297100"/>
            <a:ext cx="1722900" cy="16728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https://www.youtube.com/watch?v=HIQlmHxI6-0</a:t>
            </a: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Decision Boundary</a:t>
            </a: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3"/>
          </p:nvPr>
        </p:nvSpPr>
        <p:spPr>
          <a:xfrm>
            <a:off x="399500" y="3720300"/>
            <a:ext cx="8287200" cy="851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/>
              <a:t> y = w</a:t>
            </a:r>
            <a:r>
              <a:rPr lang="en" sz="2400" baseline="-25000" dirty="0"/>
              <a:t>1</a:t>
            </a:r>
            <a:r>
              <a:rPr lang="en" sz="2400" dirty="0"/>
              <a:t>x</a:t>
            </a:r>
            <a:r>
              <a:rPr lang="en" sz="2400" baseline="-25000" dirty="0"/>
              <a:t>1</a:t>
            </a:r>
            <a:r>
              <a:rPr lang="en" sz="2400" dirty="0"/>
              <a:t> + w</a:t>
            </a:r>
            <a:r>
              <a:rPr lang="en" sz="2400" baseline="-25000" dirty="0"/>
              <a:t>2</a:t>
            </a:r>
            <a:r>
              <a:rPr lang="en" sz="2400" dirty="0"/>
              <a:t>x</a:t>
            </a:r>
            <a:r>
              <a:rPr lang="en" sz="2400" baseline="-25000" dirty="0"/>
              <a:t>2</a:t>
            </a:r>
            <a:r>
              <a:rPr lang="en" sz="2400" dirty="0"/>
              <a:t> + w</a:t>
            </a:r>
            <a:r>
              <a:rPr lang="en" sz="2400" baseline="-25000" dirty="0"/>
              <a:t>3</a:t>
            </a:r>
            <a:r>
              <a:rPr lang="en" sz="2400" dirty="0"/>
              <a:t>x</a:t>
            </a:r>
            <a:r>
              <a:rPr lang="en" sz="2400" baseline="-25000" dirty="0"/>
              <a:t>1</a:t>
            </a:r>
            <a:r>
              <a:rPr lang="en" sz="2400" baseline="30000" dirty="0"/>
              <a:t>2</a:t>
            </a:r>
            <a:r>
              <a:rPr lang="en" sz="2400" dirty="0"/>
              <a:t> + w</a:t>
            </a:r>
            <a:r>
              <a:rPr lang="en" sz="2400" baseline="-25000" dirty="0"/>
              <a:t>4</a:t>
            </a:r>
            <a:r>
              <a:rPr lang="en" sz="2400" dirty="0"/>
              <a:t>x</a:t>
            </a:r>
            <a:r>
              <a:rPr lang="en" sz="2400" baseline="-25000" dirty="0"/>
              <a:t>2</a:t>
            </a:r>
            <a:r>
              <a:rPr lang="en" sz="2400" baseline="30000" dirty="0"/>
              <a:t>2</a:t>
            </a:r>
            <a:r>
              <a:rPr lang="en" sz="2400" dirty="0"/>
              <a:t> + w</a:t>
            </a:r>
            <a:r>
              <a:rPr lang="en" sz="2400" baseline="-25000" dirty="0"/>
              <a:t>0</a:t>
            </a:r>
            <a:endParaRPr sz="2400" baseline="-25000" dirty="0"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650" y="1295125"/>
            <a:ext cx="2552700" cy="2590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4" name="Shape 284"/>
          <p:cNvSpPr/>
          <p:nvPr/>
        </p:nvSpPr>
        <p:spPr>
          <a:xfrm>
            <a:off x="3932525" y="2034925"/>
            <a:ext cx="1086000" cy="10737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RE-ENGINEER THE VARIABLES SO THAT PROBLEM IS SIMPLIFIED</a:t>
            </a: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transformation</a:t>
            </a: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Switch (transform) to polar coordinates r, and θ</a:t>
            </a: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	=    sqrt(x</a:t>
            </a:r>
            <a:r>
              <a:rPr lang="en" sz="2400" baseline="-25000"/>
              <a:t>1</a:t>
            </a:r>
            <a:r>
              <a:rPr lang="en" sz="2400" baseline="30000"/>
              <a:t>2</a:t>
            </a:r>
            <a:r>
              <a:rPr lang="en" sz="2400"/>
              <a:t> + x</a:t>
            </a:r>
            <a:r>
              <a:rPr lang="en" sz="2400" baseline="-25000"/>
              <a:t>2</a:t>
            </a:r>
            <a:r>
              <a:rPr lang="en" sz="2400" baseline="30000"/>
              <a:t>2</a:t>
            </a:r>
            <a:r>
              <a:rPr lang="en" sz="2400"/>
              <a:t>),           θ = tan</a:t>
            </a:r>
            <a:r>
              <a:rPr lang="en" sz="2400" baseline="30000"/>
              <a:t>-1</a:t>
            </a:r>
            <a:r>
              <a:rPr lang="en" sz="2400"/>
              <a:t>(x</a:t>
            </a:r>
            <a:r>
              <a:rPr lang="en" sz="2400" baseline="-25000"/>
              <a:t>2</a:t>
            </a:r>
            <a:r>
              <a:rPr lang="en" sz="2400"/>
              <a:t>/x</a:t>
            </a:r>
            <a:r>
              <a:rPr lang="en" sz="2400" baseline="-25000"/>
              <a:t>1</a:t>
            </a:r>
            <a:r>
              <a:rPr lang="en" sz="2400"/>
              <a:t>)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y 	= 	w’</a:t>
            </a:r>
            <a:r>
              <a:rPr lang="en" sz="2400" baseline="-25000"/>
              <a:t>1</a:t>
            </a:r>
            <a:r>
              <a:rPr lang="en" sz="2400"/>
              <a:t>r + w’</a:t>
            </a:r>
            <a:r>
              <a:rPr lang="en" sz="2400" baseline="-25000"/>
              <a:t>2</a:t>
            </a:r>
            <a:r>
              <a:rPr lang="en" sz="2400"/>
              <a:t>θ + w</a:t>
            </a:r>
            <a:r>
              <a:rPr lang="en" sz="2400" baseline="-25000"/>
              <a:t>0		</a:t>
            </a:r>
            <a:r>
              <a:rPr lang="en" sz="2400"/>
              <a:t>-  “linearly separable”</a:t>
            </a:r>
            <a:endParaRPr sz="2400"/>
          </a:p>
          <a:p>
            <a:pPr marL="101600" marR="101600" lvl="0" indent="0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18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305" name="Shape 305"/>
          <p:cNvGraphicFramePr/>
          <p:nvPr/>
        </p:nvGraphicFramePr>
        <p:xfrm>
          <a:off x="955588" y="900010"/>
          <a:ext cx="7232825" cy="3230450"/>
        </p:xfrm>
        <a:graphic>
          <a:graphicData uri="http://schemas.openxmlformats.org/drawingml/2006/table">
            <a:tbl>
              <a:tblPr>
                <a:noFill/>
                <a:tableStyleId>{9ECB958A-77C4-4043-B03E-49E65FF09AFE}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</a:tr>
              <a:tr h="499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Introduction to Bayes Rule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1:30 - 2:30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Session 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2:30 - 2:50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Review Notebook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2:50 - 3:15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3:15 - 5:00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Project 1 or P2</a:t>
                      </a:r>
                      <a:endParaRPr sz="2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Probabilities</a:t>
            </a:r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3957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The probability of an event A is the number of ways event A can occur divided by the total number of possible outcomes.  P(A)</a:t>
            </a:r>
            <a:br>
              <a:rPr lang="en"/>
            </a:b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5742750" y="1797725"/>
            <a:ext cx="2346900" cy="205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6828900" y="2687550"/>
            <a:ext cx="836400" cy="911400"/>
          </a:xfrm>
          <a:prstGeom prst="teardrop">
            <a:avLst>
              <a:gd name="adj" fmla="val 10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6916250" y="2673150"/>
            <a:ext cx="4119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endParaRPr sz="3000"/>
          </a:p>
        </p:txBody>
      </p:sp>
      <p:sp>
        <p:nvSpPr>
          <p:cNvPr id="317" name="Shape 317"/>
          <p:cNvSpPr/>
          <p:nvPr/>
        </p:nvSpPr>
        <p:spPr>
          <a:xfrm>
            <a:off x="5780250" y="2116050"/>
            <a:ext cx="836400" cy="911400"/>
          </a:xfrm>
          <a:prstGeom prst="chord">
            <a:avLst>
              <a:gd name="adj1" fmla="val 2700000"/>
              <a:gd name="adj2" fmla="val 1620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5992425" y="2446900"/>
            <a:ext cx="337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UNBIASED COIN FLIP</a:t>
            </a: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Probabilities</a:t>
            </a: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3"/>
          </p:nvPr>
        </p:nvSpPr>
        <p:spPr>
          <a:xfrm>
            <a:off x="457200" y="1414875"/>
            <a:ext cx="5085900" cy="595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P(A) = P(B) = 0.5,         P(A ∩ B) = P(A)*P(B)</a:t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730275" y="1772750"/>
            <a:ext cx="2346900" cy="205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6466825" y="2255895"/>
            <a:ext cx="1198500" cy="1343100"/>
          </a:xfrm>
          <a:prstGeom prst="teardrop">
            <a:avLst>
              <a:gd name="adj" fmla="val 1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6771014" y="2255900"/>
            <a:ext cx="590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endParaRPr sz="3000"/>
          </a:p>
        </p:txBody>
      </p:sp>
      <p:sp>
        <p:nvSpPr>
          <p:cNvPr id="330" name="Shape 330"/>
          <p:cNvSpPr/>
          <p:nvPr/>
        </p:nvSpPr>
        <p:spPr>
          <a:xfrm>
            <a:off x="5780250" y="2116050"/>
            <a:ext cx="1401900" cy="1343100"/>
          </a:xfrm>
          <a:prstGeom prst="chord">
            <a:avLst>
              <a:gd name="adj1" fmla="val 2700000"/>
              <a:gd name="adj2" fmla="val 162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5973591" y="2462288"/>
            <a:ext cx="5652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endParaRPr sz="2400"/>
          </a:p>
        </p:txBody>
      </p:sp>
      <p:graphicFrame>
        <p:nvGraphicFramePr>
          <p:cNvPr id="332" name="Shape 332"/>
          <p:cNvGraphicFramePr/>
          <p:nvPr/>
        </p:nvGraphicFramePr>
        <p:xfrm>
          <a:off x="661000" y="2010075"/>
          <a:ext cx="4475675" cy="2743050"/>
        </p:xfrm>
        <a:graphic>
          <a:graphicData uri="http://schemas.openxmlformats.org/drawingml/2006/table">
            <a:tbl>
              <a:tblPr>
                <a:noFill/>
                <a:tableStyleId>{9ECB958A-77C4-4043-B03E-49E65FF09AFE}</a:tableStyleId>
              </a:tblPr>
              <a:tblGrid>
                <a:gridCol w="1500050"/>
                <a:gridCol w="1500050"/>
                <a:gridCol w="1475575"/>
              </a:tblGrid>
              <a:tr h="3688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P(A,B)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  <a:tr h="3688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0.25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3688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0.25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368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0.25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368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0.25</a:t>
                      </a:r>
                      <a:endParaRPr sz="2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RULE</a:t>
            </a:r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Probabilities</a:t>
            </a:r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9110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P(A|B) = P(A∩B)/P(B)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P(A∩B) = P(A|B) * P(B)</a:t>
            </a:r>
            <a:br>
              <a:rPr lang="en"/>
            </a:b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P(A∩B) = P(B|A) * P(A)</a:t>
            </a:r>
            <a:br>
              <a:rPr lang="en"/>
            </a:br>
            <a:endParaRPr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P(A|B)  = P(B|A) * P(A) / P(B)</a:t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5730275" y="1772750"/>
            <a:ext cx="2346900" cy="205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6466825" y="2255895"/>
            <a:ext cx="1198500" cy="1343100"/>
          </a:xfrm>
          <a:prstGeom prst="teardrop">
            <a:avLst>
              <a:gd name="adj" fmla="val 1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6771014" y="2255900"/>
            <a:ext cx="590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endParaRPr sz="3000"/>
          </a:p>
        </p:txBody>
      </p:sp>
      <p:sp>
        <p:nvSpPr>
          <p:cNvPr id="344" name="Shape 344"/>
          <p:cNvSpPr/>
          <p:nvPr/>
        </p:nvSpPr>
        <p:spPr>
          <a:xfrm>
            <a:off x="5780250" y="2116050"/>
            <a:ext cx="1401900" cy="1343100"/>
          </a:xfrm>
          <a:prstGeom prst="chord">
            <a:avLst>
              <a:gd name="adj1" fmla="val 2700000"/>
              <a:gd name="adj2" fmla="val 162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5973591" y="2462288"/>
            <a:ext cx="5652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DIAGRAM</a:t>
            </a: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38997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/>
              <a:t>P(A) = ?</a:t>
            </a:r>
            <a:endParaRPr sz="2400"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/>
              <a:t>P(A|B</a:t>
            </a:r>
            <a:r>
              <a:rPr lang="en" sz="2400" baseline="-25000" dirty="0"/>
              <a:t>1</a:t>
            </a:r>
            <a:r>
              <a:rPr lang="en" sz="2400" dirty="0"/>
              <a:t>) = ?</a:t>
            </a:r>
            <a:endParaRPr sz="2400"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/>
              <a:t>P(A|B</a:t>
            </a:r>
            <a:r>
              <a:rPr lang="en" sz="2400" baseline="-25000" dirty="0"/>
              <a:t>2</a:t>
            </a:r>
            <a:r>
              <a:rPr lang="en" sz="2400" dirty="0"/>
              <a:t>) = ?</a:t>
            </a:r>
            <a:endParaRPr sz="2400"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/>
              <a:t>P(A|B</a:t>
            </a:r>
            <a:r>
              <a:rPr lang="en" sz="2400" baseline="-25000" dirty="0"/>
              <a:t>3</a:t>
            </a:r>
            <a:r>
              <a:rPr lang="en" sz="2400" dirty="0"/>
              <a:t>) = ?</a:t>
            </a:r>
            <a:endParaRPr sz="2400" dirty="0"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200" y="1376250"/>
            <a:ext cx="4474675" cy="30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D3D4A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lang="en" sz="20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P(A | B): </a:t>
            </a:r>
            <a:r>
              <a:rPr lang="en" sz="2000" b="1">
                <a:solidFill>
                  <a:srgbClr val="2D3D4A"/>
                </a:solidFill>
                <a:latin typeface="Arial"/>
                <a:ea typeface="Arial"/>
                <a:cs typeface="Arial"/>
                <a:sym typeface="Arial"/>
              </a:rPr>
              <a:t>posterior</a:t>
            </a:r>
            <a:r>
              <a:rPr lang="en" sz="2000">
                <a:solidFill>
                  <a:srgbClr val="2D3D4A"/>
                </a:solidFill>
                <a:latin typeface="Arial"/>
                <a:ea typeface="Arial"/>
                <a:cs typeface="Arial"/>
                <a:sym typeface="Arial"/>
              </a:rPr>
              <a:t>; how probable is hypothesis (A) given evidence (B)</a:t>
            </a:r>
            <a:endParaRPr sz="2000">
              <a:solidFill>
                <a:srgbClr val="2D3D4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D3D4A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lang="en" sz="20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P(B | A): </a:t>
            </a:r>
            <a:r>
              <a:rPr lang="en" sz="2000" b="1">
                <a:solidFill>
                  <a:srgbClr val="2D3D4A"/>
                </a:solidFill>
                <a:latin typeface="Arial"/>
                <a:ea typeface="Arial"/>
                <a:cs typeface="Arial"/>
                <a:sym typeface="Arial"/>
              </a:rPr>
              <a:t>likelihood</a:t>
            </a:r>
            <a:r>
              <a:rPr lang="en" sz="2000">
                <a:solidFill>
                  <a:srgbClr val="2D3D4A"/>
                </a:solidFill>
                <a:latin typeface="Arial"/>
                <a:ea typeface="Arial"/>
                <a:cs typeface="Arial"/>
                <a:sym typeface="Arial"/>
              </a:rPr>
              <a:t>; how probable is the evidence given that our hypothesis is true</a:t>
            </a:r>
            <a:endParaRPr sz="2000">
              <a:solidFill>
                <a:srgbClr val="2D3D4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D3D4A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lang="en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P(A): </a:t>
            </a:r>
            <a:r>
              <a:rPr lang="en" sz="2000" b="1">
                <a:solidFill>
                  <a:srgbClr val="2D3D4A"/>
                </a:solidFill>
                <a:latin typeface="Arial"/>
                <a:ea typeface="Arial"/>
                <a:cs typeface="Arial"/>
                <a:sym typeface="Arial"/>
              </a:rPr>
              <a:t>prior probability</a:t>
            </a:r>
            <a:r>
              <a:rPr lang="en" sz="2000">
                <a:solidFill>
                  <a:srgbClr val="2D3D4A"/>
                </a:solidFill>
                <a:latin typeface="Arial"/>
                <a:ea typeface="Arial"/>
                <a:cs typeface="Arial"/>
                <a:sym typeface="Arial"/>
              </a:rPr>
              <a:t>; how probable is our hypothesis before observing the evidence</a:t>
            </a:r>
            <a:endParaRPr sz="2000">
              <a:solidFill>
                <a:srgbClr val="2D3D4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50">
                <a:solidFill>
                  <a:srgbClr val="2D3D4A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lang="en" sz="2000">
                <a:solidFill>
                  <a:srgbClr val="773F9B"/>
                </a:solidFill>
                <a:latin typeface="Arial"/>
                <a:ea typeface="Arial"/>
                <a:cs typeface="Arial"/>
                <a:sym typeface="Arial"/>
              </a:rPr>
              <a:t>P(B)</a:t>
            </a:r>
            <a:r>
              <a:rPr lang="en" sz="2000">
                <a:solidFill>
                  <a:srgbClr val="686F7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000" b="1">
                <a:solidFill>
                  <a:srgbClr val="2D3D4A"/>
                </a:solidFill>
                <a:latin typeface="Arial"/>
                <a:ea typeface="Arial"/>
                <a:cs typeface="Arial"/>
                <a:sym typeface="Arial"/>
              </a:rPr>
              <a:t>marginal likelihood</a:t>
            </a:r>
            <a:r>
              <a:rPr lang="en" sz="2000">
                <a:solidFill>
                  <a:srgbClr val="2D3D4A"/>
                </a:solidFill>
                <a:latin typeface="Arial"/>
                <a:ea typeface="Arial"/>
                <a:cs typeface="Arial"/>
                <a:sym typeface="Arial"/>
              </a:rPr>
              <a:t>; how probable is the evidence under all hypotheses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Rule </a:t>
            </a:r>
            <a:endParaRPr/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888" y="1460675"/>
            <a:ext cx="4996225" cy="8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736575" y="2709075"/>
            <a:ext cx="7702800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P(</a:t>
            </a:r>
            <a:r>
              <a:rPr lang="en" sz="1800" dirty="0" err="1"/>
              <a:t>s|X</a:t>
            </a:r>
            <a:r>
              <a:rPr lang="en" sz="1800" dirty="0"/>
              <a:t>) = P(s| x</a:t>
            </a:r>
            <a:r>
              <a:rPr lang="en" sz="1800" baseline="-25000" dirty="0"/>
              <a:t>1</a:t>
            </a:r>
            <a:r>
              <a:rPr lang="en" sz="1800" dirty="0"/>
              <a:t>, x</a:t>
            </a:r>
            <a:r>
              <a:rPr lang="en" sz="1800" baseline="-25000" dirty="0"/>
              <a:t>2</a:t>
            </a:r>
            <a:r>
              <a:rPr lang="en" sz="1800" dirty="0"/>
              <a:t>, .., </a:t>
            </a:r>
            <a:r>
              <a:rPr lang="en" sz="1800" dirty="0" err="1"/>
              <a:t>x</a:t>
            </a:r>
            <a:r>
              <a:rPr lang="en" sz="1800" baseline="-25000" dirty="0" err="1"/>
              <a:t>k</a:t>
            </a:r>
            <a:r>
              <a:rPr lang="en" sz="1800" dirty="0"/>
              <a:t>)  = P(x</a:t>
            </a:r>
            <a:r>
              <a:rPr lang="en" sz="1800" baseline="-25000" dirty="0"/>
              <a:t>1</a:t>
            </a:r>
            <a:r>
              <a:rPr lang="en" sz="1800" dirty="0"/>
              <a:t>, x</a:t>
            </a:r>
            <a:r>
              <a:rPr lang="en" sz="1800" baseline="-25000" dirty="0"/>
              <a:t>2</a:t>
            </a:r>
            <a:r>
              <a:rPr lang="en" sz="1800" dirty="0"/>
              <a:t>, .., </a:t>
            </a:r>
            <a:r>
              <a:rPr lang="en" sz="1800" dirty="0" err="1"/>
              <a:t>x</a:t>
            </a:r>
            <a:r>
              <a:rPr lang="en" sz="1800" baseline="-25000" dirty="0" err="1"/>
              <a:t>k</a:t>
            </a:r>
            <a:r>
              <a:rPr lang="en" sz="1800" dirty="0" err="1"/>
              <a:t>|s</a:t>
            </a:r>
            <a:r>
              <a:rPr lang="en" sz="1800" dirty="0"/>
              <a:t>) * P(s) / P(x</a:t>
            </a:r>
            <a:r>
              <a:rPr lang="en" sz="1800" baseline="-25000" dirty="0"/>
              <a:t>1</a:t>
            </a:r>
            <a:r>
              <a:rPr lang="en" sz="1800" dirty="0"/>
              <a:t>, x</a:t>
            </a:r>
            <a:r>
              <a:rPr lang="en" sz="1800" baseline="-25000" dirty="0"/>
              <a:t>2</a:t>
            </a:r>
            <a:r>
              <a:rPr lang="en" sz="1800" dirty="0"/>
              <a:t>, .., </a:t>
            </a:r>
            <a:r>
              <a:rPr lang="en" sz="1800" dirty="0" err="1"/>
              <a:t>x</a:t>
            </a:r>
            <a:r>
              <a:rPr lang="en" sz="1800" baseline="-25000" dirty="0" err="1"/>
              <a:t>k</a:t>
            </a:r>
            <a:r>
              <a:rPr lang="en" sz="1800" dirty="0"/>
              <a:t>)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P(</a:t>
            </a:r>
            <a:r>
              <a:rPr lang="en-US" sz="1800" dirty="0"/>
              <a:t>s</a:t>
            </a:r>
            <a:r>
              <a:rPr lang="en" sz="1800" dirty="0" smtClean="0"/>
              <a:t>| </a:t>
            </a:r>
            <a:r>
              <a:rPr lang="en" sz="1800" dirty="0"/>
              <a:t>x</a:t>
            </a:r>
            <a:r>
              <a:rPr lang="en" sz="1800" baseline="-25000" dirty="0"/>
              <a:t>1</a:t>
            </a:r>
            <a:r>
              <a:rPr lang="en" sz="1800" dirty="0"/>
              <a:t>, x</a:t>
            </a:r>
            <a:r>
              <a:rPr lang="en" sz="1800" baseline="-25000" dirty="0"/>
              <a:t>2</a:t>
            </a:r>
            <a:r>
              <a:rPr lang="en" sz="1800" dirty="0"/>
              <a:t>, .., </a:t>
            </a:r>
            <a:r>
              <a:rPr lang="en" sz="1800" dirty="0" err="1"/>
              <a:t>x</a:t>
            </a:r>
            <a:r>
              <a:rPr lang="en" sz="1800" baseline="-25000" dirty="0" err="1"/>
              <a:t>k</a:t>
            </a:r>
            <a:r>
              <a:rPr lang="en" sz="1800" dirty="0"/>
              <a:t>) ∝ P(x</a:t>
            </a:r>
            <a:r>
              <a:rPr lang="en" sz="1800" baseline="-25000" dirty="0"/>
              <a:t>1</a:t>
            </a:r>
            <a:r>
              <a:rPr lang="en" sz="1800" dirty="0"/>
              <a:t>|s) * P(x</a:t>
            </a:r>
            <a:r>
              <a:rPr lang="en" sz="1800" baseline="-25000" dirty="0"/>
              <a:t>2</a:t>
            </a:r>
            <a:r>
              <a:rPr lang="en" sz="1800" dirty="0"/>
              <a:t>|s) * .. * P(</a:t>
            </a:r>
            <a:r>
              <a:rPr lang="en" sz="1800" dirty="0" err="1"/>
              <a:t>x</a:t>
            </a:r>
            <a:r>
              <a:rPr lang="en" sz="1800" baseline="-25000" dirty="0" err="1"/>
              <a:t>k</a:t>
            </a:r>
            <a:r>
              <a:rPr lang="en" sz="1800" dirty="0" err="1"/>
              <a:t>|s</a:t>
            </a:r>
            <a:r>
              <a:rPr lang="en" sz="1800" dirty="0"/>
              <a:t>) * P(s)</a:t>
            </a:r>
            <a:endParaRPr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3"/>
          </p:nvPr>
        </p:nvSpPr>
        <p:spPr>
          <a:xfrm>
            <a:off x="457200" y="1519950"/>
            <a:ext cx="8229600" cy="3052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  <a:p>
            <a:pPr marL="457200" lvl="0" indent="-317500" rtl="0">
              <a:spcBef>
                <a:spcPts val="7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to implement and is very efficient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Performs well despite simplicity and naive assumption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handle large feature space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handle large datasets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handle multiclass classification directly</a:t>
            </a:r>
            <a:endParaRPr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-	Naive assumption may not hold for dataset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 dirty="0" err="1"/>
              <a:t>github.com</a:t>
            </a:r>
            <a:r>
              <a:rPr lang="en" sz="2400" dirty="0"/>
              <a:t>/</a:t>
            </a:r>
            <a:r>
              <a:rPr lang="en" sz="2400" dirty="0" err="1"/>
              <a:t>Udacity</a:t>
            </a:r>
            <a:r>
              <a:rPr lang="en" sz="2400" dirty="0"/>
              <a:t>/machine-learning/projects/</a:t>
            </a:r>
            <a:endParaRPr sz="24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 dirty="0" err="1"/>
              <a:t>practice_projects</a:t>
            </a:r>
            <a:r>
              <a:rPr lang="en" sz="2400" dirty="0"/>
              <a:t>/</a:t>
            </a:r>
            <a:r>
              <a:rPr lang="en" sz="2400" dirty="0" err="1"/>
              <a:t>naive_bayes_tutorial</a:t>
            </a:r>
            <a:r>
              <a:rPr lang="en" sz="2400" dirty="0"/>
              <a:t>/</a:t>
            </a:r>
            <a:endParaRPr sz="24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 dirty="0" err="1"/>
              <a:t>Bayesian_Inference</a:t>
            </a:r>
            <a:endParaRPr sz="2400" dirty="0"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Learning</a:t>
            </a: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Ensemble Learners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https://www.youtube.com/watch?v=Un9zObFjBH0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Bootstrap Aggregating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https://www.youtube.com/watch?v=2Mg8QD0F1dQ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Gradient Boosting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https://www.youtube.com/watch?v=GM3CDQfQ4sw&amp;t=24s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Submit Donors for Charity Project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Supervised Learning Unit - Ensemble Methods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Unsupervised Learning - Clustering, Feature Scaling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72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>
            <a:off x="4414800" y="174775"/>
            <a:ext cx="4561200" cy="370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173" name="Shape 173"/>
          <p:cNvGraphicFramePr/>
          <p:nvPr/>
        </p:nvGraphicFramePr>
        <p:xfrm>
          <a:off x="457200" y="1221200"/>
          <a:ext cx="8229600" cy="3007825"/>
        </p:xfrm>
        <a:graphic>
          <a:graphicData uri="http://schemas.openxmlformats.org/drawingml/2006/table">
            <a:tbl>
              <a:tblPr>
                <a:noFill/>
                <a:tableStyleId>{9ECB958A-77C4-4043-B03E-49E65FF09AFE}</a:tableStyleId>
              </a:tblPr>
              <a:tblGrid>
                <a:gridCol w="2371850"/>
                <a:gridCol w="5857750"/>
              </a:tblGrid>
              <a:tr h="4311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Housekeeping, Review 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57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Overview of Classification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86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Free Discussion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11:30 - noon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Bayesian Inference</a:t>
                      </a:r>
                      <a:endParaRPr sz="2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411" name="Shape 41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30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9" name="Shape 179"/>
          <p:cNvGraphicFramePr/>
          <p:nvPr/>
        </p:nvGraphicFramePr>
        <p:xfrm>
          <a:off x="439500" y="381525"/>
          <a:ext cx="8265000" cy="4571970"/>
        </p:xfrm>
        <a:graphic>
          <a:graphicData uri="http://schemas.openxmlformats.org/drawingml/2006/table">
            <a:tbl>
              <a:tblPr>
                <a:noFill/>
                <a:tableStyleId>{9ECB958A-77C4-4043-B03E-49E65FF09AFE}</a:tableStyleId>
              </a:tblPr>
              <a:tblGrid>
                <a:gridCol w="1285150"/>
                <a:gridCol w="2218775"/>
                <a:gridCol w="4761075"/>
              </a:tblGrid>
              <a:tr h="45333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Mar 10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Supervised Learning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Unit 2 - Lessons 9 - 14</a:t>
                      </a: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Finish the following modules under Supervised Learning :</a:t>
                      </a: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● </a:t>
                      </a:r>
                      <a:r>
                        <a:rPr lang="en" sz="1800" i="1"/>
                        <a:t>Math Behind SVMs</a:t>
                      </a:r>
                      <a:r>
                        <a:rPr lang="en" sz="1800"/>
                        <a:t>, SVMs in practice</a:t>
                      </a: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● Instance Based Learning</a:t>
                      </a: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● Naive Bayes, Bayesian Learning, Bayesian Inference</a:t>
                      </a: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● </a:t>
                      </a:r>
                      <a:r>
                        <a:rPr lang="en" sz="1800" i="1"/>
                        <a:t>Ensemble B&amp;B</a:t>
                      </a:r>
                      <a:endParaRPr sz="1800" i="1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Do not do </a:t>
                      </a:r>
                      <a:r>
                        <a:rPr lang="en" sz="1800" i="1"/>
                        <a:t>Bayes NLP Mini-Project </a:t>
                      </a:r>
                      <a:r>
                        <a:rPr lang="en" sz="1800"/>
                        <a:t>lesson as this will be covered in session next week.</a:t>
                      </a: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Review the Finding Donors for CharityML project.</a:t>
                      </a:r>
                      <a:endParaRPr sz="1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80" name="Shape 180"/>
          <p:cNvSpPr/>
          <p:nvPr/>
        </p:nvSpPr>
        <p:spPr>
          <a:xfrm>
            <a:off x="2336075" y="3177725"/>
            <a:ext cx="11871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ML FOUNDATIONS REVIEW</a:t>
            </a:r>
            <a:endParaRPr sz="500"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Review</a:t>
            </a:r>
            <a:endParaRPr sz="500"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lvl="0" indent="-165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 b="1"/>
              <a:t>Supervised Learning - Regression </a:t>
            </a:r>
            <a:endParaRPr sz="2200" b="1"/>
          </a:p>
          <a:p>
            <a:pPr marL="457200" lvl="3" indent="-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 b="1"/>
              <a:t>Problems with continuous inputs and outputs</a:t>
            </a:r>
            <a:endParaRPr sz="2200" b="1"/>
          </a:p>
          <a:p>
            <a:pPr marL="457200" lvl="3" indent="-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 b="1"/>
              <a:t>Linear/Multivariate Regression</a:t>
            </a:r>
            <a:endParaRPr sz="2200" b="1"/>
          </a:p>
          <a:p>
            <a:pPr marL="4572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Regularization</a:t>
            </a:r>
            <a:endParaRPr sz="2200" b="1"/>
          </a:p>
          <a:p>
            <a:pPr marL="0" lvl="5" indent="533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200" b="1"/>
              <a:t>Stochastic Gradient Descent</a:t>
            </a:r>
            <a:endParaRPr sz="2200" b="1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075" y="1950575"/>
            <a:ext cx="6528300" cy="89275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>
            <a:spLocks noGrp="1"/>
          </p:cNvSpPr>
          <p:nvPr>
            <p:ph type="body" idx="3"/>
          </p:nvPr>
        </p:nvSpPr>
        <p:spPr>
          <a:xfrm>
            <a:off x="569325" y="1516938"/>
            <a:ext cx="78678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lvl="0" indent="-177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Open Sans"/>
              <a:buChar char="•"/>
            </a:pPr>
            <a:r>
              <a:rPr lang="en" sz="2400" dirty="0">
                <a:solidFill>
                  <a:srgbClr val="990000"/>
                </a:solidFill>
              </a:rPr>
              <a:t>Add a penalty for </a:t>
            </a:r>
            <a:r>
              <a:rPr lang="en" sz="2400" i="1" dirty="0">
                <a:solidFill>
                  <a:srgbClr val="990000"/>
                </a:solidFill>
              </a:rPr>
              <a:t>complexity</a:t>
            </a:r>
            <a:r>
              <a:rPr lang="en" sz="2400" dirty="0">
                <a:solidFill>
                  <a:srgbClr val="990000"/>
                </a:solidFill>
              </a:rPr>
              <a:t> to cost function </a:t>
            </a:r>
            <a:endParaRPr sz="2400" dirty="0">
              <a:solidFill>
                <a:srgbClr val="990000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L1 Regularization - Ridge </a:t>
            </a:r>
            <a:r>
              <a:rPr lang="en" sz="2200" b="1" dirty="0" smtClean="0"/>
              <a:t>Regression</a:t>
            </a:r>
            <a:endParaRPr sz="2200" b="1" dirty="0"/>
          </a:p>
          <a:p>
            <a:pPr marL="0" lvl="5" indent="533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b="1"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L2 Regularization - Lasso Regression</a:t>
            </a:r>
            <a:endParaRPr sz="2200" b="1"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REGULARIZATION</a:t>
            </a:r>
            <a:endParaRPr sz="500"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Overfitting in Regression</a:t>
            </a:r>
            <a:endParaRPr sz="500"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6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8702" y="3727688"/>
            <a:ext cx="6379457" cy="8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HANDLES OUT-OF-CORE  AND ONLINE LEARNING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Descent</a:t>
            </a: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457200" y="1373275"/>
            <a:ext cx="8144400" cy="3198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Updates weights during the gradient calculation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Mini-batches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Convergence is no longer guaranteed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When it does work, it can be much faster overall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450" b="0" i="0" u="none" strike="noStrike" cap="none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3240"/>
              <a:t>Classification Problems</a:t>
            </a: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3"/>
          </p:nvPr>
        </p:nvSpPr>
        <p:spPr>
          <a:xfrm>
            <a:off x="457200" y="1374425"/>
            <a:ext cx="82296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 sz="2400">
                <a:solidFill>
                  <a:schemeClr val="lt1"/>
                </a:solidFill>
              </a:rPr>
              <a:t>Email spam classifier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 sz="2400">
                <a:solidFill>
                  <a:schemeClr val="lt1"/>
                </a:solidFill>
              </a:rPr>
              <a:t>Sentiment Analysis 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 sz="2400">
                <a:solidFill>
                  <a:schemeClr val="lt1"/>
                </a:solidFill>
              </a:rPr>
              <a:t>Image recognition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 sz="2400">
                <a:solidFill>
                  <a:schemeClr val="lt1"/>
                </a:solidFill>
              </a:rPr>
              <a:t>Cancer detection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 sz="2400">
                <a:solidFill>
                  <a:schemeClr val="lt1"/>
                </a:solidFill>
              </a:rPr>
              <a:t>Online transactions - fraud (anomaly) detection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457325" y="3495575"/>
            <a:ext cx="82296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Binary classification  - two output classes {0, 1}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Multiclass classification - many output classes {0, 1, .. N}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ML FOUNDATIONS REVIEW</a:t>
            </a:r>
            <a:endParaRPr sz="500"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Classification Algorithms</a:t>
            </a:r>
            <a:endParaRPr sz="500"/>
          </a:p>
        </p:txBody>
      </p:sp>
      <p:sp>
        <p:nvSpPr>
          <p:cNvPr id="224" name="Shape 224"/>
          <p:cNvSpPr txBox="1">
            <a:spLocks noGrp="1"/>
          </p:cNvSpPr>
          <p:nvPr>
            <p:ph type="body" idx="3"/>
          </p:nvPr>
        </p:nvSpPr>
        <p:spPr>
          <a:xfrm>
            <a:off x="544375" y="1342500"/>
            <a:ext cx="7867800" cy="31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lvl="0" indent="-165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 b="1"/>
              <a:t>Supervised Learning -- Classification</a:t>
            </a:r>
            <a:endParaRPr sz="2200" b="1"/>
          </a:p>
          <a:p>
            <a:pPr marL="457200" lvl="3" indent="-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 b="1"/>
              <a:t>Decision Trees</a:t>
            </a:r>
            <a:endParaRPr sz="2200" b="1"/>
          </a:p>
          <a:p>
            <a:pPr marL="457200" lvl="3" indent="-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 b="1"/>
              <a:t>KNN</a:t>
            </a:r>
            <a:endParaRPr sz="2200" b="1"/>
          </a:p>
          <a:p>
            <a:pPr marL="457200" lvl="3" indent="-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 b="1"/>
              <a:t>Artificial Neural Networks (ANN)</a:t>
            </a:r>
            <a:endParaRPr sz="2200" b="1"/>
          </a:p>
          <a:p>
            <a:pPr marL="457200" lvl="3" indent="-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 b="1"/>
              <a:t>Logistic/Ridge Regression</a:t>
            </a:r>
            <a:endParaRPr sz="2200" b="1"/>
          </a:p>
          <a:p>
            <a:pPr marL="457200" lvl="3" indent="-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 b="1"/>
              <a:t>Support Vector Machines (SVM)</a:t>
            </a:r>
            <a:endParaRPr sz="2200" b="1"/>
          </a:p>
          <a:p>
            <a:pPr marL="457200" lvl="3" indent="-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 b="1"/>
              <a:t>Probabilistic Models (Bayesian Learning)</a:t>
            </a:r>
            <a:endParaRPr sz="2200" b="1"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9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Udacity Template 16x9">
      <a:dk1>
        <a:srgbClr val="2E3D49"/>
      </a:dk1>
      <a:lt1>
        <a:srgbClr val="2E3D49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855</Words>
  <Application>Microsoft Macintosh PowerPoint</Application>
  <PresentationFormat>On-screen Show (16:9)</PresentationFormat>
  <Paragraphs>214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Cabin</vt:lpstr>
      <vt:lpstr>Courier New</vt:lpstr>
      <vt:lpstr>Open Sans</vt:lpstr>
      <vt:lpstr>Arial</vt:lpstr>
      <vt:lpstr>Udacity Template 16x9</vt:lpstr>
      <vt:lpstr>Udacity Template 16x9</vt:lpstr>
      <vt:lpstr>Udacity Connect Session</vt:lpstr>
      <vt:lpstr>Welcome back!</vt:lpstr>
      <vt:lpstr>Morning Schedule</vt:lpstr>
      <vt:lpstr>PowerPoint Presentation</vt:lpstr>
      <vt:lpstr>Review</vt:lpstr>
      <vt:lpstr>Overfitting in Regression</vt:lpstr>
      <vt:lpstr>Stochastic Gradient Descent</vt:lpstr>
      <vt:lpstr>Classification Problems</vt:lpstr>
      <vt:lpstr>Classification Algorithms</vt:lpstr>
      <vt:lpstr>Decision Trees</vt:lpstr>
      <vt:lpstr>Regression for Classification?</vt:lpstr>
      <vt:lpstr>Logistic Regression</vt:lpstr>
      <vt:lpstr>Cost Function</vt:lpstr>
      <vt:lpstr>Decision Boundary</vt:lpstr>
      <vt:lpstr>Nonlinear Decision Boundary</vt:lpstr>
      <vt:lpstr>Feature transformation</vt:lpstr>
      <vt:lpstr>Lunch Break </vt:lpstr>
      <vt:lpstr>Afternoon Session</vt:lpstr>
      <vt:lpstr>Probabilities</vt:lpstr>
      <vt:lpstr>Joint Probabilities</vt:lpstr>
      <vt:lpstr>Conditional Probabilities</vt:lpstr>
      <vt:lpstr>Example</vt:lpstr>
      <vt:lpstr>Terminology</vt:lpstr>
      <vt:lpstr>Bayes Rule </vt:lpstr>
      <vt:lpstr>Naive Bayes</vt:lpstr>
      <vt:lpstr>github.com/Udacity/machine-learning/projects/ practice_projects/naive_bayes_tutorial/ Bayesian_Inference</vt:lpstr>
      <vt:lpstr>Ensemble Learning</vt:lpstr>
      <vt:lpstr>Prep for next week</vt:lpstr>
      <vt:lpstr>PowerPoint Presentation</vt:lpstr>
      <vt:lpstr>We really need your Feedback!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Vibbhav Lall</cp:lastModifiedBy>
  <cp:revision>5</cp:revision>
  <dcterms:modified xsi:type="dcterms:W3CDTF">2018-03-17T21:57:51Z</dcterms:modified>
</cp:coreProperties>
</file>