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0F4AA3-F642-4583-9E28-F2E022C8D2CC}">
  <a:tblStyle styleId="{BF0F4AA3-F642-4583-9E28-F2E022C8D2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Un9zObFjBH0" TargetMode="External"/><Relationship Id="rId4" Type="http://schemas.openxmlformats.org/officeDocument/2006/relationships/hyperlink" Target="https://www.youtube.com/watch?v=2Mg8QD0F1dQ" TargetMode="External"/><Relationship Id="rId5" Type="http://schemas.openxmlformats.org/officeDocument/2006/relationships/hyperlink" Target="https://www.youtube.com/watch?v=GM3CDQfQ4sw&amp;t=24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ome.deib.polimi.it/matteucc/Clustering/tutorial_htm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March 24,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Unsupervised Learning - Clustering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github.com/zkhundkar/ConnectIntensive/06..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</a:t>
            </a:r>
            <a:endParaRPr/>
          </a:p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Ensemble Learning and Stacking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https://www.youtube.com/watch?v=Un9zObFjBH0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Bootstrap Aggregating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https://www.youtube.com/watch?v=2Mg8QD0F1dQ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Gradient Boosting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https://www.youtube.com/watch?v=GM3CDQfQ4sw&amp;t=24s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7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Unsupervised Learning</a:t>
            </a:r>
            <a:endParaRPr sz="500"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21300" y="1258075"/>
            <a:ext cx="81654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400"/>
              <a:buFont typeface="Cabin"/>
              <a:buChar char="•"/>
            </a:pPr>
            <a:r>
              <a:rPr b="1"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Unlabeled data:</a:t>
            </a: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the system gets unlabeled data and tries to group them in some way </a:t>
            </a:r>
            <a:endParaRPr sz="24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400"/>
              <a:buFont typeface="Open Sans"/>
              <a:buChar char="•"/>
            </a:pP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Similar vs. dissimilar</a:t>
            </a:r>
            <a:endParaRPr sz="24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400"/>
              <a:buFont typeface="Open Sans"/>
              <a:buChar char="•"/>
            </a:pPr>
            <a:r>
              <a:rPr lang="en" sz="24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Goal is to discover hidden “structure”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7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457200" y="1524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Clustering</a:t>
            </a:r>
            <a:endParaRPr sz="500"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1835" l="0" r="0" t="0"/>
          <a:stretch/>
        </p:blipFill>
        <p:spPr>
          <a:xfrm>
            <a:off x="950300" y="1407538"/>
            <a:ext cx="7243399" cy="23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7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Clustering Applications</a:t>
            </a:r>
            <a:endParaRPr sz="500"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21300" y="1258075"/>
            <a:ext cx="81654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Clustering algorithms can be applied in many fields, for instance:</a:t>
            </a:r>
            <a:endParaRPr sz="1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Marketing: finding groups of customers with similar behavior given a large database of customer data containing their properties and past buying records;</a:t>
            </a:r>
            <a:endParaRPr sz="1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Biology: classification of plants and animals given their features;</a:t>
            </a:r>
            <a:endParaRPr sz="1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Libraries: books and articles classifications;</a:t>
            </a:r>
            <a:endParaRPr sz="1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Insurance: identifying groups of motor insurance policy holders with a high average claim cost; identifying frauds;</a:t>
            </a:r>
            <a:endParaRPr sz="1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City-planning: identifying groups of houses according to their house type, value and geographical location;</a:t>
            </a:r>
            <a:endParaRPr sz="1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Earthquake studies: clustering observed earthquake epicenters to identify dangerous zones;</a:t>
            </a:r>
            <a:endParaRPr sz="1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200"/>
              <a:buFont typeface="Cabin"/>
              <a:buChar char="•"/>
            </a:pPr>
            <a:r>
              <a:rPr lang="en" sz="12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WWW: document classification; clustering weblog data to discover groups of similar access patterns.</a:t>
            </a:r>
            <a:endParaRPr sz="12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i="1"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https://home.deib.polimi.it/matteucc/Clustering/tutorial_html/</a:t>
            </a:r>
            <a:r>
              <a:rPr i="1" lang="en" sz="800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 sz="8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Algorithms</a:t>
            </a:r>
            <a:endParaRPr/>
          </a:p>
        </p:txBody>
      </p:sp>
      <p:sp>
        <p:nvSpPr>
          <p:cNvPr id="192" name="Shape 19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17500" lvl="0" marL="457200" rtl="0">
              <a:spcBef>
                <a:spcPts val="7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Centroid-based - K-means (KNN)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Density-based - DBSCAN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Agglomerative (SL clustering) Expectation Maximization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Heirarchical Clustering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55600" lvl="0" marL="457200" rtl="0">
              <a:lnSpc>
                <a:spcPct val="158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i="1" lang="en" sz="2000">
                <a:solidFill>
                  <a:srgbClr val="000000"/>
                </a:solidFill>
              </a:rPr>
              <a:t>Select N</a:t>
            </a:r>
            <a:r>
              <a:rPr lang="en" sz="2000">
                <a:solidFill>
                  <a:srgbClr val="000000"/>
                </a:solidFill>
              </a:rPr>
              <a:t> (number of clusters) to use as initial guess for cluster center. Randomly initialize N center points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Assign each point to its </a:t>
            </a:r>
            <a:r>
              <a:rPr i="1" lang="en" sz="2000">
                <a:solidFill>
                  <a:srgbClr val="000000"/>
                </a:solidFill>
              </a:rPr>
              <a:t>nearest </a:t>
            </a:r>
            <a:r>
              <a:rPr lang="en" sz="2000">
                <a:solidFill>
                  <a:srgbClr val="000000"/>
                </a:solidFill>
              </a:rPr>
              <a:t>center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Compute the new group center (as centroid)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lang="en" sz="2000">
                <a:solidFill>
                  <a:srgbClr val="000000"/>
                </a:solidFill>
              </a:rPr>
              <a:t>Repeat last two steps until centers are stable 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7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K-Means</a:t>
            </a:r>
            <a:endParaRPr sz="500"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89300" y="946713"/>
            <a:ext cx="81654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Set N=3, then select N r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andom points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900" y="1633025"/>
            <a:ext cx="6480194" cy="271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7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K-Means</a:t>
            </a:r>
            <a:endParaRPr sz="500"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574275" y="900000"/>
            <a:ext cx="8112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Assign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each data point to nearest cluster center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75" y="1633075"/>
            <a:ext cx="7069121" cy="297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7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K-Means</a:t>
            </a:r>
            <a:endParaRPr sz="500"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46275" y="1037875"/>
            <a:ext cx="7159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Update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: new centers = mean (centroid) of all points assigned to cluster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0" y="1633075"/>
            <a:ext cx="7515105" cy="31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35" name="Shape 23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Advantages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Easy to understand and implement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F22"/>
                </a:solidFill>
              </a:rPr>
              <a:t>General-purpose</a:t>
            </a:r>
            <a:endParaRPr sz="2400">
              <a:solidFill>
                <a:srgbClr val="1D1F22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F22"/>
                </a:solidFill>
              </a:rPr>
              <a:t>Fast</a:t>
            </a:r>
            <a:endParaRPr sz="2400">
              <a:solidFill>
                <a:srgbClr val="1D1F22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F22"/>
                </a:solidFill>
              </a:rPr>
              <a:t>Handles large samples well (parallelizable)</a:t>
            </a:r>
            <a:endParaRPr sz="2400">
              <a:solidFill>
                <a:srgbClr val="1D1F22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Disadvantages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Have to “guess” N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Clusters could depend on initial guess (not consistent)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Hard clusters - one point is assigned to one cluster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Shape 248"/>
          <p:cNvGraphicFramePr/>
          <p:nvPr/>
        </p:nvGraphicFramePr>
        <p:xfrm>
          <a:off x="652875" y="180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{BF0F4AA3-F642-4583-9E28-F2E022C8D2CC}</a:tableStyleId>
              </a:tblPr>
              <a:tblGrid>
                <a:gridCol w="2803975"/>
                <a:gridCol w="5015550"/>
              </a:tblGrid>
              <a:tr h="878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 Intra-cluster distance, 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78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 cluster distance, </a:t>
                      </a:r>
                      <a:r>
                        <a:rPr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endParaRPr i="1"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7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Silhouette score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425" y="1966075"/>
            <a:ext cx="3503975" cy="67001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</a:t>
            </a:r>
            <a:endParaRPr/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</a:t>
            </a:r>
            <a:endParaRPr/>
          </a:p>
        </p:txBody>
      </p:sp>
      <p:sp>
        <p:nvSpPr>
          <p:cNvPr id="253" name="Shape 253"/>
          <p:cNvSpPr txBox="1"/>
          <p:nvPr>
            <p:ph idx="3" type="body"/>
          </p:nvPr>
        </p:nvSpPr>
        <p:spPr>
          <a:xfrm>
            <a:off x="457200" y="1119800"/>
            <a:ext cx="8229600" cy="595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</a:rPr>
              <a:t>sklearn.metrics.</a:t>
            </a:r>
            <a:r>
              <a:rPr b="1" lang="en" sz="2400">
                <a:solidFill>
                  <a:srgbClr val="222222"/>
                </a:solidFill>
              </a:rPr>
              <a:t>silhouette_score</a:t>
            </a:r>
            <a:r>
              <a:rPr lang="en" sz="2400">
                <a:solidFill>
                  <a:srgbClr val="222222"/>
                </a:solidFill>
              </a:rPr>
              <a:t>(</a:t>
            </a:r>
            <a:r>
              <a:rPr i="1" lang="en" sz="2400">
                <a:solidFill>
                  <a:srgbClr val="222222"/>
                </a:solidFill>
              </a:rPr>
              <a:t>X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</a:rPr>
              <a:t>, </a:t>
            </a:r>
            <a:r>
              <a:rPr i="1" lang="en" sz="2400">
                <a:solidFill>
                  <a:srgbClr val="222222"/>
                </a:solidFill>
              </a:rPr>
              <a:t>labels</a:t>
            </a:r>
            <a:r>
              <a:rPr lang="en" sz="2400">
                <a:solidFill>
                  <a:srgbClr val="222222"/>
                </a:solidFill>
                <a:highlight>
                  <a:srgbClr val="F8F8F8"/>
                </a:highlight>
              </a:rPr>
              <a:t>, ..) </a:t>
            </a:r>
            <a:endParaRPr sz="2400">
              <a:solidFill>
                <a:srgbClr val="222222"/>
              </a:solidFill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828" y="2734363"/>
            <a:ext cx="3503975" cy="6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550" y="3642000"/>
            <a:ext cx="1421675" cy="8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7</a:t>
            </a: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K-Means - Find the K</a:t>
            </a:r>
            <a:endParaRPr sz="500"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21300" y="1105675"/>
            <a:ext cx="7159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Find 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the “elbow” in score vs. number of clusters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75" y="1729875"/>
            <a:ext cx="6258852" cy="31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277" name="Shape 277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{BF0F4AA3-F642-4583-9E28-F2E022C8D2CC}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Feature Scaling/Transformation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:30 - 2:45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Review Notebook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2:45</a:t>
                      </a:r>
                      <a:r>
                        <a:rPr lang="en" sz="2400"/>
                        <a:t> - 3:00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P2 (optionally P3)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04b NN miniproject.ipynb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github.com/zkhundkar/ConnectIntensive/</a:t>
            </a:r>
            <a:endParaRPr sz="2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06 Clustering mini-project</a:t>
            </a:r>
            <a:endParaRPr sz="2400"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2633663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</a:t>
            </a: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Donors for Charity Project this week!!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Unsupervised Learning - Feature Selection, Feature Transformation, PCA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Explore 1-3 projects for your Capstone - Slack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72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4414800" y="2534300"/>
            <a:ext cx="4561200" cy="182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{BF0F4AA3-F642-4583-9E28-F2E022C8D2CC}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Unsupervised Learning - Clustering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Algorithms for Clustering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Practice Notebook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 of Segue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72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4414800" y="174775"/>
            <a:ext cx="4561200" cy="370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0525" y="3402425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SUPERVISED LEARNING </a:t>
            </a:r>
            <a:r>
              <a:rPr lang="en"/>
              <a:t>REVIEW</a:t>
            </a:r>
            <a:endParaRPr sz="500"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Review</a:t>
            </a:r>
            <a:endParaRPr sz="500"/>
          </a:p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569325" y="1653025"/>
            <a:ext cx="7867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Supervised Learning - Regression 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Problems with continuous inputs and outputs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Linear/Multivariate Regression</a:t>
            </a:r>
            <a:endParaRPr b="1" sz="2200"/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Regularization</a:t>
            </a:r>
            <a:endParaRPr b="1" sz="2200"/>
          </a:p>
          <a:p>
            <a:pPr indent="533400" lvl="5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" sz="2200"/>
              <a:t>Stochastic Gradient Descent</a:t>
            </a:r>
            <a:endParaRPr b="1" sz="22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ML FOUNDATIONS REVIEW</a:t>
            </a:r>
            <a:endParaRPr sz="500"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Classification Algorithms</a:t>
            </a:r>
            <a:endParaRPr sz="500"/>
          </a:p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544375" y="1342500"/>
            <a:ext cx="78678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65100" lvl="0" marL="114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2200"/>
              <a:buFont typeface="Open Sans"/>
              <a:buChar char="•"/>
            </a:pPr>
            <a:r>
              <a:rPr b="1" lang="en" sz="2200"/>
              <a:t>Supervised Learning</a:t>
            </a:r>
            <a:r>
              <a:rPr b="1" lang="en" sz="2200"/>
              <a:t> -- Classification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Decision Trees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KNN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Artificial Neural Networks (ANN)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Logistic/Ridge Regression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Support Vector Machines (SVM)</a:t>
            </a:r>
            <a:endParaRPr b="1" sz="2200"/>
          </a:p>
          <a:p>
            <a:pPr indent="-190500" lvl="3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Probabilistic Models (Bayesian Learning)</a:t>
            </a:r>
            <a:endParaRPr b="1" sz="2200"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/>
              <a:t>         </a:t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Boundary</a:t>
            </a:r>
            <a:endParaRPr/>
          </a:p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4228550" y="1481150"/>
            <a:ext cx="4510500" cy="3298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2B3E4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2B3E4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2B3E4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2B3E4"/>
                </a:solidFill>
              </a:rPr>
              <a:t> y = w</a:t>
            </a:r>
            <a:r>
              <a:rPr b="1" baseline="-25000" lang="en" sz="2400">
                <a:solidFill>
                  <a:srgbClr val="02B3E4"/>
                </a:solidFill>
              </a:rPr>
              <a:t>2</a:t>
            </a:r>
            <a:r>
              <a:rPr b="1" lang="en" sz="2400">
                <a:solidFill>
                  <a:srgbClr val="02B3E4"/>
                </a:solidFill>
              </a:rPr>
              <a:t>x</a:t>
            </a:r>
            <a:r>
              <a:rPr b="1" baseline="-25000" lang="en" sz="2400">
                <a:solidFill>
                  <a:srgbClr val="02B3E4"/>
                </a:solidFill>
              </a:rPr>
              <a:t>2</a:t>
            </a:r>
            <a:r>
              <a:rPr b="1" lang="en" sz="2400">
                <a:solidFill>
                  <a:srgbClr val="02B3E4"/>
                </a:solidFill>
              </a:rPr>
              <a:t> + w</a:t>
            </a:r>
            <a:r>
              <a:rPr b="1" baseline="-25000" lang="en" sz="2400">
                <a:solidFill>
                  <a:srgbClr val="02B3E4"/>
                </a:solidFill>
              </a:rPr>
              <a:t>1</a:t>
            </a:r>
            <a:r>
              <a:rPr b="1" lang="en" sz="2400">
                <a:solidFill>
                  <a:srgbClr val="02B3E4"/>
                </a:solidFill>
              </a:rPr>
              <a:t>x</a:t>
            </a:r>
            <a:r>
              <a:rPr b="1" baseline="-25000" lang="en" sz="2400">
                <a:solidFill>
                  <a:srgbClr val="02B3E4"/>
                </a:solidFill>
              </a:rPr>
              <a:t>1</a:t>
            </a:r>
            <a:r>
              <a:rPr b="1" lang="en" sz="2400">
                <a:solidFill>
                  <a:srgbClr val="02B3E4"/>
                </a:solidFill>
              </a:rPr>
              <a:t> + w</a:t>
            </a:r>
            <a:r>
              <a:rPr b="1" baseline="-25000" lang="en" sz="2400">
                <a:solidFill>
                  <a:srgbClr val="02B3E4"/>
                </a:solidFill>
              </a:rPr>
              <a:t>0</a:t>
            </a:r>
            <a:endParaRPr b="1" baseline="-25000" sz="2400">
              <a:solidFill>
                <a:srgbClr val="02B3E4"/>
              </a:solidFill>
            </a:endParaRP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Weights define a line that best separates the classes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work when class distributions are not linearly separable</a:t>
            </a:r>
            <a:endParaRPr i="1" sz="24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49"/>
            <a:ext cx="3957600" cy="340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275" y="848925"/>
            <a:ext cx="6180725" cy="119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/>
          <p:nvPr/>
        </p:nvCxnSpPr>
        <p:spPr>
          <a:xfrm>
            <a:off x="1011225" y="2297100"/>
            <a:ext cx="1722900" cy="16728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https://www.youtube.com/watch?v=HIQlmHxI6-0</a:t>
            </a:r>
            <a:endParaRPr/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Decision Boundary</a:t>
            </a:r>
            <a:endParaRPr/>
          </a:p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399500" y="3720300"/>
            <a:ext cx="8287200" cy="851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 y = w</a:t>
            </a:r>
            <a:r>
              <a:rPr baseline="-25000" lang="en" sz="2400"/>
              <a:t>1</a:t>
            </a:r>
            <a:r>
              <a:rPr lang="en" sz="2400"/>
              <a:t>x</a:t>
            </a:r>
            <a:r>
              <a:rPr baseline="-25000" lang="en" sz="2400"/>
              <a:t>1</a:t>
            </a:r>
            <a:r>
              <a:rPr lang="en" sz="2400"/>
              <a:t> + w</a:t>
            </a:r>
            <a:r>
              <a:rPr baseline="-25000" lang="en" sz="2400"/>
              <a:t>2</a:t>
            </a:r>
            <a:r>
              <a:rPr lang="en" sz="2400"/>
              <a:t>x</a:t>
            </a:r>
            <a:r>
              <a:rPr baseline="-25000" lang="en" sz="2400"/>
              <a:t>2</a:t>
            </a:r>
            <a:r>
              <a:rPr lang="en" sz="2400"/>
              <a:t> + w</a:t>
            </a:r>
            <a:r>
              <a:rPr baseline="-25000" lang="en" sz="2400"/>
              <a:t>3</a:t>
            </a:r>
            <a:r>
              <a:rPr lang="en" sz="2400"/>
              <a:t>x</a:t>
            </a:r>
            <a:r>
              <a:rPr baseline="-25000" lang="en" sz="2400"/>
              <a:t>1</a:t>
            </a:r>
            <a:r>
              <a:rPr baseline="30000" lang="en" sz="2400"/>
              <a:t>2</a:t>
            </a:r>
            <a:r>
              <a:rPr lang="en" sz="2400"/>
              <a:t> + w</a:t>
            </a:r>
            <a:r>
              <a:rPr baseline="-25000" lang="en" sz="2400"/>
              <a:t>4</a:t>
            </a:r>
            <a:r>
              <a:rPr lang="en" sz="2400"/>
              <a:t>x</a:t>
            </a:r>
            <a:r>
              <a:rPr baseline="-25000" lang="en" sz="2400"/>
              <a:t>2</a:t>
            </a:r>
            <a:r>
              <a:rPr baseline="30000" lang="en" sz="2400"/>
              <a:t>2</a:t>
            </a:r>
            <a:r>
              <a:rPr lang="en" sz="2400"/>
              <a:t> + w</a:t>
            </a:r>
            <a:r>
              <a:rPr baseline="-25000" lang="en" sz="2400"/>
              <a:t>0</a:t>
            </a:r>
            <a:endParaRPr baseline="-25000" sz="24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1295125"/>
            <a:ext cx="2552700" cy="2590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Shape 145"/>
          <p:cNvSpPr/>
          <p:nvPr/>
        </p:nvSpPr>
        <p:spPr>
          <a:xfrm>
            <a:off x="3932525" y="2034925"/>
            <a:ext cx="1086000" cy="10737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RE-ENGINEER THE VARIABLES SO THAT PROBLEM IS SIMPLIFIED</a:t>
            </a:r>
            <a:endParaRPr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transformation</a:t>
            </a:r>
            <a:endParaRPr/>
          </a:p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Switch (transform) to polar coordinates r, and θ</a:t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	=    sqrt(x</a:t>
            </a:r>
            <a:r>
              <a:rPr baseline="-25000" lang="en" sz="2400"/>
              <a:t>1</a:t>
            </a:r>
            <a:r>
              <a:rPr baseline="30000" lang="en" sz="2400"/>
              <a:t>2</a:t>
            </a:r>
            <a:r>
              <a:rPr lang="en" sz="2400"/>
              <a:t> + x</a:t>
            </a:r>
            <a:r>
              <a:rPr baseline="-25000" lang="en" sz="2400"/>
              <a:t>2</a:t>
            </a:r>
            <a:r>
              <a:rPr baseline="30000" lang="en" sz="2400"/>
              <a:t>2</a:t>
            </a:r>
            <a:r>
              <a:rPr lang="en" sz="2400"/>
              <a:t>),           θ = tan</a:t>
            </a:r>
            <a:r>
              <a:rPr baseline="30000" lang="en" sz="2400"/>
              <a:t>-1</a:t>
            </a:r>
            <a:r>
              <a:rPr lang="en" sz="2400"/>
              <a:t>(x</a:t>
            </a:r>
            <a:r>
              <a:rPr baseline="-25000" lang="en" sz="2400"/>
              <a:t>2</a:t>
            </a:r>
            <a:r>
              <a:rPr lang="en" sz="2400"/>
              <a:t>/x</a:t>
            </a:r>
            <a:r>
              <a:rPr baseline="-25000" lang="en" sz="2400"/>
              <a:t>1</a:t>
            </a:r>
            <a:r>
              <a:rPr lang="en" sz="2400"/>
              <a:t>)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y 	= 	w’</a:t>
            </a:r>
            <a:r>
              <a:rPr baseline="-25000" lang="en" sz="2400"/>
              <a:t>1</a:t>
            </a:r>
            <a:r>
              <a:rPr lang="en" sz="2400"/>
              <a:t>r + w’</a:t>
            </a:r>
            <a:r>
              <a:rPr baseline="-25000" lang="en" sz="2400"/>
              <a:t>2</a:t>
            </a:r>
            <a:r>
              <a:rPr lang="en" sz="2400"/>
              <a:t>θ + w</a:t>
            </a:r>
            <a:r>
              <a:rPr baseline="-25000" lang="en" sz="2400"/>
              <a:t>0		</a:t>
            </a:r>
            <a:r>
              <a:rPr lang="en" sz="2400"/>
              <a:t>-  “linearly separable”</a:t>
            </a:r>
            <a:endParaRPr sz="2400"/>
          </a:p>
          <a:p>
            <a:pPr indent="0" lvl="0" marL="101600" marR="101600" rtl="0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