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9B6596-BD45-4668-8126-03AEB9B614AE}">
  <a:tblStyle styleId="{4F9B6596-BD45-4668-8126-03AEB9B614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bg>
      <p:bgPr>
        <a:solidFill>
          <a:srgbClr val="2D3D4A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Dem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7535" l="0" r="7800" t="0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Dark">
  <p:cSld name="Logo A Dar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A Light">
  <p:cSld name="Logo A Light">
    <p:bg>
      <p:bgPr>
        <a:solidFill>
          <a:srgbClr val="02B3E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Dark">
  <p:cSld name="Logo B Dar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B Light">
  <p:cSld name="Logo B Light">
    <p:bg>
      <p:bgPr>
        <a:solidFill>
          <a:srgbClr val="02B3E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b="0" i="0" lang="en" sz="18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">
  <p:cSld name="Segue with 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ith Subtitle Light">
  <p:cSld name="Segue with Subtitle Light">
    <p:bg>
      <p:bgPr>
        <a:solidFill>
          <a:srgbClr val="02B3E4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b="0" i="0" sz="2400" u="none" cap="none" strike="noStrik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Light">
  <p:cSld name="Segue Light">
    <p:bg>
      <p:bgPr>
        <a:solidFill>
          <a:srgbClr val="02B3E4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1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">
  <p:cSld name="Title with Content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533400" lvl="5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711200" lvl="6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0" lvl="7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066800" lvl="8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D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778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54000" lvl="3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342900" lvl="4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431800" lvl="5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520700" lvl="6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596900" lvl="7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685800" lvl="8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April 21, 2018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Reinforcement Learning </a:t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WORLD</a:t>
            </a:r>
            <a:endParaRPr/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MDP - Graph Model</a:t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585500" y="1985000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1585500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a,1</a:t>
            </a:r>
            <a:endParaRPr sz="2000"/>
          </a:p>
        </p:txBody>
      </p:sp>
      <p:sp>
        <p:nvSpPr>
          <p:cNvPr id="158" name="Shape 158"/>
          <p:cNvSpPr/>
          <p:nvPr/>
        </p:nvSpPr>
        <p:spPr>
          <a:xfrm>
            <a:off x="2799025" y="1985000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2799025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</a:t>
            </a:r>
            <a:r>
              <a:rPr lang="en" sz="2000"/>
              <a:t>,1</a:t>
            </a:r>
            <a:endParaRPr sz="2000"/>
          </a:p>
        </p:txBody>
      </p:sp>
      <p:sp>
        <p:nvSpPr>
          <p:cNvPr id="160" name="Shape 160"/>
          <p:cNvSpPr/>
          <p:nvPr/>
        </p:nvSpPr>
        <p:spPr>
          <a:xfrm>
            <a:off x="1627238" y="3883075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1627238" y="3883075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</a:t>
            </a:r>
            <a:r>
              <a:rPr lang="en" sz="2000"/>
              <a:t>,2</a:t>
            </a:r>
            <a:endParaRPr sz="2000"/>
          </a:p>
        </p:txBody>
      </p:sp>
      <p:sp>
        <p:nvSpPr>
          <p:cNvPr id="162" name="Shape 162"/>
          <p:cNvSpPr/>
          <p:nvPr/>
        </p:nvSpPr>
        <p:spPr>
          <a:xfrm>
            <a:off x="3979025" y="1985000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3979025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</a:t>
            </a:r>
            <a:r>
              <a:rPr lang="en" sz="2000"/>
              <a:t>,1</a:t>
            </a:r>
            <a:endParaRPr sz="2000"/>
          </a:p>
        </p:txBody>
      </p:sp>
      <p:sp>
        <p:nvSpPr>
          <p:cNvPr id="164" name="Shape 164"/>
          <p:cNvSpPr/>
          <p:nvPr/>
        </p:nvSpPr>
        <p:spPr>
          <a:xfrm>
            <a:off x="2890713" y="3883075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2890713" y="3883075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a,3</a:t>
            </a:r>
            <a:endParaRPr sz="2000"/>
          </a:p>
        </p:txBody>
      </p:sp>
      <p:sp>
        <p:nvSpPr>
          <p:cNvPr id="166" name="Shape 166"/>
          <p:cNvSpPr/>
          <p:nvPr/>
        </p:nvSpPr>
        <p:spPr>
          <a:xfrm>
            <a:off x="4676563" y="3883075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4676563" y="3883075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a,4</a:t>
            </a:r>
            <a:endParaRPr sz="2000"/>
          </a:p>
        </p:txBody>
      </p:sp>
      <p:sp>
        <p:nvSpPr>
          <p:cNvPr id="168" name="Shape 168"/>
          <p:cNvSpPr/>
          <p:nvPr/>
        </p:nvSpPr>
        <p:spPr>
          <a:xfrm>
            <a:off x="5059125" y="1985000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5059125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</a:t>
            </a:r>
            <a:r>
              <a:rPr lang="en" sz="2000"/>
              <a:t>,2</a:t>
            </a:r>
            <a:endParaRPr sz="2000"/>
          </a:p>
        </p:txBody>
      </p:sp>
      <p:sp>
        <p:nvSpPr>
          <p:cNvPr id="170" name="Shape 170"/>
          <p:cNvSpPr/>
          <p:nvPr/>
        </p:nvSpPr>
        <p:spPr>
          <a:xfrm>
            <a:off x="5300875" y="3134025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5300875" y="3134025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</a:t>
            </a:r>
            <a:r>
              <a:rPr lang="en" sz="2000"/>
              <a:t>,3</a:t>
            </a:r>
            <a:endParaRPr sz="2000"/>
          </a:p>
        </p:txBody>
      </p:sp>
      <p:sp>
        <p:nvSpPr>
          <p:cNvPr id="172" name="Shape 172"/>
          <p:cNvSpPr/>
          <p:nvPr/>
        </p:nvSpPr>
        <p:spPr>
          <a:xfrm>
            <a:off x="6139225" y="1985000"/>
            <a:ext cx="524400" cy="486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6139225" y="19850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c,3</a:t>
            </a:r>
            <a:endParaRPr sz="2000"/>
          </a:p>
        </p:txBody>
      </p:sp>
      <p:sp>
        <p:nvSpPr>
          <p:cNvPr id="174" name="Shape 174"/>
          <p:cNvSpPr/>
          <p:nvPr/>
        </p:nvSpPr>
        <p:spPr>
          <a:xfrm>
            <a:off x="7536175" y="2589425"/>
            <a:ext cx="524400" cy="486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7486225" y="2589425"/>
            <a:ext cx="524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c,4</a:t>
            </a:r>
            <a:endParaRPr sz="2000"/>
          </a:p>
        </p:txBody>
      </p:sp>
      <p:sp>
        <p:nvSpPr>
          <p:cNvPr id="176" name="Shape 176"/>
          <p:cNvSpPr/>
          <p:nvPr/>
        </p:nvSpPr>
        <p:spPr>
          <a:xfrm>
            <a:off x="6861925" y="3698400"/>
            <a:ext cx="524400" cy="486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6861925" y="3698400"/>
            <a:ext cx="6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9DAF8"/>
                </a:solidFill>
              </a:rPr>
              <a:t>b,4</a:t>
            </a:r>
            <a:endParaRPr sz="2000">
              <a:solidFill>
                <a:srgbClr val="C9DAF8"/>
              </a:solidFill>
            </a:endParaRPr>
          </a:p>
        </p:txBody>
      </p:sp>
      <p:cxnSp>
        <p:nvCxnSpPr>
          <p:cNvPr id="178" name="Shape 178"/>
          <p:cNvCxnSpPr>
            <a:stCxn id="157" idx="0"/>
            <a:endCxn id="159" idx="0"/>
          </p:cNvCxnSpPr>
          <p:nvPr/>
        </p:nvCxnSpPr>
        <p:spPr>
          <a:xfrm flipH="1" rot="-5400000">
            <a:off x="2504100" y="1378550"/>
            <a:ext cx="600" cy="1213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>
            <a:stCxn id="157" idx="1"/>
            <a:endCxn id="157" idx="0"/>
          </p:cNvCxnSpPr>
          <p:nvPr/>
        </p:nvCxnSpPr>
        <p:spPr>
          <a:xfrm flipH="1" rot="10800000">
            <a:off x="1585500" y="1985150"/>
            <a:ext cx="312300" cy="243300"/>
          </a:xfrm>
          <a:prstGeom prst="curvedConnector4">
            <a:avLst>
              <a:gd fmla="val -76249" name="adj1"/>
              <a:gd fmla="val 19793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>
            <a:stCxn id="157" idx="3"/>
            <a:endCxn id="161" idx="0"/>
          </p:cNvCxnSpPr>
          <p:nvPr/>
        </p:nvCxnSpPr>
        <p:spPr>
          <a:xfrm flipH="1">
            <a:off x="1939500" y="2228450"/>
            <a:ext cx="270300" cy="1654500"/>
          </a:xfrm>
          <a:prstGeom prst="curvedConnector4">
            <a:avLst>
              <a:gd fmla="val -88097" name="adj1"/>
              <a:gd fmla="val 573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Shape 181"/>
          <p:cNvCxnSpPr>
            <a:stCxn id="161" idx="3"/>
            <a:endCxn id="165" idx="1"/>
          </p:cNvCxnSpPr>
          <p:nvPr/>
        </p:nvCxnSpPr>
        <p:spPr>
          <a:xfrm>
            <a:off x="2251538" y="4126525"/>
            <a:ext cx="639300" cy="6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>
            <a:stCxn id="165" idx="0"/>
            <a:endCxn id="171" idx="1"/>
          </p:cNvCxnSpPr>
          <p:nvPr/>
        </p:nvCxnSpPr>
        <p:spPr>
          <a:xfrm rot="-5400000">
            <a:off x="3999063" y="2581375"/>
            <a:ext cx="505500" cy="2097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>
            <a:stCxn id="167" idx="1"/>
            <a:endCxn id="165" idx="3"/>
          </p:cNvCxnSpPr>
          <p:nvPr/>
        </p:nvCxnSpPr>
        <p:spPr>
          <a:xfrm flipH="1">
            <a:off x="3514963" y="4126525"/>
            <a:ext cx="1161600" cy="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Shape 184"/>
          <p:cNvCxnSpPr>
            <a:endCxn id="177" idx="2"/>
          </p:cNvCxnSpPr>
          <p:nvPr/>
        </p:nvCxnSpPr>
        <p:spPr>
          <a:xfrm>
            <a:off x="5018575" y="3895200"/>
            <a:ext cx="2155500" cy="290100"/>
          </a:xfrm>
          <a:prstGeom prst="curvedConnector4">
            <a:avLst>
              <a:gd fmla="val 42759" name="adj1"/>
              <a:gd fmla="val 18208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Shape 185"/>
          <p:cNvCxnSpPr>
            <a:stCxn id="171" idx="3"/>
            <a:endCxn id="177" idx="0"/>
          </p:cNvCxnSpPr>
          <p:nvPr/>
        </p:nvCxnSpPr>
        <p:spPr>
          <a:xfrm>
            <a:off x="5925175" y="3377475"/>
            <a:ext cx="1248900" cy="32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Shape 186"/>
          <p:cNvCxnSpPr>
            <a:stCxn id="171" idx="0"/>
            <a:endCxn id="173" idx="2"/>
          </p:cNvCxnSpPr>
          <p:nvPr/>
        </p:nvCxnSpPr>
        <p:spPr>
          <a:xfrm rot="-5400000">
            <a:off x="5701225" y="2383725"/>
            <a:ext cx="662100" cy="838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Shape 187"/>
          <p:cNvCxnSpPr>
            <a:stCxn id="159" idx="0"/>
            <a:endCxn id="163" idx="0"/>
          </p:cNvCxnSpPr>
          <p:nvPr/>
        </p:nvCxnSpPr>
        <p:spPr>
          <a:xfrm flipH="1" rot="-5400000">
            <a:off x="3700825" y="1395350"/>
            <a:ext cx="600" cy="1179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Shape 188"/>
          <p:cNvCxnSpPr>
            <a:stCxn id="163" idx="3"/>
            <a:endCxn id="169" idx="1"/>
          </p:cNvCxnSpPr>
          <p:nvPr/>
        </p:nvCxnSpPr>
        <p:spPr>
          <a:xfrm>
            <a:off x="4603325" y="2228450"/>
            <a:ext cx="455700" cy="6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Shape 189"/>
          <p:cNvCxnSpPr>
            <a:stCxn id="169" idx="3"/>
            <a:endCxn id="173" idx="1"/>
          </p:cNvCxnSpPr>
          <p:nvPr/>
        </p:nvCxnSpPr>
        <p:spPr>
          <a:xfrm>
            <a:off x="5683425" y="2228450"/>
            <a:ext cx="455700" cy="6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Shape 190"/>
          <p:cNvCxnSpPr>
            <a:stCxn id="173" idx="3"/>
            <a:endCxn id="175" idx="0"/>
          </p:cNvCxnSpPr>
          <p:nvPr/>
        </p:nvCxnSpPr>
        <p:spPr>
          <a:xfrm>
            <a:off x="6763525" y="2228450"/>
            <a:ext cx="984900" cy="36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Shape 191"/>
          <p:cNvCxnSpPr>
            <a:stCxn id="159" idx="3"/>
            <a:endCxn id="159" idx="2"/>
          </p:cNvCxnSpPr>
          <p:nvPr/>
        </p:nvCxnSpPr>
        <p:spPr>
          <a:xfrm flipH="1">
            <a:off x="3111325" y="2228450"/>
            <a:ext cx="312000" cy="243600"/>
          </a:xfrm>
          <a:prstGeom prst="curvedConnector4">
            <a:avLst>
              <a:gd fmla="val -76249" name="adj1"/>
              <a:gd fmla="val 19793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Shape 192"/>
          <p:cNvSpPr txBox="1"/>
          <p:nvPr/>
        </p:nvSpPr>
        <p:spPr>
          <a:xfrm>
            <a:off x="1983925" y="1238100"/>
            <a:ext cx="1439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U, p=0.8,  </a:t>
            </a:r>
            <a:r>
              <a:rPr lang="en" sz="1800">
                <a:solidFill>
                  <a:srgbClr val="FF0000"/>
                </a:solidFill>
              </a:rPr>
              <a:t>r=-0.04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695338" y="2846425"/>
            <a:ext cx="1439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lang="en" sz="1800"/>
              <a:t>, p=0.8,  </a:t>
            </a:r>
            <a:r>
              <a:rPr lang="en" sz="1800">
                <a:solidFill>
                  <a:srgbClr val="FF0000"/>
                </a:solidFill>
              </a:rPr>
              <a:t>r=-0.04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94" name="Shape 194"/>
          <p:cNvCxnSpPr>
            <a:stCxn id="157" idx="1"/>
            <a:endCxn id="161" idx="1"/>
          </p:cNvCxnSpPr>
          <p:nvPr/>
        </p:nvCxnSpPr>
        <p:spPr>
          <a:xfrm>
            <a:off x="1585500" y="2228450"/>
            <a:ext cx="41700" cy="1898100"/>
          </a:xfrm>
          <a:prstGeom prst="curvedConnector3">
            <a:avLst>
              <a:gd fmla="val -5710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Shape 195"/>
          <p:cNvSpPr txBox="1"/>
          <p:nvPr/>
        </p:nvSpPr>
        <p:spPr>
          <a:xfrm>
            <a:off x="350148" y="2738325"/>
            <a:ext cx="11799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r>
              <a:rPr lang="en" sz="1800"/>
              <a:t>, p=0.1,  </a:t>
            </a:r>
            <a:r>
              <a:rPr lang="en" sz="1800">
                <a:solidFill>
                  <a:srgbClr val="FF0000"/>
                </a:solidFill>
              </a:rPr>
              <a:t>r=-0.04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45697" y="1488100"/>
            <a:ext cx="1039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, p=0.1,  </a:t>
            </a:r>
            <a:r>
              <a:rPr lang="en" sz="1800">
                <a:solidFill>
                  <a:srgbClr val="FF0000"/>
                </a:solidFill>
              </a:rPr>
              <a:t>r=-0.04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6996838" y="1575575"/>
            <a:ext cx="1439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R, p=0.8,  </a:t>
            </a:r>
            <a:endParaRPr sz="18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 = + 1.0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- Reward Hypothesis</a:t>
            </a:r>
            <a:endParaRPr/>
          </a:p>
        </p:txBody>
      </p:sp>
      <p:sp>
        <p:nvSpPr>
          <p:cNvPr id="204" name="Shape 204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An RL agent’s goal can be cast as </a:t>
            </a:r>
            <a:r>
              <a:rPr i="1" lang="en" sz="2400"/>
              <a:t>maximizing expected cumulative reward</a:t>
            </a:r>
            <a:endParaRPr i="1" sz="2400"/>
          </a:p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Maximize (not less than any other “path”)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Expected (in a statistical sense)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Cumulative (total all rewards in the “future”)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Reward ???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20069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Action-value Function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11" name="Shape 211"/>
          <p:cNvSpPr txBox="1"/>
          <p:nvPr>
            <p:ph idx="3" type="body"/>
          </p:nvPr>
        </p:nvSpPr>
        <p:spPr>
          <a:xfrm>
            <a:off x="457200" y="1379975"/>
            <a:ext cx="4059000" cy="107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V</a:t>
            </a:r>
            <a:r>
              <a:rPr baseline="-25000" lang="en" sz="3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(s) = E</a:t>
            </a:r>
            <a:r>
              <a:rPr baseline="-25000" lang="en" sz="3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[G</a:t>
            </a:r>
            <a:r>
              <a:rPr baseline="-25000" lang="en" sz="3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|S</a:t>
            </a:r>
            <a:r>
              <a:rPr baseline="-25000" lang="en" sz="3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=s]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679525" y="2498575"/>
            <a:ext cx="3836700" cy="2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For each state s,</a:t>
            </a:r>
            <a:endParaRPr sz="1800">
              <a:solidFill>
                <a:srgbClr val="CFE2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Expected return</a:t>
            </a:r>
            <a:endParaRPr sz="1800">
              <a:solidFill>
                <a:srgbClr val="CFE2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If agent starts in state s</a:t>
            </a:r>
            <a:endParaRPr sz="1800">
              <a:solidFill>
                <a:srgbClr val="CFE2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Uses the policy 𝜋</a:t>
            </a:r>
            <a:endParaRPr sz="1800">
              <a:solidFill>
                <a:srgbClr val="CFE2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To choose actions for all time steps</a:t>
            </a:r>
            <a:endParaRPr sz="1800">
              <a:solidFill>
                <a:srgbClr val="CFE2F3"/>
              </a:solidFill>
            </a:endParaRPr>
          </a:p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4414800" y="1379975"/>
            <a:ext cx="4554900" cy="107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q</a:t>
            </a:r>
            <a:r>
              <a:rPr baseline="-25000" lang="en" sz="3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(s,a) = E</a:t>
            </a:r>
            <a:r>
              <a:rPr baseline="-25000" lang="en" sz="3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[G</a:t>
            </a:r>
            <a:r>
              <a:rPr baseline="-25000" lang="en" sz="3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|S</a:t>
            </a:r>
            <a:r>
              <a:rPr baseline="-25000" lang="en" sz="3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=s, a</a:t>
            </a:r>
            <a:r>
              <a:rPr baseline="-25000" lang="en" sz="3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=a]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700000" y="2456675"/>
            <a:ext cx="3836700" cy="2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For each </a:t>
            </a:r>
            <a:r>
              <a:rPr lang="en" sz="1800">
                <a:solidFill>
                  <a:srgbClr val="CFE2F3"/>
                </a:solidFill>
              </a:rPr>
              <a:t>state s and action a,</a:t>
            </a:r>
            <a:endParaRPr sz="1800">
              <a:solidFill>
                <a:srgbClr val="CFE2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Expected return</a:t>
            </a:r>
            <a:endParaRPr sz="1800">
              <a:solidFill>
                <a:srgbClr val="CFE2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If agent starts in state s</a:t>
            </a:r>
            <a:endParaRPr sz="1800">
              <a:solidFill>
                <a:srgbClr val="CFE2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then chooses action a</a:t>
            </a:r>
            <a:endParaRPr sz="1800">
              <a:solidFill>
                <a:srgbClr val="CFE2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And Uses the policy 𝜋</a:t>
            </a:r>
            <a:endParaRPr sz="1800">
              <a:solidFill>
                <a:srgbClr val="CFE2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To choose actions for all time steps</a:t>
            </a:r>
            <a:endParaRPr sz="18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TO MDP</a:t>
            </a:r>
            <a:endParaRPr/>
          </a:p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</a:t>
            </a:r>
            <a:endParaRPr/>
          </a:p>
        </p:txBody>
      </p:sp>
      <p:sp>
        <p:nvSpPr>
          <p:cNvPr id="222" name="Shape 222"/>
          <p:cNvSpPr txBox="1"/>
          <p:nvPr>
            <p:ph idx="3" type="body"/>
          </p:nvPr>
        </p:nvSpPr>
        <p:spPr>
          <a:xfrm>
            <a:off x="457200" y="1427375"/>
            <a:ext cx="8229600" cy="3091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Deterministic 		</a:t>
            </a:r>
            <a:r>
              <a:rPr b="1" lang="en" sz="2400"/>
              <a:t>	𝜋 : S  →  A</a:t>
            </a:r>
            <a:endParaRPr b="1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Stochastic		</a:t>
            </a:r>
            <a:r>
              <a:rPr b="1" lang="en" sz="2400"/>
              <a:t> 	𝜋 : S x A  →  [0,1]</a:t>
            </a:r>
            <a:endParaRPr b="1"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228" name="Shape 22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Policy</a:t>
            </a:r>
            <a:endParaRPr/>
          </a:p>
        </p:txBody>
      </p:sp>
      <p:sp>
        <p:nvSpPr>
          <p:cNvPr id="230" name="Shape 230"/>
          <p:cNvSpPr txBox="1"/>
          <p:nvPr>
            <p:ph idx="3" type="body"/>
          </p:nvPr>
        </p:nvSpPr>
        <p:spPr>
          <a:xfrm>
            <a:off x="457200" y="1442700"/>
            <a:ext cx="8229600" cy="3129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Policy </a:t>
            </a:r>
            <a:r>
              <a:rPr b="1" lang="en"/>
              <a:t>𝜋’</a:t>
            </a:r>
            <a:r>
              <a:rPr lang="en"/>
              <a:t> is better than policy </a:t>
            </a:r>
            <a:r>
              <a:rPr b="1" lang="en"/>
              <a:t>𝜋</a:t>
            </a:r>
            <a:r>
              <a:rPr lang="en"/>
              <a:t> if the following is true: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b="1" lang="en"/>
              <a:t>V</a:t>
            </a:r>
            <a:r>
              <a:rPr b="1" baseline="-25000" lang="en"/>
              <a:t>𝜋’</a:t>
            </a:r>
            <a:r>
              <a:rPr b="1" lang="en"/>
              <a:t> (</a:t>
            </a:r>
            <a:r>
              <a:rPr b="1" i="1" lang="en"/>
              <a:t>s</a:t>
            </a:r>
            <a:r>
              <a:rPr b="1" lang="en"/>
              <a:t>)  ≥ V</a:t>
            </a:r>
            <a:r>
              <a:rPr b="1" baseline="-25000" lang="en"/>
              <a:t>𝜋</a:t>
            </a:r>
            <a:r>
              <a:rPr b="1" lang="en"/>
              <a:t>(</a:t>
            </a:r>
            <a:r>
              <a:rPr b="1" i="1" lang="en"/>
              <a:t>s</a:t>
            </a:r>
            <a:r>
              <a:rPr b="1" lang="en"/>
              <a:t>)    for all states </a:t>
            </a:r>
            <a:r>
              <a:rPr b="1" i="1" lang="en"/>
              <a:t>s </a:t>
            </a:r>
            <a:r>
              <a:rPr b="1" lang="en"/>
              <a:t>∊ </a:t>
            </a:r>
            <a:r>
              <a:rPr b="1" i="1" lang="en"/>
              <a:t>S</a:t>
            </a:r>
            <a:endParaRPr b="1" i="1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There is at least one policy which is “better” than every other 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Optimal policy is denoted as </a:t>
            </a:r>
            <a:r>
              <a:rPr b="1" lang="en"/>
              <a:t>𝜋*</a:t>
            </a:r>
            <a:r>
              <a:rPr lang="en"/>
              <a:t> by convention  (may not be unique)</a:t>
            </a:r>
            <a:endParaRPr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i="1" lang="en"/>
              <a:t>		Solution of the MDP</a:t>
            </a:r>
            <a:endParaRPr i="1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461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Optimal state-value function is </a:t>
            </a:r>
            <a:r>
              <a:rPr b="1" i="1" lang="en"/>
              <a:t>v</a:t>
            </a:r>
            <a:r>
              <a:rPr b="1" baseline="-25000" i="1" lang="en"/>
              <a:t>*</a:t>
            </a:r>
            <a:r>
              <a:rPr b="1" i="1" lang="en"/>
              <a:t>(s)</a:t>
            </a:r>
            <a:r>
              <a:rPr lang="en"/>
              <a:t>    (by convention)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914251"/>
            <a:ext cx="8229600" cy="1092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- {U, D, L R}		R - {-0.1 (W), -0.3 (GRAY)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3D4A"/>
              </a:solidFill>
            </a:endParaRPr>
          </a:p>
        </p:txBody>
      </p:sp>
      <p:sp>
        <p:nvSpPr>
          <p:cNvPr id="236" name="Shape 23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</a:t>
            </a:r>
            <a:r>
              <a:rPr lang="en"/>
              <a:t>Value Function</a:t>
            </a:r>
            <a:endParaRPr/>
          </a:p>
        </p:txBody>
      </p:sp>
      <p:graphicFrame>
        <p:nvGraphicFramePr>
          <p:cNvPr id="238" name="Shape 2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{4F9B6596-BD45-4668-8126-03AEB9B614AE}</a:tableStyleId>
              </a:tblPr>
              <a:tblGrid>
                <a:gridCol w="1456525"/>
                <a:gridCol w="1456525"/>
                <a:gridCol w="1456525"/>
                <a:gridCol w="1456525"/>
                <a:gridCol w="1456525"/>
              </a:tblGrid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+1.0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solidFill>
                            <a:srgbClr val="FFFFFF"/>
                          </a:solidFill>
                        </a:rPr>
                        <a:t>0.8</a:t>
                      </a:r>
                      <a:endParaRPr i="1"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9" name="Shape 239"/>
          <p:cNvCxnSpPr/>
          <p:nvPr/>
        </p:nvCxnSpPr>
        <p:spPr>
          <a:xfrm flipH="1">
            <a:off x="3407975" y="4056250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" name="Shape 240"/>
          <p:cNvCxnSpPr/>
          <p:nvPr/>
        </p:nvCxnSpPr>
        <p:spPr>
          <a:xfrm flipH="1">
            <a:off x="5023975" y="4056250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1" name="Shape 241"/>
          <p:cNvCxnSpPr/>
          <p:nvPr/>
        </p:nvCxnSpPr>
        <p:spPr>
          <a:xfrm flipH="1">
            <a:off x="6378625" y="4056250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Shape 242"/>
          <p:cNvCxnSpPr/>
          <p:nvPr/>
        </p:nvCxnSpPr>
        <p:spPr>
          <a:xfrm flipH="1">
            <a:off x="3407975" y="3455775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3" name="Shape 243"/>
          <p:cNvCxnSpPr/>
          <p:nvPr/>
        </p:nvCxnSpPr>
        <p:spPr>
          <a:xfrm flipH="1" rot="10800000">
            <a:off x="3463500" y="2726213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4" name="Shape 244"/>
          <p:cNvCxnSpPr/>
          <p:nvPr/>
        </p:nvCxnSpPr>
        <p:spPr>
          <a:xfrm flipH="1" rot="10800000">
            <a:off x="4901775" y="2726213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5" name="Shape 245"/>
          <p:cNvCxnSpPr/>
          <p:nvPr/>
        </p:nvCxnSpPr>
        <p:spPr>
          <a:xfrm flipH="1" rot="10800000">
            <a:off x="6298250" y="2726213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" name="Shape 246"/>
          <p:cNvCxnSpPr/>
          <p:nvPr/>
        </p:nvCxnSpPr>
        <p:spPr>
          <a:xfrm rot="10800000">
            <a:off x="2948600" y="3570375"/>
            <a:ext cx="20400" cy="5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2928200" y="2823550"/>
            <a:ext cx="20400" cy="5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8" name="Shape 248"/>
          <p:cNvCxnSpPr/>
          <p:nvPr/>
        </p:nvCxnSpPr>
        <p:spPr>
          <a:xfrm rot="10800000">
            <a:off x="6055150" y="2823550"/>
            <a:ext cx="20400" cy="5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914251"/>
            <a:ext cx="8229600" cy="1092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- {U, D, L R}		R - {-0.1 (W), -0.3 (GRAY)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3D4A"/>
              </a:solidFill>
            </a:endParaRPr>
          </a:p>
        </p:txBody>
      </p:sp>
      <p:sp>
        <p:nvSpPr>
          <p:cNvPr id="254" name="Shape 25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</a:t>
            </a:r>
            <a:r>
              <a:rPr lang="en"/>
              <a:t>Value Function</a:t>
            </a:r>
            <a:endParaRPr/>
          </a:p>
        </p:txBody>
      </p:sp>
      <p:graphicFrame>
        <p:nvGraphicFramePr>
          <p:cNvPr id="256" name="Shape 25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{4F9B6596-BD45-4668-8126-03AEB9B614AE}</a:tableStyleId>
              </a:tblPr>
              <a:tblGrid>
                <a:gridCol w="1456525"/>
                <a:gridCol w="1456525"/>
                <a:gridCol w="1456525"/>
                <a:gridCol w="1456525"/>
                <a:gridCol w="1456525"/>
              </a:tblGrid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0.8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1.0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00"/>
                          </a:solidFill>
                        </a:rPr>
                        <a:t>+1.0</a:t>
                      </a:r>
                      <a:endParaRPr sz="24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0.7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9FC5E8"/>
                          </a:solidFill>
                        </a:rPr>
                        <a:t>0.6</a:t>
                      </a:r>
                      <a:endParaRPr sz="2400">
                        <a:solidFill>
                          <a:srgbClr val="9FC5E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0.6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X, 0.5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0.4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0.3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7" name="Shape 257"/>
          <p:cNvCxnSpPr/>
          <p:nvPr/>
        </p:nvCxnSpPr>
        <p:spPr>
          <a:xfrm flipH="1">
            <a:off x="3407975" y="4056250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8" name="Shape 258"/>
          <p:cNvCxnSpPr/>
          <p:nvPr/>
        </p:nvCxnSpPr>
        <p:spPr>
          <a:xfrm flipH="1">
            <a:off x="5023975" y="4056250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9" name="Shape 259"/>
          <p:cNvCxnSpPr/>
          <p:nvPr/>
        </p:nvCxnSpPr>
        <p:spPr>
          <a:xfrm flipH="1">
            <a:off x="6378625" y="4056250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407975" y="3455775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1" name="Shape 261"/>
          <p:cNvCxnSpPr/>
          <p:nvPr/>
        </p:nvCxnSpPr>
        <p:spPr>
          <a:xfrm flipH="1" rot="10800000">
            <a:off x="3463500" y="2726213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2" name="Shape 262"/>
          <p:cNvCxnSpPr/>
          <p:nvPr/>
        </p:nvCxnSpPr>
        <p:spPr>
          <a:xfrm flipH="1" rot="10800000">
            <a:off x="4901775" y="2726213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" name="Shape 263"/>
          <p:cNvCxnSpPr/>
          <p:nvPr/>
        </p:nvCxnSpPr>
        <p:spPr>
          <a:xfrm flipH="1" rot="10800000">
            <a:off x="6298250" y="2726213"/>
            <a:ext cx="8469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4" name="Shape 264"/>
          <p:cNvCxnSpPr/>
          <p:nvPr/>
        </p:nvCxnSpPr>
        <p:spPr>
          <a:xfrm rot="10800000">
            <a:off x="2948600" y="3570375"/>
            <a:ext cx="20400" cy="5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5" name="Shape 265"/>
          <p:cNvCxnSpPr/>
          <p:nvPr/>
        </p:nvCxnSpPr>
        <p:spPr>
          <a:xfrm rot="10800000">
            <a:off x="2928200" y="2823550"/>
            <a:ext cx="20400" cy="5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6" name="Shape 266"/>
          <p:cNvCxnSpPr/>
          <p:nvPr/>
        </p:nvCxnSpPr>
        <p:spPr>
          <a:xfrm rot="10800000">
            <a:off x="6055150" y="2823550"/>
            <a:ext cx="20400" cy="5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20069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Bellman Expectation Equation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73" name="Shape 273"/>
          <p:cNvSpPr txBox="1"/>
          <p:nvPr>
            <p:ph idx="3" type="body"/>
          </p:nvPr>
        </p:nvSpPr>
        <p:spPr>
          <a:xfrm>
            <a:off x="457200" y="1379975"/>
            <a:ext cx="7973700" cy="107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V</a:t>
            </a:r>
            <a:r>
              <a:rPr baseline="-25000" lang="en" sz="3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(</a:t>
            </a:r>
            <a:r>
              <a:rPr i="1" lang="en" sz="3000">
                <a:solidFill>
                  <a:srgbClr val="FFFFFF"/>
                </a:solidFill>
              </a:rPr>
              <a:t>s</a:t>
            </a:r>
            <a:r>
              <a:rPr lang="en" sz="3000">
                <a:solidFill>
                  <a:srgbClr val="FFFFFF"/>
                </a:solidFill>
              </a:rPr>
              <a:t>) = E</a:t>
            </a:r>
            <a:r>
              <a:rPr baseline="-25000" lang="en" sz="3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[</a:t>
            </a:r>
            <a:r>
              <a:rPr lang="en" sz="3000">
                <a:solidFill>
                  <a:srgbClr val="FFFF00"/>
                </a:solidFill>
              </a:rPr>
              <a:t>R</a:t>
            </a:r>
            <a:r>
              <a:rPr baseline="-25000" lang="en" sz="3000">
                <a:solidFill>
                  <a:srgbClr val="FFFF00"/>
                </a:solidFill>
              </a:rPr>
              <a:t>t </a:t>
            </a:r>
            <a:r>
              <a:rPr lang="en" sz="3000">
                <a:solidFill>
                  <a:srgbClr val="FFFFFF"/>
                </a:solidFill>
              </a:rPr>
              <a:t>+ </a:t>
            </a:r>
            <a:r>
              <a:rPr lang="en" sz="3000">
                <a:solidFill>
                  <a:srgbClr val="00FF00"/>
                </a:solidFill>
              </a:rPr>
              <a:t>𝛾V</a:t>
            </a:r>
            <a:r>
              <a:rPr baseline="-25000" lang="en" sz="3000">
                <a:solidFill>
                  <a:srgbClr val="00FF00"/>
                </a:solidFill>
              </a:rPr>
              <a:t>𝜋</a:t>
            </a:r>
            <a:r>
              <a:rPr lang="en" sz="3000">
                <a:solidFill>
                  <a:srgbClr val="00FF00"/>
                </a:solidFill>
              </a:rPr>
              <a:t>(S</a:t>
            </a:r>
            <a:r>
              <a:rPr baseline="-25000" lang="en" sz="3000">
                <a:solidFill>
                  <a:srgbClr val="00FF00"/>
                </a:solidFill>
              </a:rPr>
              <a:t>t+1</a:t>
            </a:r>
            <a:r>
              <a:rPr lang="en" sz="3000">
                <a:solidFill>
                  <a:srgbClr val="00FF00"/>
                </a:solidFill>
              </a:rPr>
              <a:t>)</a:t>
            </a:r>
            <a:r>
              <a:rPr lang="en" sz="3000">
                <a:solidFill>
                  <a:srgbClr val="FFFFFF"/>
                </a:solidFill>
              </a:rPr>
              <a:t>|S</a:t>
            </a:r>
            <a:r>
              <a:rPr baseline="-25000" lang="en" sz="3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</a:t>
            </a:r>
            <a:r>
              <a:rPr i="1" lang="en" sz="3000">
                <a:solidFill>
                  <a:srgbClr val="FFFFFF"/>
                </a:solidFill>
              </a:rPr>
              <a:t>s</a:t>
            </a:r>
            <a:r>
              <a:rPr lang="en" sz="3000">
                <a:solidFill>
                  <a:srgbClr val="FFFFFF"/>
                </a:solidFill>
              </a:rPr>
              <a:t>]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679525" y="2498575"/>
            <a:ext cx="7973700" cy="2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lang="en" sz="2400">
                <a:solidFill>
                  <a:srgbClr val="CFE2F3"/>
                </a:solidFill>
              </a:rPr>
              <a:t>each state s,</a:t>
            </a:r>
            <a:endParaRPr sz="2400">
              <a:solidFill>
                <a:srgbClr val="CFE2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</a:rPr>
              <a:t>Expected  </a:t>
            </a:r>
            <a:r>
              <a:rPr lang="en" sz="2400">
                <a:solidFill>
                  <a:srgbClr val="FFFF00"/>
                </a:solidFill>
              </a:rPr>
              <a:t>Immediate Reward</a:t>
            </a:r>
            <a:r>
              <a:rPr lang="en" sz="2400">
                <a:solidFill>
                  <a:srgbClr val="CFE2F3"/>
                </a:solidFill>
              </a:rPr>
              <a:t> of state </a:t>
            </a:r>
            <a:r>
              <a:rPr i="1" lang="en" sz="2400">
                <a:solidFill>
                  <a:srgbClr val="CFE2F3"/>
                </a:solidFill>
              </a:rPr>
              <a:t>s</a:t>
            </a:r>
            <a:endParaRPr baseline="-25000" i="1" sz="2400">
              <a:solidFill>
                <a:srgbClr val="CFE2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</a:rPr>
              <a:t>Discounted Value</a:t>
            </a:r>
            <a:r>
              <a:rPr lang="en" sz="2400">
                <a:solidFill>
                  <a:srgbClr val="CFE2F3"/>
                </a:solidFill>
              </a:rPr>
              <a:t> of new state S</a:t>
            </a:r>
            <a:r>
              <a:rPr baseline="-25000" lang="en" sz="2400">
                <a:solidFill>
                  <a:srgbClr val="CFE2F3"/>
                </a:solidFill>
              </a:rPr>
              <a:t>t+1 </a:t>
            </a:r>
            <a:r>
              <a:rPr lang="en" sz="2400">
                <a:solidFill>
                  <a:srgbClr val="CFE2F3"/>
                </a:solidFill>
              </a:rPr>
              <a:t>(dictated by policy </a:t>
            </a: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𝜋</a:t>
            </a:r>
            <a:r>
              <a:rPr lang="en" sz="2400">
                <a:solidFill>
                  <a:srgbClr val="CFE2F3"/>
                </a:solidFill>
              </a:rPr>
              <a:t>)</a:t>
            </a:r>
            <a:endParaRPr sz="24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</a:t>
            </a:r>
            <a:endParaRPr/>
          </a:p>
        </p:txBody>
      </p:sp>
      <p:sp>
        <p:nvSpPr>
          <p:cNvPr id="280" name="Shape 28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Evaluation</a:t>
            </a:r>
            <a:endParaRPr/>
          </a:p>
        </p:txBody>
      </p:sp>
      <p:sp>
        <p:nvSpPr>
          <p:cNvPr id="282" name="Shape 282"/>
          <p:cNvSpPr txBox="1"/>
          <p:nvPr>
            <p:ph idx="3" type="body"/>
          </p:nvPr>
        </p:nvSpPr>
        <p:spPr>
          <a:xfrm>
            <a:off x="457200" y="1427375"/>
            <a:ext cx="8229600" cy="3091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Given a MDP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Given an initial state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Using the reward hypothesis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Select a series of actions that will maximize the return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00" y="170025"/>
            <a:ext cx="7954552" cy="48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Iteration</a:t>
            </a:r>
            <a:endParaRPr/>
          </a:p>
        </p:txBody>
      </p:sp>
      <p:sp>
        <p:nvSpPr>
          <p:cNvPr id="296" name="Shape 296"/>
          <p:cNvSpPr txBox="1"/>
          <p:nvPr>
            <p:ph idx="3" type="body"/>
          </p:nvPr>
        </p:nvSpPr>
        <p:spPr>
          <a:xfrm>
            <a:off x="525625" y="914249"/>
            <a:ext cx="8229600" cy="3807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Policy 𝜋 </a:t>
            </a:r>
            <a:endParaRPr sz="2400"/>
          </a:p>
          <a:p>
            <a:pPr indent="-25400" lvl="0" marL="11430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Value V</a:t>
            </a:r>
            <a:r>
              <a:rPr baseline="-25000" lang="en" sz="2400"/>
              <a:t>𝜋</a:t>
            </a:r>
            <a:endParaRPr baseline="-25000" sz="2400"/>
          </a:p>
          <a:p>
            <a:pPr indent="-25400" lvl="0" marL="11430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Policy 𝜋’   (V</a:t>
            </a:r>
            <a:r>
              <a:rPr baseline="-25000" lang="en" sz="2400"/>
              <a:t>𝜋’</a:t>
            </a:r>
            <a:r>
              <a:rPr lang="en" sz="2400"/>
              <a:t> ≥  V</a:t>
            </a:r>
            <a:r>
              <a:rPr baseline="-25000" lang="en" sz="2400"/>
              <a:t>𝜋</a:t>
            </a:r>
            <a:r>
              <a:rPr lang="en" sz="2400"/>
              <a:t>)</a:t>
            </a:r>
            <a:endParaRPr sz="2400"/>
          </a:p>
        </p:txBody>
      </p:sp>
      <p:sp>
        <p:nvSpPr>
          <p:cNvPr id="297" name="Shape 297"/>
          <p:cNvSpPr txBox="1"/>
          <p:nvPr/>
        </p:nvSpPr>
        <p:spPr>
          <a:xfrm>
            <a:off x="4774975" y="2196200"/>
            <a:ext cx="3258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</a:rPr>
              <a:t>Policy Evaluation</a:t>
            </a:r>
            <a:endParaRPr i="1" sz="1800">
              <a:solidFill>
                <a:srgbClr val="0000FF"/>
              </a:solidFill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835225" y="3170450"/>
            <a:ext cx="3258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</a:rPr>
              <a:t>Policy Improvement</a:t>
            </a:r>
            <a:endParaRPr i="1" sz="1800">
              <a:solidFill>
                <a:srgbClr val="0000FF"/>
              </a:solidFill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4505875" y="2196200"/>
            <a:ext cx="269100" cy="41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4505875" y="3170450"/>
            <a:ext cx="269100" cy="41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1969550" y="1951025"/>
            <a:ext cx="1969522" cy="1959718"/>
          </a:xfrm>
          <a:custGeom>
            <a:pathLst>
              <a:path extrusionOk="0" h="75381" w="75948">
                <a:moveTo>
                  <a:pt x="41375" y="75381"/>
                </a:moveTo>
                <a:lnTo>
                  <a:pt x="0" y="74248"/>
                </a:lnTo>
                <a:lnTo>
                  <a:pt x="1700" y="0"/>
                </a:lnTo>
                <a:lnTo>
                  <a:pt x="75948" y="0"/>
                </a:ln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02" name="Shape 302"/>
          <p:cNvCxnSpPr/>
          <p:nvPr/>
        </p:nvCxnSpPr>
        <p:spPr>
          <a:xfrm>
            <a:off x="3414825" y="1955375"/>
            <a:ext cx="7227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13" y="67375"/>
            <a:ext cx="7879772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00" y="42575"/>
            <a:ext cx="7258200" cy="50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MODEL-FREE</a:t>
            </a:r>
            <a:endParaRPr/>
          </a:p>
        </p:txBody>
      </p:sp>
      <p:sp>
        <p:nvSpPr>
          <p:cNvPr id="320" name="Shape 320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don’t know MDP?</a:t>
            </a:r>
            <a:endParaRPr/>
          </a:p>
        </p:txBody>
      </p:sp>
      <p:sp>
        <p:nvSpPr>
          <p:cNvPr id="322" name="Shape 322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Sample a number of episodes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Estimate V(s) or Q(s,a) from these samples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Choose a policy based on V(s) or Q(s,a)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Repeat until convergence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3" type="body"/>
          </p:nvPr>
        </p:nvSpPr>
        <p:spPr>
          <a:xfrm>
            <a:off x="457200" y="1398225"/>
            <a:ext cx="3793500" cy="3173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t</a:t>
            </a:r>
            <a:r>
              <a:rPr baseline="-25000" lang="en" sz="2400"/>
              <a:t>0</a:t>
            </a:r>
            <a:r>
              <a:rPr lang="en" sz="2400"/>
              <a:t>,    t</a:t>
            </a:r>
            <a:r>
              <a:rPr baseline="-25000" lang="en" sz="2400"/>
              <a:t>1</a:t>
            </a:r>
            <a:r>
              <a:rPr lang="en" sz="2400"/>
              <a:t>,   ..,     t</a:t>
            </a:r>
            <a:r>
              <a:rPr baseline="-25000" lang="en" sz="2400"/>
              <a:t>i</a:t>
            </a:r>
            <a:r>
              <a:rPr lang="en" sz="2400"/>
              <a:t>,  …   t</a:t>
            </a:r>
            <a:r>
              <a:rPr baseline="-25000" lang="en" sz="2400"/>
              <a:t>n</a:t>
            </a:r>
            <a:endParaRPr baseline="-25000"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r>
              <a:rPr baseline="-25000" lang="en" sz="2400"/>
              <a:t>0</a:t>
            </a:r>
            <a:r>
              <a:rPr lang="en" sz="2400"/>
              <a:t>,   S</a:t>
            </a:r>
            <a:r>
              <a:rPr baseline="-25000" lang="en" sz="2400"/>
              <a:t>1</a:t>
            </a:r>
            <a:r>
              <a:rPr lang="en" sz="2400"/>
              <a:t>,   ..,    S</a:t>
            </a:r>
            <a:r>
              <a:rPr baseline="-25000" lang="en" sz="2400"/>
              <a:t>i</a:t>
            </a:r>
            <a:r>
              <a:rPr lang="en" sz="2400"/>
              <a:t>,  …  S</a:t>
            </a:r>
            <a:r>
              <a:rPr baseline="-25000" lang="en" sz="2400"/>
              <a:t>n</a:t>
            </a:r>
            <a:endParaRPr baseline="-25000"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baseline="-25000" lang="en" sz="2400"/>
              <a:t>0</a:t>
            </a:r>
            <a:r>
              <a:rPr lang="en" sz="2400"/>
              <a:t>,   a</a:t>
            </a:r>
            <a:r>
              <a:rPr baseline="-25000" lang="en" sz="2400"/>
              <a:t>1</a:t>
            </a:r>
            <a:r>
              <a:rPr lang="en" sz="2400"/>
              <a:t>,   ..,    a</a:t>
            </a:r>
            <a:r>
              <a:rPr baseline="-25000" lang="en" sz="2400"/>
              <a:t>i</a:t>
            </a:r>
            <a:r>
              <a:rPr lang="en" sz="2400"/>
              <a:t>,  …  a</a:t>
            </a:r>
            <a:r>
              <a:rPr baseline="-25000" lang="en" sz="2400"/>
              <a:t>n</a:t>
            </a:r>
            <a:endParaRPr baseline="-25000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aseline="-25000" sz="2400"/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</a:t>
            </a:r>
            <a:r>
              <a:rPr baseline="-25000" lang="en" sz="2400"/>
              <a:t>0</a:t>
            </a:r>
            <a:r>
              <a:rPr lang="en" sz="2400"/>
              <a:t>,   R</a:t>
            </a:r>
            <a:r>
              <a:rPr baseline="-25000" lang="en" sz="2400"/>
              <a:t>1</a:t>
            </a:r>
            <a:r>
              <a:rPr lang="en" sz="2400"/>
              <a:t>,   ..,    R</a:t>
            </a:r>
            <a:r>
              <a:rPr baseline="-25000" lang="en" sz="2400"/>
              <a:t>i</a:t>
            </a:r>
            <a:r>
              <a:rPr lang="en" sz="2400"/>
              <a:t>,  …  R</a:t>
            </a:r>
            <a:r>
              <a:rPr baseline="-25000" lang="en" sz="2400"/>
              <a:t>n</a:t>
            </a:r>
            <a:endParaRPr baseline="-25000" sz="2400"/>
          </a:p>
        </p:txBody>
      </p:sp>
      <p:sp>
        <p:nvSpPr>
          <p:cNvPr id="329" name="Shape 329"/>
          <p:cNvSpPr txBox="1"/>
          <p:nvPr>
            <p:ph idx="3" type="body"/>
          </p:nvPr>
        </p:nvSpPr>
        <p:spPr>
          <a:xfrm>
            <a:off x="4250700" y="1615325"/>
            <a:ext cx="4436100" cy="3052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r>
              <a:rPr baseline="-25000" lang="en" sz="2400"/>
              <a:t>0</a:t>
            </a:r>
            <a:r>
              <a:rPr lang="en" sz="2400"/>
              <a:t>,  a</a:t>
            </a:r>
            <a:r>
              <a:rPr baseline="-25000" lang="en" sz="2400"/>
              <a:t>0</a:t>
            </a:r>
            <a:r>
              <a:rPr lang="en" sz="2400"/>
              <a:t>, </a:t>
            </a:r>
            <a:r>
              <a:rPr lang="en" sz="2400"/>
              <a:t> R</a:t>
            </a:r>
            <a:r>
              <a:rPr baseline="-25000" lang="en" sz="2400"/>
              <a:t>0</a:t>
            </a:r>
            <a:r>
              <a:rPr lang="en" sz="2400"/>
              <a:t>, </a:t>
            </a:r>
            <a:r>
              <a:rPr lang="en" sz="2400"/>
              <a:t>S</a:t>
            </a:r>
            <a:r>
              <a:rPr baseline="-25000" lang="en" sz="2400"/>
              <a:t>1</a:t>
            </a:r>
            <a:r>
              <a:rPr lang="en" sz="2400"/>
              <a:t>,  </a:t>
            </a:r>
            <a:r>
              <a:rPr lang="en" sz="2400"/>
              <a:t> a</a:t>
            </a:r>
            <a:r>
              <a:rPr baseline="-25000" lang="en" sz="2400"/>
              <a:t>1</a:t>
            </a:r>
            <a:r>
              <a:rPr lang="en" sz="2400"/>
              <a:t>,  R</a:t>
            </a:r>
            <a:r>
              <a:rPr baseline="-25000" lang="en" sz="2400"/>
              <a:t>1</a:t>
            </a:r>
            <a:r>
              <a:rPr lang="en" sz="2400"/>
              <a:t>,  </a:t>
            </a:r>
            <a:r>
              <a:rPr lang="en" sz="2400"/>
              <a:t> … </a:t>
            </a:r>
            <a:r>
              <a:rPr lang="en" sz="2400"/>
              <a:t> S</a:t>
            </a:r>
            <a:r>
              <a:rPr baseline="-25000" lang="en" sz="2400"/>
              <a:t>T</a:t>
            </a:r>
            <a:endParaRPr baseline="-25000"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S’</a:t>
            </a:r>
            <a:r>
              <a:rPr baseline="-25000" lang="en" sz="2400"/>
              <a:t>0</a:t>
            </a:r>
            <a:r>
              <a:rPr lang="en" sz="2400"/>
              <a:t>,  a’</a:t>
            </a:r>
            <a:r>
              <a:rPr baseline="-25000" lang="en" sz="2400"/>
              <a:t>0</a:t>
            </a:r>
            <a:r>
              <a:rPr lang="en" sz="2400"/>
              <a:t>,  R’</a:t>
            </a:r>
            <a:r>
              <a:rPr baseline="-25000" lang="en" sz="2400"/>
              <a:t>0</a:t>
            </a:r>
            <a:r>
              <a:rPr lang="en" sz="2400"/>
              <a:t>, S’</a:t>
            </a:r>
            <a:r>
              <a:rPr baseline="-25000" lang="en" sz="2400"/>
              <a:t>1</a:t>
            </a:r>
            <a:r>
              <a:rPr lang="en" sz="2400"/>
              <a:t>,   a’</a:t>
            </a:r>
            <a:r>
              <a:rPr baseline="-25000" lang="en" sz="2400"/>
              <a:t>1</a:t>
            </a:r>
            <a:r>
              <a:rPr lang="en" sz="2400"/>
              <a:t>,  R’</a:t>
            </a:r>
            <a:r>
              <a:rPr baseline="-25000" lang="en" sz="2400"/>
              <a:t>1</a:t>
            </a:r>
            <a:r>
              <a:rPr lang="en" sz="2400"/>
              <a:t>,   …  S’</a:t>
            </a:r>
            <a:r>
              <a:rPr baseline="-25000" lang="en" sz="2400"/>
              <a:t>T</a:t>
            </a:r>
            <a:endParaRPr baseline="-25000" sz="2400"/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S’’</a:t>
            </a:r>
            <a:r>
              <a:rPr baseline="-25000" lang="en" sz="2400"/>
              <a:t>0</a:t>
            </a:r>
            <a:r>
              <a:rPr lang="en" sz="2400"/>
              <a:t>,  a’’</a:t>
            </a:r>
            <a:r>
              <a:rPr baseline="-25000" lang="en" sz="2400"/>
              <a:t>0</a:t>
            </a:r>
            <a:r>
              <a:rPr lang="en" sz="2400"/>
              <a:t>,  R’’</a:t>
            </a:r>
            <a:r>
              <a:rPr baseline="-25000" lang="en" sz="2400"/>
              <a:t>0</a:t>
            </a:r>
            <a:r>
              <a:rPr lang="en" sz="2400"/>
              <a:t>, S’’</a:t>
            </a:r>
            <a:r>
              <a:rPr baseline="-25000" lang="en" sz="2400"/>
              <a:t>1</a:t>
            </a:r>
            <a:r>
              <a:rPr lang="en" sz="2400"/>
              <a:t>, a’’</a:t>
            </a:r>
            <a:r>
              <a:rPr baseline="-25000" lang="en" sz="2400"/>
              <a:t>1</a:t>
            </a:r>
            <a:r>
              <a:rPr lang="en" sz="2400"/>
              <a:t>,     …  S’’</a:t>
            </a:r>
            <a:r>
              <a:rPr baseline="-25000" lang="en" sz="2400"/>
              <a:t>T</a:t>
            </a:r>
            <a:endParaRPr baseline="-25000" sz="2400"/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aseline="-25000" sz="2400"/>
          </a:p>
          <a:p>
            <a:pPr indent="0" lvl="0" marL="889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aseline="-25000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10635"/>
            <a:ext cx="8991600" cy="4522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925" y="2466975"/>
            <a:ext cx="6763100" cy="6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850" y="639579"/>
            <a:ext cx="6763100" cy="73409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977925" y="3188100"/>
            <a:ext cx="6819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𝛼  - Learning Rate :    0 &lt; </a:t>
            </a:r>
            <a:r>
              <a:rPr lang="en" sz="3000">
                <a:solidFill>
                  <a:srgbClr val="FFFF00"/>
                </a:solidFill>
              </a:rPr>
              <a:t>𝛼 &lt; 1</a:t>
            </a:r>
            <a:endParaRPr sz="3000">
              <a:solidFill>
                <a:srgbClr val="FFFF00"/>
              </a:solidFill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86325" y="1373675"/>
            <a:ext cx="65463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00"/>
                </a:solidFill>
              </a:rPr>
              <a:t>Iterative form of average</a:t>
            </a:r>
            <a:endParaRPr sz="30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419100" lvl="0" marL="457200" rtl="0">
              <a:spcBef>
                <a:spcPts val="70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What if episodes are long?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Greedy choice may not be optimal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20069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Temporal Difference Learning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57" name="Shape 357"/>
          <p:cNvSpPr txBox="1"/>
          <p:nvPr>
            <p:ph idx="3" type="body"/>
          </p:nvPr>
        </p:nvSpPr>
        <p:spPr>
          <a:xfrm>
            <a:off x="457200" y="1379975"/>
            <a:ext cx="8441100" cy="3324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FFFFF"/>
                </a:solidFill>
              </a:rPr>
              <a:t>Q(S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, A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) ← Q(S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, A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) +  𝛼(G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 - Q(S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, A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))</a:t>
            </a:r>
            <a:endParaRPr i="1" sz="3000">
              <a:solidFill>
                <a:srgbClr val="FFFFFF"/>
              </a:solidFill>
            </a:endParaRPr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FFFFFF"/>
              </a:solidFill>
            </a:endParaRPr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FFFFF"/>
                </a:solidFill>
              </a:rPr>
              <a:t>V</a:t>
            </a:r>
            <a:r>
              <a:rPr baseline="-25000" i="1" lang="en" sz="3000">
                <a:solidFill>
                  <a:srgbClr val="FFFFFF"/>
                </a:solidFill>
              </a:rPr>
              <a:t>𝜋</a:t>
            </a:r>
            <a:r>
              <a:rPr i="1" lang="en" sz="3000">
                <a:solidFill>
                  <a:srgbClr val="FFFFFF"/>
                </a:solidFill>
              </a:rPr>
              <a:t>(s) = E</a:t>
            </a:r>
            <a:r>
              <a:rPr baseline="-25000" i="1" lang="en" sz="3000">
                <a:solidFill>
                  <a:srgbClr val="FFFFFF"/>
                </a:solidFill>
              </a:rPr>
              <a:t>𝜋</a:t>
            </a:r>
            <a:r>
              <a:rPr i="1" lang="en" sz="3000">
                <a:solidFill>
                  <a:srgbClr val="FFFFFF"/>
                </a:solidFill>
              </a:rPr>
              <a:t>[</a:t>
            </a:r>
            <a:r>
              <a:rPr i="1" lang="en" sz="3000">
                <a:solidFill>
                  <a:srgbClr val="FFFF00"/>
                </a:solidFill>
              </a:rPr>
              <a:t>R</a:t>
            </a:r>
            <a:r>
              <a:rPr baseline="-25000" i="1" lang="en" sz="3000">
                <a:solidFill>
                  <a:srgbClr val="FFFF00"/>
                </a:solidFill>
              </a:rPr>
              <a:t>t </a:t>
            </a:r>
            <a:r>
              <a:rPr i="1" lang="en" sz="3000">
                <a:solidFill>
                  <a:srgbClr val="FFFFFF"/>
                </a:solidFill>
              </a:rPr>
              <a:t>+ </a:t>
            </a:r>
            <a:r>
              <a:rPr i="1" lang="en" sz="3000">
                <a:solidFill>
                  <a:srgbClr val="00FF00"/>
                </a:solidFill>
              </a:rPr>
              <a:t>𝛾V</a:t>
            </a:r>
            <a:r>
              <a:rPr baseline="-25000" i="1" lang="en" sz="3000">
                <a:solidFill>
                  <a:srgbClr val="00FF00"/>
                </a:solidFill>
              </a:rPr>
              <a:t>𝜋</a:t>
            </a:r>
            <a:r>
              <a:rPr i="1" lang="en" sz="3000">
                <a:solidFill>
                  <a:srgbClr val="00FF00"/>
                </a:solidFill>
              </a:rPr>
              <a:t>(S</a:t>
            </a:r>
            <a:r>
              <a:rPr baseline="-25000" i="1" lang="en" sz="3000">
                <a:solidFill>
                  <a:srgbClr val="00FF00"/>
                </a:solidFill>
              </a:rPr>
              <a:t>t+1</a:t>
            </a:r>
            <a:r>
              <a:rPr i="1" lang="en" sz="3000">
                <a:solidFill>
                  <a:srgbClr val="00FF00"/>
                </a:solidFill>
              </a:rPr>
              <a:t>)</a:t>
            </a:r>
            <a:r>
              <a:rPr i="1" lang="en" sz="3000">
                <a:solidFill>
                  <a:srgbClr val="FFFFFF"/>
                </a:solidFill>
              </a:rPr>
              <a:t>|S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=s]</a:t>
            </a:r>
            <a:endParaRPr i="1" sz="3000">
              <a:solidFill>
                <a:srgbClr val="FFFFFF"/>
              </a:solidFill>
            </a:endParaRPr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FFFFFF"/>
              </a:solidFill>
            </a:endParaRPr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FFFFF"/>
                </a:solidFill>
              </a:rPr>
              <a:t>Q(S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, A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) ← Q(S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, A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) +  </a:t>
            </a:r>
            <a:r>
              <a:rPr i="1" lang="en" sz="3000">
                <a:solidFill>
                  <a:srgbClr val="FFFFFF"/>
                </a:solidFill>
              </a:rPr>
              <a:t>𝛼</a:t>
            </a:r>
            <a:r>
              <a:rPr i="1" lang="en" sz="3000">
                <a:solidFill>
                  <a:srgbClr val="FFFFFF"/>
                </a:solidFill>
              </a:rPr>
              <a:t>(R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 + </a:t>
            </a:r>
            <a:r>
              <a:rPr i="1" lang="en" sz="3000">
                <a:solidFill>
                  <a:srgbClr val="FFFFFF"/>
                </a:solidFill>
              </a:rPr>
              <a:t>𝛾Q</a:t>
            </a:r>
            <a:r>
              <a:rPr i="1" lang="en" sz="3000">
                <a:solidFill>
                  <a:srgbClr val="FFFFFF"/>
                </a:solidFill>
              </a:rPr>
              <a:t>(S</a:t>
            </a:r>
            <a:r>
              <a:rPr baseline="-25000" i="1" lang="en" sz="3000">
                <a:solidFill>
                  <a:srgbClr val="FFFFFF"/>
                </a:solidFill>
              </a:rPr>
              <a:t>t+1</a:t>
            </a:r>
            <a:r>
              <a:rPr i="1" lang="en" sz="3000">
                <a:solidFill>
                  <a:srgbClr val="FFFFFF"/>
                </a:solidFill>
              </a:rPr>
              <a:t>,A</a:t>
            </a:r>
            <a:r>
              <a:rPr baseline="-25000" i="1" lang="en" sz="3000">
                <a:solidFill>
                  <a:srgbClr val="FFFFFF"/>
                </a:solidFill>
              </a:rPr>
              <a:t>t+1</a:t>
            </a:r>
            <a:r>
              <a:rPr i="1" lang="en" sz="3000">
                <a:solidFill>
                  <a:srgbClr val="FFFFFF"/>
                </a:solidFill>
              </a:rPr>
              <a:t>) - Q(S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, A</a:t>
            </a:r>
            <a:r>
              <a:rPr baseline="-25000" i="1" lang="en" sz="3000">
                <a:solidFill>
                  <a:srgbClr val="FFFFFF"/>
                </a:solidFill>
              </a:rPr>
              <a:t>t</a:t>
            </a:r>
            <a:r>
              <a:rPr i="1" lang="en" sz="3000">
                <a:solidFill>
                  <a:srgbClr val="FFFFFF"/>
                </a:solidFill>
              </a:rPr>
              <a:t>))</a:t>
            </a:r>
            <a:endParaRPr i="1" sz="3000">
              <a:solidFill>
                <a:srgbClr val="FFFFFF"/>
              </a:solidFill>
            </a:endParaRPr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20069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Temporal Difference Learning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67400"/>
            <a:ext cx="8534400" cy="372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457200" y="12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{4F9B6596-BD45-4668-8126-03AEB9B614AE}</a:tableStyleId>
              </a:tblPr>
              <a:tblGrid>
                <a:gridCol w="2371850"/>
                <a:gridCol w="5857750"/>
              </a:tblGrid>
              <a:tr h="431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 and Review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5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Policy Iteration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86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Temporal Difference Learning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1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11:30 - noon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Exploration vs Exploitation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377" name="Shape 377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{4F9B6596-BD45-4668-8126-03AEB9B614AE}</a:tableStyleId>
              </a:tblPr>
              <a:tblGrid>
                <a:gridCol w="2084575"/>
                <a:gridCol w="5148250"/>
              </a:tblGrid>
              <a:tr h="48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4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Exploration vs Exploitation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1:30 - 2:00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Q - Learning  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r>
                        <a:rPr lang="en" sz="2400"/>
                        <a:t>:00 - 2:50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Project 4 Walkthrough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2:50</a:t>
                      </a:r>
                      <a:r>
                        <a:rPr lang="en" sz="2400"/>
                        <a:t> - 3:00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82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P3 / P4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CHOICE MAY NOT BE OPTIMAL</a:t>
            </a:r>
            <a:endParaRPr/>
          </a:p>
        </p:txBody>
      </p:sp>
      <p:sp>
        <p:nvSpPr>
          <p:cNvPr id="383" name="Shape 38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vs Exploitation</a:t>
            </a:r>
            <a:endParaRPr/>
          </a:p>
        </p:txBody>
      </p:sp>
      <p:graphicFrame>
        <p:nvGraphicFramePr>
          <p:cNvPr id="385" name="Shape 385"/>
          <p:cNvGraphicFramePr/>
          <p:nvPr/>
        </p:nvGraphicFramePr>
        <p:xfrm>
          <a:off x="676250" y="170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{4F9B6596-BD45-4668-8126-03AEB9B614AE}</a:tableStyleId>
              </a:tblPr>
              <a:tblGrid>
                <a:gridCol w="664225"/>
                <a:gridCol w="664225"/>
                <a:gridCol w="664225"/>
                <a:gridCol w="664225"/>
                <a:gridCol w="664225"/>
              </a:tblGrid>
              <a:tr h="6385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1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2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3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4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</a:tr>
              <a:tr h="6385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</a:t>
                      </a:r>
                      <a:r>
                        <a:rPr baseline="-25000" lang="en" sz="1800"/>
                        <a:t>1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6385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</a:t>
                      </a:r>
                      <a:r>
                        <a:rPr baseline="-25000" lang="en" sz="1800"/>
                        <a:t>2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6385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</a:t>
                      </a:r>
                      <a:r>
                        <a:rPr baseline="-25000" lang="en" sz="1800"/>
                        <a:t>3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86" name="Shape 386"/>
          <p:cNvGraphicFramePr/>
          <p:nvPr/>
        </p:nvGraphicFramePr>
        <p:xfrm>
          <a:off x="4980300" y="17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{4F9B6596-BD45-4668-8126-03AEB9B614AE}</a:tableStyleId>
              </a:tblPr>
              <a:tblGrid>
                <a:gridCol w="640125"/>
                <a:gridCol w="640125"/>
                <a:gridCol w="640125"/>
                <a:gridCol w="640125"/>
                <a:gridCol w="640125"/>
              </a:tblGrid>
              <a:tr h="58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1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2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3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4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</a:tr>
              <a:tr h="79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</a:t>
                      </a:r>
                      <a:r>
                        <a:rPr baseline="-25000" lang="en" sz="1800"/>
                        <a:t>1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</a:t>
                      </a: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8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</a:t>
                      </a:r>
                      <a:r>
                        <a:rPr baseline="-25000" lang="en" sz="1800"/>
                        <a:t>2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</a:t>
                      </a: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</a:t>
                      </a: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-2.</a:t>
                      </a: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8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</a:t>
                      </a:r>
                      <a:r>
                        <a:rPr baseline="-25000" lang="en" sz="1800"/>
                        <a:t>3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</a:t>
                      </a:r>
                      <a:r>
                        <a:rPr lang="en" sz="1800"/>
                        <a:t>0.4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CHOICE MAY NOT BE OPTIMAL</a:t>
            </a:r>
            <a:endParaRPr/>
          </a:p>
        </p:txBody>
      </p:sp>
      <p:sp>
        <p:nvSpPr>
          <p:cNvPr id="392" name="Shape 392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vs Exploitation</a:t>
            </a:r>
            <a:endParaRPr/>
          </a:p>
        </p:txBody>
      </p:sp>
      <p:graphicFrame>
        <p:nvGraphicFramePr>
          <p:cNvPr id="394" name="Shape 394"/>
          <p:cNvGraphicFramePr/>
          <p:nvPr/>
        </p:nvGraphicFramePr>
        <p:xfrm>
          <a:off x="676250" y="170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{4F9B6596-BD45-4668-8126-03AEB9B614AE}</a:tableStyleId>
              </a:tblPr>
              <a:tblGrid>
                <a:gridCol w="664225"/>
                <a:gridCol w="664225"/>
                <a:gridCol w="664225"/>
                <a:gridCol w="664225"/>
                <a:gridCol w="664225"/>
              </a:tblGrid>
              <a:tr h="63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1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2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3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4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</a:tr>
              <a:tr h="63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</a:t>
                      </a:r>
                      <a:r>
                        <a:rPr baseline="-25000" lang="en" sz="1800"/>
                        <a:t>1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63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</a:t>
                      </a:r>
                      <a:r>
                        <a:rPr baseline="-25000" lang="en" sz="1800"/>
                        <a:t>2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638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</a:t>
                      </a:r>
                      <a:r>
                        <a:rPr baseline="-25000" lang="en" sz="1800"/>
                        <a:t>3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95" name="Shape 395"/>
          <p:cNvGraphicFramePr/>
          <p:nvPr/>
        </p:nvGraphicFramePr>
        <p:xfrm>
          <a:off x="4980300" y="17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{4F9B6596-BD45-4668-8126-03AEB9B614AE}</a:tableStyleId>
              </a:tblPr>
              <a:tblGrid>
                <a:gridCol w="640125"/>
                <a:gridCol w="640125"/>
                <a:gridCol w="640125"/>
                <a:gridCol w="640125"/>
                <a:gridCol w="640125"/>
              </a:tblGrid>
              <a:tr h="58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1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2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3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r>
                        <a:rPr baseline="-25000" lang="en" sz="1800"/>
                        <a:t>4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</a:tr>
              <a:tr h="79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</a:t>
                      </a:r>
                      <a:r>
                        <a:rPr baseline="-25000" lang="en" sz="1800"/>
                        <a:t>1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-0.5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8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</a:t>
                      </a:r>
                      <a:r>
                        <a:rPr baseline="-25000" lang="en" sz="1800"/>
                        <a:t>2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-0.5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8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</a:t>
                      </a:r>
                      <a:r>
                        <a:rPr baseline="-25000" lang="en" sz="1800"/>
                        <a:t>3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</a:t>
            </a:r>
            <a:r>
              <a:rPr lang="en"/>
              <a:t> - Greedy Policy</a:t>
            </a:r>
            <a:endParaRPr/>
          </a:p>
        </p:txBody>
      </p:sp>
      <p:sp>
        <p:nvSpPr>
          <p:cNvPr id="403" name="Shape 403"/>
          <p:cNvSpPr txBox="1"/>
          <p:nvPr>
            <p:ph idx="3" type="body"/>
          </p:nvPr>
        </p:nvSpPr>
        <p:spPr>
          <a:xfrm>
            <a:off x="457200" y="1317750"/>
            <a:ext cx="8229600" cy="1629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Choose action based on max Q(s,a) estimate </a:t>
            </a:r>
            <a:r>
              <a:rPr i="1" lang="en" sz="2400"/>
              <a:t>some</a:t>
            </a:r>
            <a:r>
              <a:rPr lang="en" sz="2400"/>
              <a:t> of the time  (1- ε)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Choose action randomly the rest (ε) of the time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0 &lt; ε &lt; 1</a:t>
            </a:r>
            <a:endParaRPr sz="2400"/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00" y="3041238"/>
            <a:ext cx="8203404" cy="125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20069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Temporal Difference Learning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11" name="Shape 4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67400"/>
            <a:ext cx="8534400" cy="372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97763"/>
            <a:ext cx="8991600" cy="454798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/>
        </p:nvSpPr>
        <p:spPr>
          <a:xfrm>
            <a:off x="6092100" y="297775"/>
            <a:ext cx="2975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Q - Learning</a:t>
            </a:r>
            <a:endParaRPr b="1"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4294967295" type="body"/>
          </p:nvPr>
        </p:nvSpPr>
        <p:spPr>
          <a:xfrm>
            <a:off x="313650" y="1912875"/>
            <a:ext cx="8516700" cy="2857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Smartcab Project Walkthrough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457200" y="2633681"/>
            <a:ext cx="82296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Smartcab </a:t>
            </a: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Project (P4)    due  4/28/18 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Deep</a:t>
            </a:r>
            <a:r>
              <a:rPr lang="en"/>
              <a:t> Learning - Lesson 1 pts 1-22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5" y="1575600"/>
            <a:ext cx="9058975" cy="12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Shape 436"/>
          <p:cNvSpPr/>
          <p:nvPr/>
        </p:nvSpPr>
        <p:spPr>
          <a:xfrm>
            <a:off x="4293325" y="1575600"/>
            <a:ext cx="4645500" cy="113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10346" r="0" t="0"/>
          <a:stretch/>
        </p:blipFill>
        <p:spPr>
          <a:xfrm>
            <a:off x="137350" y="1575600"/>
            <a:ext cx="8925875" cy="23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2858875" y="1575600"/>
            <a:ext cx="6079800" cy="233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751525" y="3395700"/>
            <a:ext cx="4843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Reinforcement Learning</a:t>
            </a:r>
            <a:endParaRPr b="1" sz="1800"/>
          </a:p>
        </p:txBody>
      </p:sp>
      <p:sp>
        <p:nvSpPr>
          <p:cNvPr id="107" name="Shape 107"/>
          <p:cNvSpPr/>
          <p:nvPr/>
        </p:nvSpPr>
        <p:spPr>
          <a:xfrm>
            <a:off x="1959300" y="2802300"/>
            <a:ext cx="1187100" cy="5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b="0" i="0" lang="en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457200" y="1714500"/>
            <a:ext cx="8069400" cy="13191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Define the problem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RL Framework and Terminology</a:t>
            </a:r>
            <a:endParaRPr sz="2400"/>
          </a:p>
          <a:p>
            <a:pPr indent="-25400" lvl="0" marL="1143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Describe some solutions </a:t>
            </a:r>
            <a:endParaRPr sz="2400"/>
          </a:p>
        </p:txBody>
      </p:sp>
      <p:sp>
        <p:nvSpPr>
          <p:cNvPr id="116" name="Shape 116"/>
          <p:cNvSpPr txBox="1"/>
          <p:nvPr/>
        </p:nvSpPr>
        <p:spPr>
          <a:xfrm>
            <a:off x="611725" y="3533025"/>
            <a:ext cx="79149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First, intuitively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	Second, more formally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Agents - Minimalist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993" y="1227539"/>
            <a:ext cx="4638008" cy="335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31" name="Shape 131"/>
          <p:cNvSpPr txBox="1"/>
          <p:nvPr>
            <p:ph idx="3" type="body"/>
          </p:nvPr>
        </p:nvSpPr>
        <p:spPr>
          <a:xfrm>
            <a:off x="457200" y="1700325"/>
            <a:ext cx="411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STATES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ACTIONS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REWARDS</a:t>
            </a:r>
            <a:endParaRPr sz="2400">
              <a:solidFill>
                <a:srgbClr val="000000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3" type="body"/>
          </p:nvPr>
        </p:nvSpPr>
        <p:spPr>
          <a:xfrm>
            <a:off x="4576800" y="1700325"/>
            <a:ext cx="411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VALUE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RETURN/UTILITY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POLICY</a:t>
            </a:r>
            <a:endParaRPr sz="2400">
              <a:solidFill>
                <a:srgbClr val="000000"/>
              </a:solidFill>
            </a:endParaRPr>
          </a:p>
          <a:p>
            <a:pPr indent="-25400" lvl="0" marL="114300" rtl="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Formulate Problem using MDP</a:t>
            </a:r>
            <a:endParaRPr/>
          </a:p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457200" rtl="0">
              <a:spcBef>
                <a:spcPts val="7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of states S </a:t>
            </a:r>
            <a:r>
              <a:rPr lang="en"/>
              <a:t>(finite number)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of actions A </a:t>
            </a:r>
            <a:r>
              <a:rPr lang="en"/>
              <a:t>(fInite)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of rewards R (finite), formally R(s,a)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Dynamics - transition state T(s, a, s’)  -- conditional probability</a:t>
            </a:r>
            <a:endParaRPr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First order Markov -- do not need to consider past history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 - U (UP), D (DOWN), L (LEFT) R (RIGHT)</a:t>
            </a:r>
            <a:endParaRPr/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World </a:t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{4F9B6596-BD45-4668-8126-03AEB9B614AE}</a:tableStyleId>
              </a:tblPr>
              <a:tblGrid>
                <a:gridCol w="1456525"/>
                <a:gridCol w="1456525"/>
                <a:gridCol w="1456525"/>
                <a:gridCol w="1456525"/>
                <a:gridCol w="1456525"/>
              </a:tblGrid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b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638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</a:t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