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0E9D63-82CA-4038-A740-B0AD12B0C06E}">
  <a:tblStyle styleId="{BA0E9D63-82CA-4038-A740-B0AD12B0C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126" d="100"/>
          <a:sy n="126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Shape 60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5" name="Shape 65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0" name="Shape 70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5" name="Shape 75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pic" idx="4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Udacity Connect Session</a:t>
            </a:r>
            <a:endParaRPr sz="50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2331525"/>
            <a:ext cx="7038300" cy="2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April 7, 2018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Unsupervised Learning </a:t>
            </a:r>
            <a:endParaRPr/>
          </a:p>
          <a:p>
            <a:pPr marL="0" marR="0" lvl="0" indent="4572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- Feature Selection</a:t>
            </a:r>
            <a:endParaRPr/>
          </a:p>
          <a:p>
            <a:pPr marL="0" marR="0" lvl="0" indent="4572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- Feature Transformation (PCA)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github.com/zkhundkar/ConnectIntensive/06..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Single-Linkage Clustering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90812"/>
            <a:ext cx="3330999" cy="33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4293325" y="4293331"/>
            <a:ext cx="510000" cy="4404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4293300" y="4293331"/>
            <a:ext cx="510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</a:t>
            </a:r>
            <a:endParaRPr sz="2000"/>
          </a:p>
        </p:txBody>
      </p:sp>
      <p:sp>
        <p:nvSpPr>
          <p:cNvPr id="159" name="Shape 159"/>
          <p:cNvSpPr/>
          <p:nvPr/>
        </p:nvSpPr>
        <p:spPr>
          <a:xfrm>
            <a:off x="4984150" y="4293331"/>
            <a:ext cx="510000" cy="4404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674975" y="4293331"/>
            <a:ext cx="510000" cy="4404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436675" y="4293331"/>
            <a:ext cx="510000" cy="4404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750975" y="4293331"/>
            <a:ext cx="510000" cy="4404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7056625" y="4293331"/>
            <a:ext cx="510000" cy="4404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4984150" y="4310131"/>
            <a:ext cx="510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</a:t>
            </a:r>
            <a:endParaRPr sz="2000"/>
          </a:p>
        </p:txBody>
      </p:sp>
      <p:sp>
        <p:nvSpPr>
          <p:cNvPr id="165" name="Shape 165"/>
          <p:cNvSpPr txBox="1"/>
          <p:nvPr/>
        </p:nvSpPr>
        <p:spPr>
          <a:xfrm>
            <a:off x="5674963" y="4310131"/>
            <a:ext cx="510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</a:t>
            </a:r>
            <a:endParaRPr sz="2000"/>
          </a:p>
        </p:txBody>
      </p:sp>
      <p:sp>
        <p:nvSpPr>
          <p:cNvPr id="166" name="Shape 166"/>
          <p:cNvSpPr txBox="1"/>
          <p:nvPr/>
        </p:nvSpPr>
        <p:spPr>
          <a:xfrm>
            <a:off x="6436675" y="4310131"/>
            <a:ext cx="510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</a:t>
            </a:r>
            <a:endParaRPr sz="2000"/>
          </a:p>
        </p:txBody>
      </p:sp>
      <p:sp>
        <p:nvSpPr>
          <p:cNvPr id="167" name="Shape 167"/>
          <p:cNvSpPr txBox="1"/>
          <p:nvPr/>
        </p:nvSpPr>
        <p:spPr>
          <a:xfrm>
            <a:off x="7056625" y="4310131"/>
            <a:ext cx="510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</a:t>
            </a:r>
            <a:endParaRPr sz="2000"/>
          </a:p>
        </p:txBody>
      </p:sp>
      <p:sp>
        <p:nvSpPr>
          <p:cNvPr id="168" name="Shape 168"/>
          <p:cNvSpPr txBox="1"/>
          <p:nvPr/>
        </p:nvSpPr>
        <p:spPr>
          <a:xfrm>
            <a:off x="7750975" y="4293331"/>
            <a:ext cx="510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endParaRPr sz="2000"/>
          </a:p>
        </p:txBody>
      </p:sp>
      <p:sp>
        <p:nvSpPr>
          <p:cNvPr id="169" name="Shape 169"/>
          <p:cNvSpPr/>
          <p:nvPr/>
        </p:nvSpPr>
        <p:spPr>
          <a:xfrm>
            <a:off x="5256850" y="4026231"/>
            <a:ext cx="710269" cy="309607"/>
          </a:xfrm>
          <a:custGeom>
            <a:avLst/>
            <a:gdLst/>
            <a:ahLst/>
            <a:cxnLst/>
            <a:rect l="0" t="0" r="0" b="0"/>
            <a:pathLst>
              <a:path w="27772" h="10768" extrusionOk="0">
                <a:moveTo>
                  <a:pt x="0" y="10768"/>
                </a:moveTo>
                <a:lnTo>
                  <a:pt x="567" y="0"/>
                </a:lnTo>
                <a:lnTo>
                  <a:pt x="27772" y="1700"/>
                </a:lnTo>
                <a:lnTo>
                  <a:pt x="27772" y="10202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/>
          <p:nvPr/>
        </p:nvSpPr>
        <p:spPr>
          <a:xfrm>
            <a:off x="6656175" y="3852927"/>
            <a:ext cx="710269" cy="440411"/>
          </a:xfrm>
          <a:custGeom>
            <a:avLst/>
            <a:gdLst/>
            <a:ahLst/>
            <a:cxnLst/>
            <a:rect l="0" t="0" r="0" b="0"/>
            <a:pathLst>
              <a:path w="27772" h="10768" extrusionOk="0">
                <a:moveTo>
                  <a:pt x="0" y="10768"/>
                </a:moveTo>
                <a:lnTo>
                  <a:pt x="567" y="0"/>
                </a:lnTo>
                <a:lnTo>
                  <a:pt x="27772" y="1700"/>
                </a:lnTo>
                <a:lnTo>
                  <a:pt x="27772" y="10202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/>
          <p:nvPr/>
        </p:nvSpPr>
        <p:spPr>
          <a:xfrm>
            <a:off x="7013875" y="3613206"/>
            <a:ext cx="977675" cy="708475"/>
          </a:xfrm>
          <a:custGeom>
            <a:avLst/>
            <a:gdLst/>
            <a:ahLst/>
            <a:cxnLst/>
            <a:rect l="0" t="0" r="0" b="0"/>
            <a:pathLst>
              <a:path w="39107" h="28339" extrusionOk="0">
                <a:moveTo>
                  <a:pt x="0" y="11335"/>
                </a:moveTo>
                <a:lnTo>
                  <a:pt x="0" y="0"/>
                </a:lnTo>
                <a:lnTo>
                  <a:pt x="39107" y="1700"/>
                </a:lnTo>
                <a:lnTo>
                  <a:pt x="39107" y="283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/>
          <p:nvPr/>
        </p:nvSpPr>
        <p:spPr>
          <a:xfrm>
            <a:off x="5674975" y="2933081"/>
            <a:ext cx="1863243" cy="1093138"/>
          </a:xfrm>
          <a:custGeom>
            <a:avLst/>
            <a:gdLst/>
            <a:ahLst/>
            <a:cxnLst/>
            <a:rect l="0" t="0" r="0" b="0"/>
            <a:pathLst>
              <a:path w="74814" h="47042" extrusionOk="0">
                <a:moveTo>
                  <a:pt x="0" y="47042"/>
                </a:moveTo>
                <a:lnTo>
                  <a:pt x="1700" y="0"/>
                </a:lnTo>
                <a:lnTo>
                  <a:pt x="73681" y="566"/>
                </a:lnTo>
                <a:lnTo>
                  <a:pt x="74814" y="29472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/>
          <p:nvPr/>
        </p:nvSpPr>
        <p:spPr>
          <a:xfrm>
            <a:off x="4548375" y="1700331"/>
            <a:ext cx="1997900" cy="2621350"/>
          </a:xfrm>
          <a:custGeom>
            <a:avLst/>
            <a:gdLst/>
            <a:ahLst/>
            <a:cxnLst/>
            <a:rect l="0" t="0" r="0" b="0"/>
            <a:pathLst>
              <a:path w="79916" h="104854" extrusionOk="0">
                <a:moveTo>
                  <a:pt x="0" y="104854"/>
                </a:moveTo>
                <a:lnTo>
                  <a:pt x="0" y="0"/>
                </a:lnTo>
                <a:lnTo>
                  <a:pt x="77649" y="0"/>
                </a:lnTo>
                <a:lnTo>
                  <a:pt x="79916" y="50443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 - Advantages</a:t>
            </a: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Hierarchical representation contains richer information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Dendrogram provides good visualization of cluster relationships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Consistent - “always” results in the same clusters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 - Disadvantages</a:t>
            </a: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Sensitive to noise (outliers)</a:t>
            </a:r>
            <a:endParaRPr sz="24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Computationally intensive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Sensitive to metric and linkage criterion</a:t>
            </a:r>
            <a:endParaRPr sz="24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DENSTY-BASED SPATIAL CLUSTERING OF APPLICATIONS WITH NOISE</a:t>
            </a: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Clustering</a:t>
            </a: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3"/>
          </p:nvPr>
        </p:nvSpPr>
        <p:spPr>
          <a:xfrm>
            <a:off x="457200" y="1361913"/>
            <a:ext cx="8526300" cy="34557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901700" lvl="0" indent="-3556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Start with arguments </a:t>
            </a:r>
            <a:r>
              <a:rPr lang="en" sz="2000">
                <a:solidFill>
                  <a:srgbClr val="000000"/>
                </a:solidFill>
              </a:rPr>
              <a:t>ε and minPts</a:t>
            </a:r>
            <a:endParaRPr sz="2000">
              <a:solidFill>
                <a:srgbClr val="222222"/>
              </a:solidFill>
            </a:endParaRPr>
          </a:p>
          <a:p>
            <a:pPr marL="9017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Select a point and find its neighbors (</a:t>
            </a:r>
            <a:r>
              <a:rPr lang="en" sz="2000">
                <a:solidFill>
                  <a:srgbClr val="000000"/>
                </a:solidFill>
              </a:rPr>
              <a:t>ε)</a:t>
            </a:r>
            <a:endParaRPr sz="2000">
              <a:solidFill>
                <a:srgbClr val="222222"/>
              </a:solidFill>
            </a:endParaRPr>
          </a:p>
          <a:p>
            <a:pPr marL="9017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If count of neighbors &lt; minPts mark as outlier</a:t>
            </a:r>
            <a:endParaRPr sz="2000">
              <a:solidFill>
                <a:srgbClr val="222222"/>
              </a:solidFill>
            </a:endParaRPr>
          </a:p>
          <a:p>
            <a:pPr marL="9017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Otherwise, mark point as core point and all neighbors as border points</a:t>
            </a:r>
            <a:endParaRPr sz="2000">
              <a:solidFill>
                <a:srgbClr val="222222"/>
              </a:solidFill>
            </a:endParaRPr>
          </a:p>
          <a:p>
            <a:pPr marL="9017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Examine all neighbors (repeat from step 3)</a:t>
            </a:r>
            <a:endParaRPr sz="2000">
              <a:solidFill>
                <a:srgbClr val="222222"/>
              </a:solidFill>
            </a:endParaRPr>
          </a:p>
          <a:p>
            <a:pPr marL="9017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A core point and all other points reachable from it form a cluster</a:t>
            </a:r>
            <a:endParaRPr sz="2000">
              <a:solidFill>
                <a:srgbClr val="222222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188" y="811525"/>
            <a:ext cx="5217636" cy="375098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457200" y="1006025"/>
            <a:ext cx="187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minPts = 4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Clustering - Advantages</a:t>
            </a: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5263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901700" lvl="0" indent="-3556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Does not require </a:t>
            </a:r>
            <a:r>
              <a:rPr lang="en" sz="2000" i="1">
                <a:solidFill>
                  <a:srgbClr val="222222"/>
                </a:solidFill>
              </a:rPr>
              <a:t>a priori</a:t>
            </a:r>
            <a:r>
              <a:rPr lang="en" sz="2000">
                <a:solidFill>
                  <a:srgbClr val="222222"/>
                </a:solidFill>
              </a:rPr>
              <a:t> knowledge of the number of clusters</a:t>
            </a:r>
            <a:endParaRPr sz="2000">
              <a:solidFill>
                <a:srgbClr val="222222"/>
              </a:solidFill>
            </a:endParaRPr>
          </a:p>
          <a:p>
            <a:pPr marL="9017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Can find arbitrarily shaped clusters. </a:t>
            </a:r>
            <a:endParaRPr sz="2000">
              <a:solidFill>
                <a:srgbClr val="222222"/>
              </a:solidFill>
            </a:endParaRPr>
          </a:p>
          <a:p>
            <a:pPr marL="9017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Robust to outliers or noise</a:t>
            </a:r>
            <a:endParaRPr sz="2000">
              <a:solidFill>
                <a:srgbClr val="222222"/>
              </a:solidFill>
            </a:endParaRPr>
          </a:p>
          <a:p>
            <a:pPr marL="9017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Requires just two parameters ( </a:t>
            </a:r>
            <a:r>
              <a:rPr lang="en" sz="2400">
                <a:solidFill>
                  <a:srgbClr val="000000"/>
                </a:solidFill>
              </a:rPr>
              <a:t>ε </a:t>
            </a:r>
            <a:r>
              <a:rPr lang="en" sz="2000">
                <a:solidFill>
                  <a:srgbClr val="222222"/>
                </a:solidFill>
              </a:rPr>
              <a:t>neighborhood size and minimum cluster size)</a:t>
            </a:r>
            <a:endParaRPr sz="2000">
              <a:solidFill>
                <a:srgbClr val="222222"/>
              </a:solidFill>
            </a:endParaRPr>
          </a:p>
          <a:p>
            <a:pPr marL="9017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222222"/>
                </a:solidFill>
              </a:rPr>
              <a:t>Mostly insensitive to the ordering of the points in the dataset</a:t>
            </a:r>
            <a:endParaRPr sz="2000">
              <a:solidFill>
                <a:srgbClr val="222222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Clustering</a:t>
            </a: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Clusters can depend on the order points are processed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Depends on distance measure.	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Cannot properly cluster datasets with large differences in densities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Need domain knowledge to pick ε and min pts</a:t>
            </a:r>
            <a:endParaRPr sz="2400">
              <a:solidFill>
                <a:srgbClr val="000000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CLUSTERS</a:t>
            </a: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Mixed Models</a:t>
            </a: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Assume samples are derived from one or more overlapping normal distributions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“Derived” implies randomly selected from iid gaussians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Deduce the parameters of the underlying distributions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NORMAL DISTRIBUTION</a:t>
            </a: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Function in 1-D</a:t>
            </a: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075" y="1223850"/>
            <a:ext cx="6305334" cy="34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399500" y="1897600"/>
            <a:ext cx="37203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g(x) = (1/√(2𝝅𝜎</a:t>
            </a:r>
            <a:r>
              <a:rPr lang="en" sz="1800" baseline="30000"/>
              <a:t>2</a:t>
            </a:r>
            <a:r>
              <a:rPr lang="en" sz="1800"/>
              <a:t>)) exp(-(x-𝜇)</a:t>
            </a:r>
            <a:r>
              <a:rPr lang="en" sz="1800" baseline="30000"/>
              <a:t>2</a:t>
            </a:r>
            <a:r>
              <a:rPr lang="en" sz="1800"/>
              <a:t>/2𝜎</a:t>
            </a:r>
            <a:r>
              <a:rPr lang="en" sz="1800" baseline="30000"/>
              <a:t>2</a:t>
            </a: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in 2 dimensions</a:t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600" y="1238100"/>
            <a:ext cx="5969123" cy="39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Welcome back!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175" y="219625"/>
            <a:ext cx="4813650" cy="47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GMMs in 2-D</a:t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19375"/>
            <a:ext cx="4279225" cy="3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200" y="1140959"/>
            <a:ext cx="3957600" cy="379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- Observations</a:t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200" y="1285100"/>
            <a:ext cx="3957600" cy="356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- Expectation Maximization	</a:t>
            </a:r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Initialize (guess) the </a:t>
            </a:r>
            <a:r>
              <a:rPr lang="en" sz="2400" i="1"/>
              <a:t>k</a:t>
            </a:r>
            <a:r>
              <a:rPr lang="en" sz="2400"/>
              <a:t> Gaussian distributions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Calculate soft-cluster assignment probabilities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Re-estimate the </a:t>
            </a:r>
            <a:r>
              <a:rPr lang="en" sz="2400" i="1"/>
              <a:t>k</a:t>
            </a:r>
            <a:r>
              <a:rPr lang="en" sz="2400"/>
              <a:t> Gausssians (make a better guess)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Evaluate log-likelihood for model (check for convergence)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Iterate from step 2 until no meaningful change in log likelihood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- Soft cluster expectation</a:t>
            </a: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E[Z</a:t>
            </a:r>
            <a:r>
              <a:rPr lang="en" sz="2400" baseline="-25000"/>
              <a:t>i,A</a:t>
            </a:r>
            <a:r>
              <a:rPr lang="en" sz="2400"/>
              <a:t>] = N</a:t>
            </a:r>
            <a:r>
              <a:rPr lang="en" sz="2400" baseline="-25000"/>
              <a:t>A</a:t>
            </a:r>
            <a:r>
              <a:rPr lang="en" sz="2400"/>
              <a:t>(X|𝞵</a:t>
            </a:r>
            <a:r>
              <a:rPr lang="en" sz="2400" baseline="-25000"/>
              <a:t>A</a:t>
            </a:r>
            <a:r>
              <a:rPr lang="en" sz="2400"/>
              <a:t>, 𝜎</a:t>
            </a:r>
            <a:r>
              <a:rPr lang="en" sz="2400" baseline="-25000"/>
              <a:t>A</a:t>
            </a:r>
            <a:r>
              <a:rPr lang="en" sz="2400" baseline="30000"/>
              <a:t>2</a:t>
            </a:r>
            <a:r>
              <a:rPr lang="en" sz="2400"/>
              <a:t>) / (N</a:t>
            </a:r>
            <a:r>
              <a:rPr lang="en" sz="2400" baseline="-25000"/>
              <a:t>A</a:t>
            </a:r>
            <a:r>
              <a:rPr lang="en" sz="2400"/>
              <a:t>(X|𝞵</a:t>
            </a:r>
            <a:r>
              <a:rPr lang="en" sz="2400" baseline="-25000"/>
              <a:t>A</a:t>
            </a:r>
            <a:r>
              <a:rPr lang="en" sz="2400"/>
              <a:t>, 𝜎</a:t>
            </a:r>
            <a:r>
              <a:rPr lang="en" sz="2400" baseline="-25000"/>
              <a:t>A</a:t>
            </a:r>
            <a:r>
              <a:rPr lang="en" sz="2400" baseline="30000"/>
              <a:t>2</a:t>
            </a:r>
            <a:r>
              <a:rPr lang="en" sz="2400"/>
              <a:t> ) + N</a:t>
            </a:r>
            <a:r>
              <a:rPr lang="en" sz="2400" baseline="-25000"/>
              <a:t>B</a:t>
            </a:r>
            <a:r>
              <a:rPr lang="en" sz="2400"/>
              <a:t>(X|𝞵</a:t>
            </a:r>
            <a:r>
              <a:rPr lang="en" sz="2400" baseline="-25000"/>
              <a:t>B</a:t>
            </a:r>
            <a:r>
              <a:rPr lang="en" sz="2400"/>
              <a:t>, 𝜎</a:t>
            </a:r>
            <a:r>
              <a:rPr lang="en" sz="2400" baseline="-25000"/>
              <a:t>B</a:t>
            </a:r>
            <a:r>
              <a:rPr lang="en" sz="2400" baseline="30000"/>
              <a:t>2</a:t>
            </a:r>
            <a:r>
              <a:rPr lang="en" sz="2400"/>
              <a:t>))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E[Z</a:t>
            </a:r>
            <a:r>
              <a:rPr lang="en" sz="2400" baseline="-25000"/>
              <a:t>i,B</a:t>
            </a:r>
            <a:r>
              <a:rPr lang="en" sz="2400"/>
              <a:t>] = N</a:t>
            </a:r>
            <a:r>
              <a:rPr lang="en" sz="2400" baseline="-25000"/>
              <a:t>B</a:t>
            </a:r>
            <a:r>
              <a:rPr lang="en" sz="2400"/>
              <a:t>(X|𝞵</a:t>
            </a:r>
            <a:r>
              <a:rPr lang="en" sz="2400" baseline="-25000"/>
              <a:t>B</a:t>
            </a:r>
            <a:r>
              <a:rPr lang="en" sz="2400"/>
              <a:t>, 𝜎</a:t>
            </a:r>
            <a:r>
              <a:rPr lang="en" sz="2400" baseline="-25000"/>
              <a:t>B</a:t>
            </a:r>
            <a:r>
              <a:rPr lang="en" sz="2400" baseline="30000"/>
              <a:t>2</a:t>
            </a:r>
            <a:r>
              <a:rPr lang="en" sz="2400"/>
              <a:t>) / (N</a:t>
            </a:r>
            <a:r>
              <a:rPr lang="en" sz="2400" baseline="-25000"/>
              <a:t>A</a:t>
            </a:r>
            <a:r>
              <a:rPr lang="en" sz="2400"/>
              <a:t>(X|𝞵</a:t>
            </a:r>
            <a:r>
              <a:rPr lang="en" sz="2400" baseline="-25000"/>
              <a:t>A</a:t>
            </a:r>
            <a:r>
              <a:rPr lang="en" sz="2400"/>
              <a:t>, 𝜎</a:t>
            </a:r>
            <a:r>
              <a:rPr lang="en" sz="2400" baseline="-25000"/>
              <a:t>A</a:t>
            </a:r>
            <a:r>
              <a:rPr lang="en" sz="2400" baseline="30000"/>
              <a:t>2</a:t>
            </a:r>
            <a:r>
              <a:rPr lang="en" sz="2400"/>
              <a:t> ) + N</a:t>
            </a:r>
            <a:r>
              <a:rPr lang="en" sz="2400" baseline="-25000"/>
              <a:t>B</a:t>
            </a:r>
            <a:r>
              <a:rPr lang="en" sz="2400"/>
              <a:t>(X|𝞵</a:t>
            </a:r>
            <a:r>
              <a:rPr lang="en" sz="2400" baseline="-25000"/>
              <a:t>B</a:t>
            </a:r>
            <a:r>
              <a:rPr lang="en" sz="2400"/>
              <a:t>, 𝜎</a:t>
            </a:r>
            <a:r>
              <a:rPr lang="en" sz="2400" baseline="-25000"/>
              <a:t>B</a:t>
            </a:r>
            <a:r>
              <a:rPr lang="en" sz="2400" baseline="30000"/>
              <a:t>2</a:t>
            </a:r>
            <a:r>
              <a:rPr lang="en" sz="2400"/>
              <a:t>))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Re-estimate Gaussians</a:t>
            </a:r>
            <a:endParaRPr/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251"/>
            <a:ext cx="35433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3754900" y="1376250"/>
            <a:ext cx="5389200" cy="3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𝞵</a:t>
            </a:r>
            <a:r>
              <a:rPr lang="en" sz="2400" baseline="-25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2400" baseline="30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(new)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" sz="3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𝝨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E[Z</a:t>
            </a:r>
            <a:r>
              <a:rPr lang="en" sz="2400" baseline="-25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i,A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]X</a:t>
            </a:r>
            <a:r>
              <a:rPr lang="en" sz="2400" baseline="-25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en" sz="3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𝝨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E[Z</a:t>
            </a:r>
            <a:r>
              <a:rPr lang="en" sz="2400" baseline="-25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i,A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] </a:t>
            </a:r>
            <a:endParaRPr sz="24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8900" lvl="0" indent="0" rtl="0">
              <a:spcBef>
                <a:spcPts val="700"/>
              </a:spcBef>
              <a:spcAft>
                <a:spcPts val="0"/>
              </a:spcAft>
              <a:buNone/>
            </a:pPr>
            <a:endParaRPr sz="24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890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𝜎</a:t>
            </a:r>
            <a:r>
              <a:rPr lang="en" sz="2400" baseline="-25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2400" baseline="30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2 (new)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 =  </a:t>
            </a:r>
            <a:r>
              <a:rPr lang="en" sz="3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𝝨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E[Z</a:t>
            </a:r>
            <a:r>
              <a:rPr lang="en" sz="2400" baseline="-25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i,A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](X</a:t>
            </a:r>
            <a:r>
              <a:rPr lang="en" sz="2400" baseline="-25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- 𝞵</a:t>
            </a:r>
            <a:r>
              <a:rPr lang="en" sz="2400" baseline="-25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en" sz="2400" baseline="30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2 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/ </a:t>
            </a:r>
            <a:r>
              <a:rPr lang="en" sz="3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𝝨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E[Z</a:t>
            </a:r>
            <a:r>
              <a:rPr lang="en" sz="2400" baseline="-250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i,A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MIXED MODEL</a:t>
            </a:r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Clustering - Advantages</a:t>
            </a: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4572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Soft clustering (only one of the ones we discussed)</a:t>
            </a:r>
            <a:endParaRPr sz="2400">
              <a:solidFill>
                <a:srgbClr val="000000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Can handle clusters of different geometries</a:t>
            </a:r>
            <a:endParaRPr sz="2400">
              <a:solidFill>
                <a:srgbClr val="000000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MIXED MODEL</a:t>
            </a: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Clustering - Disadvantages</a:t>
            </a: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4572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Have to “guess” N</a:t>
            </a:r>
            <a:endParaRPr sz="2400">
              <a:solidFill>
                <a:srgbClr val="000000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Clusters could depend on initial guess (not consistent)</a:t>
            </a:r>
            <a:endParaRPr sz="2400">
              <a:solidFill>
                <a:srgbClr val="000000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Could converge to a local minimum</a:t>
            </a:r>
            <a:endParaRPr sz="2400">
              <a:solidFill>
                <a:srgbClr val="000000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Convergane can be slow</a:t>
            </a:r>
            <a:endParaRPr sz="2400">
              <a:solidFill>
                <a:srgbClr val="000000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github.com/zkhundkar/ConnectIntensive/</a:t>
            </a:r>
            <a:endParaRPr sz="240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07a Clustering HAC, DBSCAN and GMM</a:t>
            </a:r>
            <a:endParaRPr sz="2400"/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599" cy="139065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conda install -n mlnd scipy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Lunch Break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Morning Schedule</a:t>
            </a:r>
            <a:endParaRPr sz="500"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3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98" name="Shape 98"/>
          <p:cNvGraphicFramePr/>
          <p:nvPr/>
        </p:nvGraphicFramePr>
        <p:xfrm>
          <a:off x="457200" y="1221200"/>
          <a:ext cx="8229600" cy="3007825"/>
        </p:xfrm>
        <a:graphic>
          <a:graphicData uri="http://schemas.openxmlformats.org/drawingml/2006/table">
            <a:tbl>
              <a:tblPr>
                <a:noFill/>
                <a:tableStyleId>{BA0E9D63-82CA-4038-A740-B0AD12B0C06E}</a:tableStyleId>
              </a:tblPr>
              <a:tblGrid>
                <a:gridCol w="2371850"/>
                <a:gridCol w="5857750"/>
              </a:tblGrid>
              <a:tr h="4311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</a:tr>
              <a:tr h="616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10:00 - 10:30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Housekeeping, Review 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657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10:30 - 11:00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Other Clustering Algorithms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686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11:00 - 11:45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Session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616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11:45 - noon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Review</a:t>
                      </a:r>
                      <a:endParaRPr sz="24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Afternoon Session</a:t>
            </a:r>
            <a:endParaRPr sz="500"/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30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328" name="Shape 328"/>
          <p:cNvGraphicFramePr/>
          <p:nvPr/>
        </p:nvGraphicFramePr>
        <p:xfrm>
          <a:off x="955588" y="90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{BA0E9D63-82CA-4038-A740-B0AD12B0C06E}</a:tableStyleId>
              </a:tblPr>
              <a:tblGrid>
                <a:gridCol w="2084575"/>
                <a:gridCol w="5148250"/>
              </a:tblGrid>
              <a:tr h="4874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</a:tr>
              <a:tr h="4996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1:00 - 1:30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Feature Selection/Transformation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1:30 - 2:00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Principal Component Analysis  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2:00 - 2:45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PCA mini-project (notebook)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2:45 - 3:00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Recap, Lookahead and Feedback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3:00 - 5:00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P3 review and work on P3</a:t>
                      </a:r>
                      <a:endParaRPr sz="24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body" idx="3"/>
          </p:nvPr>
        </p:nvSpPr>
        <p:spPr>
          <a:xfrm>
            <a:off x="457200" y="1223850"/>
            <a:ext cx="8229600" cy="33480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Interpretability - explain our results</a:t>
            </a:r>
            <a:endParaRPr sz="2400"/>
          </a:p>
          <a:p>
            <a:pPr marL="8890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Curse of dimensionality  </a:t>
            </a:r>
            <a:endParaRPr sz="2400"/>
          </a:p>
          <a:p>
            <a:pPr marL="88900" lvl="0" indent="368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# samples needed grows exponentially with number of dimensions</a:t>
            </a:r>
            <a:endParaRPr sz="2400"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 Essential compromise</a:t>
            </a:r>
            <a:endParaRPr sz="2400"/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	&lt;100% Explained variance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425" y="2961901"/>
            <a:ext cx="2236952" cy="181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body" idx="3"/>
          </p:nvPr>
        </p:nvSpPr>
        <p:spPr>
          <a:xfrm>
            <a:off x="457200" y="1348300"/>
            <a:ext cx="4511400" cy="3223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Goal - pick </a:t>
            </a:r>
            <a:r>
              <a:rPr lang="en" i="1"/>
              <a:t>best </a:t>
            </a:r>
            <a:r>
              <a:rPr lang="en"/>
              <a:t>subset of features 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-	Filtering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Can be fast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Look at features in isolation 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No reference to learner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-	Wrapping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Slow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Uses feedback from learner</a:t>
            </a:r>
            <a:endParaRPr/>
          </a:p>
        </p:txBody>
      </p:sp>
      <p:pic>
        <p:nvPicPr>
          <p:cNvPr id="346" name="Shape 3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100" y="1348301"/>
            <a:ext cx="38576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Filtering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External criteria for selection</a:t>
            </a:r>
            <a:endParaRPr/>
          </a:p>
          <a:p>
            <a:pPr marL="10287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Information Gain, Entropy, “usefulness”, independence</a:t>
            </a:r>
            <a:endParaRPr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Wrapping</a:t>
            </a:r>
            <a:endParaRPr/>
          </a:p>
          <a:p>
            <a:pPr marL="0" lvl="0" indent="4572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Hill-climbing/Randomized optimization</a:t>
            </a:r>
            <a:endParaRPr/>
          </a:p>
          <a:p>
            <a:pPr marL="0" lvl="0" indent="4572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Forward Search/Backwards search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Usefulness vs Relevance</a:t>
            </a: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Relevance =&gt; formal</a:t>
            </a:r>
            <a:endParaRPr/>
          </a:p>
          <a:p>
            <a:pPr marL="457200" lvl="0" indent="-317500" rtl="0">
              <a:spcBef>
                <a:spcPts val="7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Bayesian Optimal Learner (not a specific model)</a:t>
            </a:r>
            <a:endParaRPr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Usefulness =&gt; practical</a:t>
            </a:r>
            <a:endParaRPr/>
          </a:p>
          <a:p>
            <a:pPr marL="457200" lvl="0" indent="-317500">
              <a:spcBef>
                <a:spcPts val="7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Error for a given model (classifier)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457200" y="914249"/>
            <a:ext cx="8229600" cy="5340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module-sklearn.feature_selection</a:t>
            </a:r>
            <a:endParaRPr sz="2400">
              <a:solidFill>
                <a:srgbClr val="0000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Selectors</a:t>
            </a:r>
            <a:endParaRPr/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3">
            <a:alphaModFix/>
          </a:blip>
          <a:srcRect b="10402"/>
          <a:stretch/>
        </p:blipFill>
        <p:spPr>
          <a:xfrm>
            <a:off x="0" y="1462500"/>
            <a:ext cx="9144001" cy="38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Transformation</a:t>
            </a:r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Observable variables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		Measurable, not necessarily knowledge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Latent (hidden) variables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		Not measurable, true influencer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Transformations</a:t>
            </a:r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10071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Estimate the hidden variables</a:t>
            </a:r>
            <a:endParaRPr sz="2400"/>
          </a:p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Linear combinations of measurable variables</a:t>
            </a:r>
            <a:endParaRPr sz="2400"/>
          </a:p>
        </p:txBody>
      </p:sp>
      <p:graphicFrame>
        <p:nvGraphicFramePr>
          <p:cNvPr id="387" name="Shape 387"/>
          <p:cNvGraphicFramePr/>
          <p:nvPr/>
        </p:nvGraphicFramePr>
        <p:xfrm>
          <a:off x="952500" y="313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{BA0E9D63-82CA-4038-A740-B0AD12B0C06E}</a:tableStyleId>
              </a:tblPr>
              <a:tblGrid>
                <a:gridCol w="4468425"/>
                <a:gridCol w="2770575"/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PCA - Principal Components Analysis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variance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ICA  - Independent Components Analysis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independence</a:t>
                      </a:r>
                      <a:endParaRPr sz="1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and Selection</a:t>
            </a:r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How does this help with choosing a model?</a:t>
            </a:r>
            <a:endParaRPr sz="2400"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Need fewer features if they are the latent variables</a:t>
            </a:r>
            <a:endParaRPr sz="2400"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Find it an equally good fit with simpler model</a:t>
            </a:r>
            <a:endParaRPr sz="2400"/>
          </a:p>
          <a:p>
            <a:pPr marL="5715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More generalizable?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- https://www.youtube.com/watch?v=T-B8muDvzu0</a:t>
            </a:r>
            <a:endParaRPr/>
          </a:p>
        </p:txBody>
      </p:sp>
      <p:sp>
        <p:nvSpPr>
          <p:cNvPr id="401" name="Shape 40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400" y="1384851"/>
            <a:ext cx="4969200" cy="3015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" name="Shape 404"/>
          <p:cNvCxnSpPr/>
          <p:nvPr/>
        </p:nvCxnSpPr>
        <p:spPr>
          <a:xfrm rot="10800000">
            <a:off x="4771900" y="1246800"/>
            <a:ext cx="9600" cy="3668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Shape 405"/>
          <p:cNvCxnSpPr/>
          <p:nvPr/>
        </p:nvCxnSpPr>
        <p:spPr>
          <a:xfrm rot="10800000" flipH="1">
            <a:off x="2858950" y="1993525"/>
            <a:ext cx="3570600" cy="2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 rot="10800000">
            <a:off x="4781425" y="2143275"/>
            <a:ext cx="11736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>
            <a:off x="4819000" y="2867375"/>
            <a:ext cx="4494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Shape 408"/>
          <p:cNvCxnSpPr/>
          <p:nvPr/>
        </p:nvCxnSpPr>
        <p:spPr>
          <a:xfrm rot="10800000" flipH="1">
            <a:off x="3221100" y="4278318"/>
            <a:ext cx="1572900" cy="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Shape 409"/>
          <p:cNvSpPr txBox="1"/>
          <p:nvPr/>
        </p:nvSpPr>
        <p:spPr>
          <a:xfrm>
            <a:off x="4683100" y="3098450"/>
            <a:ext cx="1872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O</a:t>
            </a:r>
            <a:endParaRPr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oo</a:t>
            </a:r>
            <a:endParaRPr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o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10" name="Shape 410"/>
          <p:cNvSpPr txBox="1"/>
          <p:nvPr/>
        </p:nvSpPr>
        <p:spPr>
          <a:xfrm rot="-2160038">
            <a:off x="2808227" y="3106902"/>
            <a:ext cx="3875846" cy="309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O               O                                                  O            O         O</a:t>
            </a:r>
            <a:endParaRPr sz="1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00" y="569000"/>
            <a:ext cx="8823601" cy="400550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414800" y="174775"/>
            <a:ext cx="4729200" cy="2172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0525" y="3402425"/>
            <a:ext cx="1187100" cy="5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 rot="-2302064">
            <a:off x="2540900" y="2352085"/>
            <a:ext cx="2297705" cy="60374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github.com/zkhundkar/ConnectIntensive/</a:t>
            </a:r>
            <a:endParaRPr sz="240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07b PCA miniproject</a:t>
            </a:r>
            <a:endParaRPr sz="2400"/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Prep for next week</a:t>
            </a:r>
            <a:endParaRPr sz="500"/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2633681"/>
            <a:ext cx="8229600" cy="20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Submit Customer segments Project (P3) this week!! </a:t>
            </a:r>
            <a:endParaRPr>
              <a:solidFill>
                <a:srgbClr val="FF0000"/>
              </a:solidFill>
              <a:highlight>
                <a:srgbClr val="F1C232"/>
              </a:highlight>
            </a:endParaRP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Reinforcement Learning - Lessons 1 - 3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8" name="Shape 428"/>
          <p:cNvPicPr preferRelativeResize="0"/>
          <p:nvPr/>
        </p:nvPicPr>
        <p:blipFill rotWithShape="1">
          <a:blip r:embed="rId3">
            <a:alphaModFix/>
          </a:blip>
          <a:srcRect l="10346"/>
          <a:stretch/>
        </p:blipFill>
        <p:spPr>
          <a:xfrm>
            <a:off x="137350" y="1575600"/>
            <a:ext cx="8925875" cy="23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/>
          <p:nvPr/>
        </p:nvSpPr>
        <p:spPr>
          <a:xfrm>
            <a:off x="2858875" y="1575600"/>
            <a:ext cx="6079800" cy="2331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Shape 430"/>
          <p:cNvSpPr txBox="1"/>
          <p:nvPr/>
        </p:nvSpPr>
        <p:spPr>
          <a:xfrm>
            <a:off x="3751525" y="3395700"/>
            <a:ext cx="48438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Reinforcement Learning</a:t>
            </a:r>
            <a:endParaRPr sz="1800"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We really need your Feedback!</a:t>
            </a:r>
            <a:endParaRPr sz="500"/>
          </a:p>
        </p:txBody>
      </p:sp>
      <p:sp>
        <p:nvSpPr>
          <p:cNvPr id="437" name="Shape 43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43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438" name="Shape 4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995158"/>
            <a:ext cx="7415299" cy="333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CLUSTERING REVIEW</a:t>
            </a:r>
            <a:endParaRPr sz="500"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Review</a:t>
            </a:r>
            <a:endParaRPr sz="500"/>
          </a:p>
        </p:txBody>
      </p:sp>
      <p:sp>
        <p:nvSpPr>
          <p:cNvPr id="115" name="Shape 115"/>
          <p:cNvSpPr txBox="1">
            <a:spLocks noGrp="1"/>
          </p:cNvSpPr>
          <p:nvPr>
            <p:ph type="body" idx="3"/>
          </p:nvPr>
        </p:nvSpPr>
        <p:spPr>
          <a:xfrm>
            <a:off x="569325" y="1653025"/>
            <a:ext cx="78678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lvl="0" indent="-165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lang="en" sz="2200" b="1"/>
              <a:t>System gets unlabeled data and tries to group (</a:t>
            </a:r>
            <a:r>
              <a:rPr lang="en" sz="2200" b="1" i="1"/>
              <a:t>cluster</a:t>
            </a:r>
            <a:r>
              <a:rPr lang="en" sz="2200" b="1"/>
              <a:t>) them in some way </a:t>
            </a:r>
            <a:br>
              <a:rPr lang="en" sz="2200" b="1"/>
            </a:br>
            <a:r>
              <a:rPr lang="en" sz="2200" b="1"/>
              <a:t>	- 	Similar vs. dissimilar (</a:t>
            </a:r>
            <a:r>
              <a:rPr lang="en" sz="2200" b="1" i="1"/>
              <a:t>distance</a:t>
            </a:r>
            <a:r>
              <a:rPr lang="en" sz="2200" b="1"/>
              <a:t>)</a:t>
            </a:r>
            <a:endParaRPr sz="2200" b="1"/>
          </a:p>
          <a:p>
            <a:pPr marL="0" lvl="0" indent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-	Goal is to discover hidden “structure”</a:t>
            </a:r>
            <a:endParaRPr sz="2200" b="1"/>
          </a:p>
          <a:p>
            <a:pPr marL="0" lvl="0" indent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-	“Hard” vs. “soft” clusters</a:t>
            </a:r>
            <a:endParaRPr sz="2200" b="1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5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Algorithms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17500" rtl="0">
              <a:spcBef>
                <a:spcPts val="7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Centroid-based - K-means (KNN) 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Heirarchical Agglomerative Clustering (SLC, ALC, CLC, Ward)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Density-based - DBSCAN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Gaussian Mixed Models (GMM)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3"/>
          </p:nvPr>
        </p:nvSpPr>
        <p:spPr>
          <a:xfrm>
            <a:off x="457200" y="1023700"/>
            <a:ext cx="8229600" cy="38910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A86E8"/>
                </a:solidFill>
              </a:rPr>
              <a:t>Advantages</a:t>
            </a:r>
            <a:endParaRPr sz="2400" dirty="0">
              <a:solidFill>
                <a:srgbClr val="4A86E8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Easy </a:t>
            </a:r>
            <a:r>
              <a:rPr lang="en" sz="2400" dirty="0">
                <a:solidFill>
                  <a:srgbClr val="000000"/>
                </a:solidFill>
              </a:rPr>
              <a:t>to understand and </a:t>
            </a:r>
            <a:r>
              <a:rPr lang="en" sz="2400" dirty="0" smtClean="0">
                <a:solidFill>
                  <a:srgbClr val="000000"/>
                </a:solidFill>
              </a:rPr>
              <a:t>implement</a:t>
            </a:r>
            <a:endParaRPr lang="en-US" sz="2400" dirty="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" sz="2400" dirty="0" smtClean="0">
                <a:solidFill>
                  <a:srgbClr val="1D1F22"/>
                </a:solidFill>
              </a:rPr>
              <a:t>General-purpose</a:t>
            </a:r>
            <a:endParaRPr sz="2400" dirty="0">
              <a:solidFill>
                <a:srgbClr val="1D1F22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1D1F22"/>
                </a:solidFill>
              </a:rPr>
              <a:t>	</a:t>
            </a:r>
            <a:r>
              <a:rPr lang="en" sz="2400" dirty="0" smtClean="0">
                <a:solidFill>
                  <a:srgbClr val="1D1F22"/>
                </a:solidFill>
              </a:rPr>
              <a:t>Fast</a:t>
            </a:r>
            <a:endParaRPr sz="2400" dirty="0">
              <a:solidFill>
                <a:srgbClr val="1D1F22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1D1F22"/>
                </a:solidFill>
              </a:rPr>
              <a:t>	</a:t>
            </a:r>
            <a:r>
              <a:rPr lang="en" sz="2400" dirty="0" smtClean="0">
                <a:solidFill>
                  <a:srgbClr val="1D1F22"/>
                </a:solidFill>
              </a:rPr>
              <a:t>Handles </a:t>
            </a:r>
            <a:r>
              <a:rPr lang="en" sz="2400" dirty="0">
                <a:solidFill>
                  <a:srgbClr val="1D1F22"/>
                </a:solidFill>
              </a:rPr>
              <a:t>large samples well (parallelizable)</a:t>
            </a:r>
            <a:endParaRPr sz="2400" dirty="0">
              <a:solidFill>
                <a:srgbClr val="1D1F22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D1F22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A86E8"/>
                </a:solidFill>
              </a:rPr>
              <a:t>Disadvantages</a:t>
            </a:r>
            <a:r>
              <a:rPr lang="en" sz="2400" dirty="0">
                <a:solidFill>
                  <a:srgbClr val="1D1F22"/>
                </a:solidFill>
              </a:rPr>
              <a:t/>
            </a:r>
            <a:br>
              <a:rPr lang="en" sz="2400" dirty="0">
                <a:solidFill>
                  <a:srgbClr val="1D1F22"/>
                </a:solidFill>
              </a:rPr>
            </a:br>
            <a:r>
              <a:rPr lang="en" sz="2400" dirty="0">
                <a:solidFill>
                  <a:srgbClr val="1D1F22"/>
                </a:solidFill>
              </a:rPr>
              <a:t>	Have to “guess” N</a:t>
            </a:r>
            <a:br>
              <a:rPr lang="en" sz="2400" dirty="0">
                <a:solidFill>
                  <a:srgbClr val="1D1F22"/>
                </a:solidFill>
              </a:rPr>
            </a:br>
            <a:r>
              <a:rPr lang="en" sz="2400" dirty="0">
                <a:solidFill>
                  <a:srgbClr val="1D1F22"/>
                </a:solidFill>
              </a:rPr>
              <a:t>	Clusters could depend on initial guess (not consistent)</a:t>
            </a:r>
            <a:br>
              <a:rPr lang="en" sz="2400" dirty="0">
                <a:solidFill>
                  <a:srgbClr val="1D1F22"/>
                </a:solidFill>
              </a:rPr>
            </a:br>
            <a:r>
              <a:rPr lang="en" sz="2400" dirty="0">
                <a:solidFill>
                  <a:srgbClr val="1D1F22"/>
                </a:solidFill>
              </a:rPr>
              <a:t>	Hard clusters - one point is assigned to one cluster</a:t>
            </a:r>
            <a:br>
              <a:rPr lang="en" sz="2400" dirty="0">
                <a:solidFill>
                  <a:srgbClr val="1D1F22"/>
                </a:solidFill>
              </a:rPr>
            </a:br>
            <a:endParaRPr sz="2400" dirty="0">
              <a:solidFill>
                <a:srgbClr val="1D1F22"/>
              </a:solidFill>
            </a:endParaRPr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Agglomerative Clustering</a:t>
            </a: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Start with all points as separate clusters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Merge “nearest” points or clusters into one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Repeat until we have merged all points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Select a “cutoff” height to choose the number of clusters</a:t>
            </a:r>
            <a:endParaRPr sz="2400">
              <a:solidFill>
                <a:srgbClr val="000000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 - Linkage Criteria</a:t>
            </a:r>
            <a:endParaRPr/>
          </a:p>
        </p:txBody>
      </p:sp>
      <p:graphicFrame>
        <p:nvGraphicFramePr>
          <p:cNvPr id="146" name="Shape 146"/>
          <p:cNvGraphicFramePr/>
          <p:nvPr/>
        </p:nvGraphicFramePr>
        <p:xfrm>
          <a:off x="485539" y="1238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{BA0E9D63-82CA-4038-A740-B0AD12B0C06E}</a:tableStyleId>
              </a:tblPr>
              <a:tblGrid>
                <a:gridCol w="3874750"/>
                <a:gridCol w="4496650"/>
              </a:tblGrid>
              <a:tr h="5878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Name</a:t>
                      </a:r>
                      <a:endParaRPr sz="2400" b="1"/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Distance metric</a:t>
                      </a:r>
                      <a:endParaRPr sz="2400" b="1"/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</a:tr>
              <a:tr h="5919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Single-Link Clustering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Min { </a:t>
                      </a:r>
                      <a:r>
                        <a:rPr lang="en" sz="2400" i="1"/>
                        <a:t>d(a,b)</a:t>
                      </a:r>
                      <a:r>
                        <a:rPr lang="en" sz="2400"/>
                        <a:t> : </a:t>
                      </a:r>
                      <a:r>
                        <a:rPr lang="en" sz="2400" i="1"/>
                        <a:t>a</a:t>
                      </a:r>
                      <a:r>
                        <a:rPr lang="en" sz="2400"/>
                        <a:t> 𝜖 </a:t>
                      </a:r>
                      <a:r>
                        <a:rPr lang="en" sz="2400" i="1"/>
                        <a:t>A</a:t>
                      </a:r>
                      <a:r>
                        <a:rPr lang="en" sz="2400"/>
                        <a:t>, </a:t>
                      </a:r>
                      <a:r>
                        <a:rPr lang="en" sz="2400" i="1"/>
                        <a:t>b</a:t>
                      </a:r>
                      <a:r>
                        <a:rPr lang="en" sz="2400"/>
                        <a:t> 𝜖 </a:t>
                      </a:r>
                      <a:r>
                        <a:rPr lang="en" sz="2400" i="1"/>
                        <a:t>B</a:t>
                      </a:r>
                      <a:r>
                        <a:rPr lang="en" sz="2400"/>
                        <a:t> }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5919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Complete-Link Clustering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Max { </a:t>
                      </a:r>
                      <a:r>
                        <a:rPr lang="en" sz="2400" i="1"/>
                        <a:t>d(a,b)</a:t>
                      </a:r>
                      <a:r>
                        <a:rPr lang="en" sz="2400"/>
                        <a:t> : </a:t>
                      </a:r>
                      <a:r>
                        <a:rPr lang="en" sz="2400" i="1"/>
                        <a:t>a</a:t>
                      </a:r>
                      <a:r>
                        <a:rPr lang="en" sz="2400"/>
                        <a:t> 𝜖 </a:t>
                      </a:r>
                      <a:r>
                        <a:rPr lang="en" sz="2400" i="1"/>
                        <a:t>A</a:t>
                      </a:r>
                      <a:r>
                        <a:rPr lang="en" sz="2400"/>
                        <a:t>, </a:t>
                      </a:r>
                      <a:r>
                        <a:rPr lang="en" sz="2400" i="1"/>
                        <a:t>b</a:t>
                      </a:r>
                      <a:r>
                        <a:rPr lang="en" sz="2400"/>
                        <a:t> 𝜖 </a:t>
                      </a:r>
                      <a:r>
                        <a:rPr lang="en" sz="2400" i="1"/>
                        <a:t>B</a:t>
                      </a:r>
                      <a:r>
                        <a:rPr lang="en" sz="2400"/>
                        <a:t> }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5903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Average-Link Clustering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Mean { </a:t>
                      </a:r>
                      <a:r>
                        <a:rPr lang="en" sz="2400" i="1"/>
                        <a:t>d(a,b)</a:t>
                      </a:r>
                      <a:r>
                        <a:rPr lang="en" sz="2400"/>
                        <a:t> : </a:t>
                      </a:r>
                      <a:r>
                        <a:rPr lang="en" sz="2400" i="1"/>
                        <a:t>a</a:t>
                      </a:r>
                      <a:r>
                        <a:rPr lang="en" sz="2400"/>
                        <a:t> 𝜖 </a:t>
                      </a:r>
                      <a:r>
                        <a:rPr lang="en" sz="2400" i="1"/>
                        <a:t>A</a:t>
                      </a:r>
                      <a:r>
                        <a:rPr lang="en" sz="2400"/>
                        <a:t>, </a:t>
                      </a:r>
                      <a:r>
                        <a:rPr lang="en" sz="2400" i="1"/>
                        <a:t>b</a:t>
                      </a:r>
                      <a:r>
                        <a:rPr lang="en" sz="2400"/>
                        <a:t> 𝜖 </a:t>
                      </a:r>
                      <a:r>
                        <a:rPr lang="en" sz="2400" i="1"/>
                        <a:t>B</a:t>
                      </a:r>
                      <a:r>
                        <a:rPr lang="en" sz="2400"/>
                        <a:t> }</a:t>
                      </a:r>
                      <a:endParaRPr sz="2400"/>
                    </a:p>
                  </a:txBody>
                  <a:tcPr marL="91425" marR="91425" marT="91425" marB="91425"/>
                </a:tc>
              </a:tr>
              <a:tr h="1369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Ward minimal variance</a:t>
                      </a:r>
                      <a:endParaRPr sz="240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800" y="3813824"/>
            <a:ext cx="4340623" cy="4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300" y="4298975"/>
            <a:ext cx="3693735" cy="5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Microsoft Macintosh PowerPoint</Application>
  <PresentationFormat>On-screen Show (16:9)</PresentationFormat>
  <Paragraphs>226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Cabin</vt:lpstr>
      <vt:lpstr>Open Sans</vt:lpstr>
      <vt:lpstr>Courier New</vt:lpstr>
      <vt:lpstr>Udacity Template 16x9</vt:lpstr>
      <vt:lpstr>Udacity Connect Session</vt:lpstr>
      <vt:lpstr>Welcome back!</vt:lpstr>
      <vt:lpstr>Morning Schedule</vt:lpstr>
      <vt:lpstr>PowerPoint Presentation</vt:lpstr>
      <vt:lpstr>Review</vt:lpstr>
      <vt:lpstr>Clustering Algorithms</vt:lpstr>
      <vt:lpstr>K-Means Clustering</vt:lpstr>
      <vt:lpstr>Hierarchical Agglomerative Clustering</vt:lpstr>
      <vt:lpstr>HAC - Linkage Criteria</vt:lpstr>
      <vt:lpstr>Single-Linkage Clustering</vt:lpstr>
      <vt:lpstr>HAC - Advantages</vt:lpstr>
      <vt:lpstr>HAC - Disadvantages</vt:lpstr>
      <vt:lpstr>DBSCAN Clustering</vt:lpstr>
      <vt:lpstr>DBSCAN</vt:lpstr>
      <vt:lpstr>DBSCAN Clustering - Advantages</vt:lpstr>
      <vt:lpstr>DBSCAN Clustering</vt:lpstr>
      <vt:lpstr>Gaussian Mixed Models</vt:lpstr>
      <vt:lpstr>Gaussian Function in 1-D</vt:lpstr>
      <vt:lpstr>Gaussian in 2 dimensions</vt:lpstr>
      <vt:lpstr>PowerPoint Presentation</vt:lpstr>
      <vt:lpstr>GMMs in 2-D</vt:lpstr>
      <vt:lpstr>GMM - Observations</vt:lpstr>
      <vt:lpstr>GMM - Expectation Maximization </vt:lpstr>
      <vt:lpstr>GMM - Soft cluster expectation</vt:lpstr>
      <vt:lpstr>Re-estimate Gaussians</vt:lpstr>
      <vt:lpstr>GMM Clustering - Advantages</vt:lpstr>
      <vt:lpstr>GMM Clustering - Disadvantages</vt:lpstr>
      <vt:lpstr>github.com/zkhundkar/ConnectIntensive/ 07a Clustering HAC, DBSCAN and GMM</vt:lpstr>
      <vt:lpstr>Lunch Break </vt:lpstr>
      <vt:lpstr>Afternoon Session</vt:lpstr>
      <vt:lpstr>Feature Selection</vt:lpstr>
      <vt:lpstr>Feature Selection</vt:lpstr>
      <vt:lpstr>Feature Selection</vt:lpstr>
      <vt:lpstr>Usefulness vs Relevance</vt:lpstr>
      <vt:lpstr>Feature Selectors</vt:lpstr>
      <vt:lpstr>Feature Transformation</vt:lpstr>
      <vt:lpstr>Linear Transformations</vt:lpstr>
      <vt:lpstr>Transformation and Selection</vt:lpstr>
      <vt:lpstr>Principal Component Analysis</vt:lpstr>
      <vt:lpstr>github.com/zkhundkar/ConnectIntensive/ 07b PCA miniproject</vt:lpstr>
      <vt:lpstr>Prep for next week</vt:lpstr>
      <vt:lpstr>PowerPoint Presentation</vt:lpstr>
      <vt:lpstr>We really need your Feedback!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</dc:title>
  <cp:lastModifiedBy>Vibbhav Lall</cp:lastModifiedBy>
  <cp:revision>1</cp:revision>
  <dcterms:modified xsi:type="dcterms:W3CDTF">2018-04-07T17:43:52Z</dcterms:modified>
</cp:coreProperties>
</file>