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C662864-7250-43CF-AF45-C5C240CAA565}">
  <a:tblStyle styleId="{AC662864-7250-43CF-AF45-C5C240CAA5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Shape 4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Shape 4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">
  <p:cSld name="Image">
    <p:bg>
      <p:bgPr>
        <a:solidFill>
          <a:srgbClr val="2D3D4A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3340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71120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06680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mo">
  <p:cSld name="Dem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A Dark">
  <p:cSld name="Logo A Dar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60" name="Shape 60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A Light">
  <p:cSld name="Logo A Light">
    <p:bg>
      <p:bgPr>
        <a:solidFill>
          <a:srgbClr val="02B3E4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65" name="Shape 65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B Dark">
  <p:cSld name="Logo B Dar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70" name="Shape 70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B Light">
  <p:cSld name="Logo B Light">
    <p:bg>
      <p:bgPr>
        <a:solidFill>
          <a:srgbClr val="02B3E4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75" name="Shape 75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">
    <p:bg>
      <p:bgPr>
        <a:solidFill>
          <a:srgbClr val="FFFFF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2" name="Shape 22"/>
          <p:cNvSpPr txBox="1"/>
          <p:nvPr>
            <p:ph idx="3" type="body"/>
          </p:nvPr>
        </p:nvSpPr>
        <p:spPr>
          <a:xfrm>
            <a:off x="457200" y="1715877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with Subtitle">
  <p:cSld name="Segue with Sub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with Subtitle Light">
  <p:cSld name="Segue with Subtitle Light">
    <p:bg>
      <p:bgPr>
        <a:solidFill>
          <a:srgbClr val="02B3E4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Light">
  <p:cSld name="Segue Light">
    <p:bg>
      <p:bgPr>
        <a:solidFill>
          <a:srgbClr val="02B3E4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bg>
      <p:bgPr>
        <a:solidFill>
          <a:srgbClr val="FFFFFF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-15240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1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Content">
  <p:cSld name="Title with Content"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Content &amp; Image">
  <p:cSld name="Title with Content &amp; Image"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50" name="Shape 50"/>
          <p:cNvSpPr/>
          <p:nvPr>
            <p:ph idx="4" type="pic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3340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71120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06680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E3D4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youtube.com/watch?v=gn4nRCC9TwQ" TargetMode="External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youtu.be/JeVppkoloX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834727"/>
            <a:ext cx="8229599" cy="13893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Udacity Connect Session</a:t>
            </a:r>
            <a:endParaRPr sz="500"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2331525"/>
            <a:ext cx="70383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April 14, 2018</a:t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Reinforcement Learning </a:t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github.com/zkhundkar/ConnectIntensive/08..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155" name="Shape 155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157" name="Shape 157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AGENT	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ENVIRONMENT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GOAL</a:t>
            </a:r>
            <a:endParaRPr sz="2400">
              <a:solidFill>
                <a:srgbClr val="000000"/>
              </a:solidFill>
            </a:endParaRPr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Intelligent Agent - bare essentials</a:t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938" y="1141757"/>
            <a:ext cx="6722125" cy="28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Intelligent Agents - Minimalist</a:t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675" y="1261951"/>
            <a:ext cx="3608518" cy="3614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1343" y="1223851"/>
            <a:ext cx="4638008" cy="3359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178" name="Shape 178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180" name="Shape 180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STATES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ACTIONS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REWARDS</a:t>
            </a:r>
            <a:endParaRPr sz="2400">
              <a:solidFill>
                <a:srgbClr val="000000"/>
              </a:solidFill>
            </a:endParaRPr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States</a:t>
            </a:r>
            <a:endParaRPr/>
          </a:p>
        </p:txBody>
      </p:sp>
      <p:sp>
        <p:nvSpPr>
          <p:cNvPr id="188" name="Shape 188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-	Start (initial) state</a:t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-	Goal (doesn’t have to have a goal state)</a:t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-	everything else</a:t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Must maintain all information about the “world” that can affect the actions the agent might take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- Reward Hypothesis</a:t>
            </a:r>
            <a:endParaRPr/>
          </a:p>
        </p:txBody>
      </p:sp>
      <p:sp>
        <p:nvSpPr>
          <p:cNvPr id="195" name="Shape 195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An RL agent’s goal can be cast as </a:t>
            </a:r>
            <a:r>
              <a:rPr i="1" lang="en" sz="2400"/>
              <a:t>maximizing expected cumulative reward</a:t>
            </a:r>
            <a:endParaRPr i="1" sz="2400"/>
          </a:p>
          <a:p>
            <a:pPr indent="-381000" lvl="0" marL="457200" rtl="0">
              <a:spcBef>
                <a:spcPts val="7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Maximize (not less than any other “path”)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Expected (in a statistical sense)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Cumulative (total all rewards in the “future”)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Reward ???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</a:t>
            </a:r>
            <a:endParaRPr/>
          </a:p>
        </p:txBody>
      </p:sp>
      <p:sp>
        <p:nvSpPr>
          <p:cNvPr id="203" name="Shape 203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Provide f</a:t>
            </a:r>
            <a:r>
              <a:rPr lang="en" sz="2400"/>
              <a:t>eedback to the agent</a:t>
            </a:r>
            <a:endParaRPr sz="2400"/>
          </a:p>
          <a:p>
            <a:pPr indent="-381000" lvl="0" marL="457200" rtl="0">
              <a:spcBef>
                <a:spcPts val="7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“Good job!”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“No, no, no!”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“No comment”</a:t>
            </a:r>
            <a:endParaRPr sz="2400"/>
          </a:p>
          <a:p>
            <a:pPr indent="0" lvl="0" marL="8890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889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Agent uses this to figure out “appropriate” movements.</a:t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https://www.youtube.com/watch?v=gn4nRCC9TwQ</a:t>
            </a:r>
            <a:endParaRPr/>
          </a:p>
        </p:txBody>
      </p:sp>
      <p:sp>
        <p:nvSpPr>
          <p:cNvPr id="209" name="Shape 209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DeepMind Robot Walk</a:t>
            </a: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3" y="1526050"/>
            <a:ext cx="8916374" cy="23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DeepMind Robot</a:t>
            </a:r>
            <a:endParaRPr/>
          </a:p>
        </p:txBody>
      </p:sp>
      <p:sp>
        <p:nvSpPr>
          <p:cNvPr id="219" name="Shape 219"/>
          <p:cNvSpPr txBox="1"/>
          <p:nvPr>
            <p:ph idx="3" type="body"/>
          </p:nvPr>
        </p:nvSpPr>
        <p:spPr>
          <a:xfrm>
            <a:off x="457200" y="1223850"/>
            <a:ext cx="1802400" cy="33480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889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States</a:t>
            </a:r>
            <a:endParaRPr sz="2400"/>
          </a:p>
          <a:p>
            <a:pPr indent="0" lvl="0" marL="889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Actions</a:t>
            </a:r>
            <a:endParaRPr sz="2400">
              <a:solidFill>
                <a:srgbClr val="0000FF"/>
              </a:solidFill>
            </a:endParaRPr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Rewards</a:t>
            </a:r>
            <a:endParaRPr sz="2400"/>
          </a:p>
        </p:txBody>
      </p:sp>
      <p:sp>
        <p:nvSpPr>
          <p:cNvPr id="220" name="Shape 220"/>
          <p:cNvSpPr txBox="1"/>
          <p:nvPr>
            <p:ph idx="3" type="body"/>
          </p:nvPr>
        </p:nvSpPr>
        <p:spPr>
          <a:xfrm>
            <a:off x="2259600" y="1425225"/>
            <a:ext cx="6427200" cy="3288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Positions and velocities of the joints</a:t>
            </a:r>
            <a:endParaRPr sz="2400"/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Terrain, foot and sensor data</a:t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Forces applied to each joint</a:t>
            </a:r>
            <a:endParaRPr sz="2400">
              <a:solidFill>
                <a:srgbClr val="0000FF"/>
              </a:solidFill>
            </a:endParaRPr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Forward velocity, excessive torque, sideways motion, 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57200" y="758600"/>
            <a:ext cx="82296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3600"/>
              <a:t>DeepMind Robot - Reward Function</a:t>
            </a:r>
            <a:endParaRPr sz="36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t/>
            </a:r>
            <a:endParaRPr sz="2400"/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88" y="1600975"/>
            <a:ext cx="8874026" cy="281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Welcome back!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- ESCAPE MAZE AS QUICKLY AS POSSIBLE</a:t>
            </a:r>
            <a:endParaRPr/>
          </a:p>
        </p:txBody>
      </p:sp>
      <p:sp>
        <p:nvSpPr>
          <p:cNvPr id="232" name="Shape 232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Rewards - simple quiz</a:t>
            </a:r>
            <a:endParaRPr/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6251"/>
            <a:ext cx="4251950" cy="24666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5" name="Shape 235"/>
          <p:cNvGraphicFramePr/>
          <p:nvPr/>
        </p:nvGraphicFramePr>
        <p:xfrm>
          <a:off x="4942575" y="156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{AC662864-7250-43CF-AF45-C5C240CAA565}</a:tableStyleId>
              </a:tblPr>
              <a:tblGrid>
                <a:gridCol w="467875"/>
                <a:gridCol w="1638175"/>
                <a:gridCol w="16381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In Maze</a:t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Exit</a:t>
                      </a:r>
                      <a:endParaRPr sz="2400"/>
                    </a:p>
                  </a:txBody>
                  <a:tcPr marT="91425" marB="91425" marR="91425" marL="91425" anchor="ctr"/>
                </a:tc>
              </a:tr>
              <a:tr h="5486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a)</a:t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+1</a:t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</a:t>
                      </a:r>
                      <a:endParaRPr sz="2400"/>
                    </a:p>
                  </a:txBody>
                  <a:tcPr marT="91425" marB="91425" marR="91425" marL="91425" anchor="ctr"/>
                </a:tc>
              </a:tr>
              <a:tr h="5486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b)</a:t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-1</a:t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</a:t>
                      </a:r>
                      <a:endParaRPr sz="2400"/>
                    </a:p>
                  </a:txBody>
                  <a:tcPr marT="91425" marB="91425" marR="91425" marL="91425" anchor="ctr"/>
                </a:tc>
              </a:tr>
              <a:tr h="5486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c)</a:t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+1</a:t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</a:t>
                      </a:r>
                      <a:endParaRPr sz="2400"/>
                    </a:p>
                  </a:txBody>
                  <a:tcPr marT="91425" marB="91425" marR="91425" marL="91425" anchor="ctr"/>
                </a:tc>
              </a:tr>
              <a:tr h="54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d)</a:t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-1</a:t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Cumulative Reward</a:t>
            </a:r>
            <a:endParaRPr/>
          </a:p>
        </p:txBody>
      </p:sp>
      <p:sp>
        <p:nvSpPr>
          <p:cNvPr id="243" name="Shape 243"/>
          <p:cNvSpPr txBox="1"/>
          <p:nvPr>
            <p:ph idx="3" type="body"/>
          </p:nvPr>
        </p:nvSpPr>
        <p:spPr>
          <a:xfrm>
            <a:off x="457200" y="1398225"/>
            <a:ext cx="8229600" cy="3173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t</a:t>
            </a:r>
            <a:r>
              <a:rPr baseline="-25000" lang="en" sz="2400"/>
              <a:t>0</a:t>
            </a:r>
            <a:r>
              <a:rPr lang="en" sz="2400"/>
              <a:t>,    t</a:t>
            </a:r>
            <a:r>
              <a:rPr baseline="-25000" lang="en" sz="2400"/>
              <a:t>1</a:t>
            </a:r>
            <a:r>
              <a:rPr lang="en" sz="2400"/>
              <a:t>,   ..,     t</a:t>
            </a:r>
            <a:r>
              <a:rPr baseline="-25000" lang="en" sz="2400"/>
              <a:t>i-1</a:t>
            </a:r>
            <a:r>
              <a:rPr lang="en" sz="2400"/>
              <a:t>,      t</a:t>
            </a:r>
            <a:r>
              <a:rPr baseline="-25000" lang="en" sz="2400"/>
              <a:t>i</a:t>
            </a:r>
            <a:r>
              <a:rPr lang="en" sz="2400"/>
              <a:t>,      t</a:t>
            </a:r>
            <a:r>
              <a:rPr baseline="-25000" lang="en" sz="2400"/>
              <a:t>i+1</a:t>
            </a:r>
            <a:r>
              <a:rPr lang="en" sz="2400"/>
              <a:t>,    t</a:t>
            </a:r>
            <a:r>
              <a:rPr baseline="-25000" lang="en" sz="2400"/>
              <a:t>i+2</a:t>
            </a:r>
            <a:r>
              <a:rPr lang="en" sz="2400"/>
              <a:t>,  t</a:t>
            </a:r>
            <a:r>
              <a:rPr baseline="-25000" lang="en" sz="2400"/>
              <a:t>i+3</a:t>
            </a:r>
            <a:r>
              <a:rPr lang="en" sz="2400"/>
              <a:t>, …   t</a:t>
            </a:r>
            <a:r>
              <a:rPr baseline="-25000" lang="en" sz="2400"/>
              <a:t>n</a:t>
            </a:r>
            <a:endParaRPr baseline="-25000" sz="2400"/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S</a:t>
            </a:r>
            <a:r>
              <a:rPr baseline="-25000" lang="en" sz="2400"/>
              <a:t>0</a:t>
            </a:r>
            <a:r>
              <a:rPr lang="en" sz="2400"/>
              <a:t>,   S</a:t>
            </a:r>
            <a:r>
              <a:rPr baseline="-25000" lang="en" sz="2400"/>
              <a:t>1</a:t>
            </a:r>
            <a:r>
              <a:rPr lang="en" sz="2400"/>
              <a:t>,   ..,    S</a:t>
            </a:r>
            <a:r>
              <a:rPr baseline="-25000" lang="en" sz="2400"/>
              <a:t>i-1</a:t>
            </a:r>
            <a:r>
              <a:rPr lang="en" sz="2400"/>
              <a:t>,     S</a:t>
            </a:r>
            <a:r>
              <a:rPr baseline="-25000" lang="en" sz="2400"/>
              <a:t>i</a:t>
            </a:r>
            <a:r>
              <a:rPr lang="en" sz="2400"/>
              <a:t>,      S</a:t>
            </a:r>
            <a:r>
              <a:rPr baseline="-25000" lang="en" sz="2400"/>
              <a:t>i+1</a:t>
            </a:r>
            <a:r>
              <a:rPr lang="en" sz="2400"/>
              <a:t>,   S</a:t>
            </a:r>
            <a:r>
              <a:rPr baseline="-25000" lang="en" sz="2400"/>
              <a:t>i+2</a:t>
            </a:r>
            <a:r>
              <a:rPr lang="en" sz="2400"/>
              <a:t>,  S</a:t>
            </a:r>
            <a:r>
              <a:rPr baseline="-25000" lang="en" sz="2400"/>
              <a:t>i+3</a:t>
            </a:r>
            <a:r>
              <a:rPr lang="en" sz="2400"/>
              <a:t>, …  S</a:t>
            </a:r>
            <a:r>
              <a:rPr baseline="-25000" lang="en" sz="2400"/>
              <a:t>n</a:t>
            </a:r>
            <a:endParaRPr baseline="-25000" sz="2400"/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a</a:t>
            </a:r>
            <a:r>
              <a:rPr baseline="-25000" lang="en" sz="2400"/>
              <a:t>0</a:t>
            </a:r>
            <a:r>
              <a:rPr lang="en" sz="2400"/>
              <a:t>,   a</a:t>
            </a:r>
            <a:r>
              <a:rPr baseline="-25000" lang="en" sz="2400"/>
              <a:t>1</a:t>
            </a:r>
            <a:r>
              <a:rPr lang="en" sz="2400"/>
              <a:t>,   ..,    a</a:t>
            </a:r>
            <a:r>
              <a:rPr baseline="-25000" lang="en" sz="2400"/>
              <a:t>i-1</a:t>
            </a:r>
            <a:r>
              <a:rPr lang="en" sz="2400"/>
              <a:t>,     a</a:t>
            </a:r>
            <a:r>
              <a:rPr baseline="-25000" lang="en" sz="2400"/>
              <a:t>i</a:t>
            </a:r>
            <a:r>
              <a:rPr lang="en" sz="2400"/>
              <a:t>,      a</a:t>
            </a:r>
            <a:r>
              <a:rPr baseline="-25000" lang="en" sz="2400"/>
              <a:t>i+1</a:t>
            </a:r>
            <a:r>
              <a:rPr lang="en" sz="2400"/>
              <a:t>,   a</a:t>
            </a:r>
            <a:r>
              <a:rPr baseline="-25000" lang="en" sz="2400"/>
              <a:t>i+2</a:t>
            </a:r>
            <a:r>
              <a:rPr lang="en" sz="2400"/>
              <a:t>,  a</a:t>
            </a:r>
            <a:r>
              <a:rPr baseline="-25000" lang="en" sz="2400"/>
              <a:t>i+3</a:t>
            </a:r>
            <a:r>
              <a:rPr lang="en" sz="2400"/>
              <a:t>, …  a</a:t>
            </a:r>
            <a:r>
              <a:rPr baseline="-25000" lang="en" sz="2400"/>
              <a:t>n</a:t>
            </a:r>
            <a:endParaRPr baseline="-25000"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aseline="-25000" sz="2400"/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R</a:t>
            </a:r>
            <a:r>
              <a:rPr baseline="-25000" lang="en" sz="2400"/>
              <a:t>0</a:t>
            </a:r>
            <a:r>
              <a:rPr lang="en" sz="2400"/>
              <a:t>,   R</a:t>
            </a:r>
            <a:r>
              <a:rPr baseline="-25000" lang="en" sz="2400"/>
              <a:t>1</a:t>
            </a:r>
            <a:r>
              <a:rPr lang="en" sz="2400"/>
              <a:t>,   ..,    R</a:t>
            </a:r>
            <a:r>
              <a:rPr baseline="-25000" lang="en" sz="2400"/>
              <a:t>i-1</a:t>
            </a:r>
            <a:r>
              <a:rPr lang="en" sz="2400"/>
              <a:t>,     R</a:t>
            </a:r>
            <a:r>
              <a:rPr baseline="-25000" lang="en" sz="2400"/>
              <a:t>i</a:t>
            </a:r>
            <a:r>
              <a:rPr lang="en" sz="2400"/>
              <a:t>,      R</a:t>
            </a:r>
            <a:r>
              <a:rPr baseline="-25000" lang="en" sz="2400"/>
              <a:t>i+1</a:t>
            </a:r>
            <a:r>
              <a:rPr lang="en" sz="2400"/>
              <a:t>,  R</a:t>
            </a:r>
            <a:r>
              <a:rPr baseline="-25000" lang="en" sz="2400"/>
              <a:t>i+2</a:t>
            </a:r>
            <a:r>
              <a:rPr lang="en" sz="2400"/>
              <a:t>,  R</a:t>
            </a:r>
            <a:r>
              <a:rPr baseline="-25000" lang="en" sz="2400"/>
              <a:t>i+3</a:t>
            </a:r>
            <a:r>
              <a:rPr lang="en" sz="2400"/>
              <a:t>, …  R</a:t>
            </a:r>
            <a:r>
              <a:rPr baseline="-25000" lang="en" sz="2400"/>
              <a:t>n</a:t>
            </a:r>
            <a:endParaRPr baseline="-25000" sz="2400"/>
          </a:p>
        </p:txBody>
      </p:sp>
      <p:sp>
        <p:nvSpPr>
          <p:cNvPr id="244" name="Shape 244"/>
          <p:cNvSpPr/>
          <p:nvPr/>
        </p:nvSpPr>
        <p:spPr>
          <a:xfrm>
            <a:off x="3046150" y="1423200"/>
            <a:ext cx="511800" cy="3312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RETURN</a:t>
            </a:r>
            <a:endParaRPr/>
          </a:p>
        </p:txBody>
      </p:sp>
      <p:sp>
        <p:nvSpPr>
          <p:cNvPr id="250" name="Shape 250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Cumulative Reward</a:t>
            </a:r>
            <a:endParaRPr/>
          </a:p>
        </p:txBody>
      </p:sp>
      <p:sp>
        <p:nvSpPr>
          <p:cNvPr id="252" name="Shape 252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Return - sum of all rewards from the next time step </a:t>
            </a:r>
            <a:r>
              <a:rPr i="1" lang="en" sz="2400"/>
              <a:t>forward</a:t>
            </a:r>
            <a:r>
              <a:rPr lang="en" sz="2400"/>
              <a:t> </a:t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G</a:t>
            </a:r>
            <a:r>
              <a:rPr baseline="-25000" lang="en" sz="2400"/>
              <a:t>i</a:t>
            </a:r>
            <a:r>
              <a:rPr lang="en" sz="2400"/>
              <a:t> =   R</a:t>
            </a:r>
            <a:r>
              <a:rPr baseline="-25000" lang="en" sz="2400"/>
              <a:t>i</a:t>
            </a:r>
            <a:r>
              <a:rPr lang="en" sz="2400"/>
              <a:t>  +  R</a:t>
            </a:r>
            <a:r>
              <a:rPr baseline="-25000" lang="en" sz="2400"/>
              <a:t>i</a:t>
            </a:r>
            <a:r>
              <a:rPr baseline="-25000" lang="en" sz="2400"/>
              <a:t>+1</a:t>
            </a:r>
            <a:r>
              <a:rPr lang="en" sz="2400"/>
              <a:t> +   R</a:t>
            </a:r>
            <a:r>
              <a:rPr baseline="-25000" lang="en" sz="2400"/>
              <a:t>i</a:t>
            </a:r>
            <a:r>
              <a:rPr baseline="-25000" lang="en" sz="2400"/>
              <a:t>+2</a:t>
            </a:r>
            <a:r>
              <a:rPr lang="en" sz="2400"/>
              <a:t> +   ….   +   R</a:t>
            </a:r>
            <a:r>
              <a:rPr baseline="-25000" lang="en" sz="2400"/>
              <a:t>n</a:t>
            </a:r>
            <a:endParaRPr baseline="-25000"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aseline="-25000"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Reward hypothesis --  choose a</a:t>
            </a:r>
            <a:r>
              <a:rPr baseline="-25000" lang="en" sz="2400"/>
              <a:t>i</a:t>
            </a:r>
            <a:r>
              <a:rPr lang="en" sz="2400"/>
              <a:t> to </a:t>
            </a:r>
            <a:r>
              <a:rPr lang="en" sz="2400"/>
              <a:t>maximize (E[G</a:t>
            </a:r>
            <a:r>
              <a:rPr baseline="-25000" lang="en" sz="2400"/>
              <a:t>i</a:t>
            </a:r>
            <a:r>
              <a:rPr lang="en" sz="2400"/>
              <a:t>])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RETURN</a:t>
            </a:r>
            <a:endParaRPr/>
          </a:p>
        </p:txBody>
      </p:sp>
      <p:sp>
        <p:nvSpPr>
          <p:cNvPr id="258" name="Shape 258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Discounted </a:t>
            </a:r>
            <a:r>
              <a:rPr lang="en"/>
              <a:t>Cumulative Reward</a:t>
            </a:r>
            <a:endParaRPr/>
          </a:p>
        </p:txBody>
      </p:sp>
      <p:sp>
        <p:nvSpPr>
          <p:cNvPr id="260" name="Shape 260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Return - sum of all rewards from the next time step </a:t>
            </a:r>
            <a:r>
              <a:rPr i="1" lang="en" sz="2400"/>
              <a:t>forward</a:t>
            </a:r>
            <a:r>
              <a:rPr lang="en" sz="2400"/>
              <a:t> (conceptually same as Utility)</a:t>
            </a:r>
            <a:endParaRPr sz="2400"/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G</a:t>
            </a:r>
            <a:r>
              <a:rPr baseline="-25000" lang="en" sz="2400"/>
              <a:t>i</a:t>
            </a:r>
            <a:r>
              <a:rPr lang="en" sz="2400"/>
              <a:t> =   𝛾</a:t>
            </a:r>
            <a:r>
              <a:rPr baseline="30000" lang="en" sz="2400"/>
              <a:t>0</a:t>
            </a:r>
            <a:r>
              <a:rPr lang="en" sz="2400"/>
              <a:t>R</a:t>
            </a:r>
            <a:r>
              <a:rPr baseline="-25000" lang="en" sz="2400"/>
              <a:t>i</a:t>
            </a:r>
            <a:r>
              <a:rPr lang="en" sz="2400"/>
              <a:t>  +  </a:t>
            </a:r>
            <a:r>
              <a:rPr lang="en" sz="2400"/>
              <a:t>𝛾</a:t>
            </a:r>
            <a:r>
              <a:rPr baseline="30000" lang="en" sz="2400"/>
              <a:t>1</a:t>
            </a:r>
            <a:r>
              <a:rPr lang="en" sz="2400"/>
              <a:t>R</a:t>
            </a:r>
            <a:r>
              <a:rPr baseline="-25000" lang="en" sz="2400"/>
              <a:t>i+1</a:t>
            </a:r>
            <a:r>
              <a:rPr lang="en" sz="2400"/>
              <a:t> +   </a:t>
            </a:r>
            <a:r>
              <a:rPr lang="en" sz="2400"/>
              <a:t>𝛾</a:t>
            </a:r>
            <a:r>
              <a:rPr baseline="30000" lang="en" sz="2400"/>
              <a:t>2</a:t>
            </a:r>
            <a:r>
              <a:rPr lang="en" sz="2400"/>
              <a:t>R</a:t>
            </a:r>
            <a:r>
              <a:rPr baseline="-25000" lang="en" sz="2400"/>
              <a:t>i+2</a:t>
            </a:r>
            <a:r>
              <a:rPr lang="en" sz="2400"/>
              <a:t> +   ….   +   </a:t>
            </a:r>
            <a:r>
              <a:rPr lang="en" sz="2400"/>
              <a:t>𝛾</a:t>
            </a:r>
            <a:r>
              <a:rPr baseline="30000" lang="en" sz="2400"/>
              <a:t>n-i</a:t>
            </a:r>
            <a:r>
              <a:rPr lang="en" sz="2400"/>
              <a:t>R</a:t>
            </a:r>
            <a:r>
              <a:rPr baseline="-25000" lang="en" sz="2400"/>
              <a:t>n</a:t>
            </a:r>
            <a:endParaRPr baseline="-25000" sz="2400"/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aseline="-25000" sz="2400"/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𝛾 -- discount rate</a:t>
            </a:r>
            <a:endParaRPr baseline="-25000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457200" y="1295400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2400"/>
              <a:t>github.com/zkhundkar/ConnectIntensive/</a:t>
            </a:r>
            <a:endParaRPr sz="24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2400"/>
              <a:t>08a RL Intro</a:t>
            </a:r>
            <a:endParaRPr sz="2400"/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457200" y="2633663"/>
            <a:ext cx="8229599" cy="139065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Lunch Break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277" name="Shape 277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Afternoon Session</a:t>
            </a:r>
            <a:endParaRPr sz="500"/>
          </a:p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279" name="Shape 279"/>
          <p:cNvGraphicFramePr/>
          <p:nvPr/>
        </p:nvGraphicFramePr>
        <p:xfrm>
          <a:off x="955588" y="900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{AC662864-7250-43CF-AF45-C5C240CAA565}</a:tableStyleId>
              </a:tblPr>
              <a:tblGrid>
                <a:gridCol w="2084575"/>
                <a:gridCol w="5148250"/>
              </a:tblGrid>
              <a:tr h="487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499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1:00 - 1:30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Markov Decision Process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48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1:30 - 2:00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Solving MDPs  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48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</a:t>
                      </a:r>
                      <a:r>
                        <a:rPr lang="en" sz="2400"/>
                        <a:t>:00 - 2:30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State Value functions/Optimal Policy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48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2:30</a:t>
                      </a:r>
                      <a:r>
                        <a:rPr lang="en" sz="2400"/>
                        <a:t> - 3:00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Recap, Lookahead and Feedback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48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3:00 - 5:00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Work on P3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 - U (UP), D (DOWN), L (LEFT) R (RIGHT)</a:t>
            </a:r>
            <a:endParaRPr/>
          </a:p>
        </p:txBody>
      </p:sp>
      <p:sp>
        <p:nvSpPr>
          <p:cNvPr id="285" name="Shape 285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World - Deterministic</a:t>
            </a:r>
            <a:endParaRPr/>
          </a:p>
        </p:txBody>
      </p:sp>
      <p:graphicFrame>
        <p:nvGraphicFramePr>
          <p:cNvPr id="287" name="Shape 28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{AC662864-7250-43CF-AF45-C5C240CAA565}</a:tableStyleId>
              </a:tblPr>
              <a:tblGrid>
                <a:gridCol w="1456525"/>
                <a:gridCol w="1456525"/>
                <a:gridCol w="1456525"/>
                <a:gridCol w="1456525"/>
                <a:gridCol w="1456525"/>
              </a:tblGrid>
              <a:tr h="6388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4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88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c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6388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b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6388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X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457200" y="914250"/>
            <a:ext cx="8229600" cy="1170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 - U (UP), D (DOWN), L (LEFT) R (RIGHT)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Action moves you in the “expected” direction with prob = 0.8</a:t>
            </a:r>
            <a:endParaRPr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perpendicular direction (either side) with prob 0.1</a:t>
            </a:r>
            <a:endParaRPr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World - Stochastic</a:t>
            </a:r>
            <a:endParaRPr/>
          </a:p>
        </p:txBody>
      </p:sp>
      <p:graphicFrame>
        <p:nvGraphicFramePr>
          <p:cNvPr id="295" name="Shape 295"/>
          <p:cNvGraphicFramePr/>
          <p:nvPr/>
        </p:nvGraphicFramePr>
        <p:xfrm>
          <a:off x="930688" y="208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{AC662864-7250-43CF-AF45-C5C240CAA565}</a:tableStyleId>
              </a:tblPr>
              <a:tblGrid>
                <a:gridCol w="1456525"/>
                <a:gridCol w="1456525"/>
                <a:gridCol w="1456525"/>
                <a:gridCol w="1456525"/>
                <a:gridCol w="1456525"/>
              </a:tblGrid>
              <a:tr h="63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4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c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63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b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63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X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X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WORLD</a:t>
            </a:r>
            <a:endParaRPr/>
          </a:p>
        </p:txBody>
      </p:sp>
      <p:sp>
        <p:nvSpPr>
          <p:cNvPr id="301" name="Shape 30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MDP - Graph Model</a:t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1585500" y="1985000"/>
            <a:ext cx="524400" cy="486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 txBox="1"/>
          <p:nvPr/>
        </p:nvSpPr>
        <p:spPr>
          <a:xfrm>
            <a:off x="1585500" y="1985000"/>
            <a:ext cx="6243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a,1</a:t>
            </a:r>
            <a:endParaRPr sz="2000"/>
          </a:p>
        </p:txBody>
      </p:sp>
      <p:sp>
        <p:nvSpPr>
          <p:cNvPr id="305" name="Shape 305"/>
          <p:cNvSpPr/>
          <p:nvPr/>
        </p:nvSpPr>
        <p:spPr>
          <a:xfrm>
            <a:off x="2799025" y="1985000"/>
            <a:ext cx="524400" cy="486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 txBox="1"/>
          <p:nvPr/>
        </p:nvSpPr>
        <p:spPr>
          <a:xfrm>
            <a:off x="2799025" y="1985000"/>
            <a:ext cx="6243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</a:t>
            </a:r>
            <a:r>
              <a:rPr lang="en" sz="2000"/>
              <a:t>,1</a:t>
            </a:r>
            <a:endParaRPr sz="2000"/>
          </a:p>
        </p:txBody>
      </p:sp>
      <p:sp>
        <p:nvSpPr>
          <p:cNvPr id="307" name="Shape 307"/>
          <p:cNvSpPr/>
          <p:nvPr/>
        </p:nvSpPr>
        <p:spPr>
          <a:xfrm>
            <a:off x="1627238" y="3883075"/>
            <a:ext cx="524400" cy="486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 txBox="1"/>
          <p:nvPr/>
        </p:nvSpPr>
        <p:spPr>
          <a:xfrm>
            <a:off x="1627238" y="3883075"/>
            <a:ext cx="6243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</a:t>
            </a:r>
            <a:r>
              <a:rPr lang="en" sz="2000"/>
              <a:t>,2</a:t>
            </a:r>
            <a:endParaRPr sz="2000"/>
          </a:p>
        </p:txBody>
      </p:sp>
      <p:sp>
        <p:nvSpPr>
          <p:cNvPr id="309" name="Shape 309"/>
          <p:cNvSpPr/>
          <p:nvPr/>
        </p:nvSpPr>
        <p:spPr>
          <a:xfrm>
            <a:off x="3979025" y="1985000"/>
            <a:ext cx="524400" cy="486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 txBox="1"/>
          <p:nvPr/>
        </p:nvSpPr>
        <p:spPr>
          <a:xfrm>
            <a:off x="3979025" y="1985000"/>
            <a:ext cx="6243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</a:t>
            </a:r>
            <a:r>
              <a:rPr lang="en" sz="2000"/>
              <a:t>,1</a:t>
            </a:r>
            <a:endParaRPr sz="2000"/>
          </a:p>
        </p:txBody>
      </p:sp>
      <p:sp>
        <p:nvSpPr>
          <p:cNvPr id="311" name="Shape 311"/>
          <p:cNvSpPr/>
          <p:nvPr/>
        </p:nvSpPr>
        <p:spPr>
          <a:xfrm>
            <a:off x="2890713" y="3883075"/>
            <a:ext cx="524400" cy="486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 txBox="1"/>
          <p:nvPr/>
        </p:nvSpPr>
        <p:spPr>
          <a:xfrm>
            <a:off x="2890713" y="3883075"/>
            <a:ext cx="6243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a,3</a:t>
            </a:r>
            <a:endParaRPr sz="2000"/>
          </a:p>
        </p:txBody>
      </p:sp>
      <p:sp>
        <p:nvSpPr>
          <p:cNvPr id="313" name="Shape 313"/>
          <p:cNvSpPr/>
          <p:nvPr/>
        </p:nvSpPr>
        <p:spPr>
          <a:xfrm>
            <a:off x="4676563" y="3883075"/>
            <a:ext cx="524400" cy="486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 txBox="1"/>
          <p:nvPr/>
        </p:nvSpPr>
        <p:spPr>
          <a:xfrm>
            <a:off x="4676563" y="3883075"/>
            <a:ext cx="6243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a,4</a:t>
            </a:r>
            <a:endParaRPr sz="2000"/>
          </a:p>
        </p:txBody>
      </p:sp>
      <p:sp>
        <p:nvSpPr>
          <p:cNvPr id="315" name="Shape 315"/>
          <p:cNvSpPr/>
          <p:nvPr/>
        </p:nvSpPr>
        <p:spPr>
          <a:xfrm>
            <a:off x="5059125" y="1985000"/>
            <a:ext cx="524400" cy="486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 txBox="1"/>
          <p:nvPr/>
        </p:nvSpPr>
        <p:spPr>
          <a:xfrm>
            <a:off x="5059125" y="1985000"/>
            <a:ext cx="6243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</a:t>
            </a:r>
            <a:r>
              <a:rPr lang="en" sz="2000"/>
              <a:t>,2</a:t>
            </a:r>
            <a:endParaRPr sz="2000"/>
          </a:p>
        </p:txBody>
      </p:sp>
      <p:sp>
        <p:nvSpPr>
          <p:cNvPr id="317" name="Shape 317"/>
          <p:cNvSpPr/>
          <p:nvPr/>
        </p:nvSpPr>
        <p:spPr>
          <a:xfrm>
            <a:off x="5300875" y="3134025"/>
            <a:ext cx="524400" cy="486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 txBox="1"/>
          <p:nvPr/>
        </p:nvSpPr>
        <p:spPr>
          <a:xfrm>
            <a:off x="5300875" y="3134025"/>
            <a:ext cx="6243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</a:t>
            </a:r>
            <a:r>
              <a:rPr lang="en" sz="2000"/>
              <a:t>,3</a:t>
            </a:r>
            <a:endParaRPr sz="2000"/>
          </a:p>
        </p:txBody>
      </p:sp>
      <p:sp>
        <p:nvSpPr>
          <p:cNvPr id="319" name="Shape 319"/>
          <p:cNvSpPr/>
          <p:nvPr/>
        </p:nvSpPr>
        <p:spPr>
          <a:xfrm>
            <a:off x="6139225" y="1985000"/>
            <a:ext cx="524400" cy="486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 txBox="1"/>
          <p:nvPr/>
        </p:nvSpPr>
        <p:spPr>
          <a:xfrm>
            <a:off x="6139225" y="1985000"/>
            <a:ext cx="6243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c,3</a:t>
            </a:r>
            <a:endParaRPr sz="2000"/>
          </a:p>
        </p:txBody>
      </p:sp>
      <p:sp>
        <p:nvSpPr>
          <p:cNvPr id="321" name="Shape 321"/>
          <p:cNvSpPr/>
          <p:nvPr/>
        </p:nvSpPr>
        <p:spPr>
          <a:xfrm>
            <a:off x="7536175" y="2589425"/>
            <a:ext cx="524400" cy="486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 txBox="1"/>
          <p:nvPr/>
        </p:nvSpPr>
        <p:spPr>
          <a:xfrm>
            <a:off x="7486225" y="2589425"/>
            <a:ext cx="524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c,4</a:t>
            </a:r>
            <a:endParaRPr sz="2000"/>
          </a:p>
        </p:txBody>
      </p:sp>
      <p:sp>
        <p:nvSpPr>
          <p:cNvPr id="323" name="Shape 323"/>
          <p:cNvSpPr/>
          <p:nvPr/>
        </p:nvSpPr>
        <p:spPr>
          <a:xfrm>
            <a:off x="6861925" y="3698400"/>
            <a:ext cx="524400" cy="486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 txBox="1"/>
          <p:nvPr/>
        </p:nvSpPr>
        <p:spPr>
          <a:xfrm>
            <a:off x="6861925" y="3698400"/>
            <a:ext cx="6243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9DAF8"/>
                </a:solidFill>
              </a:rPr>
              <a:t>b,4</a:t>
            </a:r>
            <a:endParaRPr sz="2000">
              <a:solidFill>
                <a:srgbClr val="C9DAF8"/>
              </a:solidFill>
            </a:endParaRPr>
          </a:p>
        </p:txBody>
      </p:sp>
      <p:cxnSp>
        <p:nvCxnSpPr>
          <p:cNvPr id="325" name="Shape 325"/>
          <p:cNvCxnSpPr>
            <a:stCxn id="304" idx="0"/>
            <a:endCxn id="306" idx="0"/>
          </p:cNvCxnSpPr>
          <p:nvPr/>
        </p:nvCxnSpPr>
        <p:spPr>
          <a:xfrm flipH="1" rot="-5400000">
            <a:off x="2504100" y="1378550"/>
            <a:ext cx="600" cy="12135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Shape 326"/>
          <p:cNvCxnSpPr>
            <a:stCxn id="304" idx="1"/>
            <a:endCxn id="304" idx="0"/>
          </p:cNvCxnSpPr>
          <p:nvPr/>
        </p:nvCxnSpPr>
        <p:spPr>
          <a:xfrm flipH="1" rot="10800000">
            <a:off x="1585500" y="1985150"/>
            <a:ext cx="312300" cy="243300"/>
          </a:xfrm>
          <a:prstGeom prst="curvedConnector4">
            <a:avLst>
              <a:gd fmla="val -76249" name="adj1"/>
              <a:gd fmla="val 19793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Shape 327"/>
          <p:cNvCxnSpPr>
            <a:stCxn id="304" idx="3"/>
            <a:endCxn id="308" idx="0"/>
          </p:cNvCxnSpPr>
          <p:nvPr/>
        </p:nvCxnSpPr>
        <p:spPr>
          <a:xfrm flipH="1">
            <a:off x="1939500" y="2228450"/>
            <a:ext cx="270300" cy="1654500"/>
          </a:xfrm>
          <a:prstGeom prst="curvedConnector4">
            <a:avLst>
              <a:gd fmla="val -88097" name="adj1"/>
              <a:gd fmla="val 5736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Shape 328"/>
          <p:cNvCxnSpPr>
            <a:stCxn id="308" idx="3"/>
            <a:endCxn id="312" idx="1"/>
          </p:cNvCxnSpPr>
          <p:nvPr/>
        </p:nvCxnSpPr>
        <p:spPr>
          <a:xfrm>
            <a:off x="2251538" y="4126525"/>
            <a:ext cx="639300" cy="600"/>
          </a:xfrm>
          <a:prstGeom prst="curved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Shape 329"/>
          <p:cNvCxnSpPr>
            <a:stCxn id="312" idx="0"/>
            <a:endCxn id="318" idx="1"/>
          </p:cNvCxnSpPr>
          <p:nvPr/>
        </p:nvCxnSpPr>
        <p:spPr>
          <a:xfrm rot="-5400000">
            <a:off x="3999063" y="2581375"/>
            <a:ext cx="505500" cy="2097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Shape 330"/>
          <p:cNvCxnSpPr>
            <a:stCxn id="314" idx="1"/>
            <a:endCxn id="312" idx="3"/>
          </p:cNvCxnSpPr>
          <p:nvPr/>
        </p:nvCxnSpPr>
        <p:spPr>
          <a:xfrm flipH="1">
            <a:off x="3514963" y="4126525"/>
            <a:ext cx="1161600" cy="6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Shape 331"/>
          <p:cNvCxnSpPr>
            <a:endCxn id="324" idx="2"/>
          </p:cNvCxnSpPr>
          <p:nvPr/>
        </p:nvCxnSpPr>
        <p:spPr>
          <a:xfrm>
            <a:off x="5018575" y="3895200"/>
            <a:ext cx="2155500" cy="290100"/>
          </a:xfrm>
          <a:prstGeom prst="curvedConnector4">
            <a:avLst>
              <a:gd fmla="val 42759" name="adj1"/>
              <a:gd fmla="val 18208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Shape 332"/>
          <p:cNvCxnSpPr>
            <a:stCxn id="318" idx="3"/>
            <a:endCxn id="324" idx="0"/>
          </p:cNvCxnSpPr>
          <p:nvPr/>
        </p:nvCxnSpPr>
        <p:spPr>
          <a:xfrm>
            <a:off x="5925175" y="3377475"/>
            <a:ext cx="1248900" cy="321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Shape 333"/>
          <p:cNvCxnSpPr>
            <a:stCxn id="318" idx="0"/>
            <a:endCxn id="320" idx="2"/>
          </p:cNvCxnSpPr>
          <p:nvPr/>
        </p:nvCxnSpPr>
        <p:spPr>
          <a:xfrm rot="-5400000">
            <a:off x="5701225" y="2383725"/>
            <a:ext cx="662100" cy="8385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Shape 334"/>
          <p:cNvCxnSpPr>
            <a:stCxn id="306" idx="0"/>
            <a:endCxn id="310" idx="0"/>
          </p:cNvCxnSpPr>
          <p:nvPr/>
        </p:nvCxnSpPr>
        <p:spPr>
          <a:xfrm flipH="1" rot="-5400000">
            <a:off x="3700825" y="1395350"/>
            <a:ext cx="600" cy="11799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Shape 335"/>
          <p:cNvCxnSpPr>
            <a:stCxn id="310" idx="3"/>
            <a:endCxn id="316" idx="1"/>
          </p:cNvCxnSpPr>
          <p:nvPr/>
        </p:nvCxnSpPr>
        <p:spPr>
          <a:xfrm>
            <a:off x="4603325" y="2228450"/>
            <a:ext cx="455700" cy="600"/>
          </a:xfrm>
          <a:prstGeom prst="curved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Shape 336"/>
          <p:cNvCxnSpPr>
            <a:stCxn id="316" idx="3"/>
            <a:endCxn id="320" idx="1"/>
          </p:cNvCxnSpPr>
          <p:nvPr/>
        </p:nvCxnSpPr>
        <p:spPr>
          <a:xfrm>
            <a:off x="5683425" y="2228450"/>
            <a:ext cx="455700" cy="600"/>
          </a:xfrm>
          <a:prstGeom prst="curved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Shape 337"/>
          <p:cNvCxnSpPr>
            <a:stCxn id="320" idx="3"/>
            <a:endCxn id="322" idx="0"/>
          </p:cNvCxnSpPr>
          <p:nvPr/>
        </p:nvCxnSpPr>
        <p:spPr>
          <a:xfrm>
            <a:off x="6763525" y="2228450"/>
            <a:ext cx="984900" cy="360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Shape 338"/>
          <p:cNvCxnSpPr>
            <a:stCxn id="306" idx="3"/>
            <a:endCxn id="306" idx="2"/>
          </p:cNvCxnSpPr>
          <p:nvPr/>
        </p:nvCxnSpPr>
        <p:spPr>
          <a:xfrm flipH="1">
            <a:off x="3111325" y="2228450"/>
            <a:ext cx="312000" cy="243600"/>
          </a:xfrm>
          <a:prstGeom prst="curvedConnector4">
            <a:avLst>
              <a:gd fmla="val -76249" name="adj1"/>
              <a:gd fmla="val 19793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Shape 339"/>
          <p:cNvSpPr txBox="1"/>
          <p:nvPr/>
        </p:nvSpPr>
        <p:spPr>
          <a:xfrm>
            <a:off x="1983925" y="1238100"/>
            <a:ext cx="14394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U, p=0.8,  </a:t>
            </a:r>
            <a:r>
              <a:rPr lang="en" sz="1800">
                <a:solidFill>
                  <a:srgbClr val="FF0000"/>
                </a:solidFill>
              </a:rPr>
              <a:t>r=-0.04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1695338" y="2846425"/>
            <a:ext cx="14394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</a:t>
            </a:r>
            <a:r>
              <a:rPr lang="en" sz="1800"/>
              <a:t>, p=0.8,  </a:t>
            </a:r>
            <a:r>
              <a:rPr lang="en" sz="1800">
                <a:solidFill>
                  <a:srgbClr val="FF0000"/>
                </a:solidFill>
              </a:rPr>
              <a:t>r=-0.04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341" name="Shape 341"/>
          <p:cNvCxnSpPr>
            <a:stCxn id="304" idx="1"/>
            <a:endCxn id="308" idx="1"/>
          </p:cNvCxnSpPr>
          <p:nvPr/>
        </p:nvCxnSpPr>
        <p:spPr>
          <a:xfrm>
            <a:off x="1585500" y="2228450"/>
            <a:ext cx="41700" cy="1898100"/>
          </a:xfrm>
          <a:prstGeom prst="curvedConnector3">
            <a:avLst>
              <a:gd fmla="val -57104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" name="Shape 342"/>
          <p:cNvSpPr txBox="1"/>
          <p:nvPr/>
        </p:nvSpPr>
        <p:spPr>
          <a:xfrm>
            <a:off x="350148" y="2738325"/>
            <a:ext cx="11799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r>
              <a:rPr lang="en" sz="1800"/>
              <a:t>, p=0.1,  </a:t>
            </a:r>
            <a:r>
              <a:rPr lang="en" sz="1800">
                <a:solidFill>
                  <a:srgbClr val="FF0000"/>
                </a:solidFill>
              </a:rPr>
              <a:t>r=-0.04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343" name="Shape 343"/>
          <p:cNvSpPr txBox="1"/>
          <p:nvPr/>
        </p:nvSpPr>
        <p:spPr>
          <a:xfrm>
            <a:off x="545697" y="1488100"/>
            <a:ext cx="10398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r>
              <a:rPr lang="en" sz="1800"/>
              <a:t>, p=0.1,  </a:t>
            </a:r>
            <a:r>
              <a:rPr lang="en" sz="1800">
                <a:solidFill>
                  <a:srgbClr val="FF0000"/>
                </a:solidFill>
              </a:rPr>
              <a:t>r=-0.04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6996838" y="1575575"/>
            <a:ext cx="14394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R, p=0.8,  </a:t>
            </a:r>
            <a:endParaRPr sz="1800">
              <a:solidFill>
                <a:srgbClr val="FF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r = + 1.0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Morning Schedule</a:t>
            </a:r>
            <a:endParaRPr sz="500"/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98" name="Shape 98"/>
          <p:cNvGraphicFramePr/>
          <p:nvPr/>
        </p:nvGraphicFramePr>
        <p:xfrm>
          <a:off x="457200" y="122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{AC662864-7250-43CF-AF45-C5C240CAA565}</a:tableStyleId>
              </a:tblPr>
              <a:tblGrid>
                <a:gridCol w="2371850"/>
                <a:gridCol w="5857750"/>
              </a:tblGrid>
              <a:tr h="4311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616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10:00 - 10:30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Housekeeping and Review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5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10:30 - 11:00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Introduction to RL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86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11:00 - 11:30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Notebook Session - Tic tac toe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16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11:30 - noon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Notebook Review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MARKOV DECISION PROCESS</a:t>
            </a:r>
            <a:endParaRPr/>
          </a:p>
        </p:txBody>
      </p:sp>
      <p:sp>
        <p:nvSpPr>
          <p:cNvPr id="350" name="Shape 350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a stochastic world</a:t>
            </a:r>
            <a:endParaRPr/>
          </a:p>
        </p:txBody>
      </p:sp>
      <p:sp>
        <p:nvSpPr>
          <p:cNvPr id="352" name="Shape 352"/>
          <p:cNvSpPr txBox="1"/>
          <p:nvPr>
            <p:ph idx="3" type="body"/>
          </p:nvPr>
        </p:nvSpPr>
        <p:spPr>
          <a:xfrm>
            <a:off x="457200" y="1550988"/>
            <a:ext cx="8229600" cy="3363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States		{</a:t>
            </a:r>
            <a:r>
              <a:rPr i="1" lang="en" sz="2400"/>
              <a:t>s</a:t>
            </a:r>
            <a:r>
              <a:rPr baseline="-25000" i="1" lang="en" sz="2400"/>
              <a:t>i</a:t>
            </a:r>
            <a:r>
              <a:rPr lang="en" sz="2400"/>
              <a:t>}, 	</a:t>
            </a:r>
            <a:r>
              <a:rPr i="1" lang="en" sz="2400"/>
              <a:t>i &lt; N</a:t>
            </a:r>
            <a:endParaRPr i="1"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Actions		{</a:t>
            </a:r>
            <a:r>
              <a:rPr i="1" lang="en" sz="2400"/>
              <a:t>a</a:t>
            </a:r>
            <a:r>
              <a:rPr baseline="-25000" i="1" lang="en" sz="2400"/>
              <a:t>i</a:t>
            </a:r>
            <a:r>
              <a:rPr lang="en" sz="2400"/>
              <a:t>} 		</a:t>
            </a:r>
            <a:r>
              <a:rPr i="1" lang="en" sz="2400"/>
              <a:t>a  ∼  A(s)  </a:t>
            </a:r>
            <a:r>
              <a:rPr i="1" lang="en" sz="2400"/>
              <a:t>∼</a:t>
            </a:r>
            <a:r>
              <a:rPr i="1" lang="en" sz="2400"/>
              <a:t>   A</a:t>
            </a:r>
            <a:endParaRPr i="1"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Model		</a:t>
            </a:r>
            <a:r>
              <a:rPr i="1" lang="en" sz="2400"/>
              <a:t>T(s</a:t>
            </a:r>
            <a:r>
              <a:rPr baseline="-25000" i="1" lang="en" sz="2400"/>
              <a:t>1</a:t>
            </a:r>
            <a:r>
              <a:rPr i="1" lang="en" sz="2400"/>
              <a:t>, s</a:t>
            </a:r>
            <a:r>
              <a:rPr baseline="-25000" i="1" lang="en" sz="2400"/>
              <a:t>2</a:t>
            </a:r>
            <a:r>
              <a:rPr i="1" lang="en" sz="2400"/>
              <a:t>, … , s</a:t>
            </a:r>
            <a:r>
              <a:rPr baseline="-25000" i="1" lang="en" sz="2400"/>
              <a:t>i</a:t>
            </a:r>
            <a:r>
              <a:rPr i="1" lang="en" sz="2400"/>
              <a:t>, a, s</a:t>
            </a:r>
            <a:r>
              <a:rPr baseline="-25000" i="1" lang="en" sz="2400"/>
              <a:t>i+1</a:t>
            </a:r>
            <a:r>
              <a:rPr i="1" lang="en" sz="2400"/>
              <a:t>)</a:t>
            </a:r>
            <a:r>
              <a:rPr lang="en" sz="2400"/>
              <a:t> </a:t>
            </a:r>
            <a:r>
              <a:rPr lang="en" sz="2400"/>
              <a:t>∼ </a:t>
            </a:r>
            <a:r>
              <a:rPr i="1" lang="en" sz="2400"/>
              <a:t>P(s</a:t>
            </a:r>
            <a:r>
              <a:rPr baseline="-25000" i="1" lang="en" sz="2400"/>
              <a:t>i+1</a:t>
            </a:r>
            <a:r>
              <a:rPr i="1" lang="en" sz="2400"/>
              <a:t> | s</a:t>
            </a:r>
            <a:r>
              <a:rPr baseline="-25000" i="1" lang="en" sz="2400"/>
              <a:t>0</a:t>
            </a:r>
            <a:r>
              <a:rPr i="1" lang="en" sz="2400"/>
              <a:t>, s</a:t>
            </a:r>
            <a:r>
              <a:rPr baseline="-25000" i="1" lang="en" sz="2400"/>
              <a:t>1</a:t>
            </a:r>
            <a:r>
              <a:rPr i="1" lang="en" sz="2400"/>
              <a:t>, s</a:t>
            </a:r>
            <a:r>
              <a:rPr baseline="-25000" i="1" lang="en" sz="2400"/>
              <a:t>2</a:t>
            </a:r>
            <a:r>
              <a:rPr i="1" lang="en" sz="2400"/>
              <a:t>, … s</a:t>
            </a:r>
            <a:r>
              <a:rPr baseline="-25000" i="1" lang="en" sz="2400"/>
              <a:t>i</a:t>
            </a:r>
            <a:r>
              <a:rPr i="1" lang="en" sz="2400"/>
              <a:t>, a)</a:t>
            </a:r>
            <a:endParaRPr i="1"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		</a:t>
            </a:r>
            <a:r>
              <a:rPr b="1" lang="en" sz="2400"/>
              <a:t>Markov assumption  </a:t>
            </a:r>
            <a:r>
              <a:rPr b="1" i="1" lang="en" sz="2400"/>
              <a:t>T(s</a:t>
            </a:r>
            <a:r>
              <a:rPr b="1" baseline="-25000" i="1" lang="en" sz="2400"/>
              <a:t>i</a:t>
            </a:r>
            <a:r>
              <a:rPr b="1" i="1" lang="en" sz="2400"/>
              <a:t>, a, s</a:t>
            </a:r>
            <a:r>
              <a:rPr b="1" baseline="-25000" i="1" lang="en" sz="2400"/>
              <a:t>i+1</a:t>
            </a:r>
            <a:r>
              <a:rPr b="1" i="1" lang="en" sz="2400"/>
              <a:t>) </a:t>
            </a:r>
            <a:r>
              <a:rPr b="1" i="1" lang="en" sz="2400"/>
              <a:t>∼ P(s</a:t>
            </a:r>
            <a:r>
              <a:rPr b="1" baseline="-25000" i="1" lang="en" sz="2400"/>
              <a:t>i+1</a:t>
            </a:r>
            <a:r>
              <a:rPr b="1" i="1" lang="en" sz="2400"/>
              <a:t> | a, s</a:t>
            </a:r>
            <a:r>
              <a:rPr b="1" baseline="-25000" i="1" lang="en" sz="2400"/>
              <a:t>i</a:t>
            </a:r>
            <a:r>
              <a:rPr b="1" i="1" lang="en" sz="2400"/>
              <a:t>)</a:t>
            </a:r>
            <a:endParaRPr b="1" i="1"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Reward		{</a:t>
            </a:r>
            <a:r>
              <a:rPr i="1" lang="en" sz="2400"/>
              <a:t>r</a:t>
            </a:r>
            <a:r>
              <a:rPr baseline="-25000" i="1" lang="en" sz="2400"/>
              <a:t>i</a:t>
            </a:r>
            <a:r>
              <a:rPr lang="en" sz="2400"/>
              <a:t>}</a:t>
            </a:r>
            <a:endParaRPr baseline="-25000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60" name="Shape 360"/>
          <p:cNvSpPr txBox="1"/>
          <p:nvPr>
            <p:ph idx="3" type="body"/>
          </p:nvPr>
        </p:nvSpPr>
        <p:spPr>
          <a:xfrm>
            <a:off x="457200" y="1427375"/>
            <a:ext cx="8229600" cy="3091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Given a MDP</a:t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Given an initial state</a:t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Using the reward hypothesis</a:t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Select a series of actions that will maximize the return</a:t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</a:t>
            </a:r>
            <a:endParaRPr/>
          </a:p>
        </p:txBody>
      </p:sp>
      <p:sp>
        <p:nvSpPr>
          <p:cNvPr id="368" name="Shape 368"/>
          <p:cNvSpPr txBox="1"/>
          <p:nvPr>
            <p:ph idx="3" type="body"/>
          </p:nvPr>
        </p:nvSpPr>
        <p:spPr>
          <a:xfrm>
            <a:off x="457200" y="1427375"/>
            <a:ext cx="8229600" cy="3091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Deterministic 		</a:t>
            </a:r>
            <a:r>
              <a:rPr b="1" lang="en" sz="2400"/>
              <a:t>	𝜋 : S  →  A</a:t>
            </a:r>
            <a:endParaRPr b="1"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Stochastic		</a:t>
            </a:r>
            <a:r>
              <a:rPr b="1" lang="en" sz="2400"/>
              <a:t> 	𝜋 : S x A  →  [0,1]</a:t>
            </a:r>
            <a:endParaRPr b="1" sz="2400"/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- quick check</a:t>
            </a:r>
            <a:endParaRPr/>
          </a:p>
        </p:txBody>
      </p:sp>
      <p:sp>
        <p:nvSpPr>
          <p:cNvPr id="376" name="Shape 376"/>
          <p:cNvSpPr txBox="1"/>
          <p:nvPr>
            <p:ph idx="3" type="body"/>
          </p:nvPr>
        </p:nvSpPr>
        <p:spPr>
          <a:xfrm>
            <a:off x="5330775" y="1376250"/>
            <a:ext cx="3356100" cy="3195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4F4F4F"/>
                </a:solidFill>
              </a:rPr>
              <a:t>π</a:t>
            </a:r>
            <a:r>
              <a:rPr lang="en" sz="2000">
                <a:solidFill>
                  <a:srgbClr val="4F4F4F"/>
                </a:solidFill>
              </a:rPr>
              <a:t>(high) = search</a:t>
            </a:r>
            <a:endParaRPr sz="2000">
              <a:solidFill>
                <a:srgbClr val="4F4F4F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4F4F4F"/>
                </a:solidFill>
              </a:rPr>
              <a:t>π</a:t>
            </a:r>
            <a:r>
              <a:rPr lang="en" sz="2000">
                <a:solidFill>
                  <a:srgbClr val="4F4F4F"/>
                </a:solidFill>
              </a:rPr>
              <a:t>(low) = recharge</a:t>
            </a:r>
            <a:endParaRPr sz="2000">
              <a:solidFill>
                <a:srgbClr val="4F4F4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4F4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4F4F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4F4F4F"/>
                </a:solidFill>
              </a:rPr>
              <a:t>π</a:t>
            </a:r>
            <a:r>
              <a:rPr lang="en" sz="2000">
                <a:solidFill>
                  <a:srgbClr val="4F4F4F"/>
                </a:solidFill>
              </a:rPr>
              <a:t>(search|high) = 0.9</a:t>
            </a:r>
            <a:endParaRPr sz="2000">
              <a:solidFill>
                <a:srgbClr val="4F4F4F"/>
              </a:solidFill>
            </a:endParaRPr>
          </a:p>
          <a:p>
            <a:pPr indent="45720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4F4F4F"/>
                </a:solidFill>
              </a:rPr>
              <a:t>π</a:t>
            </a:r>
            <a:r>
              <a:rPr lang="en" sz="2000">
                <a:solidFill>
                  <a:srgbClr val="4F4F4F"/>
                </a:solidFill>
              </a:rPr>
              <a:t>(wait|high) = 0.1</a:t>
            </a:r>
            <a:endParaRPr sz="2000">
              <a:solidFill>
                <a:srgbClr val="4F4F4F"/>
              </a:solidFill>
            </a:endParaRPr>
          </a:p>
          <a:p>
            <a:pPr indent="45720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4F4F4F"/>
                </a:solidFill>
              </a:rPr>
              <a:t>π</a:t>
            </a:r>
            <a:r>
              <a:rPr lang="en" sz="2000">
                <a:solidFill>
                  <a:srgbClr val="4F4F4F"/>
                </a:solidFill>
              </a:rPr>
              <a:t>(wait|low) = 0.4</a:t>
            </a:r>
            <a:endParaRPr sz="2000">
              <a:solidFill>
                <a:srgbClr val="4F4F4F"/>
              </a:solidFill>
            </a:endParaRPr>
          </a:p>
          <a:p>
            <a:pPr indent="45720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4F4F4F"/>
                </a:solidFill>
              </a:rPr>
              <a:t>π</a:t>
            </a:r>
            <a:r>
              <a:rPr lang="en" sz="2000">
                <a:solidFill>
                  <a:srgbClr val="4F4F4F"/>
                </a:solidFill>
              </a:rPr>
              <a:t>(search|low) = 0.1</a:t>
            </a:r>
            <a:endParaRPr sz="2000">
              <a:solidFill>
                <a:srgbClr val="4F4F4F"/>
              </a:solidFill>
            </a:endParaRPr>
          </a:p>
          <a:p>
            <a:pPr indent="45720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2000">
                <a:solidFill>
                  <a:srgbClr val="4F4F4F"/>
                </a:solidFill>
              </a:rPr>
              <a:t>π</a:t>
            </a:r>
            <a:r>
              <a:rPr lang="en" sz="2000">
                <a:solidFill>
                  <a:srgbClr val="4F4F4F"/>
                </a:solidFill>
              </a:rPr>
              <a:t>(recharge|low) = 0.5</a:t>
            </a:r>
            <a:endParaRPr sz="2000">
              <a:solidFill>
                <a:srgbClr val="4F4F4F"/>
              </a:solidFill>
            </a:endParaRPr>
          </a:p>
        </p:txBody>
      </p:sp>
      <p:pic>
        <p:nvPicPr>
          <p:cNvPr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6250"/>
            <a:ext cx="5248214" cy="3071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idx="1" type="body"/>
          </p:nvPr>
        </p:nvSpPr>
        <p:spPr>
          <a:xfrm>
            <a:off x="457200" y="914251"/>
            <a:ext cx="8229600" cy="10929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 - {U, D, L R}		R - {-0.1 (W), -0.3 (GRAY)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3D4A"/>
                </a:solidFill>
              </a:rPr>
              <a:t>V</a:t>
            </a:r>
            <a:r>
              <a:rPr baseline="-25000" lang="en">
                <a:solidFill>
                  <a:srgbClr val="2D3D4A"/>
                </a:solidFill>
              </a:rPr>
              <a:t>𝜋</a:t>
            </a:r>
            <a:r>
              <a:rPr lang="en">
                <a:solidFill>
                  <a:srgbClr val="2D3D4A"/>
                </a:solidFill>
              </a:rPr>
              <a:t>(s) = sum of all cumulative rewards </a:t>
            </a:r>
            <a:endParaRPr>
              <a:solidFill>
                <a:srgbClr val="2D3D4A"/>
              </a:solidFill>
            </a:endParaRPr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3D4A"/>
                </a:solidFill>
              </a:rPr>
              <a:t>𝜋(a,2) = (L, L, U, R, R, U, R)</a:t>
            </a:r>
            <a:endParaRPr>
              <a:solidFill>
                <a:srgbClr val="2D3D4A"/>
              </a:solidFill>
            </a:endParaRPr>
          </a:p>
        </p:txBody>
      </p:sp>
      <p:sp>
        <p:nvSpPr>
          <p:cNvPr id="383" name="Shape 38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Value Function</a:t>
            </a:r>
            <a:endParaRPr/>
          </a:p>
        </p:txBody>
      </p:sp>
      <p:graphicFrame>
        <p:nvGraphicFramePr>
          <p:cNvPr id="385" name="Shape 385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{AC662864-7250-43CF-AF45-C5C240CAA565}</a:tableStyleId>
              </a:tblPr>
              <a:tblGrid>
                <a:gridCol w="1456525"/>
                <a:gridCol w="1456525"/>
                <a:gridCol w="1456525"/>
                <a:gridCol w="1456525"/>
                <a:gridCol w="1456525"/>
              </a:tblGrid>
              <a:tr h="63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2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3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4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c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1.0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+1.0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63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b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0.5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9FC5E8"/>
                          </a:solidFill>
                        </a:rPr>
                        <a:t>0.6</a:t>
                      </a:r>
                      <a:endParaRPr sz="2400">
                        <a:solidFill>
                          <a:srgbClr val="9FC5E8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0.9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-1.0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63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0.4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X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400">
                          <a:solidFill>
                            <a:srgbClr val="FFFFFF"/>
                          </a:solidFill>
                        </a:rPr>
                        <a:t>0.8</a:t>
                      </a:r>
                      <a:endParaRPr i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Value Function</a:t>
            </a:r>
            <a:endParaRPr/>
          </a:p>
        </p:txBody>
      </p:sp>
      <p:pic>
        <p:nvPicPr>
          <p:cNvPr id="392" name="Shape 3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304" y="900000"/>
            <a:ext cx="6170597" cy="40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 - STATE VALUE</a:t>
            </a:r>
            <a:endParaRPr/>
          </a:p>
        </p:txBody>
      </p:sp>
      <p:sp>
        <p:nvSpPr>
          <p:cNvPr id="398" name="Shape 398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Bellman Equation</a:t>
            </a:r>
            <a:endParaRPr/>
          </a:p>
        </p:txBody>
      </p:sp>
      <p:pic>
        <p:nvPicPr>
          <p:cNvPr id="400" name="Shape 4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57434"/>
            <a:ext cx="8229600" cy="940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Shape 4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057975"/>
            <a:ext cx="8229600" cy="916286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Shape 402"/>
          <p:cNvSpPr txBox="1"/>
          <p:nvPr/>
        </p:nvSpPr>
        <p:spPr>
          <a:xfrm>
            <a:off x="627250" y="1283775"/>
            <a:ext cx="8059500" cy="3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Deterministic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Stochastic (with uncertainty of outcome)</a:t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408" name="Shape 408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Policy</a:t>
            </a:r>
            <a:endParaRPr/>
          </a:p>
        </p:txBody>
      </p:sp>
      <p:sp>
        <p:nvSpPr>
          <p:cNvPr id="410" name="Shape 410"/>
          <p:cNvSpPr txBox="1"/>
          <p:nvPr>
            <p:ph idx="3" type="body"/>
          </p:nvPr>
        </p:nvSpPr>
        <p:spPr>
          <a:xfrm>
            <a:off x="457200" y="1442700"/>
            <a:ext cx="8229600" cy="3129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Policy </a:t>
            </a:r>
            <a:r>
              <a:rPr b="1" lang="en"/>
              <a:t>𝜋’</a:t>
            </a:r>
            <a:r>
              <a:rPr lang="en"/>
              <a:t> is better than policy </a:t>
            </a:r>
            <a:r>
              <a:rPr b="1" lang="en"/>
              <a:t>𝜋</a:t>
            </a:r>
            <a:r>
              <a:rPr lang="en"/>
              <a:t> if the following is true: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b="1" lang="en"/>
              <a:t>V</a:t>
            </a:r>
            <a:r>
              <a:rPr b="1" baseline="-25000" lang="en"/>
              <a:t>𝜋’</a:t>
            </a:r>
            <a:r>
              <a:rPr b="1" lang="en"/>
              <a:t> (</a:t>
            </a:r>
            <a:r>
              <a:rPr b="1" i="1" lang="en"/>
              <a:t>s</a:t>
            </a:r>
            <a:r>
              <a:rPr b="1" lang="en"/>
              <a:t>)  ≥ V</a:t>
            </a:r>
            <a:r>
              <a:rPr b="1" baseline="-25000" lang="en"/>
              <a:t>𝜋</a:t>
            </a:r>
            <a:r>
              <a:rPr b="1" lang="en"/>
              <a:t>(</a:t>
            </a:r>
            <a:r>
              <a:rPr b="1" i="1" lang="en"/>
              <a:t>s</a:t>
            </a:r>
            <a:r>
              <a:rPr b="1" lang="en"/>
              <a:t>)    for all states </a:t>
            </a:r>
            <a:r>
              <a:rPr b="1" i="1" lang="en"/>
              <a:t>s </a:t>
            </a:r>
            <a:r>
              <a:rPr b="1" lang="en"/>
              <a:t>∊ </a:t>
            </a:r>
            <a:r>
              <a:rPr b="1" i="1" lang="en"/>
              <a:t>S</a:t>
            </a:r>
            <a:endParaRPr b="1" i="1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There is at least one policy which is “better” than every other 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Optimal policy is denoted as </a:t>
            </a:r>
            <a:r>
              <a:rPr b="1" lang="en"/>
              <a:t>𝜋*</a:t>
            </a:r>
            <a:r>
              <a:rPr lang="en"/>
              <a:t> by convention  (may not be unique)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i="1" lang="en"/>
              <a:t>		Solution of the MDP</a:t>
            </a:r>
            <a:endParaRPr i="1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5461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Optimal state-value function is </a:t>
            </a:r>
            <a:r>
              <a:rPr b="1" i="1" lang="en"/>
              <a:t>v</a:t>
            </a:r>
            <a:r>
              <a:rPr b="1" baseline="-25000" i="1" lang="en"/>
              <a:t>*</a:t>
            </a:r>
            <a:r>
              <a:rPr b="1" i="1" lang="en"/>
              <a:t>(s)</a:t>
            </a:r>
            <a:r>
              <a:rPr lang="en"/>
              <a:t>    (by convention)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20069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Action-value Function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417" name="Shape 417"/>
          <p:cNvSpPr txBox="1"/>
          <p:nvPr>
            <p:ph idx="3" type="body"/>
          </p:nvPr>
        </p:nvSpPr>
        <p:spPr>
          <a:xfrm>
            <a:off x="457200" y="1379975"/>
            <a:ext cx="4059000" cy="1076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V</a:t>
            </a:r>
            <a:r>
              <a:rPr baseline="-25000" lang="en" sz="3000">
                <a:solidFill>
                  <a:srgbClr val="FFFFFF"/>
                </a:solidFill>
              </a:rPr>
              <a:t>𝜋</a:t>
            </a:r>
            <a:r>
              <a:rPr lang="en" sz="3000">
                <a:solidFill>
                  <a:srgbClr val="FFFFFF"/>
                </a:solidFill>
              </a:rPr>
              <a:t>(s) = E</a:t>
            </a:r>
            <a:r>
              <a:rPr baseline="-25000" lang="en" sz="3000">
                <a:solidFill>
                  <a:srgbClr val="FFFFFF"/>
                </a:solidFill>
              </a:rPr>
              <a:t>𝜋</a:t>
            </a:r>
            <a:r>
              <a:rPr lang="en" sz="3000">
                <a:solidFill>
                  <a:srgbClr val="FFFFFF"/>
                </a:solidFill>
              </a:rPr>
              <a:t>[G</a:t>
            </a:r>
            <a:r>
              <a:rPr baseline="-25000" lang="en" sz="3000">
                <a:solidFill>
                  <a:srgbClr val="FFFFFF"/>
                </a:solidFill>
              </a:rPr>
              <a:t>t</a:t>
            </a:r>
            <a:r>
              <a:rPr lang="en" sz="3000">
                <a:solidFill>
                  <a:srgbClr val="FFFFFF"/>
                </a:solidFill>
              </a:rPr>
              <a:t>|S</a:t>
            </a:r>
            <a:r>
              <a:rPr baseline="-25000" lang="en" sz="3000">
                <a:solidFill>
                  <a:srgbClr val="FFFFFF"/>
                </a:solidFill>
              </a:rPr>
              <a:t>t</a:t>
            </a:r>
            <a:r>
              <a:rPr lang="en" sz="3000">
                <a:solidFill>
                  <a:srgbClr val="FFFFFF"/>
                </a:solidFill>
              </a:rPr>
              <a:t>=s]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679525" y="2498575"/>
            <a:ext cx="3836700" cy="22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For each state s,</a:t>
            </a:r>
            <a:endParaRPr sz="1800">
              <a:solidFill>
                <a:srgbClr val="CFE2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Expected return</a:t>
            </a:r>
            <a:endParaRPr sz="1800">
              <a:solidFill>
                <a:srgbClr val="CFE2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If agent starts in state s</a:t>
            </a:r>
            <a:endParaRPr sz="1800">
              <a:solidFill>
                <a:srgbClr val="CFE2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Uses the policy 𝜋</a:t>
            </a:r>
            <a:endParaRPr sz="1800">
              <a:solidFill>
                <a:srgbClr val="CFE2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To choose actions for all time steps</a:t>
            </a:r>
            <a:endParaRPr sz="1800">
              <a:solidFill>
                <a:srgbClr val="CFE2F3"/>
              </a:solidFill>
            </a:endParaRPr>
          </a:p>
        </p:txBody>
      </p:sp>
      <p:sp>
        <p:nvSpPr>
          <p:cNvPr id="419" name="Shape 419"/>
          <p:cNvSpPr txBox="1"/>
          <p:nvPr>
            <p:ph idx="3" type="body"/>
          </p:nvPr>
        </p:nvSpPr>
        <p:spPr>
          <a:xfrm>
            <a:off x="4414800" y="1379975"/>
            <a:ext cx="4554900" cy="1076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q</a:t>
            </a:r>
            <a:r>
              <a:rPr baseline="-25000" lang="en" sz="3000">
                <a:solidFill>
                  <a:srgbClr val="FFFFFF"/>
                </a:solidFill>
              </a:rPr>
              <a:t>𝜋</a:t>
            </a:r>
            <a:r>
              <a:rPr lang="en" sz="3000">
                <a:solidFill>
                  <a:srgbClr val="FFFFFF"/>
                </a:solidFill>
              </a:rPr>
              <a:t>(s,a) = E</a:t>
            </a:r>
            <a:r>
              <a:rPr baseline="-25000" lang="en" sz="3000">
                <a:solidFill>
                  <a:srgbClr val="FFFFFF"/>
                </a:solidFill>
              </a:rPr>
              <a:t>𝜋</a:t>
            </a:r>
            <a:r>
              <a:rPr lang="en" sz="3000">
                <a:solidFill>
                  <a:srgbClr val="FFFFFF"/>
                </a:solidFill>
              </a:rPr>
              <a:t>[G</a:t>
            </a:r>
            <a:r>
              <a:rPr baseline="-25000" lang="en" sz="3000">
                <a:solidFill>
                  <a:srgbClr val="FFFFFF"/>
                </a:solidFill>
              </a:rPr>
              <a:t>t</a:t>
            </a:r>
            <a:r>
              <a:rPr lang="en" sz="3000">
                <a:solidFill>
                  <a:srgbClr val="FFFFFF"/>
                </a:solidFill>
              </a:rPr>
              <a:t>|S</a:t>
            </a:r>
            <a:r>
              <a:rPr baseline="-25000" lang="en" sz="3000">
                <a:solidFill>
                  <a:srgbClr val="FFFFFF"/>
                </a:solidFill>
              </a:rPr>
              <a:t>t</a:t>
            </a:r>
            <a:r>
              <a:rPr lang="en" sz="3000">
                <a:solidFill>
                  <a:srgbClr val="FFFFFF"/>
                </a:solidFill>
              </a:rPr>
              <a:t>=s, a</a:t>
            </a:r>
            <a:r>
              <a:rPr baseline="-25000" lang="en" sz="3000">
                <a:solidFill>
                  <a:srgbClr val="FFFFFF"/>
                </a:solidFill>
              </a:rPr>
              <a:t>t</a:t>
            </a:r>
            <a:r>
              <a:rPr lang="en" sz="3000">
                <a:solidFill>
                  <a:srgbClr val="FFFFFF"/>
                </a:solidFill>
              </a:rPr>
              <a:t>=a]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4700000" y="2456675"/>
            <a:ext cx="3836700" cy="22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For each </a:t>
            </a:r>
            <a:r>
              <a:rPr lang="en" sz="1800">
                <a:solidFill>
                  <a:srgbClr val="CFE2F3"/>
                </a:solidFill>
              </a:rPr>
              <a:t>state s and action a,</a:t>
            </a:r>
            <a:endParaRPr sz="1800">
              <a:solidFill>
                <a:srgbClr val="CFE2F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Expected return</a:t>
            </a:r>
            <a:endParaRPr sz="1800">
              <a:solidFill>
                <a:srgbClr val="CFE2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If agent starts in state s</a:t>
            </a:r>
            <a:endParaRPr sz="1800">
              <a:solidFill>
                <a:srgbClr val="CFE2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then chooses action a</a:t>
            </a:r>
            <a:endParaRPr sz="1800">
              <a:solidFill>
                <a:srgbClr val="CFE2F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And Uses the policy 𝜋</a:t>
            </a:r>
            <a:endParaRPr sz="1800">
              <a:solidFill>
                <a:srgbClr val="CFE2F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To choose actions for all time steps</a:t>
            </a:r>
            <a:endParaRPr sz="1800">
              <a:solidFill>
                <a:srgbClr val="CFE2F3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idx="1" type="body"/>
          </p:nvPr>
        </p:nvSpPr>
        <p:spPr>
          <a:xfrm>
            <a:off x="457200" y="914251"/>
            <a:ext cx="8229600" cy="10929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 - {U, D, L R}		R - {-0.1 (W), -0.3 (GRAY)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890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D3D4A"/>
              </a:solidFill>
            </a:endParaRPr>
          </a:p>
        </p:txBody>
      </p:sp>
      <p:sp>
        <p:nvSpPr>
          <p:cNvPr id="426" name="Shape 42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</a:t>
            </a:r>
            <a:r>
              <a:rPr lang="en"/>
              <a:t>Value Function</a:t>
            </a:r>
            <a:endParaRPr/>
          </a:p>
        </p:txBody>
      </p:sp>
      <p:graphicFrame>
        <p:nvGraphicFramePr>
          <p:cNvPr id="428" name="Shape 42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{AC662864-7250-43CF-AF45-C5C240CAA565}</a:tableStyleId>
              </a:tblPr>
              <a:tblGrid>
                <a:gridCol w="1456525"/>
                <a:gridCol w="1456525"/>
                <a:gridCol w="1456525"/>
                <a:gridCol w="1456525"/>
                <a:gridCol w="1456525"/>
              </a:tblGrid>
              <a:tr h="63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2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3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4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c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+1.0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63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b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FC5E8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-1.0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63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X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400">
                          <a:solidFill>
                            <a:srgbClr val="FFFFFF"/>
                          </a:solidFill>
                        </a:rPr>
                        <a:t>0.8</a:t>
                      </a:r>
                      <a:endParaRPr i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29" name="Shape 429"/>
          <p:cNvCxnSpPr/>
          <p:nvPr/>
        </p:nvCxnSpPr>
        <p:spPr>
          <a:xfrm flipH="1">
            <a:off x="3407975" y="4056250"/>
            <a:ext cx="846900" cy="1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0" name="Shape 430"/>
          <p:cNvCxnSpPr/>
          <p:nvPr/>
        </p:nvCxnSpPr>
        <p:spPr>
          <a:xfrm flipH="1">
            <a:off x="5023975" y="4056250"/>
            <a:ext cx="846900" cy="1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1" name="Shape 431"/>
          <p:cNvCxnSpPr/>
          <p:nvPr/>
        </p:nvCxnSpPr>
        <p:spPr>
          <a:xfrm flipH="1">
            <a:off x="6378625" y="4056250"/>
            <a:ext cx="846900" cy="1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2" name="Shape 432"/>
          <p:cNvCxnSpPr/>
          <p:nvPr/>
        </p:nvCxnSpPr>
        <p:spPr>
          <a:xfrm flipH="1">
            <a:off x="3407975" y="3455775"/>
            <a:ext cx="846900" cy="1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3" name="Shape 433"/>
          <p:cNvCxnSpPr/>
          <p:nvPr/>
        </p:nvCxnSpPr>
        <p:spPr>
          <a:xfrm flipH="1" rot="10800000">
            <a:off x="3463500" y="2726213"/>
            <a:ext cx="846900" cy="1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4" name="Shape 434"/>
          <p:cNvCxnSpPr/>
          <p:nvPr/>
        </p:nvCxnSpPr>
        <p:spPr>
          <a:xfrm flipH="1" rot="10800000">
            <a:off x="4901775" y="2726213"/>
            <a:ext cx="846900" cy="1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5" name="Shape 435"/>
          <p:cNvCxnSpPr/>
          <p:nvPr/>
        </p:nvCxnSpPr>
        <p:spPr>
          <a:xfrm flipH="1" rot="10800000">
            <a:off x="6298250" y="2726213"/>
            <a:ext cx="846900" cy="1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6" name="Shape 436"/>
          <p:cNvCxnSpPr/>
          <p:nvPr/>
        </p:nvCxnSpPr>
        <p:spPr>
          <a:xfrm rot="10800000">
            <a:off x="2948600" y="3570375"/>
            <a:ext cx="20400" cy="52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7" name="Shape 437"/>
          <p:cNvCxnSpPr/>
          <p:nvPr/>
        </p:nvCxnSpPr>
        <p:spPr>
          <a:xfrm rot="10800000">
            <a:off x="2928200" y="2823550"/>
            <a:ext cx="20400" cy="52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8" name="Shape 438"/>
          <p:cNvCxnSpPr/>
          <p:nvPr/>
        </p:nvCxnSpPr>
        <p:spPr>
          <a:xfrm rot="10800000">
            <a:off x="6055150" y="2823550"/>
            <a:ext cx="20400" cy="52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10346" r="0" t="0"/>
          <a:stretch/>
        </p:blipFill>
        <p:spPr>
          <a:xfrm>
            <a:off x="137350" y="1575600"/>
            <a:ext cx="8925875" cy="233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2858875" y="1575600"/>
            <a:ext cx="6079800" cy="2331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3751525" y="3395700"/>
            <a:ext cx="48438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Reinforcement Learning</a:t>
            </a:r>
            <a:endParaRPr b="1" sz="1800"/>
          </a:p>
        </p:txBody>
      </p:sp>
      <p:sp>
        <p:nvSpPr>
          <p:cNvPr id="107" name="Shape 107"/>
          <p:cNvSpPr/>
          <p:nvPr/>
        </p:nvSpPr>
        <p:spPr>
          <a:xfrm>
            <a:off x="1959300" y="2802300"/>
            <a:ext cx="1187100" cy="59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idx="1" type="body"/>
          </p:nvPr>
        </p:nvSpPr>
        <p:spPr>
          <a:xfrm>
            <a:off x="457200" y="914250"/>
            <a:ext cx="8229600" cy="434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 - {U, D, L R}		R - {-0.1 (W), -0.3 (GRAY)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890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D3D4A"/>
              </a:solidFill>
            </a:endParaRPr>
          </a:p>
        </p:txBody>
      </p:sp>
      <p:sp>
        <p:nvSpPr>
          <p:cNvPr id="444" name="Shape 44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Value Function</a:t>
            </a:r>
            <a:endParaRPr/>
          </a:p>
        </p:txBody>
      </p:sp>
      <p:graphicFrame>
        <p:nvGraphicFramePr>
          <p:cNvPr id="446" name="Shape 446"/>
          <p:cNvGraphicFramePr/>
          <p:nvPr/>
        </p:nvGraphicFramePr>
        <p:xfrm>
          <a:off x="952500" y="134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{AC662864-7250-43CF-AF45-C5C240CAA565}</a:tableStyleId>
              </a:tblPr>
              <a:tblGrid>
                <a:gridCol w="1730950"/>
                <a:gridCol w="1730950"/>
                <a:gridCol w="1730950"/>
                <a:gridCol w="1730950"/>
              </a:tblGrid>
              <a:tr h="118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+1.0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18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FC5E8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-1.0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118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400">
                          <a:solidFill>
                            <a:srgbClr val="FFFFFF"/>
                          </a:solidFill>
                        </a:rPr>
                        <a:t>0.8</a:t>
                      </a:r>
                      <a:endParaRPr i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47" name="Shape 447"/>
          <p:cNvCxnSpPr/>
          <p:nvPr/>
        </p:nvCxnSpPr>
        <p:spPr>
          <a:xfrm flipH="1">
            <a:off x="2303075" y="4401275"/>
            <a:ext cx="846900" cy="1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8" name="Shape 448"/>
          <p:cNvCxnSpPr/>
          <p:nvPr/>
        </p:nvCxnSpPr>
        <p:spPr>
          <a:xfrm flipH="1">
            <a:off x="3947200" y="4401275"/>
            <a:ext cx="846900" cy="1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9" name="Shape 449"/>
          <p:cNvCxnSpPr/>
          <p:nvPr/>
        </p:nvCxnSpPr>
        <p:spPr>
          <a:xfrm flipH="1">
            <a:off x="5870875" y="4390775"/>
            <a:ext cx="846900" cy="1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0" name="Shape 450"/>
          <p:cNvCxnSpPr/>
          <p:nvPr/>
        </p:nvCxnSpPr>
        <p:spPr>
          <a:xfrm flipH="1">
            <a:off x="2205750" y="3156025"/>
            <a:ext cx="846900" cy="1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1" name="Shape 451"/>
          <p:cNvCxnSpPr/>
          <p:nvPr/>
        </p:nvCxnSpPr>
        <p:spPr>
          <a:xfrm flipH="1" rot="10800000">
            <a:off x="2250825" y="1574475"/>
            <a:ext cx="846900" cy="1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2" name="Shape 452"/>
          <p:cNvCxnSpPr/>
          <p:nvPr/>
        </p:nvCxnSpPr>
        <p:spPr>
          <a:xfrm flipH="1" rot="10800000">
            <a:off x="4043275" y="1557888"/>
            <a:ext cx="846900" cy="1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3" name="Shape 453"/>
          <p:cNvCxnSpPr/>
          <p:nvPr/>
        </p:nvCxnSpPr>
        <p:spPr>
          <a:xfrm flipH="1" rot="10800000">
            <a:off x="5754650" y="1607963"/>
            <a:ext cx="846900" cy="1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4" name="Shape 454"/>
          <p:cNvCxnSpPr/>
          <p:nvPr/>
        </p:nvCxnSpPr>
        <p:spPr>
          <a:xfrm rot="10800000">
            <a:off x="1143675" y="3544850"/>
            <a:ext cx="20400" cy="52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5" name="Shape 455"/>
          <p:cNvCxnSpPr/>
          <p:nvPr/>
        </p:nvCxnSpPr>
        <p:spPr>
          <a:xfrm rot="10800000">
            <a:off x="1143675" y="2307900"/>
            <a:ext cx="20400" cy="52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6" name="Shape 456"/>
          <p:cNvCxnSpPr/>
          <p:nvPr/>
        </p:nvCxnSpPr>
        <p:spPr>
          <a:xfrm rot="10800000">
            <a:off x="5850475" y="2319075"/>
            <a:ext cx="20400" cy="52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57" name="Shape 457"/>
          <p:cNvSpPr txBox="1"/>
          <p:nvPr/>
        </p:nvSpPr>
        <p:spPr>
          <a:xfrm>
            <a:off x="1505425" y="1476375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58" name="Shape 458"/>
          <p:cNvSpPr txBox="1"/>
          <p:nvPr/>
        </p:nvSpPr>
        <p:spPr>
          <a:xfrm>
            <a:off x="1143675" y="1836888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59" name="Shape 459"/>
          <p:cNvSpPr txBox="1"/>
          <p:nvPr/>
        </p:nvSpPr>
        <p:spPr>
          <a:xfrm>
            <a:off x="1863875" y="1810813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60" name="Shape 460"/>
          <p:cNvSpPr txBox="1"/>
          <p:nvPr/>
        </p:nvSpPr>
        <p:spPr>
          <a:xfrm>
            <a:off x="1547925" y="2103000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61" name="Shape 461"/>
          <p:cNvSpPr txBox="1"/>
          <p:nvPr/>
        </p:nvSpPr>
        <p:spPr>
          <a:xfrm>
            <a:off x="3350900" y="1396013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62" name="Shape 462"/>
          <p:cNvSpPr txBox="1"/>
          <p:nvPr/>
        </p:nvSpPr>
        <p:spPr>
          <a:xfrm>
            <a:off x="2989150" y="1756525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63" name="Shape 463"/>
          <p:cNvSpPr txBox="1"/>
          <p:nvPr/>
        </p:nvSpPr>
        <p:spPr>
          <a:xfrm>
            <a:off x="3709350" y="1730450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64" name="Shape 464"/>
          <p:cNvSpPr txBox="1"/>
          <p:nvPr/>
        </p:nvSpPr>
        <p:spPr>
          <a:xfrm>
            <a:off x="3393400" y="2022638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65" name="Shape 465"/>
          <p:cNvSpPr txBox="1"/>
          <p:nvPr/>
        </p:nvSpPr>
        <p:spPr>
          <a:xfrm>
            <a:off x="5073225" y="1417138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66" name="Shape 466"/>
          <p:cNvSpPr txBox="1"/>
          <p:nvPr/>
        </p:nvSpPr>
        <p:spPr>
          <a:xfrm>
            <a:off x="4711475" y="1777650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67" name="Shape 467"/>
          <p:cNvSpPr txBox="1"/>
          <p:nvPr/>
        </p:nvSpPr>
        <p:spPr>
          <a:xfrm>
            <a:off x="5431675" y="1751575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68" name="Shape 468"/>
          <p:cNvSpPr txBox="1"/>
          <p:nvPr/>
        </p:nvSpPr>
        <p:spPr>
          <a:xfrm>
            <a:off x="5115725" y="2043763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69" name="Shape 469"/>
          <p:cNvSpPr txBox="1"/>
          <p:nvPr/>
        </p:nvSpPr>
        <p:spPr>
          <a:xfrm>
            <a:off x="3343050" y="2585338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70" name="Shape 470"/>
          <p:cNvSpPr txBox="1"/>
          <p:nvPr/>
        </p:nvSpPr>
        <p:spPr>
          <a:xfrm>
            <a:off x="2981300" y="2945850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71" name="Shape 471"/>
          <p:cNvSpPr txBox="1"/>
          <p:nvPr/>
        </p:nvSpPr>
        <p:spPr>
          <a:xfrm>
            <a:off x="3701500" y="2919775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3385550" y="3211963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73" name="Shape 473"/>
          <p:cNvSpPr txBox="1"/>
          <p:nvPr/>
        </p:nvSpPr>
        <p:spPr>
          <a:xfrm>
            <a:off x="1507075" y="2601263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74" name="Shape 474"/>
          <p:cNvSpPr txBox="1"/>
          <p:nvPr/>
        </p:nvSpPr>
        <p:spPr>
          <a:xfrm>
            <a:off x="1145325" y="2961775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75" name="Shape 475"/>
          <p:cNvSpPr txBox="1"/>
          <p:nvPr/>
        </p:nvSpPr>
        <p:spPr>
          <a:xfrm>
            <a:off x="1865525" y="2935700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76" name="Shape 476"/>
          <p:cNvSpPr txBox="1"/>
          <p:nvPr/>
        </p:nvSpPr>
        <p:spPr>
          <a:xfrm>
            <a:off x="1549575" y="3227888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77" name="Shape 477"/>
          <p:cNvSpPr txBox="1"/>
          <p:nvPr/>
        </p:nvSpPr>
        <p:spPr>
          <a:xfrm>
            <a:off x="1507075" y="3854525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78" name="Shape 478"/>
          <p:cNvSpPr txBox="1"/>
          <p:nvPr/>
        </p:nvSpPr>
        <p:spPr>
          <a:xfrm>
            <a:off x="1145325" y="4215038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79" name="Shape 479"/>
          <p:cNvSpPr txBox="1"/>
          <p:nvPr/>
        </p:nvSpPr>
        <p:spPr>
          <a:xfrm>
            <a:off x="1865525" y="4188963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80" name="Shape 480"/>
          <p:cNvSpPr txBox="1"/>
          <p:nvPr/>
        </p:nvSpPr>
        <p:spPr>
          <a:xfrm>
            <a:off x="1549575" y="4481150"/>
            <a:ext cx="4392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type="title"/>
          </p:nvPr>
        </p:nvSpPr>
        <p:spPr>
          <a:xfrm>
            <a:off x="457200" y="1295400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Prep for next week</a:t>
            </a:r>
            <a:endParaRPr sz="500"/>
          </a:p>
        </p:txBody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457200" y="2633681"/>
            <a:ext cx="8229600" cy="20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>
                <a:solidFill>
                  <a:srgbClr val="FF0000"/>
                </a:solidFill>
                <a:highlight>
                  <a:srgbClr val="F1C232"/>
                </a:highlight>
              </a:rPr>
              <a:t>Complete Customer segments </a:t>
            </a:r>
            <a:r>
              <a:rPr lang="en">
                <a:solidFill>
                  <a:srgbClr val="FF0000"/>
                </a:solidFill>
                <a:highlight>
                  <a:srgbClr val="F1C232"/>
                </a:highlight>
              </a:rPr>
              <a:t>Project (P3) this week!! </a:t>
            </a:r>
            <a:endParaRPr>
              <a:solidFill>
                <a:srgbClr val="FF0000"/>
              </a:solidFill>
              <a:highlight>
                <a:srgbClr val="F1C232"/>
              </a:highlight>
            </a:endParaRPr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Reinforcement</a:t>
            </a:r>
            <a:r>
              <a:rPr lang="en"/>
              <a:t> Learning - Lessons 1 - 5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2" name="Shape 492"/>
          <p:cNvPicPr preferRelativeResize="0"/>
          <p:nvPr/>
        </p:nvPicPr>
        <p:blipFill rotWithShape="1">
          <a:blip r:embed="rId3">
            <a:alphaModFix/>
          </a:blip>
          <a:srcRect b="0" l="10346" r="0" t="0"/>
          <a:stretch/>
        </p:blipFill>
        <p:spPr>
          <a:xfrm>
            <a:off x="137350" y="1575600"/>
            <a:ext cx="8925875" cy="233195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Shape 493"/>
          <p:cNvSpPr/>
          <p:nvPr/>
        </p:nvSpPr>
        <p:spPr>
          <a:xfrm>
            <a:off x="2858875" y="1575600"/>
            <a:ext cx="6079800" cy="2331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Shape 494"/>
          <p:cNvSpPr txBox="1"/>
          <p:nvPr/>
        </p:nvSpPr>
        <p:spPr>
          <a:xfrm>
            <a:off x="3751525" y="3395700"/>
            <a:ext cx="48438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Reinforcement Learning</a:t>
            </a:r>
            <a:endParaRPr b="1"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500" name="Shape 500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We really need your Feedback!</a:t>
            </a:r>
            <a:endParaRPr sz="500"/>
          </a:p>
        </p:txBody>
      </p:sp>
      <p:sp>
        <p:nvSpPr>
          <p:cNvPr id="501" name="Shape 501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502" name="Shape 5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" y="995158"/>
            <a:ext cx="7415299" cy="3339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CLUSTERING REVIEW</a:t>
            </a:r>
            <a:endParaRPr sz="500"/>
          </a:p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Review</a:t>
            </a:r>
            <a:endParaRPr sz="500"/>
          </a:p>
        </p:txBody>
      </p:sp>
      <p:sp>
        <p:nvSpPr>
          <p:cNvPr id="115" name="Shape 115"/>
          <p:cNvSpPr txBox="1"/>
          <p:nvPr>
            <p:ph idx="3" type="body"/>
          </p:nvPr>
        </p:nvSpPr>
        <p:spPr>
          <a:xfrm>
            <a:off x="569325" y="1653025"/>
            <a:ext cx="78678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65100" lvl="0" marL="114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2200"/>
              <a:buFont typeface="Open Sans"/>
              <a:buChar char="•"/>
            </a:pPr>
            <a:r>
              <a:rPr b="1" lang="en" sz="2200"/>
              <a:t>S</a:t>
            </a:r>
            <a:r>
              <a:rPr b="1" lang="en" sz="2200"/>
              <a:t>ystem gets unlabeled data and tries to group (</a:t>
            </a:r>
            <a:r>
              <a:rPr b="1" i="1" lang="en" sz="2200"/>
              <a:t>cluster</a:t>
            </a:r>
            <a:r>
              <a:rPr b="1" lang="en" sz="2200"/>
              <a:t>) them in some way </a:t>
            </a:r>
            <a:br>
              <a:rPr b="1" lang="en" sz="2200"/>
            </a:br>
            <a:r>
              <a:rPr b="1" lang="en" sz="2200"/>
              <a:t>	- 	Similar vs. dissimilar (</a:t>
            </a:r>
            <a:r>
              <a:rPr b="1" i="1" lang="en" sz="2200"/>
              <a:t>distance</a:t>
            </a:r>
            <a:r>
              <a:rPr b="1" lang="en" sz="2200"/>
              <a:t>)</a:t>
            </a:r>
            <a:endParaRPr b="1" sz="2200"/>
          </a:p>
          <a:p>
            <a:pPr indent="45720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-	Goal is to discover hidden “structure”</a:t>
            </a:r>
            <a:endParaRPr b="1" sz="2200"/>
          </a:p>
          <a:p>
            <a:pPr indent="45720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-	“Hard” vs. “soft” clusters</a:t>
            </a:r>
            <a:endParaRPr b="1" sz="2200"/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/>
          </a:p>
        </p:txBody>
      </p:sp>
      <p:sp>
        <p:nvSpPr>
          <p:cNvPr id="124" name="Shape 124"/>
          <p:cNvSpPr txBox="1"/>
          <p:nvPr>
            <p:ph idx="3" type="body"/>
          </p:nvPr>
        </p:nvSpPr>
        <p:spPr>
          <a:xfrm>
            <a:off x="457200" y="1714500"/>
            <a:ext cx="8069400" cy="13191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Define the problem</a:t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RL Framework and Terminology</a:t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Describe some solutions </a:t>
            </a:r>
            <a:endParaRPr sz="2400"/>
          </a:p>
        </p:txBody>
      </p:sp>
      <p:sp>
        <p:nvSpPr>
          <p:cNvPr id="125" name="Shape 125"/>
          <p:cNvSpPr txBox="1"/>
          <p:nvPr/>
        </p:nvSpPr>
        <p:spPr>
          <a:xfrm>
            <a:off x="611725" y="3533025"/>
            <a:ext cx="7914900" cy="9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	First, intuitively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	Second, more formally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Intelligent Agents</a:t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76250"/>
            <a:ext cx="3890874" cy="258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8075" y="1376250"/>
            <a:ext cx="4465445" cy="25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https://youtu.be/JeVppkoloXs</a:t>
            </a:r>
            <a:endParaRPr sz="2400"/>
          </a:p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Berkeley Robotic Arm 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546900" y="3680376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INTELLIGENT AGENT?</a:t>
            </a:r>
            <a:endParaRPr/>
          </a:p>
        </p:txBody>
      </p:sp>
      <p:sp>
        <p:nvSpPr>
          <p:cNvPr id="146" name="Shape 14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Intelligent Agents</a:t>
            </a:r>
            <a:endParaRPr/>
          </a:p>
        </p:txBody>
      </p:sp>
      <p:sp>
        <p:nvSpPr>
          <p:cNvPr id="148" name="Shape 148"/>
          <p:cNvSpPr txBox="1"/>
          <p:nvPr>
            <p:ph idx="3" type="body"/>
          </p:nvPr>
        </p:nvSpPr>
        <p:spPr>
          <a:xfrm>
            <a:off x="457200" y="1345788"/>
            <a:ext cx="8229600" cy="1888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" sz="9600"/>
              <a:t>WHAT ?</a:t>
            </a:r>
            <a:endParaRPr sz="9600"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546900" y="85730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FORMULATE THE PROBLEM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