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D91DCB-11CB-45E3-8C56-198140652F45}">
  <a:tblStyle styleId="{86D91DCB-11CB-45E3-8C56-198140652F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eras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eras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eras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eras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May 5,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Keras and Convolutional  Neural Networks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CROSS-ENTROPY</a:t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457200" y="1278675"/>
            <a:ext cx="8229600" cy="3293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Chain rule of differentiation -- changes function composition into products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g(f(x))  -&gt;  g’(f)f’(x)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Choose weights</a:t>
            </a:r>
            <a:endParaRPr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predictions (probabilities)</a:t>
            </a:r>
            <a:endParaRPr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 error function -- cross-entropy</a:t>
            </a:r>
            <a:endParaRPr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Find the gradient (derivative) of the cross-entropy</a:t>
            </a:r>
            <a:endParaRPr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en"/>
              <a:t>Adjust </a:t>
            </a:r>
            <a:r>
              <a:rPr lang="en"/>
              <a:t>weights (</a:t>
            </a:r>
            <a:r>
              <a:rPr b="1" i="1" lang="en"/>
              <a:t>learning rate</a:t>
            </a:r>
            <a:r>
              <a:rPr lang="en"/>
              <a:t>) in the direction of steepest descent</a:t>
            </a:r>
            <a:endParaRPr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Repeat until convergence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A SINGLE LAYER IN NN ARCHITECTURE</a:t>
            </a:r>
            <a:endParaRPr/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Layers</a:t>
            </a:r>
            <a:endParaRPr/>
          </a:p>
        </p:txBody>
      </p:sp>
      <p:sp>
        <p:nvSpPr>
          <p:cNvPr id="203" name="Shape 203"/>
          <p:cNvSpPr txBox="1"/>
          <p:nvPr>
            <p:ph idx="3" type="body"/>
          </p:nvPr>
        </p:nvSpPr>
        <p:spPr>
          <a:xfrm>
            <a:off x="4963925" y="2693600"/>
            <a:ext cx="3723000" cy="1839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Input</a:t>
            </a:r>
            <a:endParaRPr sz="1800">
              <a:solidFill>
                <a:srgbClr val="0000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Dense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Dropout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Flatten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Reshape</a:t>
            </a:r>
            <a:endParaRPr sz="2400"/>
          </a:p>
        </p:txBody>
      </p:sp>
      <p:sp>
        <p:nvSpPr>
          <p:cNvPr id="204" name="Shape 204"/>
          <p:cNvSpPr txBox="1"/>
          <p:nvPr>
            <p:ph idx="3" type="body"/>
          </p:nvPr>
        </p:nvSpPr>
        <p:spPr>
          <a:xfrm>
            <a:off x="609600" y="1238100"/>
            <a:ext cx="8229600" cy="2443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Number of input nodes</a:t>
            </a:r>
            <a:endParaRPr sz="1800">
              <a:solidFill>
                <a:srgbClr val="0000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Activation function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Other parameters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Common Core layers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Layers - Dense</a:t>
            </a:r>
            <a:endParaRPr/>
          </a:p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keras.layers.Dense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(units, activation=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use_bias=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True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kernel_initializer=</a:t>
            </a:r>
            <a:r>
              <a:rPr lang="en" sz="2400">
                <a:solidFill>
                  <a:srgbClr val="DD1144"/>
                </a:solidFill>
                <a:highlight>
                  <a:srgbClr val="FFFAFA"/>
                </a:highlight>
              </a:rPr>
              <a:t>'glorot_uniform'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bias_initializer=</a:t>
            </a:r>
            <a:r>
              <a:rPr lang="en" sz="2400">
                <a:solidFill>
                  <a:srgbClr val="DD1144"/>
                </a:solidFill>
                <a:highlight>
                  <a:srgbClr val="FFFAFA"/>
                </a:highlight>
              </a:rPr>
              <a:t>'zeros'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kernel_regularizer=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bias_regularizer=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activity_regularizer=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kernel_constraint=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bias_constraint=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33333"/>
                </a:solidFill>
                <a:highlight>
                  <a:srgbClr val="FFFAFA"/>
                </a:highlight>
              </a:rPr>
              <a:t>Specify input_shape for first layer only</a:t>
            </a:r>
            <a:endParaRPr i="1" sz="2400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IS A REPRESENTATION OF THE NETWORK</a:t>
            </a:r>
            <a:endParaRPr/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Models</a:t>
            </a:r>
            <a:endParaRPr/>
          </a:p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457200" y="1727325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Sequential 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lang="en" sz="1800">
                <a:solidFill>
                  <a:srgbClr val="0000FF"/>
                </a:solidFill>
              </a:rPr>
              <a:t>Add layers one by one as defined by the architecture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Functional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lang="en" sz="1800">
                <a:solidFill>
                  <a:srgbClr val="0000FF"/>
                </a:solidFill>
              </a:rPr>
              <a:t>Build model by passing in layers one-by-one as argument to previous model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- Training</a:t>
            </a:r>
            <a:endParaRPr/>
          </a:p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457200" y="1714500"/>
            <a:ext cx="46221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architecture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algorithm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Train (fitting parameters)</a:t>
            </a:r>
            <a:endParaRPr sz="2400"/>
          </a:p>
        </p:txBody>
      </p:sp>
      <p:sp>
        <p:nvSpPr>
          <p:cNvPr id="229" name="Shape 229"/>
          <p:cNvSpPr txBox="1"/>
          <p:nvPr>
            <p:ph idx="3" type="body"/>
          </p:nvPr>
        </p:nvSpPr>
        <p:spPr>
          <a:xfrm>
            <a:off x="4232700" y="1906900"/>
            <a:ext cx="44541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/>
              <a:t>Model</a:t>
            </a:r>
            <a:r>
              <a:rPr lang="en" sz="2400"/>
              <a:t>	</a:t>
            </a:r>
            <a:r>
              <a:rPr lang="en"/>
              <a:t>(Layers)</a:t>
            </a:r>
            <a:endParaRPr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/>
              <a:t>Compile </a:t>
            </a:r>
            <a:r>
              <a:rPr lang="en"/>
              <a:t>(loss, optimizer, metrics)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/>
              <a:t>Fit</a:t>
            </a:r>
            <a:r>
              <a:rPr lang="en" sz="2400"/>
              <a:t>			</a:t>
            </a:r>
            <a:r>
              <a:rPr lang="en"/>
              <a:t>(data, labels, epochs, </a:t>
            </a:r>
            <a:endParaRPr/>
          </a:p>
          <a:p>
            <a:pPr indent="-25400" lvl="0" marL="1485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batch_size, …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 = Sequential()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model.add( .. layer ..)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model.compile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model.fit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model.predict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model.fit_generator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model.predict_generator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</p:txBody>
      </p:sp>
      <p:sp>
        <p:nvSpPr>
          <p:cNvPr id="245" name="Shape 24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keras.model.compile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(optimizer, loss, metrics=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sample_weight_mode=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weighted_metrics=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target_tensors=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53" name="Shape 25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keras.model.fit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(x=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y=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batch_size=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epochs=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1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verbose=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1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callbacks=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validation_split=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0.0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validation_data=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shuffle=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True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class_weight=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sample_weight=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initial_epoch=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0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steps_per_epoch=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validation_steps=</a:t>
            </a:r>
            <a:r>
              <a:rPr b="1" lang="en" sz="2400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History</a:t>
            </a:r>
            <a:endParaRPr sz="2400">
              <a:solidFill>
                <a:srgbClr val="000000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ModelCheckpoint</a:t>
            </a:r>
            <a:endParaRPr sz="2400">
              <a:solidFill>
                <a:srgbClr val="000000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LearningRateScheduler</a:t>
            </a:r>
            <a:endParaRPr sz="2400">
              <a:solidFill>
                <a:srgbClr val="000000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EarlyStopping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1295400"/>
            <a:ext cx="8229600" cy="1847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zkhundkar/ConnectIntensive/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11a mnist_mlp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9" name="Shape 279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{86D91DCB-11CB-45E3-8C56-198140652F45}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1:00 - 1:45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Convolutional Neural Networks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1:45 - 2:30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Keras/TF - Notebook session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:30 - 2:50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Capstone Proposal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(P4 or P5)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690563"/>
            <a:ext cx="45624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pic"/>
          </p:nvPr>
        </p:nvSpPr>
        <p:spPr>
          <a:xfrm>
            <a:off x="0" y="0"/>
            <a:ext cx="9144000" cy="2719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20675" y="1115925"/>
            <a:ext cx="86451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Kernel Size 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Very commonly 3x3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Stride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How many pixels to shift (typically 1)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Padding (dealing with edges)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“Valid”		- 	stay within original image boundaries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“Same”	- 	pad with zeros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8475" y="51300"/>
            <a:ext cx="9105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Convolutional Filter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8" y="901313"/>
            <a:ext cx="8793650" cy="33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41100" y="115450"/>
            <a:ext cx="5553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RELU ( SUM ( W * x ) 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5" y="909375"/>
            <a:ext cx="8795250" cy="3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00" y="295012"/>
            <a:ext cx="5677800" cy="4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66750" y="782425"/>
            <a:ext cx="89145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keras.layers.</a:t>
            </a:r>
            <a:r>
              <a:rPr b="1"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Conv2D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(filters, kernel_size, strides, padding, activation='relu', input_shape)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90500" marR="19050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90500" marR="19050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keras.layers.</a:t>
            </a:r>
            <a:r>
              <a:rPr b="1"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MaxPooling2D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(pool_size=(2, 2), strides=</a:t>
            </a: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padding='valid', data_format=</a:t>
            </a: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{86D91DCB-11CB-45E3-8C56-198140652F45}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P4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NN Architecture and Keras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mNIST Notebook Session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Discussion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1295400"/>
            <a:ext cx="8229600" cy="3720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Activate your </a:t>
            </a:r>
            <a:r>
              <a:rPr lang="en" sz="3000">
                <a:solidFill>
                  <a:srgbClr val="FFFF00"/>
                </a:solidFill>
                <a:highlight>
                  <a:srgbClr val="0B5394"/>
                </a:highlight>
              </a:rPr>
              <a:t>python 3</a:t>
            </a:r>
            <a:r>
              <a:rPr lang="en" sz="3000">
                <a:solidFill>
                  <a:srgbClr val="FFFF00"/>
                </a:solidFill>
              </a:rPr>
              <a:t> environment</a:t>
            </a:r>
            <a:endParaRPr sz="30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 </a:t>
            </a:r>
            <a:endParaRPr sz="30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conda install keras, tensorflow</a:t>
            </a:r>
            <a:endParaRPr sz="30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May need to install them separately</a:t>
            </a:r>
            <a:endParaRPr sz="30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Start your jupyter session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Udacity/machine-learning/projects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/practice_projects/cnn/</a:t>
            </a:r>
            <a:r>
              <a:rPr lang="en" sz="3000">
                <a:solidFill>
                  <a:srgbClr val="FFFF00"/>
                </a:solidFill>
                <a:highlight>
                  <a:srgbClr val="3C78D8"/>
                </a:highlight>
              </a:rPr>
              <a:t>cifar10-classification</a:t>
            </a:r>
            <a:endParaRPr sz="3000">
              <a:solidFill>
                <a:srgbClr val="FFFF00"/>
              </a:solidFill>
              <a:highlight>
                <a:srgbClr val="3C78D8"/>
              </a:highlight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/cifar10_mlp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/cifar10_cnn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2633674"/>
            <a:ext cx="8229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(P4)    due  4/28/18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Start on Dog Breed Project (P5)     due  5/19/18 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</a:t>
            </a:r>
            <a:r>
              <a:rPr lang="en"/>
              <a:t>onvolutional Neural Networks  (Lesson 2) complete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Augmentation, Transfer Learning, Style Transfer 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17430" r="0" t="0"/>
          <a:stretch/>
        </p:blipFill>
        <p:spPr>
          <a:xfrm>
            <a:off x="256525" y="1333950"/>
            <a:ext cx="8756051" cy="26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771050" y="1242125"/>
            <a:ext cx="5156400" cy="260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69000" y="294412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457200" y="1714500"/>
            <a:ext cx="81840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Linear or </a:t>
            </a:r>
            <a:r>
              <a:rPr lang="en" sz="2400"/>
              <a:t>Nonlinear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Possible input values 		</a:t>
            </a:r>
            <a:r>
              <a:rPr i="1" lang="en" sz="2400"/>
              <a:t>float</a:t>
            </a:r>
            <a:r>
              <a:rPr lang="en" sz="2400"/>
              <a:t>		-∞</a:t>
            </a:r>
            <a:r>
              <a:rPr lang="en" sz="2400"/>
              <a:t> ≤  x ≤ ∞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Range (output) 				</a:t>
            </a:r>
            <a:r>
              <a:rPr i="1" lang="en" sz="2400"/>
              <a:t>float</a:t>
            </a:r>
            <a:r>
              <a:rPr lang="en" sz="2400"/>
              <a:t>		0 ≤ a(x) ≤ 1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889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675000" y="1108700"/>
            <a:ext cx="1245900" cy="369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414800" y="1108700"/>
            <a:ext cx="2260200" cy="3696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168900" y="1108700"/>
            <a:ext cx="1245900" cy="369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 Network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8850" y="900000"/>
            <a:ext cx="6522951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94350" y="1623050"/>
            <a:ext cx="1634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Bias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Output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Hidden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580350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818600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931125" y="4355700"/>
            <a:ext cx="423000" cy="46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>
            <a:stCxn id="127" idx="7"/>
          </p:cNvCxnSpPr>
          <p:nvPr/>
        </p:nvCxnSpPr>
        <p:spPr>
          <a:xfrm flipH="1" rot="10800000">
            <a:off x="3941403" y="1485825"/>
            <a:ext cx="824700" cy="29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Shape 131"/>
          <p:cNvCxnSpPr>
            <a:stCxn id="127" idx="7"/>
          </p:cNvCxnSpPr>
          <p:nvPr/>
        </p:nvCxnSpPr>
        <p:spPr>
          <a:xfrm flipH="1" rot="10800000">
            <a:off x="3941403" y="2297325"/>
            <a:ext cx="825000" cy="21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Shape 132"/>
          <p:cNvCxnSpPr>
            <a:stCxn id="127" idx="7"/>
          </p:cNvCxnSpPr>
          <p:nvPr/>
        </p:nvCxnSpPr>
        <p:spPr>
          <a:xfrm flipH="1" rot="10800000">
            <a:off x="3941403" y="3108825"/>
            <a:ext cx="825000" cy="131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Shape 133"/>
          <p:cNvCxnSpPr>
            <a:stCxn id="127" idx="7"/>
          </p:cNvCxnSpPr>
          <p:nvPr/>
        </p:nvCxnSpPr>
        <p:spPr>
          <a:xfrm flipH="1" rot="10800000">
            <a:off x="3941403" y="3966225"/>
            <a:ext cx="847800" cy="45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Shape 134"/>
          <p:cNvCxnSpPr/>
          <p:nvPr/>
        </p:nvCxnSpPr>
        <p:spPr>
          <a:xfrm flipH="1" rot="10800000">
            <a:off x="5179653" y="1451625"/>
            <a:ext cx="718200" cy="297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Shape 135"/>
          <p:cNvCxnSpPr>
            <a:stCxn id="128" idx="7"/>
          </p:cNvCxnSpPr>
          <p:nvPr/>
        </p:nvCxnSpPr>
        <p:spPr>
          <a:xfrm flipH="1" rot="10800000">
            <a:off x="5179653" y="2263125"/>
            <a:ext cx="729600" cy="216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>
            <a:stCxn id="128" idx="7"/>
          </p:cNvCxnSpPr>
          <p:nvPr/>
        </p:nvCxnSpPr>
        <p:spPr>
          <a:xfrm flipH="1" rot="10800000">
            <a:off x="5179653" y="3108825"/>
            <a:ext cx="752400" cy="131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28" idx="7"/>
          </p:cNvCxnSpPr>
          <p:nvPr/>
        </p:nvCxnSpPr>
        <p:spPr>
          <a:xfrm flipH="1" rot="10800000">
            <a:off x="5179653" y="3977625"/>
            <a:ext cx="7410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>
            <a:stCxn id="129" idx="7"/>
          </p:cNvCxnSpPr>
          <p:nvPr/>
        </p:nvCxnSpPr>
        <p:spPr>
          <a:xfrm flipH="1" rot="10800000">
            <a:off x="6292178" y="2297325"/>
            <a:ext cx="851700" cy="21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>
            <a:stCxn id="129" idx="7"/>
          </p:cNvCxnSpPr>
          <p:nvPr/>
        </p:nvCxnSpPr>
        <p:spPr>
          <a:xfrm flipH="1" rot="10800000">
            <a:off x="6292178" y="3131925"/>
            <a:ext cx="851700" cy="129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3627900" y="4355700"/>
            <a:ext cx="261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843338" y="4397550"/>
            <a:ext cx="37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931125" y="4355700"/>
            <a:ext cx="42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457200" y="1714500"/>
            <a:ext cx="24690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12</a:t>
            </a: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21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22</a:t>
            </a: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		w</a:t>
            </a:r>
            <a:r>
              <a:rPr baseline="-25000" lang="en"/>
              <a:t>11</a:t>
            </a:r>
            <a:r>
              <a:rPr lang="en"/>
              <a:t>		w</a:t>
            </a:r>
            <a:r>
              <a:rPr baseline="-25000" lang="en"/>
              <a:t>12</a:t>
            </a:r>
            <a:r>
              <a:rPr lang="en"/>
              <a:t>	</a:t>
            </a:r>
            <a:endParaRPr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		w</a:t>
            </a:r>
            <a:r>
              <a:rPr baseline="-25000" lang="en"/>
              <a:t>21		</a:t>
            </a:r>
            <a:r>
              <a:rPr lang="en"/>
              <a:t>w</a:t>
            </a:r>
            <a:r>
              <a:rPr baseline="-25000" lang="en"/>
              <a:t>22</a:t>
            </a:r>
            <a:endParaRPr baseline="-25000"/>
          </a:p>
        </p:txBody>
      </p:sp>
      <p:sp>
        <p:nvSpPr>
          <p:cNvPr id="151" name="Shape 151"/>
          <p:cNvSpPr/>
          <p:nvPr/>
        </p:nvSpPr>
        <p:spPr>
          <a:xfrm>
            <a:off x="4960600" y="1908800"/>
            <a:ext cx="697200" cy="7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960600" y="3314000"/>
            <a:ext cx="697200" cy="7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574250" y="2570900"/>
            <a:ext cx="697200" cy="7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090200" y="20345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55" name="Shape 155"/>
          <p:cNvSpPr txBox="1"/>
          <p:nvPr/>
        </p:nvSpPr>
        <p:spPr>
          <a:xfrm>
            <a:off x="5090200" y="34397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156" name="Shape 156"/>
          <p:cNvSpPr txBox="1"/>
          <p:nvPr/>
        </p:nvSpPr>
        <p:spPr>
          <a:xfrm>
            <a:off x="7703850" y="26966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baseline="30000" lang="en" sz="1800"/>
              <a:t>(2)</a:t>
            </a:r>
            <a:endParaRPr baseline="30000" sz="1800"/>
          </a:p>
        </p:txBody>
      </p:sp>
      <p:cxnSp>
        <p:nvCxnSpPr>
          <p:cNvPr id="157" name="Shape 157"/>
          <p:cNvCxnSpPr>
            <a:stCxn id="151" idx="6"/>
            <a:endCxn id="158" idx="2"/>
          </p:cNvCxnSpPr>
          <p:nvPr/>
        </p:nvCxnSpPr>
        <p:spPr>
          <a:xfrm>
            <a:off x="5657800" y="2280350"/>
            <a:ext cx="6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Shape 159"/>
          <p:cNvCxnSpPr>
            <a:stCxn id="152" idx="6"/>
            <a:endCxn id="160" idx="2"/>
          </p:cNvCxnSpPr>
          <p:nvPr/>
        </p:nvCxnSpPr>
        <p:spPr>
          <a:xfrm>
            <a:off x="5657800" y="3685550"/>
            <a:ext cx="6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2377475" y="2034500"/>
            <a:ext cx="12915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</a:t>
            </a:r>
            <a:r>
              <a:rPr b="1" baseline="-25000" i="1" lang="en" sz="1800"/>
              <a:t>1</a:t>
            </a:r>
            <a:r>
              <a:rPr b="1" baseline="30000" i="1" lang="en" sz="1800"/>
              <a:t>T</a:t>
            </a:r>
            <a:r>
              <a:rPr b="1" i="1" lang="en" sz="1800"/>
              <a:t>x</a:t>
            </a:r>
            <a:endParaRPr b="1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</a:t>
            </a:r>
            <a:r>
              <a:rPr b="1" baseline="-25000" i="1" lang="en" sz="1800"/>
              <a:t>2</a:t>
            </a:r>
            <a:r>
              <a:rPr b="1" baseline="30000" i="1" lang="en" sz="1800"/>
              <a:t>T</a:t>
            </a:r>
            <a:r>
              <a:rPr b="1" i="1" lang="en" sz="1800"/>
              <a:t>x</a:t>
            </a:r>
            <a:endParaRPr b="1" i="1" sz="1800"/>
          </a:p>
        </p:txBody>
      </p:sp>
      <p:sp>
        <p:nvSpPr>
          <p:cNvPr id="158" name="Shape 158"/>
          <p:cNvSpPr/>
          <p:nvPr/>
        </p:nvSpPr>
        <p:spPr>
          <a:xfrm>
            <a:off x="6332225" y="1908800"/>
            <a:ext cx="697200" cy="7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332225" y="3314000"/>
            <a:ext cx="697200" cy="7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>
            <a:stCxn id="152" idx="6"/>
            <a:endCxn id="158" idx="2"/>
          </p:cNvCxnSpPr>
          <p:nvPr/>
        </p:nvCxnSpPr>
        <p:spPr>
          <a:xfrm flipH="1" rot="10800000">
            <a:off x="5657800" y="2280350"/>
            <a:ext cx="67440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Shape 163"/>
          <p:cNvCxnSpPr>
            <a:stCxn id="151" idx="6"/>
            <a:endCxn id="160" idx="2"/>
          </p:cNvCxnSpPr>
          <p:nvPr/>
        </p:nvCxnSpPr>
        <p:spPr>
          <a:xfrm>
            <a:off x="5657800" y="2280350"/>
            <a:ext cx="67440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5711213" y="1783075"/>
            <a:ext cx="567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baseline="-25000" lang="en" sz="1800"/>
              <a:t>11</a:t>
            </a:r>
            <a:endParaRPr baseline="-25000" sz="1800"/>
          </a:p>
        </p:txBody>
      </p:sp>
      <p:sp>
        <p:nvSpPr>
          <p:cNvPr id="165" name="Shape 165"/>
          <p:cNvSpPr txBox="1"/>
          <p:nvPr/>
        </p:nvSpPr>
        <p:spPr>
          <a:xfrm>
            <a:off x="5989350" y="25583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baseline="-25000" lang="en" sz="1800"/>
              <a:t>2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66" name="Shape 166"/>
          <p:cNvSpPr txBox="1"/>
          <p:nvPr/>
        </p:nvSpPr>
        <p:spPr>
          <a:xfrm>
            <a:off x="2994675" y="3638525"/>
            <a:ext cx="1291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W</a:t>
            </a:r>
            <a:r>
              <a:rPr b="1" baseline="30000" i="1" lang="en" sz="2400"/>
              <a:t>(1)T</a:t>
            </a:r>
            <a:r>
              <a:rPr b="1" i="1" lang="en" sz="2400"/>
              <a:t>x</a:t>
            </a:r>
            <a:endParaRPr b="1" i="1" sz="2400"/>
          </a:p>
        </p:txBody>
      </p:sp>
      <p:sp>
        <p:nvSpPr>
          <p:cNvPr id="167" name="Shape 167"/>
          <p:cNvSpPr txBox="1"/>
          <p:nvPr/>
        </p:nvSpPr>
        <p:spPr>
          <a:xfrm>
            <a:off x="6397025" y="1999825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baseline="30000" lang="en" sz="1800"/>
              <a:t>(1)</a:t>
            </a:r>
            <a:endParaRPr baseline="30000" sz="1800"/>
          </a:p>
        </p:txBody>
      </p:sp>
      <p:sp>
        <p:nvSpPr>
          <p:cNvPr id="168" name="Shape 168"/>
          <p:cNvSpPr txBox="1"/>
          <p:nvPr/>
        </p:nvSpPr>
        <p:spPr>
          <a:xfrm>
            <a:off x="6397025" y="34164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baseline="30000" lang="en" sz="1800"/>
              <a:t>(1)</a:t>
            </a:r>
            <a:endParaRPr baseline="30000" sz="1800"/>
          </a:p>
        </p:txBody>
      </p:sp>
      <p:cxnSp>
        <p:nvCxnSpPr>
          <p:cNvPr id="169" name="Shape 169"/>
          <p:cNvCxnSpPr>
            <a:endCxn id="153" idx="2"/>
          </p:cNvCxnSpPr>
          <p:nvPr/>
        </p:nvCxnSpPr>
        <p:spPr>
          <a:xfrm>
            <a:off x="7029450" y="2280350"/>
            <a:ext cx="54480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Shape 170"/>
          <p:cNvCxnSpPr>
            <a:stCxn id="160" idx="6"/>
            <a:endCxn id="153" idx="2"/>
          </p:cNvCxnSpPr>
          <p:nvPr/>
        </p:nvCxnSpPr>
        <p:spPr>
          <a:xfrm flipH="1" rot="10800000">
            <a:off x="7029425" y="2942450"/>
            <a:ext cx="5448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4526275" y="4322800"/>
            <a:ext cx="4284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baseline="30000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="1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W</a:t>
            </a:r>
            <a:r>
              <a:rPr b="1" baseline="30000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="1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a</a:t>
            </a:r>
            <a:r>
              <a:rPr b="1" baseline="30000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="1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 W</a:t>
            </a:r>
            <a:r>
              <a:rPr b="1" baseline="30000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="1" lang="en" sz="24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x</a:t>
            </a:r>
            <a:endParaRPr b="1" sz="2400">
              <a:solidFill>
                <a:srgbClr val="FFFF00"/>
              </a:solidFill>
              <a:highlight>
                <a:srgbClr val="0000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RULES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Dimensions</a:t>
            </a:r>
            <a:endParaRPr/>
          </a:p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57200" y="1383025"/>
            <a:ext cx="8229600" cy="3189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baseline="-25000" lang="en" sz="2400"/>
              <a:t>ij</a:t>
            </a:r>
            <a:r>
              <a:rPr lang="en" sz="2400"/>
              <a:t> x W</a:t>
            </a:r>
            <a:r>
              <a:rPr baseline="-25000" lang="en" sz="2400"/>
              <a:t>jk	</a:t>
            </a:r>
            <a:r>
              <a:rPr lang="en" sz="2400"/>
              <a:t>-&gt;	W</a:t>
            </a:r>
            <a:r>
              <a:rPr baseline="-25000" lang="en" sz="2400"/>
              <a:t>ik</a:t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First index 		- number of units in the layer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Second index 	- number of outputs in the next layer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units = number of perceptrons (features) + bias unit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parameters 	-	ij + jk + 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Cross-Entropy</a:t>
            </a:r>
            <a:endParaRPr/>
          </a:p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457200" y="1267250"/>
            <a:ext cx="8229600" cy="330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Output layer activation Softmax  = e</a:t>
            </a:r>
            <a:r>
              <a:rPr baseline="30000" lang="en"/>
              <a:t>x</a:t>
            </a:r>
            <a:r>
              <a:rPr lang="en"/>
              <a:t>/(1+e</a:t>
            </a:r>
            <a:r>
              <a:rPr baseline="30000" lang="en"/>
              <a:t>x</a:t>
            </a:r>
            <a:r>
              <a:rPr lang="en"/>
              <a:t>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Single class cross-entropy:  </a:t>
            </a:r>
            <a:r>
              <a:rPr lang="en" sz="3000"/>
              <a:t>𝝨</a:t>
            </a:r>
            <a:r>
              <a:rPr baseline="-25000" lang="en" sz="2400"/>
              <a:t>i</a:t>
            </a:r>
            <a:r>
              <a:rPr lang="en"/>
              <a:t>   -p</a:t>
            </a:r>
            <a:r>
              <a:rPr baseline="-25000" lang="en"/>
              <a:t>i</a:t>
            </a:r>
            <a:r>
              <a:rPr lang="en"/>
              <a:t>log(p</a:t>
            </a:r>
            <a:r>
              <a:rPr baseline="-25000" lang="en"/>
              <a:t>i</a:t>
            </a:r>
            <a:r>
              <a:rPr lang="en"/>
              <a:t>)  - (1-p</a:t>
            </a:r>
            <a:r>
              <a:rPr baseline="-25000" lang="en"/>
              <a:t>i</a:t>
            </a:r>
            <a:r>
              <a:rPr lang="en"/>
              <a:t>)log(1-p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Multi-class cross-entropy:   </a:t>
            </a:r>
            <a:r>
              <a:rPr lang="en" sz="3000"/>
              <a:t>𝝨</a:t>
            </a:r>
            <a:r>
              <a:rPr baseline="-25000" lang="en" sz="2400"/>
              <a:t>k </a:t>
            </a:r>
            <a:r>
              <a:rPr lang="en" sz="3000"/>
              <a:t>𝝨</a:t>
            </a:r>
            <a:r>
              <a:rPr baseline="-25000" lang="en" sz="2400"/>
              <a:t>i</a:t>
            </a:r>
            <a:r>
              <a:rPr lang="en"/>
              <a:t>   -p</a:t>
            </a:r>
            <a:r>
              <a:rPr baseline="-25000" lang="en"/>
              <a:t>ik</a:t>
            </a:r>
            <a:r>
              <a:rPr lang="en"/>
              <a:t>log(p</a:t>
            </a:r>
            <a:r>
              <a:rPr baseline="-25000" lang="en"/>
              <a:t>ik</a:t>
            </a:r>
            <a:r>
              <a:rPr lang="en"/>
              <a:t>)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i = count over all examples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k = count over all classes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