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662864-7250-43CF-AF45-C5C240CAA565}">
  <a:tblStyle styleId="{AC662864-7250-43CF-AF45-C5C240CAA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7268"/>
  </p:normalViewPr>
  <p:slideViewPr>
    <p:cSldViewPr snapToGrid="0" snapToObjects="1">
      <p:cViewPr varScale="1">
        <p:scale>
          <a:sx n="86" d="100"/>
          <a:sy n="86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Cannot keep</a:t>
            </a:r>
            <a:r>
              <a:rPr lang="en-US" baseline="0" dirty="0" smtClean="0"/>
              <a:t> track of all the rewards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Infinite problem is not possible </a:t>
            </a:r>
            <a:r>
              <a:rPr lang="en-US" baseline="0" smtClean="0"/>
              <a:t>with the above equation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n4nRCC9TwQ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JeVppkoloX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April 14, 2018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Reinforcement Learning 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github.com/zkhundkar/ConnectIntensive/08..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AGENT	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ENVIRONMENT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GOAL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 - bare essentials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938" y="1141757"/>
            <a:ext cx="6722125" cy="28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Agents - Minimalist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75" y="1261951"/>
            <a:ext cx="3608518" cy="361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343" y="1223851"/>
            <a:ext cx="4638008" cy="33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STATES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ACTIONS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REWARDS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-	Start (initial) state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-	Goal (doesn’t have to have a goal state)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-	everything else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Must maintain all information about the “world” that can affect the actions the agent might take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- Reward Hypothesis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An RL agent’s goal can be cast as </a:t>
            </a:r>
            <a:r>
              <a:rPr lang="en" sz="2400" i="1"/>
              <a:t>maximizing expected cumulative reward</a:t>
            </a:r>
            <a:endParaRPr sz="2400" i="1"/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Maximize (not less than any other “path”)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Expected (in a statistical sense)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Cumulative (total all rewards in the “future”)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Reward ???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Provide feedback to the agent</a:t>
            </a:r>
            <a:endParaRPr sz="2400"/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“Good job!”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“No, no, no!”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“No comment”</a:t>
            </a:r>
            <a:endParaRPr sz="2400"/>
          </a:p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8890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Agent uses this to figure out “appropriate” movements.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https://www.youtube.com/watch?v=gn4nRCC9TwQ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DeepMind Robot Walk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3" y="1526050"/>
            <a:ext cx="8916374" cy="23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DeepMind Robot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457200" y="1223850"/>
            <a:ext cx="1802400" cy="3348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States</a:t>
            </a:r>
            <a:endParaRPr sz="2400"/>
          </a:p>
          <a:p>
            <a:pPr marL="88900" lvl="0" indent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Actions</a:t>
            </a:r>
            <a:endParaRPr sz="2400">
              <a:solidFill>
                <a:srgbClr val="0000FF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Rewards</a:t>
            </a:r>
            <a:endParaRPr sz="2400"/>
          </a:p>
        </p:txBody>
      </p:sp>
      <p:sp>
        <p:nvSpPr>
          <p:cNvPr id="220" name="Shape 220"/>
          <p:cNvSpPr txBox="1">
            <a:spLocks noGrp="1"/>
          </p:cNvSpPr>
          <p:nvPr>
            <p:ph type="body" idx="3"/>
          </p:nvPr>
        </p:nvSpPr>
        <p:spPr>
          <a:xfrm>
            <a:off x="2259600" y="1425225"/>
            <a:ext cx="6427200" cy="3288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Positions and velocities of the joints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Terrain, foot and sensor data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Forces applied to each joint</a:t>
            </a:r>
            <a:endParaRPr sz="2400">
              <a:solidFill>
                <a:srgbClr val="0000FF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Forward velocity, excessive torque, sideways motion, 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758600"/>
            <a:ext cx="82296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600"/>
              <a:t>DeepMind Robot - Reward Function</a:t>
            </a:r>
            <a:endParaRPr sz="36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8" y="1600975"/>
            <a:ext cx="8874026" cy="28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- ESCAPE MAZE AS QUICKLY AS POSSIBLE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- simple quiz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4251950" cy="24666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Shape 235"/>
          <p:cNvGraphicFramePr/>
          <p:nvPr/>
        </p:nvGraphicFramePr>
        <p:xfrm>
          <a:off x="4942575" y="1560425"/>
          <a:ext cx="3744225" cy="274305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467875"/>
                <a:gridCol w="1638175"/>
                <a:gridCol w="1638175"/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 Maze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Exit</a:t>
                      </a:r>
                      <a:endParaRPr sz="2400"/>
                    </a:p>
                  </a:txBody>
                  <a:tcPr marL="91425" marR="91425" marT="91425" marB="91425" anchor="ctr"/>
                </a:tc>
              </a:tr>
              <a:tr h="5486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a)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+1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L="91425" marR="91425" marT="91425" marB="91425" anchor="ctr"/>
                </a:tc>
              </a:tr>
              <a:tr h="5486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b)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-1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L="91425" marR="91425" marT="91425" marB="91425" anchor="ctr"/>
                </a:tc>
              </a:tr>
              <a:tr h="5486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c)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+1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</a:t>
                      </a:r>
                      <a:endParaRPr sz="2400"/>
                    </a:p>
                  </a:txBody>
                  <a:tcPr marL="91425" marR="91425" marT="91425" marB="91425" anchor="ctr"/>
                </a:tc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d)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-1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Reward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3"/>
          </p:nvPr>
        </p:nvSpPr>
        <p:spPr>
          <a:xfrm>
            <a:off x="457200" y="1398225"/>
            <a:ext cx="8229600" cy="3173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r>
              <a:rPr lang="en" sz="2400" baseline="-25000"/>
              <a:t>0</a:t>
            </a:r>
            <a:r>
              <a:rPr lang="en" sz="2400"/>
              <a:t>,    t</a:t>
            </a:r>
            <a:r>
              <a:rPr lang="en" sz="2400" baseline="-25000"/>
              <a:t>1</a:t>
            </a:r>
            <a:r>
              <a:rPr lang="en" sz="2400"/>
              <a:t>,   ..,     t</a:t>
            </a:r>
            <a:r>
              <a:rPr lang="en" sz="2400" baseline="-25000"/>
              <a:t>i-1</a:t>
            </a:r>
            <a:r>
              <a:rPr lang="en" sz="2400"/>
              <a:t>,      t</a:t>
            </a:r>
            <a:r>
              <a:rPr lang="en" sz="2400" baseline="-25000"/>
              <a:t>i</a:t>
            </a:r>
            <a:r>
              <a:rPr lang="en" sz="2400"/>
              <a:t>,      t</a:t>
            </a:r>
            <a:r>
              <a:rPr lang="en" sz="2400" baseline="-25000"/>
              <a:t>i+1</a:t>
            </a:r>
            <a:r>
              <a:rPr lang="en" sz="2400"/>
              <a:t>,    t</a:t>
            </a:r>
            <a:r>
              <a:rPr lang="en" sz="2400" baseline="-25000"/>
              <a:t>i+2</a:t>
            </a:r>
            <a:r>
              <a:rPr lang="en" sz="2400"/>
              <a:t>,  t</a:t>
            </a:r>
            <a:r>
              <a:rPr lang="en" sz="2400" baseline="-25000"/>
              <a:t>i+3</a:t>
            </a:r>
            <a:r>
              <a:rPr lang="en" sz="2400"/>
              <a:t>, …   t</a:t>
            </a:r>
            <a:r>
              <a:rPr lang="en" sz="2400" baseline="-25000"/>
              <a:t>n</a:t>
            </a:r>
            <a:endParaRPr sz="2400"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lang="en" sz="2400" baseline="-25000"/>
              <a:t>0</a:t>
            </a:r>
            <a:r>
              <a:rPr lang="en" sz="2400"/>
              <a:t>,   S</a:t>
            </a:r>
            <a:r>
              <a:rPr lang="en" sz="2400" baseline="-25000"/>
              <a:t>1</a:t>
            </a:r>
            <a:r>
              <a:rPr lang="en" sz="2400"/>
              <a:t>,   ..,    S</a:t>
            </a:r>
            <a:r>
              <a:rPr lang="en" sz="2400" baseline="-25000"/>
              <a:t>i-1</a:t>
            </a:r>
            <a:r>
              <a:rPr lang="en" sz="2400"/>
              <a:t>,     S</a:t>
            </a:r>
            <a:r>
              <a:rPr lang="en" sz="2400" baseline="-25000"/>
              <a:t>i</a:t>
            </a:r>
            <a:r>
              <a:rPr lang="en" sz="2400"/>
              <a:t>,      S</a:t>
            </a:r>
            <a:r>
              <a:rPr lang="en" sz="2400" baseline="-25000"/>
              <a:t>i+1</a:t>
            </a:r>
            <a:r>
              <a:rPr lang="en" sz="2400"/>
              <a:t>,   S</a:t>
            </a:r>
            <a:r>
              <a:rPr lang="en" sz="2400" baseline="-25000"/>
              <a:t>i+2</a:t>
            </a:r>
            <a:r>
              <a:rPr lang="en" sz="2400"/>
              <a:t>,  S</a:t>
            </a:r>
            <a:r>
              <a:rPr lang="en" sz="2400" baseline="-25000"/>
              <a:t>i+3</a:t>
            </a:r>
            <a:r>
              <a:rPr lang="en" sz="2400"/>
              <a:t>, …  S</a:t>
            </a:r>
            <a:r>
              <a:rPr lang="en" sz="2400" baseline="-25000"/>
              <a:t>n</a:t>
            </a:r>
            <a:endParaRPr sz="2400"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lang="en" sz="2400" baseline="-25000"/>
              <a:t>0</a:t>
            </a:r>
            <a:r>
              <a:rPr lang="en" sz="2400"/>
              <a:t>,   a</a:t>
            </a:r>
            <a:r>
              <a:rPr lang="en" sz="2400" baseline="-25000"/>
              <a:t>1</a:t>
            </a:r>
            <a:r>
              <a:rPr lang="en" sz="2400"/>
              <a:t>,   ..,    a</a:t>
            </a:r>
            <a:r>
              <a:rPr lang="en" sz="2400" baseline="-25000"/>
              <a:t>i-1</a:t>
            </a:r>
            <a:r>
              <a:rPr lang="en" sz="2400"/>
              <a:t>,     a</a:t>
            </a:r>
            <a:r>
              <a:rPr lang="en" sz="2400" baseline="-25000"/>
              <a:t>i</a:t>
            </a:r>
            <a:r>
              <a:rPr lang="en" sz="2400"/>
              <a:t>,      a</a:t>
            </a:r>
            <a:r>
              <a:rPr lang="en" sz="2400" baseline="-25000"/>
              <a:t>i+1</a:t>
            </a:r>
            <a:r>
              <a:rPr lang="en" sz="2400"/>
              <a:t>,   a</a:t>
            </a:r>
            <a:r>
              <a:rPr lang="en" sz="2400" baseline="-25000"/>
              <a:t>i+2</a:t>
            </a:r>
            <a:r>
              <a:rPr lang="en" sz="2400"/>
              <a:t>,  a</a:t>
            </a:r>
            <a:r>
              <a:rPr lang="en" sz="2400" baseline="-25000"/>
              <a:t>i+3</a:t>
            </a:r>
            <a:r>
              <a:rPr lang="en" sz="2400"/>
              <a:t>, …  a</a:t>
            </a:r>
            <a:r>
              <a:rPr lang="en" sz="2400" baseline="-25000"/>
              <a:t>n</a:t>
            </a:r>
            <a:endParaRPr sz="2400"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</a:t>
            </a:r>
            <a:r>
              <a:rPr lang="en" sz="2400" baseline="-25000"/>
              <a:t>0</a:t>
            </a:r>
            <a:r>
              <a:rPr lang="en" sz="2400"/>
              <a:t>,   R</a:t>
            </a:r>
            <a:r>
              <a:rPr lang="en" sz="2400" baseline="-25000"/>
              <a:t>1</a:t>
            </a:r>
            <a:r>
              <a:rPr lang="en" sz="2400"/>
              <a:t>,   ..,    R</a:t>
            </a:r>
            <a:r>
              <a:rPr lang="en" sz="2400" baseline="-25000"/>
              <a:t>i-1</a:t>
            </a:r>
            <a:r>
              <a:rPr lang="en" sz="2400"/>
              <a:t>,     R</a:t>
            </a:r>
            <a:r>
              <a:rPr lang="en" sz="2400" baseline="-25000"/>
              <a:t>i</a:t>
            </a:r>
            <a:r>
              <a:rPr lang="en" sz="2400"/>
              <a:t>,      R</a:t>
            </a:r>
            <a:r>
              <a:rPr lang="en" sz="2400" baseline="-25000"/>
              <a:t>i+1</a:t>
            </a:r>
            <a:r>
              <a:rPr lang="en" sz="2400"/>
              <a:t>,  R</a:t>
            </a:r>
            <a:r>
              <a:rPr lang="en" sz="2400" baseline="-25000"/>
              <a:t>i+2</a:t>
            </a:r>
            <a:r>
              <a:rPr lang="en" sz="2400"/>
              <a:t>,  R</a:t>
            </a:r>
            <a:r>
              <a:rPr lang="en" sz="2400" baseline="-25000"/>
              <a:t>i+3</a:t>
            </a:r>
            <a:r>
              <a:rPr lang="en" sz="2400"/>
              <a:t>, …  R</a:t>
            </a:r>
            <a:r>
              <a:rPr lang="en" sz="2400" baseline="-25000"/>
              <a:t>n</a:t>
            </a:r>
            <a:endParaRPr sz="2400" baseline="-25000"/>
          </a:p>
        </p:txBody>
      </p:sp>
      <p:sp>
        <p:nvSpPr>
          <p:cNvPr id="244" name="Shape 244"/>
          <p:cNvSpPr/>
          <p:nvPr/>
        </p:nvSpPr>
        <p:spPr>
          <a:xfrm>
            <a:off x="3046150" y="1423200"/>
            <a:ext cx="511800" cy="3312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RETURN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Reward</a:t>
            </a: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Return - sum of all rewards from the next time step </a:t>
            </a:r>
            <a:r>
              <a:rPr lang="en" sz="2400" i="1" dirty="0"/>
              <a:t>forward</a:t>
            </a:r>
            <a:r>
              <a:rPr lang="en" sz="2400" dirty="0"/>
              <a:t> </a:t>
            </a: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 err="1"/>
              <a:t>G</a:t>
            </a:r>
            <a:r>
              <a:rPr lang="en" sz="2400" baseline="-25000" dirty="0" err="1"/>
              <a:t>i</a:t>
            </a:r>
            <a:r>
              <a:rPr lang="en" sz="2400" dirty="0"/>
              <a:t> =   </a:t>
            </a:r>
            <a:r>
              <a:rPr lang="en" sz="2400" dirty="0" err="1"/>
              <a:t>R</a:t>
            </a:r>
            <a:r>
              <a:rPr lang="en" sz="2400" baseline="-25000" dirty="0" err="1"/>
              <a:t>i</a:t>
            </a:r>
            <a:r>
              <a:rPr lang="en" sz="2400" dirty="0"/>
              <a:t>  +  R</a:t>
            </a:r>
            <a:r>
              <a:rPr lang="en" sz="2400" baseline="-25000" dirty="0"/>
              <a:t>i+1</a:t>
            </a:r>
            <a:r>
              <a:rPr lang="en" sz="2400" dirty="0"/>
              <a:t> +   R</a:t>
            </a:r>
            <a:r>
              <a:rPr lang="en" sz="2400" baseline="-25000" dirty="0"/>
              <a:t>i+2</a:t>
            </a:r>
            <a:r>
              <a:rPr lang="en" sz="2400" dirty="0"/>
              <a:t> +   ….   +   R</a:t>
            </a:r>
            <a:r>
              <a:rPr lang="en" sz="2400" baseline="-25000" dirty="0"/>
              <a:t>n</a:t>
            </a:r>
            <a:endParaRPr sz="2400" baseline="-250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 baseline="-25000" dirty="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 dirty="0"/>
              <a:t>Reward hypothesis --  choose </a:t>
            </a:r>
            <a:r>
              <a:rPr lang="en" sz="2400" dirty="0" err="1"/>
              <a:t>a</a:t>
            </a:r>
            <a:r>
              <a:rPr lang="en" sz="2400" baseline="-25000" dirty="0" err="1"/>
              <a:t>i</a:t>
            </a:r>
            <a:r>
              <a:rPr lang="en" sz="2400" dirty="0"/>
              <a:t> to maximize (E[</a:t>
            </a:r>
            <a:r>
              <a:rPr lang="en" sz="2400" dirty="0" err="1"/>
              <a:t>G</a:t>
            </a:r>
            <a:r>
              <a:rPr lang="en" sz="2400" baseline="-25000" dirty="0" err="1"/>
              <a:t>i</a:t>
            </a:r>
            <a:r>
              <a:rPr lang="en" sz="2400" dirty="0"/>
              <a:t>])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RETURN</a:t>
            </a: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Discounted Cumulative Reward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Return - sum of all rewards from the next time step </a:t>
            </a:r>
            <a:r>
              <a:rPr lang="en" sz="2400" i="1"/>
              <a:t>forward</a:t>
            </a:r>
            <a:r>
              <a:rPr lang="en" sz="2400"/>
              <a:t> (conceptually same as Utility)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r>
              <a:rPr lang="en" sz="2400" baseline="-25000"/>
              <a:t>i</a:t>
            </a:r>
            <a:r>
              <a:rPr lang="en" sz="2400"/>
              <a:t> =   𝛾</a:t>
            </a:r>
            <a:r>
              <a:rPr lang="en" sz="2400" baseline="30000"/>
              <a:t>0</a:t>
            </a:r>
            <a:r>
              <a:rPr lang="en" sz="2400"/>
              <a:t>R</a:t>
            </a:r>
            <a:r>
              <a:rPr lang="en" sz="2400" baseline="-25000"/>
              <a:t>i</a:t>
            </a:r>
            <a:r>
              <a:rPr lang="en" sz="2400"/>
              <a:t>  +  𝛾</a:t>
            </a:r>
            <a:r>
              <a:rPr lang="en" sz="2400" baseline="30000"/>
              <a:t>1</a:t>
            </a:r>
            <a:r>
              <a:rPr lang="en" sz="2400"/>
              <a:t>R</a:t>
            </a:r>
            <a:r>
              <a:rPr lang="en" sz="2400" baseline="-25000"/>
              <a:t>i+1</a:t>
            </a:r>
            <a:r>
              <a:rPr lang="en" sz="2400"/>
              <a:t> +   𝛾</a:t>
            </a:r>
            <a:r>
              <a:rPr lang="en" sz="2400" baseline="30000"/>
              <a:t>2</a:t>
            </a:r>
            <a:r>
              <a:rPr lang="en" sz="2400"/>
              <a:t>R</a:t>
            </a:r>
            <a:r>
              <a:rPr lang="en" sz="2400" baseline="-25000"/>
              <a:t>i+2</a:t>
            </a:r>
            <a:r>
              <a:rPr lang="en" sz="2400"/>
              <a:t> +   ….   +   𝛾</a:t>
            </a:r>
            <a:r>
              <a:rPr lang="en" sz="2400" baseline="30000"/>
              <a:t>n-i</a:t>
            </a:r>
            <a:r>
              <a:rPr lang="en" sz="2400"/>
              <a:t>R</a:t>
            </a:r>
            <a:r>
              <a:rPr lang="en" sz="2400" baseline="-25000"/>
              <a:t>n</a:t>
            </a:r>
            <a:endParaRPr sz="2400"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𝛾 -- discount rate</a:t>
            </a:r>
            <a:endParaRPr sz="2400"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08a RL Intro</a:t>
            </a:r>
            <a:endParaRPr sz="2400"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26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79" name="Shape 279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Markov Decision Process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Solving MDPs  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2:00 - 2:30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State Value functions/Optimal Policy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2:30 - 3:00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P3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U (UP), D (DOWN), L (LEFT) R (RIGHT)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 - Deterministic</a:t>
            </a:r>
            <a:endParaRPr/>
          </a:p>
        </p:txBody>
      </p:sp>
      <p:graphicFrame>
        <p:nvGraphicFramePr>
          <p:cNvPr id="287" name="Shape 28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1170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U (UP), D (DOWN), L (LEFT) R (RIGHT)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Action moves you in the “expected” direction with prob = 0.8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perpendicular direction (either side) with prob 0.1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 - Stochastic</a:t>
            </a:r>
            <a:endParaRPr/>
          </a:p>
        </p:txBody>
      </p:sp>
      <p:graphicFrame>
        <p:nvGraphicFramePr>
          <p:cNvPr id="295" name="Shape 295"/>
          <p:cNvGraphicFramePr/>
          <p:nvPr/>
        </p:nvGraphicFramePr>
        <p:xfrm>
          <a:off x="930688" y="208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MDP - Graph Model</a:t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585500" y="1985000"/>
            <a:ext cx="524400" cy="486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1585500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a,1</a:t>
            </a:r>
            <a:endParaRPr sz="2000"/>
          </a:p>
        </p:txBody>
      </p:sp>
      <p:sp>
        <p:nvSpPr>
          <p:cNvPr id="305" name="Shape 305"/>
          <p:cNvSpPr/>
          <p:nvPr/>
        </p:nvSpPr>
        <p:spPr>
          <a:xfrm>
            <a:off x="2799025" y="1985000"/>
            <a:ext cx="524400" cy="486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27990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b,1</a:t>
            </a:r>
            <a:endParaRPr sz="2000"/>
          </a:p>
        </p:txBody>
      </p:sp>
      <p:sp>
        <p:nvSpPr>
          <p:cNvPr id="307" name="Shape 307"/>
          <p:cNvSpPr/>
          <p:nvPr/>
        </p:nvSpPr>
        <p:spPr>
          <a:xfrm>
            <a:off x="1627238" y="3883075"/>
            <a:ext cx="524400" cy="486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1627238" y="388307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a,2</a:t>
            </a:r>
            <a:endParaRPr sz="2000"/>
          </a:p>
        </p:txBody>
      </p:sp>
      <p:sp>
        <p:nvSpPr>
          <p:cNvPr id="309" name="Shape 309"/>
          <p:cNvSpPr/>
          <p:nvPr/>
        </p:nvSpPr>
        <p:spPr>
          <a:xfrm>
            <a:off x="3979025" y="1985000"/>
            <a:ext cx="524400" cy="486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39790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c,1</a:t>
            </a:r>
            <a:endParaRPr sz="2000"/>
          </a:p>
        </p:txBody>
      </p:sp>
      <p:sp>
        <p:nvSpPr>
          <p:cNvPr id="311" name="Shape 311"/>
          <p:cNvSpPr/>
          <p:nvPr/>
        </p:nvSpPr>
        <p:spPr>
          <a:xfrm>
            <a:off x="2890713" y="3883075"/>
            <a:ext cx="524400" cy="486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2890713" y="388307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a,3</a:t>
            </a:r>
            <a:endParaRPr sz="2000"/>
          </a:p>
        </p:txBody>
      </p:sp>
      <p:sp>
        <p:nvSpPr>
          <p:cNvPr id="313" name="Shape 313"/>
          <p:cNvSpPr/>
          <p:nvPr/>
        </p:nvSpPr>
        <p:spPr>
          <a:xfrm>
            <a:off x="4676563" y="3883075"/>
            <a:ext cx="524400" cy="486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4676563" y="388307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a,4</a:t>
            </a:r>
            <a:endParaRPr sz="2000"/>
          </a:p>
        </p:txBody>
      </p:sp>
      <p:sp>
        <p:nvSpPr>
          <p:cNvPr id="315" name="Shape 315"/>
          <p:cNvSpPr/>
          <p:nvPr/>
        </p:nvSpPr>
        <p:spPr>
          <a:xfrm>
            <a:off x="5059125" y="1985000"/>
            <a:ext cx="524400" cy="486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50591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c,2</a:t>
            </a:r>
            <a:endParaRPr sz="2000"/>
          </a:p>
        </p:txBody>
      </p:sp>
      <p:sp>
        <p:nvSpPr>
          <p:cNvPr id="317" name="Shape 317"/>
          <p:cNvSpPr/>
          <p:nvPr/>
        </p:nvSpPr>
        <p:spPr>
          <a:xfrm>
            <a:off x="5300875" y="3134025"/>
            <a:ext cx="524400" cy="486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5300875" y="313402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b,3</a:t>
            </a:r>
            <a:endParaRPr sz="2000"/>
          </a:p>
        </p:txBody>
      </p:sp>
      <p:sp>
        <p:nvSpPr>
          <p:cNvPr id="319" name="Shape 319"/>
          <p:cNvSpPr/>
          <p:nvPr/>
        </p:nvSpPr>
        <p:spPr>
          <a:xfrm>
            <a:off x="6139225" y="1985000"/>
            <a:ext cx="524400" cy="486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61392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c,3</a:t>
            </a:r>
            <a:endParaRPr sz="2000"/>
          </a:p>
        </p:txBody>
      </p:sp>
      <p:sp>
        <p:nvSpPr>
          <p:cNvPr id="321" name="Shape 321"/>
          <p:cNvSpPr/>
          <p:nvPr/>
        </p:nvSpPr>
        <p:spPr>
          <a:xfrm>
            <a:off x="7536175" y="2589425"/>
            <a:ext cx="524400" cy="4869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7486225" y="2589425"/>
            <a:ext cx="5244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c,4</a:t>
            </a:r>
            <a:endParaRPr sz="2000"/>
          </a:p>
        </p:txBody>
      </p:sp>
      <p:sp>
        <p:nvSpPr>
          <p:cNvPr id="323" name="Shape 323"/>
          <p:cNvSpPr/>
          <p:nvPr/>
        </p:nvSpPr>
        <p:spPr>
          <a:xfrm>
            <a:off x="6861925" y="3698400"/>
            <a:ext cx="524400" cy="486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6861925" y="36984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b,4</a:t>
            </a:r>
            <a:endParaRPr sz="2000">
              <a:solidFill>
                <a:srgbClr val="C9DAF8"/>
              </a:solidFill>
            </a:endParaRPr>
          </a:p>
        </p:txBody>
      </p:sp>
      <p:cxnSp>
        <p:nvCxnSpPr>
          <p:cNvPr id="325" name="Shape 325"/>
          <p:cNvCxnSpPr>
            <a:stCxn id="304" idx="0"/>
            <a:endCxn id="306" idx="0"/>
          </p:cNvCxnSpPr>
          <p:nvPr/>
        </p:nvCxnSpPr>
        <p:spPr>
          <a:xfrm rot="-5400000" flipH="1">
            <a:off x="2504100" y="1378550"/>
            <a:ext cx="600" cy="1213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>
            <a:stCxn id="304" idx="1"/>
            <a:endCxn id="304" idx="0"/>
          </p:cNvCxnSpPr>
          <p:nvPr/>
        </p:nvCxnSpPr>
        <p:spPr>
          <a:xfrm rot="10800000" flipH="1">
            <a:off x="1585500" y="1985150"/>
            <a:ext cx="312300" cy="243300"/>
          </a:xfrm>
          <a:prstGeom prst="curvedConnector4">
            <a:avLst>
              <a:gd name="adj1" fmla="val -76249"/>
              <a:gd name="adj2" fmla="val 1979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Shape 327"/>
          <p:cNvCxnSpPr>
            <a:stCxn id="304" idx="3"/>
            <a:endCxn id="308" idx="0"/>
          </p:cNvCxnSpPr>
          <p:nvPr/>
        </p:nvCxnSpPr>
        <p:spPr>
          <a:xfrm flipH="1">
            <a:off x="1939500" y="2228450"/>
            <a:ext cx="270300" cy="1654500"/>
          </a:xfrm>
          <a:prstGeom prst="curvedConnector4">
            <a:avLst>
              <a:gd name="adj1" fmla="val -88097"/>
              <a:gd name="adj2" fmla="val 5736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Shape 328"/>
          <p:cNvCxnSpPr>
            <a:stCxn id="308" idx="3"/>
            <a:endCxn id="312" idx="1"/>
          </p:cNvCxnSpPr>
          <p:nvPr/>
        </p:nvCxnSpPr>
        <p:spPr>
          <a:xfrm>
            <a:off x="2251538" y="4126525"/>
            <a:ext cx="639300" cy="600"/>
          </a:xfrm>
          <a:prstGeom prst="curved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Shape 329"/>
          <p:cNvCxnSpPr>
            <a:stCxn id="312" idx="0"/>
            <a:endCxn id="318" idx="1"/>
          </p:cNvCxnSpPr>
          <p:nvPr/>
        </p:nvCxnSpPr>
        <p:spPr>
          <a:xfrm rot="-5400000">
            <a:off x="3999063" y="2581375"/>
            <a:ext cx="505500" cy="2097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Shape 330"/>
          <p:cNvCxnSpPr>
            <a:stCxn id="314" idx="1"/>
            <a:endCxn id="312" idx="3"/>
          </p:cNvCxnSpPr>
          <p:nvPr/>
        </p:nvCxnSpPr>
        <p:spPr>
          <a:xfrm flipH="1">
            <a:off x="3514963" y="4126525"/>
            <a:ext cx="1161600" cy="6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Shape 331"/>
          <p:cNvCxnSpPr>
            <a:endCxn id="324" idx="2"/>
          </p:cNvCxnSpPr>
          <p:nvPr/>
        </p:nvCxnSpPr>
        <p:spPr>
          <a:xfrm>
            <a:off x="5018575" y="3895200"/>
            <a:ext cx="2155500" cy="290100"/>
          </a:xfrm>
          <a:prstGeom prst="curvedConnector4">
            <a:avLst>
              <a:gd name="adj1" fmla="val 42759"/>
              <a:gd name="adj2" fmla="val 1820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Shape 332"/>
          <p:cNvCxnSpPr>
            <a:stCxn id="318" idx="3"/>
            <a:endCxn id="324" idx="0"/>
          </p:cNvCxnSpPr>
          <p:nvPr/>
        </p:nvCxnSpPr>
        <p:spPr>
          <a:xfrm>
            <a:off x="5925175" y="3377475"/>
            <a:ext cx="1248900" cy="321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Shape 333"/>
          <p:cNvCxnSpPr>
            <a:stCxn id="318" idx="0"/>
            <a:endCxn id="320" idx="2"/>
          </p:cNvCxnSpPr>
          <p:nvPr/>
        </p:nvCxnSpPr>
        <p:spPr>
          <a:xfrm rot="-5400000">
            <a:off x="5701225" y="2383725"/>
            <a:ext cx="662100" cy="8385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Shape 334"/>
          <p:cNvCxnSpPr>
            <a:stCxn id="306" idx="0"/>
            <a:endCxn id="310" idx="0"/>
          </p:cNvCxnSpPr>
          <p:nvPr/>
        </p:nvCxnSpPr>
        <p:spPr>
          <a:xfrm rot="-5400000" flipH="1">
            <a:off x="3700825" y="1395350"/>
            <a:ext cx="600" cy="1179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Shape 335"/>
          <p:cNvCxnSpPr>
            <a:stCxn id="310" idx="3"/>
            <a:endCxn id="316" idx="1"/>
          </p:cNvCxnSpPr>
          <p:nvPr/>
        </p:nvCxnSpPr>
        <p:spPr>
          <a:xfrm>
            <a:off x="4603325" y="2228450"/>
            <a:ext cx="4557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Shape 336"/>
          <p:cNvCxnSpPr>
            <a:stCxn id="316" idx="3"/>
            <a:endCxn id="320" idx="1"/>
          </p:cNvCxnSpPr>
          <p:nvPr/>
        </p:nvCxnSpPr>
        <p:spPr>
          <a:xfrm>
            <a:off x="5683425" y="2228450"/>
            <a:ext cx="4557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Shape 337"/>
          <p:cNvCxnSpPr>
            <a:stCxn id="320" idx="3"/>
            <a:endCxn id="322" idx="0"/>
          </p:cNvCxnSpPr>
          <p:nvPr/>
        </p:nvCxnSpPr>
        <p:spPr>
          <a:xfrm>
            <a:off x="6763525" y="2228450"/>
            <a:ext cx="984900" cy="360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Shape 338"/>
          <p:cNvCxnSpPr>
            <a:stCxn id="306" idx="3"/>
            <a:endCxn id="306" idx="2"/>
          </p:cNvCxnSpPr>
          <p:nvPr/>
        </p:nvCxnSpPr>
        <p:spPr>
          <a:xfrm flipH="1">
            <a:off x="3111325" y="2228450"/>
            <a:ext cx="312000" cy="243600"/>
          </a:xfrm>
          <a:prstGeom prst="curvedConnector4">
            <a:avLst>
              <a:gd name="adj1" fmla="val -76249"/>
              <a:gd name="adj2" fmla="val 1979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Shape 339"/>
          <p:cNvSpPr txBox="1"/>
          <p:nvPr/>
        </p:nvSpPr>
        <p:spPr>
          <a:xfrm>
            <a:off x="1983925" y="1238100"/>
            <a:ext cx="14394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U, p=0.8,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695338" y="2846425"/>
            <a:ext cx="14394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R, p=0.8,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41" name="Shape 341"/>
          <p:cNvCxnSpPr>
            <a:stCxn id="304" idx="1"/>
            <a:endCxn id="308" idx="1"/>
          </p:cNvCxnSpPr>
          <p:nvPr/>
        </p:nvCxnSpPr>
        <p:spPr>
          <a:xfrm>
            <a:off x="1585500" y="2228450"/>
            <a:ext cx="41700" cy="1898100"/>
          </a:xfrm>
          <a:prstGeom prst="curvedConnector3">
            <a:avLst>
              <a:gd name="adj1" fmla="val -5710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350148" y="2738325"/>
            <a:ext cx="11799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D, p=0.1,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45697" y="1488100"/>
            <a:ext cx="10398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L, p=0.1,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6996838" y="1575575"/>
            <a:ext cx="14394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R, p=0.8,  </a:t>
            </a:r>
            <a:endParaRPr sz="180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 = + 1.0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8229600" cy="3007825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 and Review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57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Introduction to RL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86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 - Tic tac toe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Review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DECISION PROCESS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stochastic world</a:t>
            </a: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3"/>
          </p:nvPr>
        </p:nvSpPr>
        <p:spPr>
          <a:xfrm>
            <a:off x="457200" y="1550988"/>
            <a:ext cx="8229600" cy="33639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States		{</a:t>
            </a:r>
            <a:r>
              <a:rPr lang="en" sz="2400" i="1"/>
              <a:t>s</a:t>
            </a:r>
            <a:r>
              <a:rPr lang="en" sz="2400" i="1" baseline="-25000"/>
              <a:t>i</a:t>
            </a:r>
            <a:r>
              <a:rPr lang="en" sz="2400"/>
              <a:t>}, 	</a:t>
            </a:r>
            <a:r>
              <a:rPr lang="en" sz="2400" i="1"/>
              <a:t>i &lt; N</a:t>
            </a:r>
            <a:endParaRPr sz="2400" i="1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Actions		{</a:t>
            </a:r>
            <a:r>
              <a:rPr lang="en" sz="2400" i="1"/>
              <a:t>a</a:t>
            </a:r>
            <a:r>
              <a:rPr lang="en" sz="2400" i="1" baseline="-25000"/>
              <a:t>i</a:t>
            </a:r>
            <a:r>
              <a:rPr lang="en" sz="2400"/>
              <a:t>} 		</a:t>
            </a:r>
            <a:r>
              <a:rPr lang="en" sz="2400" i="1"/>
              <a:t>a  ∼  A(s)  ∼   A</a:t>
            </a:r>
            <a:endParaRPr sz="2400" i="1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Model		</a:t>
            </a:r>
            <a:r>
              <a:rPr lang="en" sz="2400" i="1"/>
              <a:t>T(s</a:t>
            </a:r>
            <a:r>
              <a:rPr lang="en" sz="2400" i="1" baseline="-25000"/>
              <a:t>1</a:t>
            </a:r>
            <a:r>
              <a:rPr lang="en" sz="2400" i="1"/>
              <a:t>, s</a:t>
            </a:r>
            <a:r>
              <a:rPr lang="en" sz="2400" i="1" baseline="-25000"/>
              <a:t>2</a:t>
            </a:r>
            <a:r>
              <a:rPr lang="en" sz="2400" i="1"/>
              <a:t>, … , s</a:t>
            </a:r>
            <a:r>
              <a:rPr lang="en" sz="2400" i="1" baseline="-25000"/>
              <a:t>i</a:t>
            </a:r>
            <a:r>
              <a:rPr lang="en" sz="2400" i="1"/>
              <a:t>, a, s</a:t>
            </a:r>
            <a:r>
              <a:rPr lang="en" sz="2400" i="1" baseline="-25000"/>
              <a:t>i+1</a:t>
            </a:r>
            <a:r>
              <a:rPr lang="en" sz="2400" i="1"/>
              <a:t>)</a:t>
            </a:r>
            <a:r>
              <a:rPr lang="en" sz="2400"/>
              <a:t> ∼ </a:t>
            </a:r>
            <a:r>
              <a:rPr lang="en" sz="2400" i="1"/>
              <a:t>P(s</a:t>
            </a:r>
            <a:r>
              <a:rPr lang="en" sz="2400" i="1" baseline="-25000"/>
              <a:t>i+1</a:t>
            </a:r>
            <a:r>
              <a:rPr lang="en" sz="2400" i="1"/>
              <a:t> | s</a:t>
            </a:r>
            <a:r>
              <a:rPr lang="en" sz="2400" i="1" baseline="-25000"/>
              <a:t>0</a:t>
            </a:r>
            <a:r>
              <a:rPr lang="en" sz="2400" i="1"/>
              <a:t>, s</a:t>
            </a:r>
            <a:r>
              <a:rPr lang="en" sz="2400" i="1" baseline="-25000"/>
              <a:t>1</a:t>
            </a:r>
            <a:r>
              <a:rPr lang="en" sz="2400" i="1"/>
              <a:t>, s</a:t>
            </a:r>
            <a:r>
              <a:rPr lang="en" sz="2400" i="1" baseline="-25000"/>
              <a:t>2</a:t>
            </a:r>
            <a:r>
              <a:rPr lang="en" sz="2400" i="1"/>
              <a:t>, … s</a:t>
            </a:r>
            <a:r>
              <a:rPr lang="en" sz="2400" i="1" baseline="-25000"/>
              <a:t>i</a:t>
            </a:r>
            <a:r>
              <a:rPr lang="en" sz="2400" i="1"/>
              <a:t>, a)</a:t>
            </a:r>
            <a:endParaRPr sz="2400" i="1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</a:t>
            </a:r>
            <a:r>
              <a:rPr lang="en" sz="2400" b="1"/>
              <a:t>Markov assumption  </a:t>
            </a:r>
            <a:r>
              <a:rPr lang="en" sz="2400" b="1" i="1"/>
              <a:t>T(s</a:t>
            </a:r>
            <a:r>
              <a:rPr lang="en" sz="2400" b="1" i="1" baseline="-25000"/>
              <a:t>i</a:t>
            </a:r>
            <a:r>
              <a:rPr lang="en" sz="2400" b="1" i="1"/>
              <a:t>, a, s</a:t>
            </a:r>
            <a:r>
              <a:rPr lang="en" sz="2400" b="1" i="1" baseline="-25000"/>
              <a:t>i+1</a:t>
            </a:r>
            <a:r>
              <a:rPr lang="en" sz="2400" b="1" i="1"/>
              <a:t>) ∼ P(s</a:t>
            </a:r>
            <a:r>
              <a:rPr lang="en" sz="2400" b="1" i="1" baseline="-25000"/>
              <a:t>i+1</a:t>
            </a:r>
            <a:r>
              <a:rPr lang="en" sz="2400" b="1" i="1"/>
              <a:t> | a, s</a:t>
            </a:r>
            <a:r>
              <a:rPr lang="en" sz="2400" b="1" i="1" baseline="-25000"/>
              <a:t>i</a:t>
            </a:r>
            <a:r>
              <a:rPr lang="en" sz="2400" b="1" i="1"/>
              <a:t>)</a:t>
            </a:r>
            <a:endParaRPr sz="2400" b="1" i="1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Reward		{</a:t>
            </a:r>
            <a:r>
              <a:rPr lang="en" sz="2400" i="1"/>
              <a:t>r</a:t>
            </a:r>
            <a:r>
              <a:rPr lang="en" sz="2400" i="1" baseline="-25000"/>
              <a:t>i</a:t>
            </a:r>
            <a:r>
              <a:rPr lang="en" sz="2400"/>
              <a:t>}</a:t>
            </a:r>
            <a:endParaRPr sz="2400" baseline="-25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3"/>
          </p:nvPr>
        </p:nvSpPr>
        <p:spPr>
          <a:xfrm>
            <a:off x="457200" y="1427375"/>
            <a:ext cx="8229600" cy="3091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Given a MDP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Given an initial state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Using the reward hypothesis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Select a series of actions that will maximize the return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</a:t>
            </a: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3"/>
          </p:nvPr>
        </p:nvSpPr>
        <p:spPr>
          <a:xfrm>
            <a:off x="457200" y="1427375"/>
            <a:ext cx="8229600" cy="3091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Deterministic 		</a:t>
            </a:r>
            <a:r>
              <a:rPr lang="en" sz="2400" b="1"/>
              <a:t>	𝜋 : S  →  A</a:t>
            </a:r>
            <a:endParaRPr sz="2400" b="1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 b="1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Stochastic		</a:t>
            </a:r>
            <a:r>
              <a:rPr lang="en" sz="2400" b="1"/>
              <a:t> 	𝜋 : S x A  →  [0,1]</a:t>
            </a:r>
            <a:endParaRPr sz="2400" b="1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 b="1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- quick check</a:t>
            </a: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5330775" y="1376250"/>
            <a:ext cx="3356100" cy="31959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(high) = search</a:t>
            </a:r>
            <a:endParaRPr sz="2000">
              <a:solidFill>
                <a:srgbClr val="4F4F4F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(low) = recharge</a:t>
            </a:r>
            <a:endParaRPr sz="2000">
              <a:solidFill>
                <a:srgbClr val="4F4F4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4F4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F4F4F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(search|high) = 0.9</a:t>
            </a:r>
            <a:endParaRPr sz="2000">
              <a:solidFill>
                <a:srgbClr val="4F4F4F"/>
              </a:solidFill>
            </a:endParaRPr>
          </a:p>
          <a:p>
            <a:pPr marL="0" lvl="0" indent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(wait|high) = 0.1</a:t>
            </a:r>
            <a:endParaRPr sz="2000">
              <a:solidFill>
                <a:srgbClr val="4F4F4F"/>
              </a:solidFill>
            </a:endParaRPr>
          </a:p>
          <a:p>
            <a:pPr marL="0" lvl="0" indent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(wait|low) = 0.4</a:t>
            </a:r>
            <a:endParaRPr sz="2000">
              <a:solidFill>
                <a:srgbClr val="4F4F4F"/>
              </a:solidFill>
            </a:endParaRPr>
          </a:p>
          <a:p>
            <a:pPr marL="0" lvl="0" indent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(search|low) = 0.1</a:t>
            </a:r>
            <a:endParaRPr sz="2000">
              <a:solidFill>
                <a:srgbClr val="4F4F4F"/>
              </a:solidFill>
            </a:endParaRPr>
          </a:p>
          <a:p>
            <a:pPr marL="0" lvl="0" indent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i="1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(recharge|low) = 0.5</a:t>
            </a:r>
            <a:endParaRPr sz="2000">
              <a:solidFill>
                <a:srgbClr val="4F4F4F"/>
              </a:solidFill>
            </a:endParaRP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0"/>
            <a:ext cx="5248214" cy="30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10929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{U, D, L R}		R - {-0.1 (W), -0.3 (GRAY)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V</a:t>
            </a:r>
            <a:r>
              <a:rPr lang="en" baseline="-25000">
                <a:solidFill>
                  <a:srgbClr val="2D3D4A"/>
                </a:solidFill>
              </a:rPr>
              <a:t>𝜋</a:t>
            </a:r>
            <a:r>
              <a:rPr lang="en">
                <a:solidFill>
                  <a:srgbClr val="2D3D4A"/>
                </a:solidFill>
              </a:rPr>
              <a:t>(s) = sum of all cumulative rewards </a:t>
            </a:r>
            <a:endParaRPr>
              <a:solidFill>
                <a:srgbClr val="2D3D4A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𝜋(a,2) = (L, L, U, R, R, U, R)</a:t>
            </a:r>
            <a:endParaRPr>
              <a:solidFill>
                <a:srgbClr val="2D3D4A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Value Function</a:t>
            </a:r>
            <a:endParaRPr/>
          </a:p>
        </p:txBody>
      </p:sp>
      <p:graphicFrame>
        <p:nvGraphicFramePr>
          <p:cNvPr id="385" name="Shape 38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1.0</a:t>
                      </a: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+1.0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0.5</a:t>
                      </a: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9FC5E8"/>
                          </a:solidFill>
                        </a:rPr>
                        <a:t>0.6</a:t>
                      </a:r>
                      <a:endParaRPr sz="2400">
                        <a:solidFill>
                          <a:srgbClr val="9FC5E8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</a:t>
                      </a: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0.4</a:t>
                      </a: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solidFill>
                            <a:srgbClr val="FFFFFF"/>
                          </a:solidFill>
                        </a:rPr>
                        <a:t>0.8</a:t>
                      </a:r>
                      <a:endParaRPr sz="2400" i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Value Function</a:t>
            </a: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04" y="900000"/>
            <a:ext cx="6170597" cy="40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 - STATE VALUE</a:t>
            </a:r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 Equation</a:t>
            </a:r>
            <a:endParaRPr/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57434"/>
            <a:ext cx="8229600" cy="94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057975"/>
            <a:ext cx="8229600" cy="91628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627250" y="1283775"/>
            <a:ext cx="8059500" cy="3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Deterministic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Stochastic (with uncertainty of outcome)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Policy</a:t>
            </a:r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3"/>
          </p:nvPr>
        </p:nvSpPr>
        <p:spPr>
          <a:xfrm>
            <a:off x="457200" y="1442700"/>
            <a:ext cx="8229600" cy="3129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Policy </a:t>
            </a:r>
            <a:r>
              <a:rPr lang="en" b="1"/>
              <a:t>𝜋’</a:t>
            </a:r>
            <a:r>
              <a:rPr lang="en"/>
              <a:t> is better than policy </a:t>
            </a:r>
            <a:r>
              <a:rPr lang="en" b="1"/>
              <a:t>𝜋</a:t>
            </a:r>
            <a:r>
              <a:rPr lang="en"/>
              <a:t> if the following is true: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b="1"/>
              <a:t>V</a:t>
            </a:r>
            <a:r>
              <a:rPr lang="en" b="1" baseline="-25000"/>
              <a:t>𝜋’</a:t>
            </a:r>
            <a:r>
              <a:rPr lang="en" b="1"/>
              <a:t> (</a:t>
            </a:r>
            <a:r>
              <a:rPr lang="en" b="1" i="1"/>
              <a:t>s</a:t>
            </a:r>
            <a:r>
              <a:rPr lang="en" b="1"/>
              <a:t>)  ≥ V</a:t>
            </a:r>
            <a:r>
              <a:rPr lang="en" b="1" baseline="-25000"/>
              <a:t>𝜋</a:t>
            </a:r>
            <a:r>
              <a:rPr lang="en" b="1"/>
              <a:t>(</a:t>
            </a:r>
            <a:r>
              <a:rPr lang="en" b="1" i="1"/>
              <a:t>s</a:t>
            </a:r>
            <a:r>
              <a:rPr lang="en" b="1"/>
              <a:t>)    for all states </a:t>
            </a:r>
            <a:r>
              <a:rPr lang="en" b="1" i="1"/>
              <a:t>s </a:t>
            </a:r>
            <a:r>
              <a:rPr lang="en" b="1"/>
              <a:t>∊ </a:t>
            </a:r>
            <a:r>
              <a:rPr lang="en" b="1" i="1"/>
              <a:t>S</a:t>
            </a:r>
            <a:endParaRPr b="1" i="1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There is at least one policy which is “better” than every other 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Optimal policy is denoted as </a:t>
            </a:r>
            <a:r>
              <a:rPr lang="en" b="1"/>
              <a:t>𝜋*</a:t>
            </a:r>
            <a:r>
              <a:rPr lang="en"/>
              <a:t> by convention  (may not be unique)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i="1"/>
              <a:t>		Solution of the MDP</a:t>
            </a:r>
            <a:endParaRPr i="1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54610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Optimal state-value function is </a:t>
            </a:r>
            <a:r>
              <a:rPr lang="en" b="1" i="1"/>
              <a:t>v</a:t>
            </a:r>
            <a:r>
              <a:rPr lang="en" b="1" i="1" baseline="-25000"/>
              <a:t>*</a:t>
            </a:r>
            <a:r>
              <a:rPr lang="en" b="1" i="1"/>
              <a:t>(s)</a:t>
            </a:r>
            <a:r>
              <a:rPr lang="en"/>
              <a:t>    (by convention)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Action-value Function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body" idx="3"/>
          </p:nvPr>
        </p:nvSpPr>
        <p:spPr>
          <a:xfrm>
            <a:off x="457200" y="1379975"/>
            <a:ext cx="4059000" cy="107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V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(s) = E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679525" y="24985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state s,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Uses the policy 𝜋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body" idx="3"/>
          </p:nvPr>
        </p:nvSpPr>
        <p:spPr>
          <a:xfrm>
            <a:off x="4414800" y="1379975"/>
            <a:ext cx="4554900" cy="107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q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(s,a) = E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=s, a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=a]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4700000" y="24566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state s and action a,</a:t>
            </a:r>
            <a:endParaRPr sz="1800">
              <a:solidFill>
                <a:srgbClr val="CFE2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then chooses action a</a:t>
            </a:r>
            <a:endParaRPr sz="1800">
              <a:solidFill>
                <a:srgbClr val="CFE2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And Uses the policy 𝜋</a:t>
            </a:r>
            <a:endParaRPr sz="1800">
              <a:solidFill>
                <a:srgbClr val="CFE2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10929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{U, D, L R}		R - {-0.1 (W), -0.3 (GRAY)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rgbClr val="2D3D4A"/>
              </a:solidFill>
            </a:endParaRPr>
          </a:p>
        </p:txBody>
      </p:sp>
      <p:sp>
        <p:nvSpPr>
          <p:cNvPr id="426" name="Shape 42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Value Function</a:t>
            </a:r>
            <a:endParaRPr/>
          </a:p>
        </p:txBody>
      </p:sp>
      <p:graphicFrame>
        <p:nvGraphicFramePr>
          <p:cNvPr id="428" name="Shape 42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+1.0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9FC5E8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solidFill>
                            <a:srgbClr val="FFFFFF"/>
                          </a:solidFill>
                        </a:rPr>
                        <a:t>0.8</a:t>
                      </a:r>
                      <a:endParaRPr sz="2400" i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429" name="Shape 429"/>
          <p:cNvCxnSpPr/>
          <p:nvPr/>
        </p:nvCxnSpPr>
        <p:spPr>
          <a:xfrm flipH="1">
            <a:off x="3407975" y="4056250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5023975" y="4056250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1" name="Shape 431"/>
          <p:cNvCxnSpPr/>
          <p:nvPr/>
        </p:nvCxnSpPr>
        <p:spPr>
          <a:xfrm flipH="1">
            <a:off x="6378625" y="4056250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2" name="Shape 432"/>
          <p:cNvCxnSpPr/>
          <p:nvPr/>
        </p:nvCxnSpPr>
        <p:spPr>
          <a:xfrm flipH="1">
            <a:off x="3407975" y="3455775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3" name="Shape 433"/>
          <p:cNvCxnSpPr/>
          <p:nvPr/>
        </p:nvCxnSpPr>
        <p:spPr>
          <a:xfrm rot="10800000" flipH="1">
            <a:off x="3463500" y="2726213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4" name="Shape 434"/>
          <p:cNvCxnSpPr/>
          <p:nvPr/>
        </p:nvCxnSpPr>
        <p:spPr>
          <a:xfrm rot="10800000" flipH="1">
            <a:off x="4901775" y="2726213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5" name="Shape 435"/>
          <p:cNvCxnSpPr/>
          <p:nvPr/>
        </p:nvCxnSpPr>
        <p:spPr>
          <a:xfrm rot="10800000" flipH="1">
            <a:off x="6298250" y="2726213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6" name="Shape 436"/>
          <p:cNvCxnSpPr/>
          <p:nvPr/>
        </p:nvCxnSpPr>
        <p:spPr>
          <a:xfrm rot="10800000">
            <a:off x="2948600" y="3570375"/>
            <a:ext cx="20400" cy="52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7" name="Shape 437"/>
          <p:cNvCxnSpPr/>
          <p:nvPr/>
        </p:nvCxnSpPr>
        <p:spPr>
          <a:xfrm rot="10800000">
            <a:off x="2928200" y="2823550"/>
            <a:ext cx="20400" cy="52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8" name="Shape 438"/>
          <p:cNvCxnSpPr/>
          <p:nvPr/>
        </p:nvCxnSpPr>
        <p:spPr>
          <a:xfrm rot="10800000">
            <a:off x="6055150" y="2823550"/>
            <a:ext cx="20400" cy="52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10346"/>
          <a:stretch/>
        </p:blipFill>
        <p:spPr>
          <a:xfrm>
            <a:off x="137350" y="1575600"/>
            <a:ext cx="8925875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858875" y="1575600"/>
            <a:ext cx="6079800" cy="2331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751525" y="3395700"/>
            <a:ext cx="48438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Reinforcement Learning</a:t>
            </a:r>
            <a:endParaRPr sz="1800" b="1"/>
          </a:p>
        </p:txBody>
      </p:sp>
      <p:sp>
        <p:nvSpPr>
          <p:cNvPr id="107" name="Shape 107"/>
          <p:cNvSpPr/>
          <p:nvPr/>
        </p:nvSpPr>
        <p:spPr>
          <a:xfrm>
            <a:off x="1959300" y="2802300"/>
            <a:ext cx="11871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434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{U, D, L R}		R - {-0.1 (W), -0.3 (GRAY)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rgbClr val="2D3D4A"/>
              </a:solidFill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Value Function</a:t>
            </a:r>
            <a:endParaRPr/>
          </a:p>
        </p:txBody>
      </p:sp>
      <p:graphicFrame>
        <p:nvGraphicFramePr>
          <p:cNvPr id="446" name="Shape 446"/>
          <p:cNvGraphicFramePr/>
          <p:nvPr/>
        </p:nvGraphicFramePr>
        <p:xfrm>
          <a:off x="952500" y="134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730950"/>
                <a:gridCol w="1730950"/>
                <a:gridCol w="1730950"/>
                <a:gridCol w="1730950"/>
              </a:tblGrid>
              <a:tr h="118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+1.0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</a:tr>
              <a:tr h="118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9FC5E8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118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solidFill>
                            <a:srgbClr val="FFFFFF"/>
                          </a:solidFill>
                        </a:rPr>
                        <a:t>0.8</a:t>
                      </a:r>
                      <a:endParaRPr sz="2400" i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447" name="Shape 447"/>
          <p:cNvCxnSpPr/>
          <p:nvPr/>
        </p:nvCxnSpPr>
        <p:spPr>
          <a:xfrm flipH="1">
            <a:off x="2303075" y="4401275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Shape 448"/>
          <p:cNvCxnSpPr/>
          <p:nvPr/>
        </p:nvCxnSpPr>
        <p:spPr>
          <a:xfrm flipH="1">
            <a:off x="3947200" y="4401275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Shape 449"/>
          <p:cNvCxnSpPr/>
          <p:nvPr/>
        </p:nvCxnSpPr>
        <p:spPr>
          <a:xfrm flipH="1">
            <a:off x="5870875" y="4390775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0" name="Shape 450"/>
          <p:cNvCxnSpPr/>
          <p:nvPr/>
        </p:nvCxnSpPr>
        <p:spPr>
          <a:xfrm flipH="1">
            <a:off x="2205750" y="3156025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1" name="Shape 451"/>
          <p:cNvCxnSpPr/>
          <p:nvPr/>
        </p:nvCxnSpPr>
        <p:spPr>
          <a:xfrm rot="10800000" flipH="1">
            <a:off x="2250825" y="1574475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2" name="Shape 452"/>
          <p:cNvCxnSpPr/>
          <p:nvPr/>
        </p:nvCxnSpPr>
        <p:spPr>
          <a:xfrm rot="10800000" flipH="1">
            <a:off x="4043275" y="1557888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3" name="Shape 453"/>
          <p:cNvCxnSpPr/>
          <p:nvPr/>
        </p:nvCxnSpPr>
        <p:spPr>
          <a:xfrm rot="10800000" flipH="1">
            <a:off x="5754650" y="1607963"/>
            <a:ext cx="8469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rot="10800000">
            <a:off x="1143675" y="3544850"/>
            <a:ext cx="20400" cy="52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5" name="Shape 455"/>
          <p:cNvCxnSpPr/>
          <p:nvPr/>
        </p:nvCxnSpPr>
        <p:spPr>
          <a:xfrm rot="10800000">
            <a:off x="1143675" y="2307900"/>
            <a:ext cx="20400" cy="52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6" name="Shape 456"/>
          <p:cNvCxnSpPr/>
          <p:nvPr/>
        </p:nvCxnSpPr>
        <p:spPr>
          <a:xfrm rot="10800000">
            <a:off x="5850475" y="2319075"/>
            <a:ext cx="20400" cy="52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7" name="Shape 457"/>
          <p:cNvSpPr txBox="1"/>
          <p:nvPr/>
        </p:nvSpPr>
        <p:spPr>
          <a:xfrm>
            <a:off x="1505425" y="147637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58" name="Shape 458"/>
          <p:cNvSpPr txBox="1"/>
          <p:nvPr/>
        </p:nvSpPr>
        <p:spPr>
          <a:xfrm>
            <a:off x="1143675" y="183688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59" name="Shape 459"/>
          <p:cNvSpPr txBox="1"/>
          <p:nvPr/>
        </p:nvSpPr>
        <p:spPr>
          <a:xfrm>
            <a:off x="1863875" y="181081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0" name="Shape 460"/>
          <p:cNvSpPr txBox="1"/>
          <p:nvPr/>
        </p:nvSpPr>
        <p:spPr>
          <a:xfrm>
            <a:off x="1547925" y="210300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1" name="Shape 461"/>
          <p:cNvSpPr txBox="1"/>
          <p:nvPr/>
        </p:nvSpPr>
        <p:spPr>
          <a:xfrm>
            <a:off x="3350900" y="139601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2" name="Shape 462"/>
          <p:cNvSpPr txBox="1"/>
          <p:nvPr/>
        </p:nvSpPr>
        <p:spPr>
          <a:xfrm>
            <a:off x="2989150" y="175652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3" name="Shape 463"/>
          <p:cNvSpPr txBox="1"/>
          <p:nvPr/>
        </p:nvSpPr>
        <p:spPr>
          <a:xfrm>
            <a:off x="3709350" y="173045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4" name="Shape 464"/>
          <p:cNvSpPr txBox="1"/>
          <p:nvPr/>
        </p:nvSpPr>
        <p:spPr>
          <a:xfrm>
            <a:off x="3393400" y="202263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5" name="Shape 465"/>
          <p:cNvSpPr txBox="1"/>
          <p:nvPr/>
        </p:nvSpPr>
        <p:spPr>
          <a:xfrm>
            <a:off x="5073225" y="141713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6" name="Shape 466"/>
          <p:cNvSpPr txBox="1"/>
          <p:nvPr/>
        </p:nvSpPr>
        <p:spPr>
          <a:xfrm>
            <a:off x="4711475" y="177765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7" name="Shape 467"/>
          <p:cNvSpPr txBox="1"/>
          <p:nvPr/>
        </p:nvSpPr>
        <p:spPr>
          <a:xfrm>
            <a:off x="5431675" y="175157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8" name="Shape 468"/>
          <p:cNvSpPr txBox="1"/>
          <p:nvPr/>
        </p:nvSpPr>
        <p:spPr>
          <a:xfrm>
            <a:off x="5115725" y="204376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9" name="Shape 469"/>
          <p:cNvSpPr txBox="1"/>
          <p:nvPr/>
        </p:nvSpPr>
        <p:spPr>
          <a:xfrm>
            <a:off x="3343050" y="258533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2981300" y="294585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3701500" y="291977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385550" y="321196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507075" y="260126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4" name="Shape 474"/>
          <p:cNvSpPr txBox="1"/>
          <p:nvPr/>
        </p:nvSpPr>
        <p:spPr>
          <a:xfrm>
            <a:off x="1145325" y="296177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5" name="Shape 475"/>
          <p:cNvSpPr txBox="1"/>
          <p:nvPr/>
        </p:nvSpPr>
        <p:spPr>
          <a:xfrm>
            <a:off x="1865525" y="293570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6" name="Shape 476"/>
          <p:cNvSpPr txBox="1"/>
          <p:nvPr/>
        </p:nvSpPr>
        <p:spPr>
          <a:xfrm>
            <a:off x="1549575" y="322788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7" name="Shape 477"/>
          <p:cNvSpPr txBox="1"/>
          <p:nvPr/>
        </p:nvSpPr>
        <p:spPr>
          <a:xfrm>
            <a:off x="1507075" y="385452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8" name="Shape 478"/>
          <p:cNvSpPr txBox="1"/>
          <p:nvPr/>
        </p:nvSpPr>
        <p:spPr>
          <a:xfrm>
            <a:off x="1145325" y="421503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9" name="Shape 479"/>
          <p:cNvSpPr txBox="1"/>
          <p:nvPr/>
        </p:nvSpPr>
        <p:spPr>
          <a:xfrm>
            <a:off x="1865525" y="418896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80" name="Shape 480"/>
          <p:cNvSpPr txBox="1"/>
          <p:nvPr/>
        </p:nvSpPr>
        <p:spPr>
          <a:xfrm>
            <a:off x="1549575" y="448115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57200" y="2633681"/>
            <a:ext cx="8229600" cy="20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Customer segments Project (P3) this week!! 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Reinforcement Learning - Lessons 1 - 5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l="10346"/>
          <a:stretch/>
        </p:blipFill>
        <p:spPr>
          <a:xfrm>
            <a:off x="137350" y="1575600"/>
            <a:ext cx="8925875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2858875" y="1575600"/>
            <a:ext cx="6079800" cy="2331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3751525" y="3395700"/>
            <a:ext cx="48438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Reinforcement Learning</a:t>
            </a:r>
            <a:endParaRPr sz="18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43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502" name="Shape 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CLUSTERING REVIEW</a:t>
            </a:r>
            <a:endParaRPr sz="5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</a:t>
            </a:r>
            <a:endParaRPr sz="500"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lvl="0" indent="-165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 b="1"/>
              <a:t>System gets unlabeled data and tries to group (</a:t>
            </a:r>
            <a:r>
              <a:rPr lang="en" sz="2200" b="1" i="1"/>
              <a:t>cluster</a:t>
            </a:r>
            <a:r>
              <a:rPr lang="en" sz="2200" b="1"/>
              <a:t>) them in some way </a:t>
            </a:r>
            <a:br>
              <a:rPr lang="en" sz="2200" b="1"/>
            </a:br>
            <a:r>
              <a:rPr lang="en" sz="2200" b="1"/>
              <a:t>	- 	Similar vs. dissimilar (</a:t>
            </a:r>
            <a:r>
              <a:rPr lang="en" sz="2200" b="1" i="1"/>
              <a:t>distance</a:t>
            </a:r>
            <a:r>
              <a:rPr lang="en" sz="2200" b="1"/>
              <a:t>)</a:t>
            </a:r>
            <a:endParaRPr sz="2200" b="1"/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-	Goal is to discover hidden “structure”</a:t>
            </a:r>
            <a:endParaRPr sz="2200" b="1"/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-	“Hard” vs. “soft” clusters</a:t>
            </a:r>
            <a:endParaRPr sz="2200" b="1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069400" cy="1319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Define the problem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RL Framework and Terminology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Describe some solutions </a:t>
            </a:r>
            <a:endParaRPr sz="2400"/>
          </a:p>
        </p:txBody>
      </p:sp>
      <p:sp>
        <p:nvSpPr>
          <p:cNvPr id="125" name="Shape 125"/>
          <p:cNvSpPr txBox="1"/>
          <p:nvPr/>
        </p:nvSpPr>
        <p:spPr>
          <a:xfrm>
            <a:off x="611725" y="3533025"/>
            <a:ext cx="79149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First, intuitively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Second, more formally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Agents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76250"/>
            <a:ext cx="3890874" cy="25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075" y="1376250"/>
            <a:ext cx="4465445" cy="25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https://youtu.be/JeVppkoloXs</a:t>
            </a:r>
            <a:endParaRPr sz="2400"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Berkeley Robotic Arm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546900" y="3680376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INTELLIGENT AGENT?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Agents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457200" y="1345788"/>
            <a:ext cx="8229600" cy="1888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9600"/>
              <a:t>WHAT ?</a:t>
            </a:r>
            <a:endParaRPr sz="9600"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546900" y="85730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THE PROBLEM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Macintosh PowerPoint</Application>
  <PresentationFormat>On-screen Show (16:9)</PresentationFormat>
  <Paragraphs>318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Cabin</vt:lpstr>
      <vt:lpstr>Open Sans</vt:lpstr>
      <vt:lpstr>Courier New</vt:lpstr>
      <vt:lpstr>Udacity Template 16x9</vt:lpstr>
      <vt:lpstr>Udacity Connect Session</vt:lpstr>
      <vt:lpstr>Welcome back!</vt:lpstr>
      <vt:lpstr>Morning Schedule</vt:lpstr>
      <vt:lpstr>PowerPoint Presentation</vt:lpstr>
      <vt:lpstr>Review</vt:lpstr>
      <vt:lpstr>Reinforcement Learning</vt:lpstr>
      <vt:lpstr>Intelligent Agents</vt:lpstr>
      <vt:lpstr>Berkeley Robotic Arm Demo</vt:lpstr>
      <vt:lpstr>Intelligent Agents</vt:lpstr>
      <vt:lpstr>Terminology</vt:lpstr>
      <vt:lpstr>Intelligent Agent - bare essentials</vt:lpstr>
      <vt:lpstr>Intelligent Agents - Minimalist</vt:lpstr>
      <vt:lpstr>Terminology</vt:lpstr>
      <vt:lpstr>States</vt:lpstr>
      <vt:lpstr>Goal - Reward Hypothesis</vt:lpstr>
      <vt:lpstr>Reward</vt:lpstr>
      <vt:lpstr>Google DeepMind Robot Walk</vt:lpstr>
      <vt:lpstr>DeepMind Robot</vt:lpstr>
      <vt:lpstr> DeepMind Robot - Reward Function </vt:lpstr>
      <vt:lpstr>Rewards - simple quiz</vt:lpstr>
      <vt:lpstr>Cumulative Reward</vt:lpstr>
      <vt:lpstr>Cumulative Reward</vt:lpstr>
      <vt:lpstr>Discounted Cumulative Reward</vt:lpstr>
      <vt:lpstr>github.com/zkhundkar/ConnectIntensive/ 08a RL Intro</vt:lpstr>
      <vt:lpstr>Lunch Break </vt:lpstr>
      <vt:lpstr>Afternoon Session</vt:lpstr>
      <vt:lpstr>Grid World - Deterministic</vt:lpstr>
      <vt:lpstr>Grid World - Stochastic</vt:lpstr>
      <vt:lpstr>MDP - Graph Model</vt:lpstr>
      <vt:lpstr>Representing a stochastic world</vt:lpstr>
      <vt:lpstr>Solution</vt:lpstr>
      <vt:lpstr>Policy</vt:lpstr>
      <vt:lpstr>Policy - quick check</vt:lpstr>
      <vt:lpstr>State Value Function</vt:lpstr>
      <vt:lpstr>State Value Function</vt:lpstr>
      <vt:lpstr>Bellman Equation</vt:lpstr>
      <vt:lpstr>Optimal Policy</vt:lpstr>
      <vt:lpstr>Action-value Function</vt:lpstr>
      <vt:lpstr>Action Value Function</vt:lpstr>
      <vt:lpstr>Action Value Function</vt:lpstr>
      <vt:lpstr>Prep for next week</vt:lpstr>
      <vt:lpstr>PowerPoint Presentation</vt:lpstr>
      <vt:lpstr>We really need your Feedback!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Vibbhav Lall</cp:lastModifiedBy>
  <cp:revision>1</cp:revision>
  <dcterms:modified xsi:type="dcterms:W3CDTF">2018-04-14T18:50:14Z</dcterms:modified>
</cp:coreProperties>
</file>