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0E9D63-82CA-4038-A740-B0AD12B0C06E}">
  <a:tblStyle styleId="{BA0E9D63-82CA-4038-A740-B0AD12B0C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0790"/>
  </p:normalViewPr>
  <p:slideViewPr>
    <p:cSldViewPr snapToGrid="0" snapToObjects="1">
      <p:cViewPr>
        <p:scale>
          <a:sx n="100" d="100"/>
          <a:sy n="100" d="100"/>
        </p:scale>
        <p:origin x="14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7,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Unsupervised Learning </a:t>
            </a:r>
            <a:endParaRPr/>
          </a:p>
          <a:p>
            <a:pPr marL="0" marR="0" lvl="0" indent="4572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- Feature Selection</a:t>
            </a:r>
            <a:endParaRPr/>
          </a:p>
          <a:p>
            <a:pPr marL="0" marR="0" lvl="0" indent="4572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- Feature Transformation (PCA)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github.com/zkhundkar/ConnectIntensive/06..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Single-Linkage Clustering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0812"/>
            <a:ext cx="3330999" cy="3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29332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293300" y="42933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endParaRPr sz="2000"/>
          </a:p>
        </p:txBody>
      </p:sp>
      <p:sp>
        <p:nvSpPr>
          <p:cNvPr id="159" name="Shape 159"/>
          <p:cNvSpPr/>
          <p:nvPr/>
        </p:nvSpPr>
        <p:spPr>
          <a:xfrm>
            <a:off x="4984150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67497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3667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75097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05662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984150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endParaRPr sz="2000"/>
          </a:p>
        </p:txBody>
      </p:sp>
      <p:sp>
        <p:nvSpPr>
          <p:cNvPr id="165" name="Shape 165"/>
          <p:cNvSpPr txBox="1"/>
          <p:nvPr/>
        </p:nvSpPr>
        <p:spPr>
          <a:xfrm>
            <a:off x="5674963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endParaRPr sz="2000"/>
          </a:p>
        </p:txBody>
      </p:sp>
      <p:sp>
        <p:nvSpPr>
          <p:cNvPr id="166" name="Shape 166"/>
          <p:cNvSpPr txBox="1"/>
          <p:nvPr/>
        </p:nvSpPr>
        <p:spPr>
          <a:xfrm>
            <a:off x="6436675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endParaRPr sz="2000"/>
          </a:p>
        </p:txBody>
      </p:sp>
      <p:sp>
        <p:nvSpPr>
          <p:cNvPr id="167" name="Shape 167"/>
          <p:cNvSpPr txBox="1"/>
          <p:nvPr/>
        </p:nvSpPr>
        <p:spPr>
          <a:xfrm>
            <a:off x="7056625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</a:t>
            </a:r>
            <a:endParaRPr sz="2000"/>
          </a:p>
        </p:txBody>
      </p:sp>
      <p:sp>
        <p:nvSpPr>
          <p:cNvPr id="168" name="Shape 168"/>
          <p:cNvSpPr txBox="1"/>
          <p:nvPr/>
        </p:nvSpPr>
        <p:spPr>
          <a:xfrm>
            <a:off x="7750975" y="42933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endParaRPr sz="2000"/>
          </a:p>
        </p:txBody>
      </p:sp>
      <p:sp>
        <p:nvSpPr>
          <p:cNvPr id="169" name="Shape 169"/>
          <p:cNvSpPr/>
          <p:nvPr/>
        </p:nvSpPr>
        <p:spPr>
          <a:xfrm>
            <a:off x="5256850" y="4026231"/>
            <a:ext cx="710269" cy="309607"/>
          </a:xfrm>
          <a:custGeom>
            <a:avLst/>
            <a:gdLst/>
            <a:ahLst/>
            <a:cxnLst/>
            <a:rect l="0" t="0" r="0" b="0"/>
            <a:pathLst>
              <a:path w="27772" h="10768" extrusionOk="0">
                <a:moveTo>
                  <a:pt x="0" y="10768"/>
                </a:moveTo>
                <a:lnTo>
                  <a:pt x="567" y="0"/>
                </a:lnTo>
                <a:lnTo>
                  <a:pt x="27772" y="1700"/>
                </a:lnTo>
                <a:lnTo>
                  <a:pt x="27772" y="1020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/>
          <p:nvPr/>
        </p:nvSpPr>
        <p:spPr>
          <a:xfrm>
            <a:off x="6656175" y="3852927"/>
            <a:ext cx="710269" cy="440411"/>
          </a:xfrm>
          <a:custGeom>
            <a:avLst/>
            <a:gdLst/>
            <a:ahLst/>
            <a:cxnLst/>
            <a:rect l="0" t="0" r="0" b="0"/>
            <a:pathLst>
              <a:path w="27772" h="10768" extrusionOk="0">
                <a:moveTo>
                  <a:pt x="0" y="10768"/>
                </a:moveTo>
                <a:lnTo>
                  <a:pt x="567" y="0"/>
                </a:lnTo>
                <a:lnTo>
                  <a:pt x="27772" y="1700"/>
                </a:lnTo>
                <a:lnTo>
                  <a:pt x="27772" y="1020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/>
          <p:nvPr/>
        </p:nvSpPr>
        <p:spPr>
          <a:xfrm>
            <a:off x="7013875" y="3613206"/>
            <a:ext cx="977675" cy="708475"/>
          </a:xfrm>
          <a:custGeom>
            <a:avLst/>
            <a:gdLst/>
            <a:ahLst/>
            <a:cxnLst/>
            <a:rect l="0" t="0" r="0" b="0"/>
            <a:pathLst>
              <a:path w="39107" h="28339" extrusionOk="0">
                <a:moveTo>
                  <a:pt x="0" y="11335"/>
                </a:moveTo>
                <a:lnTo>
                  <a:pt x="0" y="0"/>
                </a:lnTo>
                <a:lnTo>
                  <a:pt x="39107" y="1700"/>
                </a:lnTo>
                <a:lnTo>
                  <a:pt x="39107" y="283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/>
          <p:nvPr/>
        </p:nvSpPr>
        <p:spPr>
          <a:xfrm>
            <a:off x="5674975" y="2933081"/>
            <a:ext cx="1863243" cy="1093138"/>
          </a:xfrm>
          <a:custGeom>
            <a:avLst/>
            <a:gdLst/>
            <a:ahLst/>
            <a:cxnLst/>
            <a:rect l="0" t="0" r="0" b="0"/>
            <a:pathLst>
              <a:path w="74814" h="47042" extrusionOk="0">
                <a:moveTo>
                  <a:pt x="0" y="47042"/>
                </a:moveTo>
                <a:lnTo>
                  <a:pt x="1700" y="0"/>
                </a:lnTo>
                <a:lnTo>
                  <a:pt x="73681" y="566"/>
                </a:lnTo>
                <a:lnTo>
                  <a:pt x="74814" y="2947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/>
          <p:nvPr/>
        </p:nvSpPr>
        <p:spPr>
          <a:xfrm>
            <a:off x="4548375" y="1700331"/>
            <a:ext cx="1997900" cy="2621350"/>
          </a:xfrm>
          <a:custGeom>
            <a:avLst/>
            <a:gdLst/>
            <a:ahLst/>
            <a:cxnLst/>
            <a:rect l="0" t="0" r="0" b="0"/>
            <a:pathLst>
              <a:path w="79916" h="104854" extrusionOk="0">
                <a:moveTo>
                  <a:pt x="0" y="104854"/>
                </a:moveTo>
                <a:lnTo>
                  <a:pt x="0" y="0"/>
                </a:lnTo>
                <a:lnTo>
                  <a:pt x="77649" y="0"/>
                </a:lnTo>
                <a:lnTo>
                  <a:pt x="79916" y="5044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Advantages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Hierarchical representation contains richer information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Dendrogram provides good visualization of cluster relationships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Consistent - “always” results in the same clusters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Disadvantages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Sensitive to noise (outliers)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Computationally intensive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Sensitive to metric and linkage criterion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DENSTY-BASED SPATIAL CLUSTERING OF APPLICATIONS WITH NOISE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7200" y="1361913"/>
            <a:ext cx="8526300" cy="3455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901700" lvl="0" indent="-3556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Start with arguments </a:t>
            </a:r>
            <a:r>
              <a:rPr lang="en" sz="2000">
                <a:solidFill>
                  <a:srgbClr val="000000"/>
                </a:solidFill>
              </a:rPr>
              <a:t>ε and minPts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Select a point and find its neighbors (</a:t>
            </a:r>
            <a:r>
              <a:rPr lang="en" sz="2000">
                <a:solidFill>
                  <a:srgbClr val="000000"/>
                </a:solidFill>
              </a:rPr>
              <a:t>ε)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If count of neighbors &lt; minPts mark as outlier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Otherwise, mark point as core point and all neighbors as border points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Examine all neighbors (repeat from step 3)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A core point and all other points reachable from it form a cluster</a:t>
            </a:r>
            <a:endParaRPr sz="2000">
              <a:solidFill>
                <a:srgbClr val="222222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88" y="811525"/>
            <a:ext cx="5217636" cy="375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57200" y="1006025"/>
            <a:ext cx="187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minPts = 4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 - Advantages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5263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901700" lvl="0" indent="-3556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Does not require </a:t>
            </a:r>
            <a:r>
              <a:rPr lang="en" sz="2000" i="1">
                <a:solidFill>
                  <a:srgbClr val="222222"/>
                </a:solidFill>
              </a:rPr>
              <a:t>a priori</a:t>
            </a:r>
            <a:r>
              <a:rPr lang="en" sz="2000">
                <a:solidFill>
                  <a:srgbClr val="222222"/>
                </a:solidFill>
              </a:rPr>
              <a:t> knowledge of the number of clusters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Can find arbitrarily shaped clusters. 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Robust to outliers or noise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Requires just two parameters ( </a:t>
            </a:r>
            <a:r>
              <a:rPr lang="en" sz="2400">
                <a:solidFill>
                  <a:srgbClr val="000000"/>
                </a:solidFill>
              </a:rPr>
              <a:t>ε </a:t>
            </a:r>
            <a:r>
              <a:rPr lang="en" sz="2000">
                <a:solidFill>
                  <a:srgbClr val="222222"/>
                </a:solidFill>
              </a:rPr>
              <a:t>neighborhood size and minimum cluster size)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Mostly insensitive to the ordering of the points in the dataset</a:t>
            </a:r>
            <a:endParaRPr sz="2000">
              <a:solidFill>
                <a:srgbClr val="222222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Clusters can depend on the order points are processed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Depends on distance measure.	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Cannot properly cluster datasets with large differences in densities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Need domain knowledge to pick ε and min pts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CLUSTERS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Models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Assume samples are derived from one or more overlapping normal distributions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“Derived” implies randomly selected from iid gaussians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Deduce the parameters of the underlying distributions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NORMAL DISTRIBUTION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Function in 1-D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75" y="1223850"/>
            <a:ext cx="6305334" cy="34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99500" y="1897600"/>
            <a:ext cx="3720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g(x) = (1/√(2𝝅𝜎</a:t>
            </a:r>
            <a:r>
              <a:rPr lang="en" sz="1800" baseline="30000"/>
              <a:t>2</a:t>
            </a:r>
            <a:r>
              <a:rPr lang="en" sz="1800"/>
              <a:t>)) exp(-(x-𝜇)</a:t>
            </a:r>
            <a:r>
              <a:rPr lang="en" sz="1800" baseline="30000"/>
              <a:t>2</a:t>
            </a:r>
            <a:r>
              <a:rPr lang="en" sz="1800"/>
              <a:t>/2𝜎</a:t>
            </a:r>
            <a:r>
              <a:rPr lang="en" sz="1800" baseline="30000"/>
              <a:t>2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in 2 dimensions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00" y="1238100"/>
            <a:ext cx="5969123" cy="3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175" y="219625"/>
            <a:ext cx="4813650" cy="4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GMMs in 2-D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9375"/>
            <a:ext cx="4279225" cy="3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00" y="1140959"/>
            <a:ext cx="3957600" cy="379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Observations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00" y="1285100"/>
            <a:ext cx="3957600" cy="3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Expectation Maximization	</a:t>
            </a: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Initialize (guess) the </a:t>
            </a:r>
            <a:r>
              <a:rPr lang="en" sz="2400" i="1"/>
              <a:t>k</a:t>
            </a:r>
            <a:r>
              <a:rPr lang="en" sz="2400"/>
              <a:t> Gaussian distributions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Calculate soft-cluster assignment probabilities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Re-estimate the </a:t>
            </a:r>
            <a:r>
              <a:rPr lang="en" sz="2400" i="1"/>
              <a:t>k</a:t>
            </a:r>
            <a:r>
              <a:rPr lang="en" sz="2400"/>
              <a:t> Gausssians (make a better guess)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Evaluate log-likelihood for model (check for convergence)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Iterate from step 2 until no meaningful change in log likelihood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Soft cluster expectation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E[Z</a:t>
            </a:r>
            <a:r>
              <a:rPr lang="en" sz="2400" baseline="-25000"/>
              <a:t>i,A</a:t>
            </a:r>
            <a:r>
              <a:rPr lang="en" sz="2400"/>
              <a:t>] = N</a:t>
            </a:r>
            <a:r>
              <a:rPr lang="en" sz="2400" baseline="-25000"/>
              <a:t>A</a:t>
            </a:r>
            <a:r>
              <a:rPr lang="en" sz="2400"/>
              <a:t>(X|𝞵</a:t>
            </a:r>
            <a:r>
              <a:rPr lang="en" sz="2400" baseline="-25000"/>
              <a:t>A</a:t>
            </a:r>
            <a:r>
              <a:rPr lang="en" sz="2400"/>
              <a:t>, 𝜎</a:t>
            </a:r>
            <a:r>
              <a:rPr lang="en" sz="2400" baseline="-25000"/>
              <a:t>A</a:t>
            </a:r>
            <a:r>
              <a:rPr lang="en" sz="2400" baseline="30000"/>
              <a:t>2</a:t>
            </a:r>
            <a:r>
              <a:rPr lang="en" sz="2400"/>
              <a:t>) / (N</a:t>
            </a:r>
            <a:r>
              <a:rPr lang="en" sz="2400" baseline="-25000"/>
              <a:t>A</a:t>
            </a:r>
            <a:r>
              <a:rPr lang="en" sz="2400"/>
              <a:t>(X|𝞵</a:t>
            </a:r>
            <a:r>
              <a:rPr lang="en" sz="2400" baseline="-25000"/>
              <a:t>A</a:t>
            </a:r>
            <a:r>
              <a:rPr lang="en" sz="2400"/>
              <a:t>, 𝜎</a:t>
            </a:r>
            <a:r>
              <a:rPr lang="en" sz="2400" baseline="-25000"/>
              <a:t>A</a:t>
            </a:r>
            <a:r>
              <a:rPr lang="en" sz="2400" baseline="30000"/>
              <a:t>2</a:t>
            </a:r>
            <a:r>
              <a:rPr lang="en" sz="2400"/>
              <a:t> ) + N</a:t>
            </a:r>
            <a:r>
              <a:rPr lang="en" sz="2400" baseline="-25000"/>
              <a:t>B</a:t>
            </a:r>
            <a:r>
              <a:rPr lang="en" sz="2400"/>
              <a:t>(X|𝞵</a:t>
            </a:r>
            <a:r>
              <a:rPr lang="en" sz="2400" baseline="-25000"/>
              <a:t>B</a:t>
            </a:r>
            <a:r>
              <a:rPr lang="en" sz="2400"/>
              <a:t>, 𝜎</a:t>
            </a:r>
            <a:r>
              <a:rPr lang="en" sz="2400" baseline="-25000"/>
              <a:t>B</a:t>
            </a:r>
            <a:r>
              <a:rPr lang="en" sz="2400" baseline="30000"/>
              <a:t>2</a:t>
            </a:r>
            <a:r>
              <a:rPr lang="en" sz="2400"/>
              <a:t>))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E[Z</a:t>
            </a:r>
            <a:r>
              <a:rPr lang="en" sz="2400" baseline="-25000"/>
              <a:t>i,B</a:t>
            </a:r>
            <a:r>
              <a:rPr lang="en" sz="2400"/>
              <a:t>] = N</a:t>
            </a:r>
            <a:r>
              <a:rPr lang="en" sz="2400" baseline="-25000"/>
              <a:t>B</a:t>
            </a:r>
            <a:r>
              <a:rPr lang="en" sz="2400"/>
              <a:t>(X|𝞵</a:t>
            </a:r>
            <a:r>
              <a:rPr lang="en" sz="2400" baseline="-25000"/>
              <a:t>B</a:t>
            </a:r>
            <a:r>
              <a:rPr lang="en" sz="2400"/>
              <a:t>, 𝜎</a:t>
            </a:r>
            <a:r>
              <a:rPr lang="en" sz="2400" baseline="-25000"/>
              <a:t>B</a:t>
            </a:r>
            <a:r>
              <a:rPr lang="en" sz="2400" baseline="30000"/>
              <a:t>2</a:t>
            </a:r>
            <a:r>
              <a:rPr lang="en" sz="2400"/>
              <a:t>) / (N</a:t>
            </a:r>
            <a:r>
              <a:rPr lang="en" sz="2400" baseline="-25000"/>
              <a:t>A</a:t>
            </a:r>
            <a:r>
              <a:rPr lang="en" sz="2400"/>
              <a:t>(X|𝞵</a:t>
            </a:r>
            <a:r>
              <a:rPr lang="en" sz="2400" baseline="-25000"/>
              <a:t>A</a:t>
            </a:r>
            <a:r>
              <a:rPr lang="en" sz="2400"/>
              <a:t>, 𝜎</a:t>
            </a:r>
            <a:r>
              <a:rPr lang="en" sz="2400" baseline="-25000"/>
              <a:t>A</a:t>
            </a:r>
            <a:r>
              <a:rPr lang="en" sz="2400" baseline="30000"/>
              <a:t>2</a:t>
            </a:r>
            <a:r>
              <a:rPr lang="en" sz="2400"/>
              <a:t> ) + N</a:t>
            </a:r>
            <a:r>
              <a:rPr lang="en" sz="2400" baseline="-25000"/>
              <a:t>B</a:t>
            </a:r>
            <a:r>
              <a:rPr lang="en" sz="2400"/>
              <a:t>(X|𝞵</a:t>
            </a:r>
            <a:r>
              <a:rPr lang="en" sz="2400" baseline="-25000"/>
              <a:t>B</a:t>
            </a:r>
            <a:r>
              <a:rPr lang="en" sz="2400"/>
              <a:t>, 𝜎</a:t>
            </a:r>
            <a:r>
              <a:rPr lang="en" sz="2400" baseline="-25000"/>
              <a:t>B</a:t>
            </a:r>
            <a:r>
              <a:rPr lang="en" sz="2400" baseline="30000"/>
              <a:t>2</a:t>
            </a:r>
            <a:r>
              <a:rPr lang="en" sz="2400"/>
              <a:t>))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Re-estimate Gaussians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35433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754900" y="1376250"/>
            <a:ext cx="53892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𝞵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aseline="30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(new)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]X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𝜎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aseline="30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 (new)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 = 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](X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- 𝞵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" sz="2400" baseline="30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 - Advantages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Soft clustering (only one of the ones we discussed)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Can handle clusters of different geometries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 - Disadvantages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Have to “guess” N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Clusters could depend on initial guess (not consistent)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Could converge to a local minimum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Convergane can be slow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07a Clustering HAC, DBSCAN and GMM</a:t>
            </a:r>
            <a:endParaRPr sz="2400"/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-n mlnd scipy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Other Clustering Algorithms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11:45 -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30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28" name="Shape 328"/>
          <p:cNvGraphicFramePr/>
          <p:nvPr/>
        </p:nvGraphicFramePr>
        <p:xfrm>
          <a:off x="955588" y="900010"/>
          <a:ext cx="7232825" cy="323045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Feature Selection/Transformation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Principal Component Analysis 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2:00 - 2:45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PCA mini-project (notebook)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2:45 - 3:00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P3 review and work on P3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3"/>
          </p:nvPr>
        </p:nvSpPr>
        <p:spPr>
          <a:xfrm>
            <a:off x="457200" y="1223850"/>
            <a:ext cx="8229600" cy="3348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Interpretability - explain our results</a:t>
            </a:r>
            <a:endParaRPr sz="2400"/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Curse of dimensionality  </a:t>
            </a:r>
            <a:endParaRPr sz="2400"/>
          </a:p>
          <a:p>
            <a:pPr marL="88900" lvl="0" indent="368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# samples needed grows exponentially with number of dimensions</a:t>
            </a: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 Essential compromise</a:t>
            </a:r>
            <a:endParaRPr sz="2400"/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&lt;100% Explained variance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25" y="2961901"/>
            <a:ext cx="2236952" cy="18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3"/>
          </p:nvPr>
        </p:nvSpPr>
        <p:spPr>
          <a:xfrm>
            <a:off x="457200" y="1348300"/>
            <a:ext cx="4511400" cy="3223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Goal - pick </a:t>
            </a:r>
            <a:r>
              <a:rPr lang="en" i="1"/>
              <a:t>best </a:t>
            </a:r>
            <a:r>
              <a:rPr lang="en"/>
              <a:t>subset of features 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	Filtering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Can be fast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Look at features in isolation 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No reference to learner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	Wrapping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Slow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Uses feedback from learner</a:t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100" y="1348301"/>
            <a:ext cx="38576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External criteria for selection</a:t>
            </a:r>
            <a:endParaRPr/>
          </a:p>
          <a:p>
            <a:pPr marL="10287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Information Gain, Entropy, “usefulness”, independence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Wrapping</a:t>
            </a:r>
            <a:endParaRPr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Hill-climbing/Randomized optimization</a:t>
            </a:r>
            <a:endParaRPr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Forward Search/Backwards search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vs Relevance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Relevance =&gt; formal</a:t>
            </a:r>
            <a:endParaRPr/>
          </a:p>
          <a:p>
            <a:pPr marL="457200" lvl="0" indent="-3175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Bayesian Optimal Learner (not a specific model)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Usefulness =&gt; practical</a:t>
            </a:r>
            <a:endParaRPr/>
          </a:p>
          <a:p>
            <a:pPr marL="457200" lvl="0" indent="-31750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 for a given model (classifier)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914249"/>
            <a:ext cx="8229600" cy="5340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module-sklearn.feature_selection</a:t>
            </a:r>
            <a:endParaRPr sz="2400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Selectors</a:t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10402"/>
          <a:stretch/>
        </p:blipFill>
        <p:spPr>
          <a:xfrm>
            <a:off x="0" y="1462500"/>
            <a:ext cx="9144001" cy="3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Transformation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Observable variables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Measurable, not necessarily knowledge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Latent (hidden) variables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Not measurable, true influencer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Transformations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1007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Estimate the hidden variables</a:t>
            </a:r>
            <a:endParaRPr sz="2400"/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Linear combinations of measurable variables</a:t>
            </a:r>
            <a:endParaRPr sz="2400"/>
          </a:p>
        </p:txBody>
      </p:sp>
      <p:graphicFrame>
        <p:nvGraphicFramePr>
          <p:cNvPr id="387" name="Shape 387"/>
          <p:cNvGraphicFramePr/>
          <p:nvPr/>
        </p:nvGraphicFramePr>
        <p:xfrm>
          <a:off x="952500" y="3136350"/>
          <a:ext cx="7239000" cy="91434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4468425"/>
                <a:gridCol w="2770575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PCA - Principal Components Analysis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variance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ICA  - Independent Components Analysis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independence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and Selection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How does this help with choosing a model?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Need fewer features if they are the latent variables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Find it an equally good fit with simpler model</a:t>
            </a:r>
            <a:endParaRPr sz="2400"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More generalizable?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https://www.youtube.com/watch?v=T-B8muDvzu0</a:t>
            </a: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00" y="1384851"/>
            <a:ext cx="4969200" cy="3015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Shape 404"/>
          <p:cNvCxnSpPr/>
          <p:nvPr/>
        </p:nvCxnSpPr>
        <p:spPr>
          <a:xfrm rot="10800000">
            <a:off x="4771900" y="1246800"/>
            <a:ext cx="9600" cy="366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 rot="10800000" flipH="1">
            <a:off x="2858950" y="1993525"/>
            <a:ext cx="3570600" cy="2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4781425" y="2143275"/>
            <a:ext cx="11736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4819000" y="2867375"/>
            <a:ext cx="4494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Shape 408"/>
          <p:cNvCxnSpPr/>
          <p:nvPr/>
        </p:nvCxnSpPr>
        <p:spPr>
          <a:xfrm rot="10800000" flipH="1">
            <a:off x="3221100" y="4278318"/>
            <a:ext cx="15729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Shape 409"/>
          <p:cNvSpPr txBox="1"/>
          <p:nvPr/>
        </p:nvSpPr>
        <p:spPr>
          <a:xfrm>
            <a:off x="4683100" y="3098450"/>
            <a:ext cx="187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</a:t>
            </a: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oo</a:t>
            </a: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10" name="Shape 410"/>
          <p:cNvSpPr txBox="1"/>
          <p:nvPr/>
        </p:nvSpPr>
        <p:spPr>
          <a:xfrm rot="-2160038">
            <a:off x="2808227" y="3106902"/>
            <a:ext cx="3875846" cy="30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O               O                                                  O            O         O</a:t>
            </a:r>
            <a:endParaRPr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" y="569000"/>
            <a:ext cx="8823601" cy="400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414800" y="174775"/>
            <a:ext cx="4729200" cy="2172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0525" y="3402425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-2302064">
            <a:off x="2540900" y="2352085"/>
            <a:ext cx="2297705" cy="6037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07b PCA miniproject</a:t>
            </a:r>
            <a:endParaRPr sz="2400"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Submit Customer segments Project (P3) this week!!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 Learning - Lessons 1 - 3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l="10346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Reinforcement Learning</a:t>
            </a:r>
            <a:endParaRPr sz="18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43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CLUSTERING REVIEW</a:t>
            </a:r>
            <a:endParaRPr sz="5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65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 b="1"/>
              <a:t>System gets unlabeled data and tries to group (</a:t>
            </a:r>
            <a:r>
              <a:rPr lang="en" sz="2200" b="1" i="1"/>
              <a:t>cluster</a:t>
            </a:r>
            <a:r>
              <a:rPr lang="en" sz="2200" b="1"/>
              <a:t>) them in some way </a:t>
            </a:r>
            <a:br>
              <a:rPr lang="en" sz="2200" b="1"/>
            </a:br>
            <a:r>
              <a:rPr lang="en" sz="2200" b="1"/>
              <a:t>	- 	Similar vs. dissimilar (</a:t>
            </a:r>
            <a:r>
              <a:rPr lang="en" sz="2200" b="1" i="1"/>
              <a:t>distance</a:t>
            </a:r>
            <a:r>
              <a:rPr lang="en" sz="2200" b="1"/>
              <a:t>)</a:t>
            </a:r>
            <a:endParaRPr sz="2200" b="1"/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-	Goal is to discover hidden “structure”</a:t>
            </a:r>
            <a:endParaRPr sz="2200" b="1"/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-	“Hard” vs. “soft” clusters</a:t>
            </a:r>
            <a:endParaRPr sz="2200" b="1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175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Centroid-based - K-means (KNN)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Heirarchical Agglomerative Clustering (SLC, ALC, CLC, Ward)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Density-based - DBSCAN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Gaussian Mixed Models (GMM)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57200" y="1023700"/>
            <a:ext cx="8229600" cy="3891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A86E8"/>
                </a:solidFill>
              </a:rPr>
              <a:t>Advantages</a:t>
            </a:r>
            <a:endParaRPr sz="2400" dirty="0">
              <a:solidFill>
                <a:srgbClr val="4A86E8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Easy </a:t>
            </a:r>
            <a:r>
              <a:rPr lang="en" sz="2400" dirty="0">
                <a:solidFill>
                  <a:srgbClr val="000000"/>
                </a:solidFill>
              </a:rPr>
              <a:t>to understand and </a:t>
            </a:r>
            <a:r>
              <a:rPr lang="en" sz="2400" dirty="0" smtClean="0">
                <a:solidFill>
                  <a:srgbClr val="000000"/>
                </a:solidFill>
              </a:rPr>
              <a:t>implement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1D1F22"/>
                </a:solidFill>
              </a:rPr>
              <a:t>General-purpose</a:t>
            </a:r>
            <a:endParaRPr sz="2400" dirty="0">
              <a:solidFill>
                <a:srgbClr val="1D1F22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D1F22"/>
                </a:solidFill>
              </a:rPr>
              <a:t>	</a:t>
            </a:r>
            <a:r>
              <a:rPr lang="en" sz="2400" dirty="0" smtClean="0">
                <a:solidFill>
                  <a:srgbClr val="1D1F22"/>
                </a:solidFill>
              </a:rPr>
              <a:t>Fast</a:t>
            </a:r>
            <a:endParaRPr sz="2400" dirty="0">
              <a:solidFill>
                <a:srgbClr val="1D1F22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D1F22"/>
                </a:solidFill>
              </a:rPr>
              <a:t>	</a:t>
            </a:r>
            <a:r>
              <a:rPr lang="en" sz="2400" dirty="0" smtClean="0">
                <a:solidFill>
                  <a:srgbClr val="1D1F22"/>
                </a:solidFill>
              </a:rPr>
              <a:t>Handles </a:t>
            </a:r>
            <a:r>
              <a:rPr lang="en" sz="2400" dirty="0">
                <a:solidFill>
                  <a:srgbClr val="1D1F22"/>
                </a:solidFill>
              </a:rPr>
              <a:t>large samples well (parallelizable)</a:t>
            </a:r>
            <a:endParaRPr sz="2400" dirty="0">
              <a:solidFill>
                <a:srgbClr val="1D1F2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D1F2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A86E8"/>
                </a:solidFill>
              </a:rPr>
              <a:t>Disadvantages</a:t>
            </a:r>
            <a:r>
              <a:rPr lang="en" sz="2400" dirty="0">
                <a:solidFill>
                  <a:srgbClr val="1D1F22"/>
                </a:solidFill>
              </a:rPr>
              <a:t/>
            </a:r>
            <a:br>
              <a:rPr lang="en" sz="2400" dirty="0">
                <a:solidFill>
                  <a:srgbClr val="1D1F22"/>
                </a:solidFill>
              </a:rPr>
            </a:br>
            <a:r>
              <a:rPr lang="en" sz="2400" dirty="0">
                <a:solidFill>
                  <a:srgbClr val="1D1F22"/>
                </a:solidFill>
              </a:rPr>
              <a:t>	Have to “guess” N</a:t>
            </a:r>
            <a:br>
              <a:rPr lang="en" sz="2400" dirty="0">
                <a:solidFill>
                  <a:srgbClr val="1D1F22"/>
                </a:solidFill>
              </a:rPr>
            </a:br>
            <a:r>
              <a:rPr lang="en" sz="2400" dirty="0">
                <a:solidFill>
                  <a:srgbClr val="1D1F22"/>
                </a:solidFill>
              </a:rPr>
              <a:t>	Clusters could depend on initial guess (not consistent)</a:t>
            </a:r>
            <a:br>
              <a:rPr lang="en" sz="2400" dirty="0">
                <a:solidFill>
                  <a:srgbClr val="1D1F22"/>
                </a:solidFill>
              </a:rPr>
            </a:br>
            <a:r>
              <a:rPr lang="en" sz="2400" dirty="0">
                <a:solidFill>
                  <a:srgbClr val="1D1F22"/>
                </a:solidFill>
              </a:rPr>
              <a:t>	Hard clusters - one point is assigned to one cluster</a:t>
            </a:r>
            <a:br>
              <a:rPr lang="en" sz="2400" dirty="0">
                <a:solidFill>
                  <a:srgbClr val="1D1F22"/>
                </a:solidFill>
              </a:rPr>
            </a:br>
            <a:endParaRPr sz="2400" dirty="0">
              <a:solidFill>
                <a:srgbClr val="1D1F22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Agglomerative Clustering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Start with all points as separate clusters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Merge “nearest” points or clusters into one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Repeat until we have merged all points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Select a “cutoff” height to choose the number of clusters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Linkage Criteria</a:t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485539" y="1238095"/>
          <a:ext cx="8371400" cy="373115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3874750"/>
                <a:gridCol w="4496650"/>
              </a:tblGrid>
              <a:tr h="587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Distance metric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591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Single-Link Clustering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Min { </a:t>
                      </a:r>
                      <a:r>
                        <a:rPr lang="en" sz="2400" i="1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,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591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Complete-Link Clustering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{ </a:t>
                      </a:r>
                      <a:r>
                        <a:rPr lang="en" sz="2400" i="1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,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5903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Average-Link Clustering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{ </a:t>
                      </a:r>
                      <a:r>
                        <a:rPr lang="en" sz="2400" i="1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,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1369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Ward minimal variance</a:t>
                      </a:r>
                      <a:endParaRPr sz="24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00" y="3813824"/>
            <a:ext cx="4340623" cy="4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00" y="4298975"/>
            <a:ext cx="3693735" cy="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12257</TotalTime>
  <Words>934</Words>
  <Application>Microsoft Macintosh PowerPoint</Application>
  <PresentationFormat>On-screen Show (16:9)</PresentationFormat>
  <Paragraphs>226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Cabin</vt:lpstr>
      <vt:lpstr>Open Sans</vt:lpstr>
      <vt:lpstr>Courier New</vt:lpstr>
      <vt:lpstr>Udacity Template 16x9</vt:lpstr>
      <vt:lpstr>Udacity Connect Session</vt:lpstr>
      <vt:lpstr>Welcome back!</vt:lpstr>
      <vt:lpstr>Morning Schedule</vt:lpstr>
      <vt:lpstr>PowerPoint Presentation</vt:lpstr>
      <vt:lpstr>Review</vt:lpstr>
      <vt:lpstr>Clustering Algorithms</vt:lpstr>
      <vt:lpstr>K-Means Clustering</vt:lpstr>
      <vt:lpstr>Hierarchical Agglomerative Clustering</vt:lpstr>
      <vt:lpstr>HAC - Linkage Criteria</vt:lpstr>
      <vt:lpstr>Single-Linkage Clustering</vt:lpstr>
      <vt:lpstr>HAC - Advantages</vt:lpstr>
      <vt:lpstr>HAC - Disadvantages</vt:lpstr>
      <vt:lpstr>DBSCAN Clustering</vt:lpstr>
      <vt:lpstr>DBSCAN</vt:lpstr>
      <vt:lpstr>DBSCAN Clustering - Advantages</vt:lpstr>
      <vt:lpstr>DBSCAN Clustering</vt:lpstr>
      <vt:lpstr>Gaussian Mixed Models</vt:lpstr>
      <vt:lpstr>Gaussian Function in 1-D</vt:lpstr>
      <vt:lpstr>Gaussian in 2 dimensions</vt:lpstr>
      <vt:lpstr>PowerPoint Presentation</vt:lpstr>
      <vt:lpstr>GMMs in 2-D</vt:lpstr>
      <vt:lpstr>GMM - Observations</vt:lpstr>
      <vt:lpstr>GMM - Expectation Maximization </vt:lpstr>
      <vt:lpstr>GMM - Soft cluster expectation</vt:lpstr>
      <vt:lpstr>Re-estimate Gaussians</vt:lpstr>
      <vt:lpstr>GMM Clustering - Advantages</vt:lpstr>
      <vt:lpstr>GMM Clustering - Disadvantages</vt:lpstr>
      <vt:lpstr>github.com/zkhundkar/ConnectIntensive/ 07a Clustering HAC, DBSCAN and GMM</vt:lpstr>
      <vt:lpstr>Lunch Break </vt:lpstr>
      <vt:lpstr>Afternoon Session</vt:lpstr>
      <vt:lpstr>Feature Selection</vt:lpstr>
      <vt:lpstr>Feature Selection</vt:lpstr>
      <vt:lpstr>Feature Selection</vt:lpstr>
      <vt:lpstr>Usefulness vs Relevance</vt:lpstr>
      <vt:lpstr>Feature Selectors</vt:lpstr>
      <vt:lpstr>Feature Transformation</vt:lpstr>
      <vt:lpstr>Linear Transformations</vt:lpstr>
      <vt:lpstr>Transformation and Selection</vt:lpstr>
      <vt:lpstr>Principal Component Analysis</vt:lpstr>
      <vt:lpstr>github.com/zkhundkar/ConnectIntensive/ 07b PCA miniproject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3</cp:revision>
  <dcterms:modified xsi:type="dcterms:W3CDTF">2018-04-16T06:00:57Z</dcterms:modified>
</cp:coreProperties>
</file>