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1" r:id="rId1"/>
  </p:sldMasterIdLst>
  <p:notesMasterIdLst>
    <p:notesMasterId r:id="rId66"/>
  </p:notesMasterIdLst>
  <p:handoutMasterIdLst>
    <p:handoutMasterId r:id="rId67"/>
  </p:handoutMasterIdLst>
  <p:sldIdLst>
    <p:sldId id="257" r:id="rId2"/>
    <p:sldId id="261" r:id="rId3"/>
    <p:sldId id="262" r:id="rId4"/>
    <p:sldId id="263" r:id="rId5"/>
    <p:sldId id="264" r:id="rId6"/>
    <p:sldId id="265" r:id="rId7"/>
    <p:sldId id="266" r:id="rId8"/>
    <p:sldId id="267" r:id="rId9"/>
    <p:sldId id="268" r:id="rId10"/>
    <p:sldId id="269" r:id="rId11"/>
    <p:sldId id="270" r:id="rId12"/>
    <p:sldId id="320" r:id="rId13"/>
    <p:sldId id="321" r:id="rId14"/>
    <p:sldId id="322" r:id="rId15"/>
    <p:sldId id="323" r:id="rId16"/>
    <p:sldId id="324" r:id="rId17"/>
    <p:sldId id="271" r:id="rId18"/>
    <p:sldId id="272" r:id="rId19"/>
    <p:sldId id="273" r:id="rId20"/>
    <p:sldId id="274" r:id="rId21"/>
    <p:sldId id="275" r:id="rId22"/>
    <p:sldId id="276" r:id="rId23"/>
    <p:sldId id="277" r:id="rId24"/>
    <p:sldId id="278" r:id="rId25"/>
    <p:sldId id="325"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Lst>
  <p:sldSz cx="9144000" cy="6858000" type="screen4x3"/>
  <p:notesSz cx="6858000" cy="9144000"/>
  <p:defaultTextStyle>
    <a:defPPr>
      <a:defRPr lang="en-GB"/>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90929"/>
  </p:normalViewPr>
  <p:slideViewPr>
    <p:cSldViewPr>
      <p:cViewPr varScale="1">
        <p:scale>
          <a:sx n="66" d="100"/>
          <a:sy n="66" d="100"/>
        </p:scale>
        <p:origin x="-127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 charset="0"/>
              </a:defRPr>
            </a:lvl1pPr>
          </a:lstStyle>
          <a:p>
            <a:pPr>
              <a:defRPr/>
            </a:pPr>
            <a:endParaRPr lang="en-GB"/>
          </a:p>
        </p:txBody>
      </p:sp>
      <p:sp>
        <p:nvSpPr>
          <p:cNvPr id="122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 charset="0"/>
              </a:defRPr>
            </a:lvl1pPr>
          </a:lstStyle>
          <a:p>
            <a:pPr>
              <a:defRPr/>
            </a:pPr>
            <a:endParaRPr lang="en-GB"/>
          </a:p>
        </p:txBody>
      </p:sp>
      <p:sp>
        <p:nvSpPr>
          <p:cNvPr id="122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 charset="0"/>
              </a:defRPr>
            </a:lvl1pPr>
          </a:lstStyle>
          <a:p>
            <a:pPr>
              <a:defRPr/>
            </a:pPr>
            <a:endParaRPr lang="en-GB"/>
          </a:p>
        </p:txBody>
      </p:sp>
      <p:sp>
        <p:nvSpPr>
          <p:cNvPr id="122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 charset="0"/>
              </a:defRPr>
            </a:lvl1pPr>
          </a:lstStyle>
          <a:p>
            <a:pPr>
              <a:defRPr/>
            </a:pPr>
            <a:fld id="{5F4DF245-C4C3-49D0-ABC8-0F7F84C29A5E}" type="slidenum">
              <a:rPr lang="en-GB"/>
              <a:pPr>
                <a:defRPr/>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C1E6E7-D0F9-44C0-8487-262DB6960670}" type="datetimeFigureOut">
              <a:rPr lang="en-GB" smtClean="0"/>
              <a:pPr/>
              <a:t>15/02/2015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E82E5A-295C-4273-8829-C4BF29030E2B}"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1150938" y="692150"/>
            <a:ext cx="4556125" cy="3416300"/>
          </a:xfrm>
          <a:ln/>
        </p:spPr>
      </p:sp>
      <p:sp>
        <p:nvSpPr>
          <p:cNvPr id="46083"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1150938" y="692150"/>
            <a:ext cx="4556125" cy="3416300"/>
          </a:xfrm>
          <a:ln/>
        </p:spPr>
      </p:sp>
      <p:sp>
        <p:nvSpPr>
          <p:cNvPr id="55299"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1150938" y="692150"/>
            <a:ext cx="4556125" cy="3416300"/>
          </a:xfrm>
          <a:ln/>
        </p:spPr>
      </p:sp>
      <p:sp>
        <p:nvSpPr>
          <p:cNvPr id="56323"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150938" y="692150"/>
            <a:ext cx="4556125" cy="3416300"/>
          </a:xfrm>
          <a:ln/>
        </p:spPr>
      </p:sp>
      <p:sp>
        <p:nvSpPr>
          <p:cNvPr id="57347"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1150938" y="692150"/>
            <a:ext cx="4556125" cy="3416300"/>
          </a:xfrm>
          <a:ln/>
        </p:spPr>
      </p:sp>
      <p:sp>
        <p:nvSpPr>
          <p:cNvPr id="58371"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1150938" y="692150"/>
            <a:ext cx="4556125" cy="3416300"/>
          </a:xfrm>
          <a:ln/>
        </p:spPr>
      </p:sp>
      <p:sp>
        <p:nvSpPr>
          <p:cNvPr id="60419"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1150938" y="692150"/>
            <a:ext cx="4556125" cy="3416300"/>
          </a:xfrm>
          <a:ln/>
        </p:spPr>
      </p:sp>
      <p:sp>
        <p:nvSpPr>
          <p:cNvPr id="61443"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1150938" y="692150"/>
            <a:ext cx="4556125" cy="3416300"/>
          </a:xfrm>
          <a:ln/>
        </p:spPr>
      </p:sp>
      <p:sp>
        <p:nvSpPr>
          <p:cNvPr id="62467"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1150938" y="692150"/>
            <a:ext cx="4556125" cy="3416300"/>
          </a:xfrm>
          <a:ln/>
        </p:spPr>
      </p:sp>
      <p:sp>
        <p:nvSpPr>
          <p:cNvPr id="63491"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1150938" y="692150"/>
            <a:ext cx="4556125" cy="3416300"/>
          </a:xfrm>
          <a:ln/>
        </p:spPr>
      </p:sp>
      <p:sp>
        <p:nvSpPr>
          <p:cNvPr id="64515"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1150938" y="692150"/>
            <a:ext cx="4556125" cy="3416300"/>
          </a:xfrm>
          <a:ln/>
        </p:spPr>
      </p:sp>
      <p:sp>
        <p:nvSpPr>
          <p:cNvPr id="65539"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1150938" y="692150"/>
            <a:ext cx="4556125" cy="3416300"/>
          </a:xfrm>
          <a:ln/>
        </p:spPr>
      </p:sp>
      <p:sp>
        <p:nvSpPr>
          <p:cNvPr id="47107"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1150938" y="692150"/>
            <a:ext cx="4556125" cy="3416300"/>
          </a:xfrm>
          <a:ln/>
        </p:spPr>
      </p:sp>
      <p:sp>
        <p:nvSpPr>
          <p:cNvPr id="66563"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1150938" y="692150"/>
            <a:ext cx="4556125" cy="3416300"/>
          </a:xfrm>
          <a:ln/>
        </p:spPr>
      </p:sp>
      <p:sp>
        <p:nvSpPr>
          <p:cNvPr id="67587"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150938" y="692150"/>
            <a:ext cx="4556125" cy="3416300"/>
          </a:xfrm>
          <a:ln/>
        </p:spPr>
      </p:sp>
      <p:sp>
        <p:nvSpPr>
          <p:cNvPr id="68611"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1150938" y="692150"/>
            <a:ext cx="4556125" cy="3416300"/>
          </a:xfrm>
          <a:ln/>
        </p:spPr>
      </p:sp>
      <p:sp>
        <p:nvSpPr>
          <p:cNvPr id="69635"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150938" y="692150"/>
            <a:ext cx="4556125" cy="3416300"/>
          </a:xfrm>
          <a:ln/>
        </p:spPr>
      </p:sp>
      <p:sp>
        <p:nvSpPr>
          <p:cNvPr id="70659"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1150938" y="692150"/>
            <a:ext cx="4556125" cy="3416300"/>
          </a:xfrm>
          <a:ln/>
        </p:spPr>
      </p:sp>
      <p:sp>
        <p:nvSpPr>
          <p:cNvPr id="71683"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1150938" y="692150"/>
            <a:ext cx="4556125" cy="3416300"/>
          </a:xfrm>
          <a:ln/>
        </p:spPr>
      </p:sp>
      <p:sp>
        <p:nvSpPr>
          <p:cNvPr id="72707"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1150938" y="692150"/>
            <a:ext cx="4556125" cy="3416300"/>
          </a:xfrm>
          <a:ln/>
        </p:spPr>
      </p:sp>
      <p:sp>
        <p:nvSpPr>
          <p:cNvPr id="73731"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1150938" y="692150"/>
            <a:ext cx="4556125" cy="3416300"/>
          </a:xfrm>
          <a:ln/>
        </p:spPr>
      </p:sp>
      <p:sp>
        <p:nvSpPr>
          <p:cNvPr id="74755"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1143000" y="685800"/>
            <a:ext cx="4572000" cy="3429000"/>
          </a:xfrm>
          <a:ln/>
        </p:spPr>
      </p:sp>
      <p:sp>
        <p:nvSpPr>
          <p:cNvPr id="75779" name="Rectangle 3"/>
          <p:cNvSpPr>
            <a:spLocks noGrp="1" noChangeArrowheads="1"/>
          </p:cNvSpPr>
          <p:nvPr>
            <p:ph type="body" idx="1"/>
          </p:nvPr>
        </p:nvSpPr>
        <p:spPr>
          <a:xfrm>
            <a:off x="685800" y="4343400"/>
            <a:ext cx="5486400" cy="4114800"/>
          </a:xfrm>
          <a:noFill/>
          <a:ln w="9525"/>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1143000" y="685800"/>
            <a:ext cx="4572000" cy="3429000"/>
          </a:xfrm>
          <a:ln/>
        </p:spPr>
      </p:sp>
      <p:sp>
        <p:nvSpPr>
          <p:cNvPr id="48131" name="Rectangle 3"/>
          <p:cNvSpPr>
            <a:spLocks noGrp="1" noChangeArrowheads="1"/>
          </p:cNvSpPr>
          <p:nvPr>
            <p:ph type="body" idx="1"/>
          </p:nvPr>
        </p:nvSpPr>
        <p:spPr>
          <a:noFill/>
          <a:ln w="9525"/>
        </p:spPr>
        <p:txBody>
          <a:bodyPr/>
          <a:lstStyle/>
          <a:p>
            <a:endParaRPr lang="en-US" b="1" smtClean="0"/>
          </a:p>
          <a:p>
            <a:endParaRPr lang="en-US" b="1"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1150938" y="692150"/>
            <a:ext cx="4556125" cy="3416300"/>
          </a:xfrm>
          <a:ln/>
        </p:spPr>
      </p:sp>
      <p:sp>
        <p:nvSpPr>
          <p:cNvPr id="76803"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1150938" y="692150"/>
            <a:ext cx="4556125" cy="3416300"/>
          </a:xfrm>
          <a:ln/>
        </p:spPr>
      </p:sp>
      <p:sp>
        <p:nvSpPr>
          <p:cNvPr id="77827"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1150938" y="692150"/>
            <a:ext cx="4556125" cy="3416300"/>
          </a:xfrm>
          <a:ln/>
        </p:spPr>
      </p:sp>
      <p:sp>
        <p:nvSpPr>
          <p:cNvPr id="78851"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1150938" y="692150"/>
            <a:ext cx="4556125" cy="3416300"/>
          </a:xfrm>
          <a:ln/>
        </p:spPr>
      </p:sp>
      <p:sp>
        <p:nvSpPr>
          <p:cNvPr id="79875"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1150938" y="692150"/>
            <a:ext cx="4556125" cy="3416300"/>
          </a:xfrm>
          <a:ln/>
        </p:spPr>
      </p:sp>
      <p:sp>
        <p:nvSpPr>
          <p:cNvPr id="49155"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1143000" y="685800"/>
            <a:ext cx="4572000" cy="3429000"/>
          </a:xfrm>
          <a:ln/>
        </p:spPr>
      </p:sp>
      <p:sp>
        <p:nvSpPr>
          <p:cNvPr id="50179" name="Rectangle 3"/>
          <p:cNvSpPr>
            <a:spLocks noGrp="1" noChangeArrowheads="1"/>
          </p:cNvSpPr>
          <p:nvPr>
            <p:ph type="body" idx="1"/>
          </p:nvPr>
        </p:nvSpPr>
        <p:spPr>
          <a:xfrm>
            <a:off x="685800" y="4343400"/>
            <a:ext cx="5486400" cy="4114800"/>
          </a:xfrm>
          <a:noFill/>
          <a:ln w="9525"/>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1143000" y="685800"/>
            <a:ext cx="4572000" cy="3429000"/>
          </a:xfrm>
          <a:ln/>
        </p:spPr>
      </p:sp>
      <p:sp>
        <p:nvSpPr>
          <p:cNvPr id="51203" name="Rectangle 3"/>
          <p:cNvSpPr>
            <a:spLocks noGrp="1" noChangeArrowheads="1"/>
          </p:cNvSpPr>
          <p:nvPr>
            <p:ph type="body" idx="1"/>
          </p:nvPr>
        </p:nvSpPr>
        <p:spPr>
          <a:xfrm>
            <a:off x="685800" y="4343400"/>
            <a:ext cx="5486400" cy="4114800"/>
          </a:xfrm>
          <a:noFill/>
          <a:ln w="9525"/>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1143000" y="685800"/>
            <a:ext cx="4572000" cy="3429000"/>
          </a:xfrm>
          <a:ln/>
        </p:spPr>
      </p:sp>
      <p:sp>
        <p:nvSpPr>
          <p:cNvPr id="52227" name="Rectangle 3"/>
          <p:cNvSpPr>
            <a:spLocks noGrp="1" noChangeArrowheads="1"/>
          </p:cNvSpPr>
          <p:nvPr>
            <p:ph type="body" idx="1"/>
          </p:nvPr>
        </p:nvSpPr>
        <p:spPr>
          <a:xfrm>
            <a:off x="685800" y="4343400"/>
            <a:ext cx="5486400" cy="4114800"/>
          </a:xfrm>
          <a:noFill/>
          <a:ln w="9525"/>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1143000" y="685800"/>
            <a:ext cx="4572000" cy="3429000"/>
          </a:xfrm>
          <a:ln/>
        </p:spPr>
      </p:sp>
      <p:sp>
        <p:nvSpPr>
          <p:cNvPr id="53251"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1150938" y="692150"/>
            <a:ext cx="4556125" cy="3416300"/>
          </a:xfrm>
          <a:ln/>
        </p:spPr>
      </p:sp>
      <p:sp>
        <p:nvSpPr>
          <p:cNvPr id="54275"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endParaRPr lang="en-GB"/>
          </a:p>
        </p:txBody>
      </p:sp>
      <p:sp>
        <p:nvSpPr>
          <p:cNvPr id="19" name="Footer Placeholder 18"/>
          <p:cNvSpPr>
            <a:spLocks noGrp="1"/>
          </p:cNvSpPr>
          <p:nvPr>
            <p:ph type="ftr" sz="quarter" idx="11"/>
          </p:nvPr>
        </p:nvSpPr>
        <p:spPr>
          <a:xfrm>
            <a:off x="4380072" y="6407944"/>
            <a:ext cx="2350681" cy="365125"/>
          </a:xfrm>
          <a:prstGeom prst="rect">
            <a:avLst/>
          </a:prstGeom>
        </p:spPr>
        <p:txBody>
          <a:bodyPr/>
          <a:lstStyle>
            <a:lvl1pPr>
              <a:defRPr>
                <a:solidFill>
                  <a:schemeClr val="accent1">
                    <a:tint val="20000"/>
                  </a:schemeClr>
                </a:solidFill>
              </a:defRPr>
            </a:lvl1pPr>
            <a:extLst/>
          </a:lstStyle>
          <a:p>
            <a:pPr>
              <a:defRPr/>
            </a:pPr>
            <a:r>
              <a:rPr lang="en-GB" dirty="0" smtClean="0"/>
              <a:t>ICS 3211: Dr. </a:t>
            </a:r>
            <a:r>
              <a:rPr lang="en-GB" dirty="0" err="1" smtClean="0"/>
              <a:t>Rimiru</a:t>
            </a:r>
            <a:endParaRPr lang="en-GB"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1F0E17A3-9467-41FF-A6A1-07B62ED93F5C}" type="slidenum">
              <a:rPr lang="en-GB" smtClean="0"/>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GB"/>
          </a:p>
        </p:txBody>
      </p:sp>
      <p:sp>
        <p:nvSpPr>
          <p:cNvPr id="6" name="Slide Number Placeholder 5"/>
          <p:cNvSpPr>
            <a:spLocks noGrp="1"/>
          </p:cNvSpPr>
          <p:nvPr>
            <p:ph type="sldNum" sz="quarter" idx="12"/>
          </p:nvPr>
        </p:nvSpPr>
        <p:spPr/>
        <p:txBody>
          <a:bodyPr/>
          <a:lstStyle>
            <a:extLst/>
          </a:lstStyle>
          <a:p>
            <a:pPr>
              <a:defRPr/>
            </a:pPr>
            <a:fld id="{85DE9358-ABAD-4276-96B0-62AAE2964ED6}" type="slidenum">
              <a:rPr lang="en-GB" smtClean="0"/>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GB"/>
          </a:p>
        </p:txBody>
      </p:sp>
      <p:sp>
        <p:nvSpPr>
          <p:cNvPr id="6" name="Slide Number Placeholder 5"/>
          <p:cNvSpPr>
            <a:spLocks noGrp="1"/>
          </p:cNvSpPr>
          <p:nvPr>
            <p:ph type="sldNum" sz="quarter" idx="12"/>
          </p:nvPr>
        </p:nvSpPr>
        <p:spPr/>
        <p:txBody>
          <a:bodyPr/>
          <a:lstStyle>
            <a:extLst/>
          </a:lstStyle>
          <a:p>
            <a:pPr>
              <a:defRPr/>
            </a:pPr>
            <a:fld id="{8520FCED-F4BD-41D6-965A-BAB8E347B399}" type="slidenum">
              <a:rPr lang="en-GB" smtClean="0"/>
              <a:pPr>
                <a:defRPr/>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6096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609600" y="1143000"/>
            <a:ext cx="38481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quarter" idx="2"/>
          </p:nvPr>
        </p:nvSpPr>
        <p:spPr>
          <a:xfrm>
            <a:off x="4610100" y="1143000"/>
            <a:ext cx="3848100" cy="243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Content Placeholder 4"/>
          <p:cNvSpPr>
            <a:spLocks noGrp="1"/>
          </p:cNvSpPr>
          <p:nvPr>
            <p:ph sz="quarter" idx="3"/>
          </p:nvPr>
        </p:nvSpPr>
        <p:spPr>
          <a:xfrm>
            <a:off x="4610100" y="3733800"/>
            <a:ext cx="3848100" cy="243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extLst/>
          </a:lstStyle>
          <a:p>
            <a:pPr>
              <a:defRPr/>
            </a:pPr>
            <a:endParaRPr lang="en-GB"/>
          </a:p>
        </p:txBody>
      </p:sp>
      <p:sp>
        <p:nvSpPr>
          <p:cNvPr id="6" name="Slide Number Placeholder 5"/>
          <p:cNvSpPr>
            <a:spLocks noGrp="1"/>
          </p:cNvSpPr>
          <p:nvPr>
            <p:ph type="sldNum" sz="quarter" idx="12"/>
          </p:nvPr>
        </p:nvSpPr>
        <p:spPr/>
        <p:txBody>
          <a:bodyPr/>
          <a:lstStyle>
            <a:extLst/>
          </a:lstStyle>
          <a:p>
            <a:pPr>
              <a:defRPr/>
            </a:pPr>
            <a:fld id="{6085D021-C428-4A81-B55F-4A43F2564335}" type="slidenum">
              <a:rPr lang="en-GB" smtClean="0"/>
              <a:pPr>
                <a:defRPr/>
              </a:pPr>
              <a:t>‹#›</a:t>
            </a:fld>
            <a:endParaRPr lang="en-GB"/>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endParaRPr lang="en-GB"/>
          </a:p>
        </p:txBody>
      </p:sp>
      <p:sp>
        <p:nvSpPr>
          <p:cNvPr id="6" name="Slide Number Placeholder 5"/>
          <p:cNvSpPr>
            <a:spLocks noGrp="1"/>
          </p:cNvSpPr>
          <p:nvPr>
            <p:ph type="sldNum" sz="quarter" idx="12"/>
          </p:nvPr>
        </p:nvSpPr>
        <p:spPr/>
        <p:txBody>
          <a:bodyPr/>
          <a:lstStyle>
            <a:extLst/>
          </a:lstStyle>
          <a:p>
            <a:pPr>
              <a:defRPr/>
            </a:pPr>
            <a:fld id="{D90817EF-D1AB-4C92-A4CF-BDE387029C7D}" type="slidenum">
              <a:rPr lang="en-GB" smtClean="0"/>
              <a:pPr>
                <a:defRPr/>
              </a:pPr>
              <a:t>‹#›</a:t>
            </a:fld>
            <a:endParaRPr lang="en-GB"/>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endParaRPr lang="en-GB"/>
          </a:p>
        </p:txBody>
      </p:sp>
      <p:sp>
        <p:nvSpPr>
          <p:cNvPr id="7" name="Slide Number Placeholder 6"/>
          <p:cNvSpPr>
            <a:spLocks noGrp="1"/>
          </p:cNvSpPr>
          <p:nvPr>
            <p:ph type="sldNum" sz="quarter" idx="12"/>
          </p:nvPr>
        </p:nvSpPr>
        <p:spPr/>
        <p:txBody>
          <a:bodyPr/>
          <a:lstStyle>
            <a:extLst/>
          </a:lstStyle>
          <a:p>
            <a:pPr>
              <a:defRPr/>
            </a:pPr>
            <a:fld id="{1C82DD83-9B9C-486C-99FA-5A31D4D614BF}" type="slidenum">
              <a:rPr lang="en-GB" smtClean="0"/>
              <a:pPr>
                <a:defRPr/>
              </a:pPr>
              <a:t>‹#›</a:t>
            </a:fld>
            <a:endParaRPr lang="en-GB"/>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endParaRPr lang="en-GB"/>
          </a:p>
        </p:txBody>
      </p:sp>
      <p:sp>
        <p:nvSpPr>
          <p:cNvPr id="9" name="Slide Number Placeholder 8"/>
          <p:cNvSpPr>
            <a:spLocks noGrp="1"/>
          </p:cNvSpPr>
          <p:nvPr>
            <p:ph type="sldNum" sz="quarter" idx="12"/>
          </p:nvPr>
        </p:nvSpPr>
        <p:spPr/>
        <p:txBody>
          <a:bodyPr/>
          <a:lstStyle>
            <a:extLst/>
          </a:lstStyle>
          <a:p>
            <a:pPr>
              <a:defRPr/>
            </a:pPr>
            <a:fld id="{4F30B9CB-3504-4007-9B7A-CA4C396EB808}" type="slidenum">
              <a:rPr lang="en-GB" smtClean="0"/>
              <a:pPr>
                <a:defRPr/>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a:defRPr/>
            </a:pPr>
            <a:endParaRPr lang="en-GB"/>
          </a:p>
        </p:txBody>
      </p:sp>
      <p:sp>
        <p:nvSpPr>
          <p:cNvPr id="5" name="Slide Number Placeholder 4"/>
          <p:cNvSpPr>
            <a:spLocks noGrp="1"/>
          </p:cNvSpPr>
          <p:nvPr>
            <p:ph type="sldNum" sz="quarter" idx="12"/>
          </p:nvPr>
        </p:nvSpPr>
        <p:spPr/>
        <p:txBody>
          <a:bodyPr/>
          <a:lstStyle>
            <a:extLst/>
          </a:lstStyle>
          <a:p>
            <a:pPr>
              <a:defRPr/>
            </a:pPr>
            <a:fld id="{3F31B9DC-DE29-48FB-BDAA-B64A18061A22}" type="slidenum">
              <a:rPr lang="en-GB" smtClean="0"/>
              <a:pPr>
                <a:defRPr/>
              </a:pPr>
              <a:t>‹#›</a:t>
            </a:fld>
            <a:endParaRPr lang="en-GB"/>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a:defRPr/>
            </a:pPr>
            <a:endParaRPr lang="en-GB"/>
          </a:p>
        </p:txBody>
      </p:sp>
      <p:sp>
        <p:nvSpPr>
          <p:cNvPr id="4" name="Slide Number Placeholder 3"/>
          <p:cNvSpPr>
            <a:spLocks noGrp="1"/>
          </p:cNvSpPr>
          <p:nvPr>
            <p:ph type="sldNum" sz="quarter" idx="12"/>
          </p:nvPr>
        </p:nvSpPr>
        <p:spPr/>
        <p:txBody>
          <a:bodyPr/>
          <a:lstStyle>
            <a:extLst/>
          </a:lstStyle>
          <a:p>
            <a:pPr>
              <a:defRPr/>
            </a:pPr>
            <a:fld id="{6982127D-BBBB-477F-994A-6FB0B7C434A8}" type="slidenum">
              <a:rPr lang="en-GB" smtClean="0"/>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a:defRPr/>
            </a:pPr>
            <a:endParaRPr lang="en-GB"/>
          </a:p>
        </p:txBody>
      </p:sp>
      <p:sp>
        <p:nvSpPr>
          <p:cNvPr id="7" name="Slide Number Placeholder 6"/>
          <p:cNvSpPr>
            <a:spLocks noGrp="1"/>
          </p:cNvSpPr>
          <p:nvPr>
            <p:ph type="sldNum" sz="quarter" idx="12"/>
          </p:nvPr>
        </p:nvSpPr>
        <p:spPr/>
        <p:txBody>
          <a:bodyPr/>
          <a:lstStyle>
            <a:extLst/>
          </a:lstStyle>
          <a:p>
            <a:pPr>
              <a:defRPr/>
            </a:pPr>
            <a:fld id="{979D4A2D-15AA-4C0E-B32A-F59A3C3F39E7}" type="slidenum">
              <a:rPr lang="en-GB" smtClean="0"/>
              <a:pPr>
                <a:defRPr/>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endParaRPr lang="en-GB"/>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B241B70F-EF0B-45A2-9139-F6E5615045E5}" type="slidenum">
              <a:rPr lang="en-GB" smtClean="0"/>
              <a:pPr>
                <a:defRPr/>
              </a:pPr>
              <a:t>‹#›</a:t>
            </a:fld>
            <a:endParaRPr lang="en-GB"/>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GB"/>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DBEC2A23-3D8E-44B3-B4D2-6EE9A04D7818}" type="slidenum">
              <a:rPr lang="en-GB" smtClean="0"/>
              <a:pPr>
                <a:defRPr/>
              </a:pPr>
              <a:t>‹#›</a:t>
            </a:fld>
            <a:endParaRPr lang="en-GB"/>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Lst>
  <p:hf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hyperlink" Target="http://mitpress.mit.edu/e-books/Hal/contents.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formal.stanford.edu/jmc/whatisai/node1.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11561" y="1052736"/>
            <a:ext cx="8380040" cy="2147441"/>
          </a:xfrm>
        </p:spPr>
        <p:txBody>
          <a:bodyPr>
            <a:normAutofit fontScale="90000"/>
          </a:bodyPr>
          <a:lstStyle/>
          <a:p>
            <a:pPr algn="ctr" eaLnBrk="1" fontAlgn="auto" hangingPunct="1">
              <a:spcAft>
                <a:spcPts val="0"/>
              </a:spcAft>
              <a:defRPr/>
            </a:pPr>
            <a:r>
              <a:rPr lang="en-GB" dirty="0" smtClean="0"/>
              <a:t>Artificial </a:t>
            </a:r>
            <a:r>
              <a:rPr lang="en-GB" dirty="0" smtClean="0"/>
              <a:t>Intelligence</a:t>
            </a:r>
            <a:br>
              <a:rPr lang="en-GB" dirty="0" smtClean="0"/>
            </a:br>
            <a:r>
              <a:rPr lang="en-GB" dirty="0" smtClean="0"/>
              <a:t/>
            </a:r>
            <a:br>
              <a:rPr lang="en-GB" dirty="0" smtClean="0"/>
            </a:br>
            <a:r>
              <a:rPr lang="en-GB" dirty="0" smtClean="0"/>
              <a:t>Lecture 1: Introduction</a:t>
            </a:r>
            <a:endParaRPr lang="en-GB" dirty="0"/>
          </a:p>
        </p:txBody>
      </p:sp>
      <p:sp>
        <p:nvSpPr>
          <p:cNvPr id="4" name="TextBox 3"/>
          <p:cNvSpPr txBox="1"/>
          <p:nvPr/>
        </p:nvSpPr>
        <p:spPr>
          <a:xfrm>
            <a:off x="2123728" y="3212976"/>
            <a:ext cx="4032448" cy="1754326"/>
          </a:xfrm>
          <a:prstGeom prst="rect">
            <a:avLst/>
          </a:prstGeom>
          <a:noFill/>
        </p:spPr>
        <p:txBody>
          <a:bodyPr wrap="square" rtlCol="0">
            <a:spAutoFit/>
          </a:bodyPr>
          <a:lstStyle/>
          <a:p>
            <a:pPr algn="ctr"/>
            <a:r>
              <a:rPr lang="en-US" sz="3600" dirty="0" smtClean="0"/>
              <a:t>By</a:t>
            </a:r>
          </a:p>
          <a:p>
            <a:pPr algn="ctr"/>
            <a:endParaRPr lang="en-US" sz="3600" dirty="0" smtClean="0"/>
          </a:p>
          <a:p>
            <a:pPr algn="ctr"/>
            <a:r>
              <a:rPr lang="en-US" sz="3600" dirty="0" err="1" smtClean="0"/>
              <a:t>Rimiru</a:t>
            </a:r>
            <a:r>
              <a:rPr lang="en-US" sz="3600" dirty="0" smtClean="0"/>
              <a:t> </a:t>
            </a:r>
            <a:r>
              <a:rPr lang="en-US" sz="3600" dirty="0" smtClean="0"/>
              <a:t>R. M.</a:t>
            </a:r>
            <a:endParaRPr lang="en-US" sz="3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noFill/>
        </p:spPr>
        <p:txBody>
          <a:bodyPr>
            <a:normAutofit fontScale="85000" lnSpcReduction="20000"/>
          </a:bodyPr>
          <a:lstStyle/>
          <a:p>
            <a:r>
              <a:rPr lang="en-US" smtClean="0"/>
              <a:t>Ability to interact with the real world</a:t>
            </a:r>
          </a:p>
          <a:p>
            <a:pPr lvl="1"/>
            <a:r>
              <a:rPr lang="en-US" smtClean="0"/>
              <a:t>to perceive, understand, and act</a:t>
            </a:r>
          </a:p>
          <a:p>
            <a:pPr lvl="1"/>
            <a:r>
              <a:rPr lang="en-US" smtClean="0"/>
              <a:t>e.g., speech recognition and understanding and synthesis</a:t>
            </a:r>
          </a:p>
          <a:p>
            <a:pPr lvl="1"/>
            <a:r>
              <a:rPr lang="en-US" smtClean="0"/>
              <a:t>e.g., image understanding</a:t>
            </a:r>
          </a:p>
          <a:p>
            <a:pPr lvl="1"/>
            <a:r>
              <a:rPr lang="en-US" smtClean="0"/>
              <a:t>e.g., ability to take actions, have an effect</a:t>
            </a:r>
            <a:br>
              <a:rPr lang="en-US" smtClean="0"/>
            </a:br>
            <a:endParaRPr lang="en-US" smtClean="0"/>
          </a:p>
          <a:p>
            <a:r>
              <a:rPr lang="en-US" smtClean="0"/>
              <a:t>Reasoning and Planning</a:t>
            </a:r>
          </a:p>
          <a:p>
            <a:pPr lvl="1"/>
            <a:r>
              <a:rPr lang="en-US" smtClean="0"/>
              <a:t>modeling the external world, given input</a:t>
            </a:r>
          </a:p>
          <a:p>
            <a:pPr lvl="1"/>
            <a:r>
              <a:rPr lang="en-US" smtClean="0"/>
              <a:t>solving new problems, planning, and making decisions</a:t>
            </a:r>
          </a:p>
          <a:p>
            <a:pPr lvl="1"/>
            <a:r>
              <a:rPr lang="en-US" smtClean="0"/>
              <a:t>ability to deal with unexpected problems, uncertainties</a:t>
            </a:r>
            <a:br>
              <a:rPr lang="en-US" smtClean="0"/>
            </a:br>
            <a:endParaRPr lang="en-US" smtClean="0"/>
          </a:p>
          <a:p>
            <a:r>
              <a:rPr lang="en-US" smtClean="0"/>
              <a:t>Learning and Adaptation</a:t>
            </a:r>
          </a:p>
          <a:p>
            <a:pPr lvl="1"/>
            <a:r>
              <a:rPr lang="en-US" smtClean="0"/>
              <a:t>we are continuously learning and adapting</a:t>
            </a:r>
          </a:p>
          <a:p>
            <a:pPr lvl="1"/>
            <a:r>
              <a:rPr lang="en-US" smtClean="0"/>
              <a:t>our internal models are always being “updated”</a:t>
            </a:r>
          </a:p>
          <a:p>
            <a:pPr lvl="2"/>
            <a:r>
              <a:rPr lang="en-US" smtClean="0"/>
              <a:t>e.g., a baby learning to categorize and recognize animals</a:t>
            </a:r>
          </a:p>
        </p:txBody>
      </p:sp>
      <p:sp>
        <p:nvSpPr>
          <p:cNvPr id="10242" name="Rectangle 2"/>
          <p:cNvSpPr>
            <a:spLocks noGrp="1" noChangeArrowheads="1"/>
          </p:cNvSpPr>
          <p:nvPr>
            <p:ph type="title"/>
          </p:nvPr>
        </p:nvSpPr>
        <p:spPr>
          <a:noFill/>
        </p:spPr>
        <p:txBody>
          <a:bodyPr/>
          <a:lstStyle/>
          <a:p>
            <a:r>
              <a:rPr lang="en-US" smtClean="0"/>
              <a:t>What’s involved in Intelligence?</a:t>
            </a:r>
          </a:p>
        </p:txBody>
      </p:sp>
      <p:sp>
        <p:nvSpPr>
          <p:cNvPr id="5" name="Slide Number Placeholder 4"/>
          <p:cNvSpPr>
            <a:spLocks noGrp="1"/>
          </p:cNvSpPr>
          <p:nvPr>
            <p:ph type="sldNum" sz="quarter" idx="12"/>
          </p:nvPr>
        </p:nvSpPr>
        <p:spPr/>
        <p:txBody>
          <a:bodyPr/>
          <a:lstStyle/>
          <a:p>
            <a:pPr>
              <a:defRPr/>
            </a:pPr>
            <a:fld id="{6085D021-C428-4A81-B55F-4A43F2564335}" type="slidenum">
              <a:rPr lang="en-GB" smtClean="0"/>
              <a:pPr>
                <a:defRPr/>
              </a:pPr>
              <a:t>10</a:t>
            </a:fld>
            <a:endParaRPr lang="en-GB"/>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304800" y="1447800"/>
            <a:ext cx="8382000" cy="4648200"/>
          </a:xfrm>
        </p:spPr>
        <p:txBody>
          <a:bodyPr>
            <a:normAutofit fontScale="92500" lnSpcReduction="20000"/>
          </a:bodyPr>
          <a:lstStyle/>
          <a:p>
            <a:r>
              <a:rPr lang="en-US" sz="1400" dirty="0" smtClean="0"/>
              <a:t>Philosophy		Logic, methods of reasoning, mind as physical </a:t>
            </a:r>
            <a:br>
              <a:rPr lang="en-US" sz="1400" dirty="0" smtClean="0"/>
            </a:br>
            <a:r>
              <a:rPr lang="en-US" sz="1400" dirty="0" smtClean="0"/>
              <a:t>		 	system, foundations of learning, language,</a:t>
            </a:r>
            <a:br>
              <a:rPr lang="en-US" sz="1400" dirty="0" smtClean="0"/>
            </a:br>
            <a:r>
              <a:rPr lang="en-US" sz="1400" dirty="0" smtClean="0"/>
              <a:t>			rationality.</a:t>
            </a:r>
          </a:p>
          <a:p>
            <a:endParaRPr lang="en-US" sz="1400" dirty="0" smtClean="0"/>
          </a:p>
          <a:p>
            <a:r>
              <a:rPr lang="en-US" sz="1400" dirty="0" smtClean="0"/>
              <a:t>Mathematics		Formal representation and proof, algorithms,</a:t>
            </a:r>
            <a:br>
              <a:rPr lang="en-US" sz="1400" dirty="0" smtClean="0"/>
            </a:br>
            <a:r>
              <a:rPr lang="en-US" sz="1400" dirty="0" smtClean="0"/>
              <a:t>			computation, (un)decidability, (in)tractability </a:t>
            </a:r>
          </a:p>
          <a:p>
            <a:endParaRPr lang="en-US" sz="1400" dirty="0" smtClean="0"/>
          </a:p>
          <a:p>
            <a:r>
              <a:rPr lang="en-US" sz="1400" dirty="0" smtClean="0"/>
              <a:t>Probability/Statistics	modeling uncertainty, learning from data</a:t>
            </a:r>
          </a:p>
          <a:p>
            <a:endParaRPr lang="en-US" sz="1400" dirty="0" smtClean="0"/>
          </a:p>
          <a:p>
            <a:r>
              <a:rPr lang="en-US" sz="1400" dirty="0" smtClean="0"/>
              <a:t>Economics		utility, decision theory, rational economic agents </a:t>
            </a:r>
          </a:p>
          <a:p>
            <a:endParaRPr lang="en-US" sz="1400" dirty="0" smtClean="0"/>
          </a:p>
          <a:p>
            <a:r>
              <a:rPr lang="en-US" sz="1400" dirty="0" smtClean="0"/>
              <a:t>Neuroscience		neurons as information processing units.</a:t>
            </a:r>
          </a:p>
          <a:p>
            <a:endParaRPr lang="en-US" sz="1400" dirty="0" smtClean="0"/>
          </a:p>
          <a:p>
            <a:r>
              <a:rPr lang="en-US" sz="1400" dirty="0" smtClean="0"/>
              <a:t>Psychology/       		how do people behave, perceive, process cognitive </a:t>
            </a:r>
          </a:p>
          <a:p>
            <a:pPr>
              <a:buFontTx/>
              <a:buNone/>
            </a:pPr>
            <a:r>
              <a:rPr lang="en-US" sz="1400" dirty="0" smtClean="0"/>
              <a:t>      Cognitive Science  	information,  represent knowledge.</a:t>
            </a:r>
            <a:br>
              <a:rPr lang="en-US" sz="1400" dirty="0" smtClean="0"/>
            </a:br>
            <a:r>
              <a:rPr lang="en-US" sz="1400" dirty="0" smtClean="0"/>
              <a:t>      		</a:t>
            </a:r>
          </a:p>
          <a:p>
            <a:r>
              <a:rPr lang="en-US" sz="1400" dirty="0" smtClean="0"/>
              <a:t>Computer 		building fast computers </a:t>
            </a:r>
            <a:br>
              <a:rPr lang="en-US" sz="1400" dirty="0" smtClean="0"/>
            </a:br>
            <a:r>
              <a:rPr lang="en-US" sz="1400" dirty="0" smtClean="0"/>
              <a:t>engineering</a:t>
            </a:r>
          </a:p>
          <a:p>
            <a:endParaRPr lang="en-US" sz="1400" dirty="0" smtClean="0"/>
          </a:p>
          <a:p>
            <a:r>
              <a:rPr lang="en-US" sz="1400" dirty="0" smtClean="0"/>
              <a:t>Control theory		design systems that maximize an objective</a:t>
            </a:r>
            <a:br>
              <a:rPr lang="en-US" sz="1400" dirty="0" smtClean="0"/>
            </a:br>
            <a:r>
              <a:rPr lang="en-US" sz="1400" dirty="0" smtClean="0"/>
              <a:t>			function over time </a:t>
            </a:r>
          </a:p>
          <a:p>
            <a:endParaRPr lang="en-US" sz="1400" dirty="0" smtClean="0"/>
          </a:p>
          <a:p>
            <a:r>
              <a:rPr lang="en-US" sz="1400" dirty="0" smtClean="0"/>
              <a:t>Linguistics		knowledge representation, grammars</a:t>
            </a:r>
          </a:p>
          <a:p>
            <a:endParaRPr lang="en-US" sz="1400" dirty="0" smtClean="0"/>
          </a:p>
        </p:txBody>
      </p:sp>
      <p:sp>
        <p:nvSpPr>
          <p:cNvPr id="11266" name="Rectangle 2"/>
          <p:cNvSpPr>
            <a:spLocks noGrp="1" noChangeArrowheads="1"/>
          </p:cNvSpPr>
          <p:nvPr>
            <p:ph type="title"/>
          </p:nvPr>
        </p:nvSpPr>
        <p:spPr>
          <a:xfrm>
            <a:off x="685800" y="533400"/>
            <a:ext cx="8077200" cy="609600"/>
          </a:xfrm>
        </p:spPr>
        <p:txBody>
          <a:bodyPr>
            <a:normAutofit fontScale="90000"/>
          </a:bodyPr>
          <a:lstStyle/>
          <a:p>
            <a:r>
              <a:rPr lang="en-US" smtClean="0"/>
              <a:t>Academic Disciplines relevant to AI</a:t>
            </a:r>
          </a:p>
        </p:txBody>
      </p:sp>
      <p:sp>
        <p:nvSpPr>
          <p:cNvPr id="5" name="Slide Number Placeholder 4"/>
          <p:cNvSpPr>
            <a:spLocks noGrp="1"/>
          </p:cNvSpPr>
          <p:nvPr>
            <p:ph type="sldNum" sz="quarter" idx="12"/>
          </p:nvPr>
        </p:nvSpPr>
        <p:spPr/>
        <p:txBody>
          <a:bodyPr/>
          <a:lstStyle/>
          <a:p>
            <a:pPr>
              <a:defRPr/>
            </a:pPr>
            <a:fld id="{6085D021-C428-4A81-B55F-4A43F2564335}" type="slidenum">
              <a:rPr lang="en-GB" smtClean="0"/>
              <a:pPr>
                <a:defRPr/>
              </a:pPr>
              <a:t>11</a:t>
            </a:fld>
            <a:endParaRPr lang="en-GB"/>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294967295"/>
          </p:nvPr>
        </p:nvSpPr>
        <p:spPr>
          <a:xfrm>
            <a:off x="84138" y="6242050"/>
            <a:ext cx="587375" cy="488950"/>
          </a:xfrm>
          <a:prstGeom prst="rect">
            <a:avLst/>
          </a:prstGeom>
        </p:spPr>
        <p:txBody>
          <a:bodyPr/>
          <a:lstStyle/>
          <a:p>
            <a:fld id="{B6EB670D-1005-446F-989E-B75CBF8B9DF6}" type="slidenum">
              <a:rPr lang="zh-CN" altLang="en-US"/>
              <a:pPr/>
              <a:t>12</a:t>
            </a:fld>
            <a:endParaRPr lang="en-US" altLang="zh-CN"/>
          </a:p>
        </p:txBody>
      </p:sp>
      <p:sp>
        <p:nvSpPr>
          <p:cNvPr id="15362" name="AutoShape 2"/>
          <p:cNvSpPr>
            <a:spLocks noGrp="1" noChangeArrowheads="1"/>
          </p:cNvSpPr>
          <p:nvPr>
            <p:ph type="title"/>
          </p:nvPr>
        </p:nvSpPr>
        <p:spPr/>
        <p:txBody>
          <a:bodyPr/>
          <a:lstStyle/>
          <a:p>
            <a:pPr algn="ctr"/>
            <a:r>
              <a:rPr lang="en-US" altLang="ko-KR" dirty="0" smtClean="0"/>
              <a:t>Brief </a:t>
            </a:r>
            <a:r>
              <a:rPr lang="en-US" altLang="ko-KR" dirty="0"/>
              <a:t>History of AI </a:t>
            </a:r>
            <a:r>
              <a:rPr lang="en-US" altLang="ko-KR" dirty="0" smtClean="0"/>
              <a:t>(1)</a:t>
            </a:r>
            <a:endParaRPr lang="en-US" altLang="ko-KR" dirty="0"/>
          </a:p>
        </p:txBody>
      </p:sp>
      <p:sp>
        <p:nvSpPr>
          <p:cNvPr id="15363" name="Rectangle 3"/>
          <p:cNvSpPr>
            <a:spLocks noGrp="1" noChangeArrowheads="1"/>
          </p:cNvSpPr>
          <p:nvPr>
            <p:ph type="body" idx="1"/>
          </p:nvPr>
        </p:nvSpPr>
        <p:spPr>
          <a:xfrm>
            <a:off x="838200" y="1989138"/>
            <a:ext cx="7837488" cy="4681537"/>
          </a:xfrm>
        </p:spPr>
        <p:txBody>
          <a:bodyPr>
            <a:normAutofit lnSpcReduction="10000"/>
          </a:bodyPr>
          <a:lstStyle/>
          <a:p>
            <a:r>
              <a:rPr lang="en-US" altLang="ko-KR" sz="2000"/>
              <a:t>1940~1950</a:t>
            </a:r>
          </a:p>
          <a:p>
            <a:pPr lvl="1"/>
            <a:r>
              <a:rPr lang="en-US" altLang="ko-KR" sz="2000"/>
              <a:t>Programs that perform elementary reasoning tasks</a:t>
            </a:r>
          </a:p>
          <a:p>
            <a:pPr lvl="1"/>
            <a:r>
              <a:rPr lang="en-US" altLang="ko-KR" sz="2000"/>
              <a:t>Alan Turing: First modern article dealing with the possibility of mechanizing human-style intelligence</a:t>
            </a:r>
          </a:p>
          <a:p>
            <a:pPr lvl="1"/>
            <a:r>
              <a:rPr lang="en-US" altLang="ko-KR" sz="2000"/>
              <a:t>McCulloch and Pitts: Show that it is possible to compute any computable function by networks of artificial neurons.</a:t>
            </a:r>
          </a:p>
          <a:p>
            <a:r>
              <a:rPr lang="en-US" altLang="ko-KR" sz="2000"/>
              <a:t>1956</a:t>
            </a:r>
          </a:p>
          <a:p>
            <a:pPr lvl="1"/>
            <a:r>
              <a:rPr lang="en-US" altLang="ko-KR" sz="2000"/>
              <a:t>Coined the name “Artificial Intelligence”</a:t>
            </a:r>
          </a:p>
          <a:p>
            <a:pPr lvl="1"/>
            <a:r>
              <a:rPr lang="en-US" altLang="ko-KR" sz="2000"/>
              <a:t>Frege: Predicate calculus = Begriffsschrift = “concept writing”</a:t>
            </a:r>
          </a:p>
          <a:p>
            <a:pPr lvl="1"/>
            <a:r>
              <a:rPr lang="en-US" altLang="ko-KR" sz="2000"/>
              <a:t>McCarthy: Predicate calculus: language for representing and using knowledge in a system called “advice taker”</a:t>
            </a:r>
          </a:p>
          <a:p>
            <a:pPr lvl="1"/>
            <a:r>
              <a:rPr lang="en-US" altLang="ko-KR" sz="2000"/>
              <a:t>Perceptron for learning and for pattern recognition [Rosenblatt]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294967295"/>
          </p:nvPr>
        </p:nvSpPr>
        <p:spPr>
          <a:xfrm>
            <a:off x="84138" y="6242050"/>
            <a:ext cx="587375" cy="488950"/>
          </a:xfrm>
          <a:prstGeom prst="rect">
            <a:avLst/>
          </a:prstGeom>
        </p:spPr>
        <p:txBody>
          <a:bodyPr/>
          <a:lstStyle/>
          <a:p>
            <a:fld id="{9D24E469-14A4-4958-964F-2F995C777963}" type="slidenum">
              <a:rPr lang="zh-CN" altLang="en-US"/>
              <a:pPr/>
              <a:t>13</a:t>
            </a:fld>
            <a:endParaRPr lang="en-US" altLang="zh-CN"/>
          </a:p>
        </p:txBody>
      </p:sp>
      <p:sp>
        <p:nvSpPr>
          <p:cNvPr id="17410" name="AutoShape 2"/>
          <p:cNvSpPr>
            <a:spLocks noGrp="1" noChangeArrowheads="1"/>
          </p:cNvSpPr>
          <p:nvPr>
            <p:ph type="title"/>
          </p:nvPr>
        </p:nvSpPr>
        <p:spPr/>
        <p:txBody>
          <a:bodyPr/>
          <a:lstStyle/>
          <a:p>
            <a:pPr algn="ctr"/>
            <a:r>
              <a:rPr lang="en-US" altLang="ko-KR" dirty="0" smtClean="0"/>
              <a:t>Brief </a:t>
            </a:r>
            <a:r>
              <a:rPr lang="en-US" altLang="ko-KR" dirty="0"/>
              <a:t>History of AI </a:t>
            </a:r>
            <a:r>
              <a:rPr lang="en-US" altLang="ko-KR" dirty="0" smtClean="0"/>
              <a:t>(2)</a:t>
            </a:r>
            <a:endParaRPr lang="en-US" altLang="ko-KR" dirty="0"/>
          </a:p>
        </p:txBody>
      </p:sp>
      <p:sp>
        <p:nvSpPr>
          <p:cNvPr id="17411" name="Rectangle 3"/>
          <p:cNvSpPr>
            <a:spLocks noGrp="1" noChangeArrowheads="1"/>
          </p:cNvSpPr>
          <p:nvPr>
            <p:ph type="body" idx="1"/>
          </p:nvPr>
        </p:nvSpPr>
        <p:spPr>
          <a:xfrm>
            <a:off x="971550" y="2076450"/>
            <a:ext cx="7469188" cy="4160838"/>
          </a:xfrm>
        </p:spPr>
        <p:txBody>
          <a:bodyPr/>
          <a:lstStyle/>
          <a:p>
            <a:r>
              <a:rPr lang="en-US" altLang="ko-KR"/>
              <a:t>1960~1970</a:t>
            </a:r>
          </a:p>
          <a:p>
            <a:pPr lvl="1"/>
            <a:r>
              <a:rPr lang="en-US" altLang="ko-KR"/>
              <a:t>Problem representations, search techniques, and general heuristics</a:t>
            </a:r>
          </a:p>
          <a:p>
            <a:pPr lvl="1"/>
            <a:r>
              <a:rPr lang="en-US" altLang="ko-KR"/>
              <a:t>Simple puzzle solving, game playing, and information retrieval</a:t>
            </a:r>
          </a:p>
          <a:p>
            <a:pPr lvl="1"/>
            <a:r>
              <a:rPr lang="en-US" altLang="ko-KR"/>
              <a:t>Chess, Checkers, Theorem proving in plane geometry</a:t>
            </a:r>
          </a:p>
          <a:p>
            <a:pPr lvl="1"/>
            <a:r>
              <a:rPr lang="en-US" altLang="ko-KR"/>
              <a:t>GPS (General Problem Solver)</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294967295"/>
          </p:nvPr>
        </p:nvSpPr>
        <p:spPr>
          <a:xfrm>
            <a:off x="84138" y="6242050"/>
            <a:ext cx="587375" cy="488950"/>
          </a:xfrm>
          <a:prstGeom prst="rect">
            <a:avLst/>
          </a:prstGeom>
        </p:spPr>
        <p:txBody>
          <a:bodyPr/>
          <a:lstStyle/>
          <a:p>
            <a:fld id="{0D7DCA43-1A38-4CD7-8205-93D9E686BC93}" type="slidenum">
              <a:rPr lang="zh-CN" altLang="en-US"/>
              <a:pPr/>
              <a:t>14</a:t>
            </a:fld>
            <a:endParaRPr lang="en-US" altLang="zh-CN"/>
          </a:p>
        </p:txBody>
      </p:sp>
      <p:sp>
        <p:nvSpPr>
          <p:cNvPr id="20482" name="AutoShape 2"/>
          <p:cNvSpPr>
            <a:spLocks noGrp="1" noChangeArrowheads="1"/>
          </p:cNvSpPr>
          <p:nvPr>
            <p:ph type="title"/>
          </p:nvPr>
        </p:nvSpPr>
        <p:spPr>
          <a:xfrm>
            <a:off x="685800" y="341313"/>
            <a:ext cx="7772400" cy="1143000"/>
          </a:xfrm>
        </p:spPr>
        <p:txBody>
          <a:bodyPr/>
          <a:lstStyle/>
          <a:p>
            <a:pPr algn="ctr"/>
            <a:r>
              <a:rPr lang="en-US" altLang="ko-KR" dirty="0" smtClean="0"/>
              <a:t>Brief </a:t>
            </a:r>
            <a:r>
              <a:rPr lang="en-US" altLang="ko-KR" dirty="0"/>
              <a:t>History of AI </a:t>
            </a:r>
            <a:r>
              <a:rPr lang="en-US" altLang="ko-KR" dirty="0" smtClean="0"/>
              <a:t>(3)</a:t>
            </a:r>
            <a:endParaRPr lang="en-US" altLang="ko-KR" dirty="0"/>
          </a:p>
        </p:txBody>
      </p:sp>
      <p:sp>
        <p:nvSpPr>
          <p:cNvPr id="20483" name="Rectangle 3"/>
          <p:cNvSpPr>
            <a:spLocks noGrp="1" noChangeArrowheads="1"/>
          </p:cNvSpPr>
          <p:nvPr>
            <p:ph type="body" idx="1"/>
          </p:nvPr>
        </p:nvSpPr>
        <p:spPr>
          <a:xfrm>
            <a:off x="911225" y="2138363"/>
            <a:ext cx="7837488" cy="4013200"/>
          </a:xfrm>
        </p:spPr>
        <p:txBody>
          <a:bodyPr>
            <a:normAutofit fontScale="92500"/>
          </a:bodyPr>
          <a:lstStyle/>
          <a:p>
            <a:r>
              <a:rPr lang="en-US" altLang="ko-KR"/>
              <a:t>Late 1970 ~ early 1980</a:t>
            </a:r>
          </a:p>
          <a:p>
            <a:pPr lvl="1"/>
            <a:r>
              <a:rPr lang="en-US" altLang="ko-KR"/>
              <a:t>Development of more capable programs that contained the knowledge required to mimic expert human performance</a:t>
            </a:r>
          </a:p>
          <a:p>
            <a:pPr lvl="1"/>
            <a:r>
              <a:rPr lang="en-US" altLang="ko-KR"/>
              <a:t>Methods of representing problem-specific knowledge</a:t>
            </a:r>
          </a:p>
          <a:p>
            <a:pPr lvl="1"/>
            <a:r>
              <a:rPr lang="en-US" altLang="ko-KR"/>
              <a:t>DENDRAL</a:t>
            </a:r>
          </a:p>
          <a:p>
            <a:pPr lvl="2"/>
            <a:r>
              <a:rPr lang="en-US" altLang="ko-KR"/>
              <a:t>Input: chemical formula, mass spectrogram analyses</a:t>
            </a:r>
          </a:p>
          <a:p>
            <a:pPr lvl="2"/>
            <a:r>
              <a:rPr lang="en-US" altLang="ko-KR"/>
              <a:t>Output: predicting the structure of organic molecules</a:t>
            </a:r>
          </a:p>
          <a:p>
            <a:pPr lvl="1"/>
            <a:r>
              <a:rPr lang="en-US" altLang="ko-KR"/>
              <a:t>Expert Systems</a:t>
            </a:r>
          </a:p>
          <a:p>
            <a:pPr lvl="2"/>
            <a:r>
              <a:rPr lang="en-US" altLang="ko-KR"/>
              <a:t>Medical diagnoses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294967295"/>
          </p:nvPr>
        </p:nvSpPr>
        <p:spPr>
          <a:xfrm>
            <a:off x="84138" y="6242050"/>
            <a:ext cx="587375" cy="488950"/>
          </a:xfrm>
          <a:prstGeom prst="rect">
            <a:avLst/>
          </a:prstGeom>
        </p:spPr>
        <p:txBody>
          <a:bodyPr/>
          <a:lstStyle/>
          <a:p>
            <a:fld id="{DCE62590-52C5-4638-A74F-161154F20F12}" type="slidenum">
              <a:rPr lang="zh-CN" altLang="en-US"/>
              <a:pPr/>
              <a:t>15</a:t>
            </a:fld>
            <a:endParaRPr lang="en-US" altLang="zh-CN"/>
          </a:p>
        </p:txBody>
      </p:sp>
      <p:sp>
        <p:nvSpPr>
          <p:cNvPr id="21506" name="AutoShape 2"/>
          <p:cNvSpPr>
            <a:spLocks noGrp="1" noChangeArrowheads="1"/>
          </p:cNvSpPr>
          <p:nvPr>
            <p:ph type="title"/>
          </p:nvPr>
        </p:nvSpPr>
        <p:spPr/>
        <p:txBody>
          <a:bodyPr/>
          <a:lstStyle/>
          <a:p>
            <a:pPr algn="ctr"/>
            <a:r>
              <a:rPr lang="en-US" altLang="ko-KR" dirty="0" smtClean="0"/>
              <a:t>Brief </a:t>
            </a:r>
            <a:r>
              <a:rPr lang="en-US" altLang="ko-KR" dirty="0"/>
              <a:t>History of AI </a:t>
            </a:r>
            <a:r>
              <a:rPr lang="en-US" altLang="ko-KR" dirty="0" smtClean="0"/>
              <a:t>(4)</a:t>
            </a:r>
            <a:endParaRPr lang="en-US" altLang="ko-KR" dirty="0"/>
          </a:p>
        </p:txBody>
      </p:sp>
      <p:sp>
        <p:nvSpPr>
          <p:cNvPr id="21507" name="Rectangle 3"/>
          <p:cNvSpPr>
            <a:spLocks noGrp="1" noChangeArrowheads="1"/>
          </p:cNvSpPr>
          <p:nvPr>
            <p:ph type="body" idx="1"/>
          </p:nvPr>
        </p:nvSpPr>
        <p:spPr>
          <a:xfrm>
            <a:off x="971550" y="1989138"/>
            <a:ext cx="7542213" cy="4013200"/>
          </a:xfrm>
        </p:spPr>
        <p:txBody>
          <a:bodyPr/>
          <a:lstStyle/>
          <a:p>
            <a:r>
              <a:rPr lang="en-US" altLang="ko-KR"/>
              <a:t>DEEP BLUE (1997/5/11)</a:t>
            </a:r>
            <a:r>
              <a:rPr lang="en-US" altLang="zh-CN"/>
              <a:t> (Kasparov)</a:t>
            </a:r>
            <a:endParaRPr lang="en-US" altLang="ko-KR"/>
          </a:p>
          <a:p>
            <a:pPr lvl="1"/>
            <a:r>
              <a:rPr lang="en-US" altLang="ko-KR"/>
              <a:t>Chess game playing program</a:t>
            </a:r>
          </a:p>
          <a:p>
            <a:r>
              <a:rPr lang="en-US" altLang="ko-KR"/>
              <a:t>Human Intelligence</a:t>
            </a:r>
          </a:p>
          <a:p>
            <a:pPr lvl="1"/>
            <a:r>
              <a:rPr lang="en-US" altLang="ko-KR"/>
              <a:t>Ability to perceive/analyze a visual scene</a:t>
            </a:r>
          </a:p>
          <a:p>
            <a:pPr lvl="2"/>
            <a:r>
              <a:rPr lang="en-US" altLang="ko-KR"/>
              <a:t>Roberts</a:t>
            </a:r>
          </a:p>
          <a:p>
            <a:pPr lvl="1"/>
            <a:r>
              <a:rPr lang="en-US" altLang="ko-KR"/>
              <a:t>Ability to understand and generate language</a:t>
            </a:r>
          </a:p>
          <a:p>
            <a:pPr lvl="2"/>
            <a:r>
              <a:rPr lang="en-US" altLang="ko-KR"/>
              <a:t>Winograd: Natural </a:t>
            </a:r>
            <a:r>
              <a:rPr lang="en-US" altLang="zh-CN"/>
              <a:t>l</a:t>
            </a:r>
            <a:r>
              <a:rPr lang="en-US" altLang="ko-KR"/>
              <a:t>anguage understanding system</a:t>
            </a:r>
          </a:p>
          <a:p>
            <a:pPr lvl="2"/>
            <a:r>
              <a:rPr lang="en-US" altLang="ko-KR"/>
              <a:t>LUNAR system: answer spoken English questions about rock samples collected from the moon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294967295"/>
          </p:nvPr>
        </p:nvSpPr>
        <p:spPr>
          <a:xfrm>
            <a:off x="84138" y="6242050"/>
            <a:ext cx="587375" cy="488950"/>
          </a:xfrm>
          <a:prstGeom prst="rect">
            <a:avLst/>
          </a:prstGeom>
        </p:spPr>
        <p:txBody>
          <a:bodyPr/>
          <a:lstStyle/>
          <a:p>
            <a:fld id="{EAE40558-FC02-4608-8938-490F1170CBCA}" type="slidenum">
              <a:rPr lang="zh-CN" altLang="en-US"/>
              <a:pPr/>
              <a:t>16</a:t>
            </a:fld>
            <a:endParaRPr lang="en-US" altLang="zh-CN"/>
          </a:p>
        </p:txBody>
      </p:sp>
      <p:sp>
        <p:nvSpPr>
          <p:cNvPr id="22530" name="AutoShape 2"/>
          <p:cNvSpPr>
            <a:spLocks noGrp="1" noChangeArrowheads="1"/>
          </p:cNvSpPr>
          <p:nvPr>
            <p:ph type="title"/>
          </p:nvPr>
        </p:nvSpPr>
        <p:spPr/>
        <p:txBody>
          <a:bodyPr/>
          <a:lstStyle/>
          <a:p>
            <a:pPr algn="ctr"/>
            <a:r>
              <a:rPr lang="en-US" altLang="ko-KR" dirty="0" smtClean="0"/>
              <a:t>Brief </a:t>
            </a:r>
            <a:r>
              <a:rPr lang="en-US" altLang="ko-KR" dirty="0"/>
              <a:t>History of AI </a:t>
            </a:r>
            <a:r>
              <a:rPr lang="en-US" altLang="ko-KR" dirty="0" smtClean="0"/>
              <a:t>(5)</a:t>
            </a:r>
            <a:endParaRPr lang="en-US" altLang="ko-KR" dirty="0"/>
          </a:p>
        </p:txBody>
      </p:sp>
      <p:sp>
        <p:nvSpPr>
          <p:cNvPr id="22531" name="Rectangle 3"/>
          <p:cNvSpPr>
            <a:spLocks noGrp="1" noChangeArrowheads="1"/>
          </p:cNvSpPr>
          <p:nvPr>
            <p:ph type="body" idx="1"/>
          </p:nvPr>
        </p:nvSpPr>
        <p:spPr/>
        <p:txBody>
          <a:bodyPr/>
          <a:lstStyle/>
          <a:p>
            <a:r>
              <a:rPr lang="en-US" altLang="ko-KR" dirty="0"/>
              <a:t>Neural Networks</a:t>
            </a:r>
          </a:p>
          <a:p>
            <a:pPr lvl="1"/>
            <a:r>
              <a:rPr lang="en-US" altLang="ko-KR" dirty="0"/>
              <a:t>Late 1950s: Rosenblatt</a:t>
            </a:r>
          </a:p>
          <a:p>
            <a:pPr lvl="1"/>
            <a:r>
              <a:rPr lang="en-US" altLang="ko-KR" dirty="0"/>
              <a:t>1980s: important class of nonlinear modeling tools</a:t>
            </a:r>
          </a:p>
          <a:p>
            <a:r>
              <a:rPr lang="en-US" altLang="ko-KR" dirty="0"/>
              <a:t>AI </a:t>
            </a:r>
            <a:r>
              <a:rPr lang="en-US" altLang="ko-KR" dirty="0" smtClean="0"/>
              <a:t>research ()</a:t>
            </a:r>
            <a:endParaRPr lang="en-US" altLang="ko-KR" dirty="0"/>
          </a:p>
          <a:p>
            <a:pPr lvl="1"/>
            <a:r>
              <a:rPr lang="en-US" altLang="ko-KR" dirty="0"/>
              <a:t>Neural networks + </a:t>
            </a:r>
            <a:r>
              <a:rPr lang="en-US" altLang="ko-KR" dirty="0" smtClean="0"/>
              <a:t>animation </a:t>
            </a:r>
            <a:r>
              <a:rPr lang="en-US" altLang="ko-KR" dirty="0"/>
              <a:t>approach: problems of connecting symbolic processes to the sensors and </a:t>
            </a:r>
            <a:r>
              <a:rPr lang="en-US" altLang="ko-KR" dirty="0" smtClean="0"/>
              <a:t>effectors </a:t>
            </a:r>
            <a:r>
              <a:rPr lang="en-US" altLang="ko-KR" dirty="0"/>
              <a:t>of robots in physical environments</a:t>
            </a:r>
          </a:p>
          <a:p>
            <a:r>
              <a:rPr lang="en-US" altLang="ko-KR" dirty="0"/>
              <a:t>Robots and </a:t>
            </a:r>
            <a:r>
              <a:rPr lang="en-US" altLang="ko-KR" dirty="0" err="1"/>
              <a:t>Softbots</a:t>
            </a:r>
            <a:r>
              <a:rPr lang="en-US" altLang="ko-KR" dirty="0"/>
              <a:t> (Agents)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p:txBody>
          <a:bodyPr>
            <a:normAutofit fontScale="77500" lnSpcReduction="20000"/>
          </a:bodyPr>
          <a:lstStyle/>
          <a:p>
            <a:pPr>
              <a:lnSpc>
                <a:spcPct val="80000"/>
              </a:lnSpc>
            </a:pPr>
            <a:r>
              <a:rPr lang="en-US" smtClean="0"/>
              <a:t>1943: early beginnings</a:t>
            </a:r>
          </a:p>
          <a:p>
            <a:pPr lvl="1">
              <a:lnSpc>
                <a:spcPct val="80000"/>
              </a:lnSpc>
            </a:pPr>
            <a:r>
              <a:rPr lang="en-US" smtClean="0"/>
              <a:t>McCulloch &amp; Pitts: Boolean circuit model of brain</a:t>
            </a:r>
          </a:p>
          <a:p>
            <a:pPr>
              <a:lnSpc>
                <a:spcPct val="80000"/>
              </a:lnSpc>
            </a:pPr>
            <a:endParaRPr lang="en-US" smtClean="0"/>
          </a:p>
          <a:p>
            <a:pPr>
              <a:lnSpc>
                <a:spcPct val="80000"/>
              </a:lnSpc>
            </a:pPr>
            <a:r>
              <a:rPr lang="en-US" smtClean="0"/>
              <a:t>1950: Turing </a:t>
            </a:r>
          </a:p>
          <a:p>
            <a:pPr lvl="1">
              <a:lnSpc>
                <a:spcPct val="80000"/>
              </a:lnSpc>
            </a:pPr>
            <a:r>
              <a:rPr lang="en-US" smtClean="0"/>
              <a:t>Turing's "Computing Machinery and Intelligence“</a:t>
            </a:r>
          </a:p>
          <a:p>
            <a:pPr>
              <a:lnSpc>
                <a:spcPct val="80000"/>
              </a:lnSpc>
            </a:pPr>
            <a:endParaRPr lang="en-US" smtClean="0"/>
          </a:p>
          <a:p>
            <a:pPr>
              <a:lnSpc>
                <a:spcPct val="80000"/>
              </a:lnSpc>
            </a:pPr>
            <a:r>
              <a:rPr lang="en-US" smtClean="0"/>
              <a:t>1956: birth of AI</a:t>
            </a:r>
          </a:p>
          <a:p>
            <a:pPr lvl="1">
              <a:lnSpc>
                <a:spcPct val="80000"/>
              </a:lnSpc>
            </a:pPr>
            <a:r>
              <a:rPr lang="en-US" smtClean="0"/>
              <a:t>Dartmouth meeting: "Artificial Intelligence“ name adopted</a:t>
            </a:r>
          </a:p>
          <a:p>
            <a:pPr>
              <a:lnSpc>
                <a:spcPct val="80000"/>
              </a:lnSpc>
            </a:pPr>
            <a:endParaRPr lang="en-US" smtClean="0"/>
          </a:p>
          <a:p>
            <a:pPr>
              <a:lnSpc>
                <a:spcPct val="80000"/>
              </a:lnSpc>
            </a:pPr>
            <a:r>
              <a:rPr lang="en-US" smtClean="0"/>
              <a:t>1950s: initial promise</a:t>
            </a:r>
          </a:p>
          <a:p>
            <a:pPr lvl="1">
              <a:lnSpc>
                <a:spcPct val="80000"/>
              </a:lnSpc>
            </a:pPr>
            <a:r>
              <a:rPr lang="en-US" smtClean="0"/>
              <a:t>Early AI programs, including </a:t>
            </a:r>
          </a:p>
          <a:p>
            <a:pPr lvl="1">
              <a:lnSpc>
                <a:spcPct val="80000"/>
              </a:lnSpc>
            </a:pPr>
            <a:r>
              <a:rPr lang="en-US" smtClean="0"/>
              <a:t>Samuel's checkers program  </a:t>
            </a:r>
          </a:p>
          <a:p>
            <a:pPr lvl="1">
              <a:lnSpc>
                <a:spcPct val="80000"/>
              </a:lnSpc>
            </a:pPr>
            <a:r>
              <a:rPr lang="en-US" smtClean="0"/>
              <a:t>Newell &amp; Simon's Logic Theorist</a:t>
            </a:r>
          </a:p>
          <a:p>
            <a:pPr lvl="1">
              <a:lnSpc>
                <a:spcPct val="80000"/>
              </a:lnSpc>
            </a:pPr>
            <a:endParaRPr lang="en-US" smtClean="0"/>
          </a:p>
          <a:p>
            <a:pPr>
              <a:lnSpc>
                <a:spcPct val="80000"/>
              </a:lnSpc>
            </a:pPr>
            <a:r>
              <a:rPr lang="en-US" smtClean="0"/>
              <a:t>1955-65: “great enthusiasm”</a:t>
            </a:r>
          </a:p>
          <a:p>
            <a:pPr lvl="1">
              <a:lnSpc>
                <a:spcPct val="80000"/>
              </a:lnSpc>
            </a:pPr>
            <a:r>
              <a:rPr lang="en-US" smtClean="0"/>
              <a:t>Newell and Simon: GPS, general problem solver</a:t>
            </a:r>
          </a:p>
          <a:p>
            <a:pPr lvl="1">
              <a:lnSpc>
                <a:spcPct val="80000"/>
              </a:lnSpc>
            </a:pPr>
            <a:r>
              <a:rPr lang="en-US" smtClean="0"/>
              <a:t>Gelertner: Geometry Theorem Prover</a:t>
            </a:r>
          </a:p>
          <a:p>
            <a:pPr lvl="1">
              <a:lnSpc>
                <a:spcPct val="80000"/>
              </a:lnSpc>
            </a:pPr>
            <a:r>
              <a:rPr lang="en-US" smtClean="0"/>
              <a:t>McCarthy: invention of LISP</a:t>
            </a:r>
          </a:p>
          <a:p>
            <a:pPr lvl="1">
              <a:lnSpc>
                <a:spcPct val="80000"/>
              </a:lnSpc>
              <a:buFontTx/>
              <a:buNone/>
            </a:pPr>
            <a:r>
              <a:rPr lang="en-US" smtClean="0"/>
              <a:t>    </a:t>
            </a:r>
          </a:p>
          <a:p>
            <a:pPr lvl="1">
              <a:lnSpc>
                <a:spcPct val="80000"/>
              </a:lnSpc>
              <a:buFontTx/>
              <a:buNone/>
            </a:pPr>
            <a:endParaRPr lang="en-US" sz="900" smtClean="0"/>
          </a:p>
        </p:txBody>
      </p:sp>
      <p:sp>
        <p:nvSpPr>
          <p:cNvPr id="12290" name="Rectangle 2"/>
          <p:cNvSpPr>
            <a:spLocks noGrp="1" noChangeArrowheads="1"/>
          </p:cNvSpPr>
          <p:nvPr>
            <p:ph type="title"/>
          </p:nvPr>
        </p:nvSpPr>
        <p:spPr/>
        <p:txBody>
          <a:bodyPr/>
          <a:lstStyle/>
          <a:p>
            <a:r>
              <a:rPr lang="en-US" dirty="0" smtClean="0"/>
              <a:t>Summary of History of AI(1)</a:t>
            </a:r>
          </a:p>
        </p:txBody>
      </p:sp>
      <p:sp>
        <p:nvSpPr>
          <p:cNvPr id="5" name="Slide Number Placeholder 4"/>
          <p:cNvSpPr>
            <a:spLocks noGrp="1"/>
          </p:cNvSpPr>
          <p:nvPr>
            <p:ph type="sldNum" sz="quarter" idx="12"/>
          </p:nvPr>
        </p:nvSpPr>
        <p:spPr/>
        <p:txBody>
          <a:bodyPr/>
          <a:lstStyle/>
          <a:p>
            <a:pPr>
              <a:defRPr/>
            </a:pPr>
            <a:fld id="{6085D021-C428-4A81-B55F-4A43F2564335}" type="slidenum">
              <a:rPr lang="en-GB" smtClean="0"/>
              <a:pPr>
                <a:defRPr/>
              </a:pPr>
              <a:t>17</a:t>
            </a:fld>
            <a:endParaRPr lang="en-GB"/>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a:xfrm>
            <a:off x="533400" y="1447800"/>
            <a:ext cx="7924800" cy="5029200"/>
          </a:xfrm>
        </p:spPr>
        <p:txBody>
          <a:bodyPr>
            <a:normAutofit fontScale="77500" lnSpcReduction="20000"/>
          </a:bodyPr>
          <a:lstStyle/>
          <a:p>
            <a:pPr>
              <a:lnSpc>
                <a:spcPct val="80000"/>
              </a:lnSpc>
            </a:pPr>
            <a:r>
              <a:rPr lang="en-US" dirty="0" smtClean="0"/>
              <a:t>1966—73: Reality dawns	</a:t>
            </a:r>
          </a:p>
          <a:p>
            <a:pPr lvl="1">
              <a:lnSpc>
                <a:spcPct val="80000"/>
              </a:lnSpc>
            </a:pPr>
            <a:r>
              <a:rPr lang="en-US" dirty="0" smtClean="0"/>
              <a:t>Realization that many AI problems are intractable</a:t>
            </a:r>
          </a:p>
          <a:p>
            <a:pPr lvl="1">
              <a:lnSpc>
                <a:spcPct val="80000"/>
              </a:lnSpc>
            </a:pPr>
            <a:r>
              <a:rPr lang="en-US" dirty="0" smtClean="0"/>
              <a:t>Limitations of existing neural network methods identified</a:t>
            </a:r>
          </a:p>
          <a:p>
            <a:pPr lvl="2">
              <a:lnSpc>
                <a:spcPct val="80000"/>
              </a:lnSpc>
            </a:pPr>
            <a:r>
              <a:rPr lang="en-US" dirty="0" smtClean="0"/>
              <a:t>Neural network research almost disappears</a:t>
            </a:r>
          </a:p>
          <a:p>
            <a:pPr lvl="2">
              <a:lnSpc>
                <a:spcPct val="80000"/>
              </a:lnSpc>
            </a:pPr>
            <a:endParaRPr lang="en-US" dirty="0" smtClean="0"/>
          </a:p>
          <a:p>
            <a:pPr>
              <a:lnSpc>
                <a:spcPct val="80000"/>
              </a:lnSpc>
            </a:pPr>
            <a:r>
              <a:rPr lang="en-US" dirty="0" smtClean="0"/>
              <a:t>1969—85: Adding domain knowledge</a:t>
            </a:r>
          </a:p>
          <a:p>
            <a:pPr lvl="1">
              <a:lnSpc>
                <a:spcPct val="80000"/>
              </a:lnSpc>
            </a:pPr>
            <a:r>
              <a:rPr lang="en-US" dirty="0" smtClean="0"/>
              <a:t>	Development of knowledge-based systems</a:t>
            </a:r>
          </a:p>
          <a:p>
            <a:pPr lvl="1">
              <a:lnSpc>
                <a:spcPct val="80000"/>
              </a:lnSpc>
            </a:pPr>
            <a:r>
              <a:rPr lang="en-US" dirty="0" smtClean="0"/>
              <a:t>  Success of rule-based expert systems,</a:t>
            </a:r>
          </a:p>
          <a:p>
            <a:pPr lvl="2">
              <a:lnSpc>
                <a:spcPct val="80000"/>
              </a:lnSpc>
            </a:pPr>
            <a:r>
              <a:rPr lang="en-US" dirty="0" smtClean="0"/>
              <a:t>E.g., DENDRAL, MYCIN</a:t>
            </a:r>
          </a:p>
          <a:p>
            <a:pPr lvl="2">
              <a:lnSpc>
                <a:spcPct val="80000"/>
              </a:lnSpc>
            </a:pPr>
            <a:r>
              <a:rPr lang="en-US" dirty="0" smtClean="0"/>
              <a:t>But were brittle and did not scale well in practice</a:t>
            </a:r>
          </a:p>
          <a:p>
            <a:pPr lvl="2">
              <a:lnSpc>
                <a:spcPct val="80000"/>
              </a:lnSpc>
            </a:pPr>
            <a:endParaRPr lang="en-US" dirty="0" smtClean="0"/>
          </a:p>
          <a:p>
            <a:pPr>
              <a:lnSpc>
                <a:spcPct val="80000"/>
              </a:lnSpc>
            </a:pPr>
            <a:r>
              <a:rPr lang="en-US" dirty="0" smtClean="0"/>
              <a:t>1986--  Rise of machine learning</a:t>
            </a:r>
          </a:p>
          <a:p>
            <a:pPr lvl="1">
              <a:lnSpc>
                <a:spcPct val="80000"/>
              </a:lnSpc>
            </a:pPr>
            <a:r>
              <a:rPr lang="en-US" dirty="0" smtClean="0"/>
              <a:t> Neural networks return to popularity</a:t>
            </a:r>
          </a:p>
          <a:p>
            <a:pPr lvl="1">
              <a:lnSpc>
                <a:spcPct val="80000"/>
              </a:lnSpc>
            </a:pPr>
            <a:r>
              <a:rPr lang="en-US" dirty="0" smtClean="0"/>
              <a:t> Major advances in machine learning algorithms and applications</a:t>
            </a:r>
          </a:p>
          <a:p>
            <a:pPr lvl="1">
              <a:lnSpc>
                <a:spcPct val="80000"/>
              </a:lnSpc>
            </a:pPr>
            <a:endParaRPr lang="en-US" dirty="0" smtClean="0"/>
          </a:p>
          <a:p>
            <a:pPr>
              <a:lnSpc>
                <a:spcPct val="80000"/>
              </a:lnSpc>
            </a:pPr>
            <a:r>
              <a:rPr lang="en-US" dirty="0" smtClean="0"/>
              <a:t>1990--  Role of uncertainty</a:t>
            </a:r>
          </a:p>
          <a:p>
            <a:pPr lvl="1">
              <a:lnSpc>
                <a:spcPct val="80000"/>
              </a:lnSpc>
            </a:pPr>
            <a:r>
              <a:rPr lang="en-US" dirty="0" smtClean="0"/>
              <a:t>Bayesian networks as a knowledge representation framework</a:t>
            </a:r>
          </a:p>
          <a:p>
            <a:pPr lvl="1">
              <a:lnSpc>
                <a:spcPct val="80000"/>
              </a:lnSpc>
            </a:pPr>
            <a:endParaRPr lang="en-US" dirty="0" smtClean="0"/>
          </a:p>
          <a:p>
            <a:pPr>
              <a:lnSpc>
                <a:spcPct val="80000"/>
              </a:lnSpc>
            </a:pPr>
            <a:r>
              <a:rPr lang="en-US" dirty="0" smtClean="0"/>
              <a:t>1995-- AI as Science</a:t>
            </a:r>
          </a:p>
          <a:p>
            <a:pPr lvl="1">
              <a:lnSpc>
                <a:spcPct val="80000"/>
              </a:lnSpc>
            </a:pPr>
            <a:r>
              <a:rPr lang="en-US" dirty="0" smtClean="0"/>
              <a:t>Integration of learning, reasoning, knowledge representation</a:t>
            </a:r>
          </a:p>
          <a:p>
            <a:pPr lvl="1">
              <a:lnSpc>
                <a:spcPct val="80000"/>
              </a:lnSpc>
            </a:pPr>
            <a:r>
              <a:rPr lang="en-US" dirty="0" smtClean="0"/>
              <a:t>AI methods used in vision, language, data mining, etc</a:t>
            </a:r>
          </a:p>
          <a:p>
            <a:pPr lvl="1">
              <a:lnSpc>
                <a:spcPct val="80000"/>
              </a:lnSpc>
              <a:buFontTx/>
              <a:buNone/>
            </a:pPr>
            <a:r>
              <a:rPr lang="en-US" sz="900" dirty="0" smtClean="0"/>
              <a:t> </a:t>
            </a:r>
          </a:p>
        </p:txBody>
      </p:sp>
      <p:sp>
        <p:nvSpPr>
          <p:cNvPr id="13314" name="Rectangle 2"/>
          <p:cNvSpPr>
            <a:spLocks noGrp="1" noChangeArrowheads="1"/>
          </p:cNvSpPr>
          <p:nvPr>
            <p:ph type="title"/>
          </p:nvPr>
        </p:nvSpPr>
        <p:spPr/>
        <p:txBody>
          <a:bodyPr/>
          <a:lstStyle/>
          <a:p>
            <a:r>
              <a:rPr lang="en-US" dirty="0" smtClean="0"/>
              <a:t>Summary of History of AI(2)</a:t>
            </a:r>
          </a:p>
        </p:txBody>
      </p:sp>
      <p:sp>
        <p:nvSpPr>
          <p:cNvPr id="5" name="Slide Number Placeholder 4"/>
          <p:cNvSpPr>
            <a:spLocks noGrp="1"/>
          </p:cNvSpPr>
          <p:nvPr>
            <p:ph type="sldNum" sz="quarter" idx="12"/>
          </p:nvPr>
        </p:nvSpPr>
        <p:spPr/>
        <p:txBody>
          <a:bodyPr/>
          <a:lstStyle/>
          <a:p>
            <a:pPr>
              <a:defRPr/>
            </a:pPr>
            <a:fld id="{6085D021-C428-4A81-B55F-4A43F2564335}" type="slidenum">
              <a:rPr lang="en-GB" smtClean="0"/>
              <a:pPr>
                <a:defRPr/>
              </a:pPr>
              <a:t>18</a:t>
            </a:fld>
            <a:endParaRPr lang="en-GB"/>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p:txBody>
          <a:bodyPr>
            <a:normAutofit fontScale="70000" lnSpcReduction="20000"/>
          </a:bodyPr>
          <a:lstStyle/>
          <a:p>
            <a:pPr>
              <a:lnSpc>
                <a:spcPct val="80000"/>
              </a:lnSpc>
            </a:pPr>
            <a:r>
              <a:rPr lang="en-US" smtClean="0"/>
              <a:t>Deep Blue defeated the reigning world chess champion Garry Kasparov in 1997 </a:t>
            </a:r>
          </a:p>
          <a:p>
            <a:pPr>
              <a:lnSpc>
                <a:spcPct val="80000"/>
              </a:lnSpc>
            </a:pPr>
            <a:endParaRPr lang="en-US" smtClean="0"/>
          </a:p>
          <a:p>
            <a:pPr>
              <a:lnSpc>
                <a:spcPct val="80000"/>
              </a:lnSpc>
            </a:pPr>
            <a:r>
              <a:rPr lang="en-US" smtClean="0"/>
              <a:t>AI program proved a mathematical conjecture (Robbins conjecture) unsolved for decades </a:t>
            </a:r>
          </a:p>
          <a:p>
            <a:pPr>
              <a:lnSpc>
                <a:spcPct val="80000"/>
              </a:lnSpc>
            </a:pPr>
            <a:endParaRPr lang="en-US" smtClean="0"/>
          </a:p>
          <a:p>
            <a:pPr>
              <a:lnSpc>
                <a:spcPct val="80000"/>
              </a:lnSpc>
            </a:pPr>
            <a:r>
              <a:rPr lang="en-US" smtClean="0"/>
              <a:t>During the 1991 Gulf War, US forces deployed an AI logistics planning and scheduling program that involved up to 50,000 vehicles, cargo, and people </a:t>
            </a:r>
          </a:p>
          <a:p>
            <a:pPr>
              <a:lnSpc>
                <a:spcPct val="80000"/>
              </a:lnSpc>
            </a:pPr>
            <a:endParaRPr lang="en-US" smtClean="0"/>
          </a:p>
          <a:p>
            <a:pPr>
              <a:lnSpc>
                <a:spcPct val="80000"/>
              </a:lnSpc>
            </a:pPr>
            <a:r>
              <a:rPr lang="en-US" smtClean="0"/>
              <a:t>NASA's on-board autonomous planning program controlled the scheduling of operations for a spacecraft </a:t>
            </a:r>
          </a:p>
          <a:p>
            <a:pPr>
              <a:lnSpc>
                <a:spcPct val="80000"/>
              </a:lnSpc>
            </a:pPr>
            <a:endParaRPr lang="en-US" smtClean="0"/>
          </a:p>
          <a:p>
            <a:pPr>
              <a:lnSpc>
                <a:spcPct val="80000"/>
              </a:lnSpc>
            </a:pPr>
            <a:r>
              <a:rPr lang="en-US" smtClean="0">
                <a:latin typeface="Courier New" pitchFamily="49" charset="0"/>
              </a:rPr>
              <a:t>Proverb</a:t>
            </a:r>
            <a:r>
              <a:rPr lang="en-US" smtClean="0"/>
              <a:t> solves crossword puzzles better than most humans</a:t>
            </a:r>
          </a:p>
          <a:p>
            <a:pPr>
              <a:lnSpc>
                <a:spcPct val="80000"/>
              </a:lnSpc>
            </a:pPr>
            <a:endParaRPr lang="en-US" smtClean="0"/>
          </a:p>
          <a:p>
            <a:pPr>
              <a:lnSpc>
                <a:spcPct val="80000"/>
              </a:lnSpc>
            </a:pPr>
            <a:r>
              <a:rPr lang="en-US" smtClean="0"/>
              <a:t>Robot driving: DARPA grand challenge 2003-2007</a:t>
            </a:r>
          </a:p>
          <a:p>
            <a:pPr>
              <a:lnSpc>
                <a:spcPct val="80000"/>
              </a:lnSpc>
            </a:pPr>
            <a:endParaRPr lang="en-US" smtClean="0"/>
          </a:p>
          <a:p>
            <a:pPr>
              <a:lnSpc>
                <a:spcPct val="80000"/>
              </a:lnSpc>
            </a:pPr>
            <a:r>
              <a:rPr lang="en-US" smtClean="0"/>
              <a:t>2006: face recognition software available in consumer cameras</a:t>
            </a:r>
          </a:p>
        </p:txBody>
      </p:sp>
      <p:sp>
        <p:nvSpPr>
          <p:cNvPr id="14338" name="Rectangle 2"/>
          <p:cNvSpPr>
            <a:spLocks noGrp="1" noChangeArrowheads="1"/>
          </p:cNvSpPr>
          <p:nvPr>
            <p:ph type="title"/>
          </p:nvPr>
        </p:nvSpPr>
        <p:spPr/>
        <p:txBody>
          <a:bodyPr/>
          <a:lstStyle/>
          <a:p>
            <a:pPr algn="ctr"/>
            <a:r>
              <a:rPr lang="en-US" dirty="0" smtClean="0"/>
              <a:t>Success Stories</a:t>
            </a:r>
          </a:p>
        </p:txBody>
      </p:sp>
      <p:sp>
        <p:nvSpPr>
          <p:cNvPr id="5" name="Slide Number Placeholder 4"/>
          <p:cNvSpPr>
            <a:spLocks noGrp="1"/>
          </p:cNvSpPr>
          <p:nvPr>
            <p:ph type="sldNum" sz="quarter" idx="12"/>
          </p:nvPr>
        </p:nvSpPr>
        <p:spPr/>
        <p:txBody>
          <a:bodyPr/>
          <a:lstStyle/>
          <a:p>
            <a:pPr>
              <a:defRPr/>
            </a:pPr>
            <a:fld id="{6085D021-C428-4A81-B55F-4A43F2564335}" type="slidenum">
              <a:rPr lang="en-GB" smtClean="0"/>
              <a:pPr>
                <a:defRPr/>
              </a:pPr>
              <a:t>19</a:t>
            </a:fld>
            <a:endParaRPr lang="en-GB"/>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normAutofit fontScale="85000" lnSpcReduction="20000"/>
          </a:bodyPr>
          <a:lstStyle/>
          <a:p>
            <a:r>
              <a:rPr lang="en-US" dirty="0" smtClean="0"/>
              <a:t>What is intelligence? What is artificial intelligence?</a:t>
            </a:r>
          </a:p>
          <a:p>
            <a:endParaRPr lang="en-US" dirty="0" smtClean="0"/>
          </a:p>
          <a:p>
            <a:r>
              <a:rPr lang="en-US" dirty="0" smtClean="0"/>
              <a:t>A very brief history of AI</a:t>
            </a:r>
          </a:p>
          <a:p>
            <a:pPr lvl="1"/>
            <a:r>
              <a:rPr lang="en-US" dirty="0" smtClean="0"/>
              <a:t>Modern successes: Stanley the driving robot; Deep Blue the chess game player; IBM’s Watson computer</a:t>
            </a:r>
          </a:p>
          <a:p>
            <a:pPr lvl="1"/>
            <a:endParaRPr lang="en-US" dirty="0" smtClean="0"/>
          </a:p>
          <a:p>
            <a:r>
              <a:rPr lang="en-US" dirty="0" smtClean="0"/>
              <a:t>An AI scorecard</a:t>
            </a:r>
          </a:p>
          <a:p>
            <a:pPr lvl="1"/>
            <a:r>
              <a:rPr lang="en-US" dirty="0" smtClean="0"/>
              <a:t>How much progress has been made in different aspects of AI</a:t>
            </a:r>
          </a:p>
          <a:p>
            <a:pPr lvl="1"/>
            <a:endParaRPr lang="en-US" dirty="0" smtClean="0"/>
          </a:p>
          <a:p>
            <a:r>
              <a:rPr lang="en-US" dirty="0" smtClean="0"/>
              <a:t>AI in practice</a:t>
            </a:r>
          </a:p>
          <a:p>
            <a:pPr lvl="1"/>
            <a:r>
              <a:rPr lang="en-US" dirty="0" smtClean="0"/>
              <a:t>Successful applications</a:t>
            </a:r>
          </a:p>
          <a:p>
            <a:pPr lvl="1"/>
            <a:endParaRPr lang="en-US" dirty="0" smtClean="0"/>
          </a:p>
          <a:p>
            <a:r>
              <a:rPr lang="en-US" dirty="0" smtClean="0"/>
              <a:t>The rational agent view of AI</a:t>
            </a:r>
          </a:p>
          <a:p>
            <a:endParaRPr lang="en-US" dirty="0" smtClean="0"/>
          </a:p>
          <a:p>
            <a:endParaRPr lang="en-US" dirty="0" smtClean="0"/>
          </a:p>
        </p:txBody>
      </p:sp>
      <p:sp>
        <p:nvSpPr>
          <p:cNvPr id="7170" name="Rectangle 2"/>
          <p:cNvSpPr>
            <a:spLocks noGrp="1" noChangeArrowheads="1"/>
          </p:cNvSpPr>
          <p:nvPr>
            <p:ph type="title"/>
          </p:nvPr>
        </p:nvSpPr>
        <p:spPr/>
        <p:txBody>
          <a:bodyPr/>
          <a:lstStyle/>
          <a:p>
            <a:r>
              <a:rPr lang="en-US" dirty="0" smtClean="0"/>
              <a:t>Today’s Lecture overview</a:t>
            </a:r>
          </a:p>
        </p:txBody>
      </p:sp>
      <p:sp>
        <p:nvSpPr>
          <p:cNvPr id="5" name="Slide Number Placeholder 4"/>
          <p:cNvSpPr>
            <a:spLocks noGrp="1"/>
          </p:cNvSpPr>
          <p:nvPr>
            <p:ph type="sldNum" sz="quarter" idx="12"/>
          </p:nvPr>
        </p:nvSpPr>
        <p:spPr/>
        <p:txBody>
          <a:bodyPr/>
          <a:lstStyle/>
          <a:p>
            <a:pPr>
              <a:defRPr/>
            </a:pPr>
            <a:fld id="{6085D021-C428-4A81-B55F-4A43F2564335}" type="slidenum">
              <a:rPr lang="en-GB" smtClean="0"/>
              <a:pPr>
                <a:defRPr/>
              </a:pPr>
              <a:t>2</a:t>
            </a:fld>
            <a:endParaRPr lang="en-GB"/>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p:txBody>
          <a:bodyPr>
            <a:normAutofit fontScale="92500" lnSpcReduction="20000"/>
          </a:bodyPr>
          <a:lstStyle/>
          <a:p>
            <a:pPr>
              <a:lnSpc>
                <a:spcPct val="90000"/>
              </a:lnSpc>
            </a:pPr>
            <a:r>
              <a:rPr lang="en-US" dirty="0" smtClean="0"/>
              <a:t>Grand Challenge</a:t>
            </a:r>
          </a:p>
          <a:p>
            <a:pPr lvl="1">
              <a:lnSpc>
                <a:spcPct val="90000"/>
              </a:lnSpc>
            </a:pPr>
            <a:r>
              <a:rPr lang="en-US" dirty="0" smtClean="0"/>
              <a:t>Cash prizes ($1 to $2 million) offered to first robots to complete a long course completely unassisted</a:t>
            </a:r>
          </a:p>
          <a:p>
            <a:pPr lvl="1">
              <a:lnSpc>
                <a:spcPct val="90000"/>
              </a:lnSpc>
            </a:pPr>
            <a:r>
              <a:rPr lang="en-US" dirty="0" smtClean="0"/>
              <a:t>Stimulates research in vision, robotics, planning, machine learning, reasoning, etc</a:t>
            </a:r>
          </a:p>
          <a:p>
            <a:pPr lvl="1">
              <a:lnSpc>
                <a:spcPct val="90000"/>
              </a:lnSpc>
            </a:pPr>
            <a:endParaRPr lang="en-US" dirty="0" smtClean="0"/>
          </a:p>
          <a:p>
            <a:pPr>
              <a:lnSpc>
                <a:spcPct val="90000"/>
              </a:lnSpc>
            </a:pPr>
            <a:r>
              <a:rPr lang="en-US" dirty="0" smtClean="0"/>
              <a:t>2004 Grand Challenge: </a:t>
            </a:r>
          </a:p>
          <a:p>
            <a:pPr lvl="1">
              <a:lnSpc>
                <a:spcPct val="90000"/>
              </a:lnSpc>
            </a:pPr>
            <a:r>
              <a:rPr lang="en-US" dirty="0" smtClean="0"/>
              <a:t>150 mile route in Nevada desert</a:t>
            </a:r>
          </a:p>
          <a:p>
            <a:pPr lvl="1">
              <a:lnSpc>
                <a:spcPct val="90000"/>
              </a:lnSpc>
            </a:pPr>
            <a:r>
              <a:rPr lang="en-US" dirty="0" smtClean="0"/>
              <a:t>Furthest any robot went was about 7 miles  </a:t>
            </a:r>
          </a:p>
          <a:p>
            <a:pPr lvl="1">
              <a:lnSpc>
                <a:spcPct val="90000"/>
              </a:lnSpc>
            </a:pPr>
            <a:r>
              <a:rPr lang="en-US" dirty="0" smtClean="0"/>
              <a:t>… but hardest terrain was at the beginning of the course</a:t>
            </a:r>
          </a:p>
          <a:p>
            <a:pPr lvl="1">
              <a:lnSpc>
                <a:spcPct val="90000"/>
              </a:lnSpc>
            </a:pPr>
            <a:endParaRPr lang="en-US" dirty="0" smtClean="0"/>
          </a:p>
          <a:p>
            <a:pPr>
              <a:lnSpc>
                <a:spcPct val="90000"/>
              </a:lnSpc>
            </a:pPr>
            <a:r>
              <a:rPr lang="en-US" dirty="0" smtClean="0"/>
              <a:t>2005 Grand Challenge:</a:t>
            </a:r>
          </a:p>
          <a:p>
            <a:pPr lvl="1">
              <a:lnSpc>
                <a:spcPct val="90000"/>
              </a:lnSpc>
            </a:pPr>
            <a:r>
              <a:rPr lang="en-US" dirty="0" smtClean="0"/>
              <a:t>132 mile race</a:t>
            </a:r>
          </a:p>
          <a:p>
            <a:pPr lvl="1">
              <a:lnSpc>
                <a:spcPct val="90000"/>
              </a:lnSpc>
            </a:pPr>
            <a:r>
              <a:rPr lang="en-US" dirty="0" smtClean="0"/>
              <a:t>Narrow tunnels, winding mountain passes, etc</a:t>
            </a:r>
          </a:p>
          <a:p>
            <a:pPr lvl="1">
              <a:lnSpc>
                <a:spcPct val="90000"/>
              </a:lnSpc>
            </a:pPr>
            <a:r>
              <a:rPr lang="en-US" dirty="0" smtClean="0"/>
              <a:t>Stanford 1</a:t>
            </a:r>
            <a:r>
              <a:rPr lang="en-US" baseline="30000" dirty="0" smtClean="0"/>
              <a:t>st</a:t>
            </a:r>
            <a:r>
              <a:rPr lang="en-US" dirty="0" smtClean="0"/>
              <a:t>, CMU 2</a:t>
            </a:r>
            <a:r>
              <a:rPr lang="en-US" baseline="30000" dirty="0" smtClean="0"/>
              <a:t>nd</a:t>
            </a:r>
            <a:r>
              <a:rPr lang="en-US" dirty="0" smtClean="0"/>
              <a:t>, both finished in about 6 hours</a:t>
            </a:r>
          </a:p>
          <a:p>
            <a:pPr lvl="1">
              <a:lnSpc>
                <a:spcPct val="90000"/>
              </a:lnSpc>
            </a:pPr>
            <a:endParaRPr lang="en-US" dirty="0" smtClean="0"/>
          </a:p>
        </p:txBody>
      </p:sp>
      <p:sp>
        <p:nvSpPr>
          <p:cNvPr id="15362" name="Rectangle 2"/>
          <p:cNvSpPr>
            <a:spLocks noGrp="1" noChangeArrowheads="1"/>
          </p:cNvSpPr>
          <p:nvPr>
            <p:ph type="title"/>
          </p:nvPr>
        </p:nvSpPr>
        <p:spPr/>
        <p:txBody>
          <a:bodyPr>
            <a:normAutofit fontScale="90000"/>
          </a:bodyPr>
          <a:lstStyle/>
          <a:p>
            <a:r>
              <a:rPr lang="en-US" smtClean="0"/>
              <a:t>Example: DARPA Grand Challenge</a:t>
            </a:r>
          </a:p>
        </p:txBody>
      </p:sp>
      <p:sp>
        <p:nvSpPr>
          <p:cNvPr id="5" name="Slide Number Placeholder 4"/>
          <p:cNvSpPr>
            <a:spLocks noGrp="1"/>
          </p:cNvSpPr>
          <p:nvPr>
            <p:ph type="sldNum" sz="quarter" idx="12"/>
          </p:nvPr>
        </p:nvSpPr>
        <p:spPr/>
        <p:txBody>
          <a:bodyPr/>
          <a:lstStyle/>
          <a:p>
            <a:pPr>
              <a:defRPr/>
            </a:pPr>
            <a:fld id="{6085D021-C428-4A81-B55F-4A43F2564335}" type="slidenum">
              <a:rPr lang="en-GB" smtClean="0"/>
              <a:pPr>
                <a:defRPr/>
              </a:pPr>
              <a:t>20</a:t>
            </a:fld>
            <a:endParaRPr lang="en-GB"/>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p:spPr>
        <p:txBody>
          <a:bodyPr>
            <a:normAutofit fontScale="90000"/>
          </a:bodyPr>
          <a:lstStyle/>
          <a:p>
            <a:r>
              <a:rPr lang="en-US" smtClean="0"/>
              <a:t>HAL: from the movie 2001</a:t>
            </a:r>
          </a:p>
        </p:txBody>
      </p:sp>
      <p:sp>
        <p:nvSpPr>
          <p:cNvPr id="16387" name="Rectangle 3"/>
          <p:cNvSpPr>
            <a:spLocks noGrp="1" noChangeArrowheads="1"/>
          </p:cNvSpPr>
          <p:nvPr>
            <p:ph type="body" sz="half" idx="1"/>
          </p:nvPr>
        </p:nvSpPr>
        <p:spPr>
          <a:xfrm>
            <a:off x="609600" y="1371600"/>
            <a:ext cx="5715000" cy="5257800"/>
          </a:xfrm>
          <a:noFill/>
        </p:spPr>
        <p:txBody>
          <a:bodyPr/>
          <a:lstStyle/>
          <a:p>
            <a:r>
              <a:rPr lang="en-US" sz="1600" i="1" dirty="0" smtClean="0"/>
              <a:t>2001: A Space Odyssey</a:t>
            </a:r>
          </a:p>
          <a:p>
            <a:pPr lvl="1"/>
            <a:r>
              <a:rPr lang="en-US" sz="1400" dirty="0" smtClean="0"/>
              <a:t>classic science fiction movie from 1969</a:t>
            </a:r>
            <a:br>
              <a:rPr lang="en-US" sz="1400" dirty="0" smtClean="0"/>
            </a:br>
            <a:endParaRPr lang="en-US" sz="1400" dirty="0" smtClean="0"/>
          </a:p>
          <a:p>
            <a:r>
              <a:rPr lang="en-US" sz="1600" dirty="0" smtClean="0"/>
              <a:t>HAL</a:t>
            </a:r>
          </a:p>
          <a:p>
            <a:pPr lvl="1"/>
            <a:r>
              <a:rPr lang="en-US" sz="1400" dirty="0" smtClean="0"/>
              <a:t>part of the story centers around an intelligent computer called HAL</a:t>
            </a:r>
          </a:p>
          <a:p>
            <a:pPr lvl="1"/>
            <a:r>
              <a:rPr lang="en-US" sz="1400" dirty="0" smtClean="0"/>
              <a:t>HAL is the “brains” of an intelligent spaceship</a:t>
            </a:r>
          </a:p>
          <a:p>
            <a:pPr lvl="1"/>
            <a:r>
              <a:rPr lang="en-US" sz="1400" dirty="0" smtClean="0"/>
              <a:t>in the movie, HAL can</a:t>
            </a:r>
          </a:p>
          <a:p>
            <a:pPr lvl="2"/>
            <a:r>
              <a:rPr lang="en-US" sz="1400" dirty="0" smtClean="0"/>
              <a:t>speak easily with the crew</a:t>
            </a:r>
          </a:p>
          <a:p>
            <a:pPr lvl="2"/>
            <a:r>
              <a:rPr lang="en-US" sz="1400" dirty="0" smtClean="0"/>
              <a:t>see and understand the emotions of the crew</a:t>
            </a:r>
          </a:p>
          <a:p>
            <a:pPr lvl="2"/>
            <a:r>
              <a:rPr lang="en-US" sz="1400" dirty="0" smtClean="0"/>
              <a:t>navigate the ship automatically</a:t>
            </a:r>
          </a:p>
          <a:p>
            <a:pPr lvl="2"/>
            <a:r>
              <a:rPr lang="en-US" sz="1400" dirty="0" smtClean="0"/>
              <a:t>diagnose on-board problems</a:t>
            </a:r>
          </a:p>
          <a:p>
            <a:pPr lvl="2"/>
            <a:r>
              <a:rPr lang="en-US" sz="1400" dirty="0" smtClean="0"/>
              <a:t>make life-and-death decisions</a:t>
            </a:r>
          </a:p>
          <a:p>
            <a:pPr lvl="2"/>
            <a:r>
              <a:rPr lang="en-US" sz="1400" dirty="0" smtClean="0"/>
              <a:t>display emotions</a:t>
            </a:r>
            <a:br>
              <a:rPr lang="en-US" sz="1400" dirty="0" smtClean="0"/>
            </a:br>
            <a:endParaRPr lang="en-US" sz="1400" dirty="0" smtClean="0"/>
          </a:p>
          <a:p>
            <a:r>
              <a:rPr lang="en-US" sz="1600" dirty="0" smtClean="0"/>
              <a:t>In 1969 this was science fiction: is it still science fiction?</a:t>
            </a:r>
          </a:p>
        </p:txBody>
      </p:sp>
      <p:pic>
        <p:nvPicPr>
          <p:cNvPr id="16388" name="Picture 4"/>
          <p:cNvPicPr>
            <a:picLocks noGrp="1" noChangeAspect="1" noChangeArrowheads="1"/>
          </p:cNvPicPr>
          <p:nvPr>
            <p:ph sz="quarter" idx="2"/>
          </p:nvPr>
        </p:nvPicPr>
        <p:blipFill>
          <a:blip r:embed="rId3" cstate="print"/>
          <a:srcRect/>
          <a:stretch>
            <a:fillRect/>
          </a:stretch>
        </p:blipFill>
        <p:spPr>
          <a:xfrm>
            <a:off x="6019800" y="1143000"/>
            <a:ext cx="2705100" cy="1238250"/>
          </a:xfrm>
          <a:noFill/>
        </p:spPr>
      </p:pic>
      <p:pic>
        <p:nvPicPr>
          <p:cNvPr id="16389" name="Picture 5"/>
          <p:cNvPicPr>
            <a:picLocks noGrp="1" noChangeAspect="1" noChangeArrowheads="1"/>
          </p:cNvPicPr>
          <p:nvPr>
            <p:ph sz="quarter" idx="3"/>
          </p:nvPr>
        </p:nvPicPr>
        <p:blipFill>
          <a:blip r:embed="rId4" cstate="print"/>
          <a:srcRect/>
          <a:stretch>
            <a:fillRect/>
          </a:stretch>
        </p:blipFill>
        <p:spPr>
          <a:xfrm>
            <a:off x="7010400" y="2438400"/>
            <a:ext cx="1644650" cy="1233488"/>
          </a:xfrm>
          <a:noFill/>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a:noFill/>
        </p:spPr>
        <p:txBody>
          <a:bodyPr>
            <a:normAutofit fontScale="85000" lnSpcReduction="20000"/>
          </a:bodyPr>
          <a:lstStyle/>
          <a:p>
            <a:pPr>
              <a:buFontTx/>
              <a:buNone/>
            </a:pPr>
            <a:endParaRPr lang="en-US" smtClean="0"/>
          </a:p>
          <a:p>
            <a:r>
              <a:rPr lang="en-US" i="1" smtClean="0"/>
              <a:t>HAL’s Legacy: 2001’s Computer as Dream and Reality</a:t>
            </a:r>
          </a:p>
          <a:p>
            <a:pPr lvl="1"/>
            <a:r>
              <a:rPr lang="en-US" smtClean="0"/>
              <a:t>MIT Press, 1997, David Stork (ed.)</a:t>
            </a:r>
          </a:p>
          <a:p>
            <a:pPr lvl="1"/>
            <a:r>
              <a:rPr lang="en-US" smtClean="0"/>
              <a:t>discusses</a:t>
            </a:r>
          </a:p>
          <a:p>
            <a:pPr lvl="2"/>
            <a:r>
              <a:rPr lang="en-US" smtClean="0"/>
              <a:t>HAL as an intelligent computer</a:t>
            </a:r>
          </a:p>
          <a:p>
            <a:pPr lvl="2"/>
            <a:r>
              <a:rPr lang="en-US" smtClean="0"/>
              <a:t>are the predictions for HAL realizable with AI today?</a:t>
            </a:r>
            <a:br>
              <a:rPr lang="en-US" smtClean="0"/>
            </a:br>
            <a:endParaRPr lang="en-US" smtClean="0"/>
          </a:p>
          <a:p>
            <a:r>
              <a:rPr lang="en-US" smtClean="0"/>
              <a:t>Materials online at </a:t>
            </a:r>
          </a:p>
          <a:p>
            <a:pPr lvl="1"/>
            <a:r>
              <a:rPr lang="en-US" smtClean="0">
                <a:hlinkClick r:id="rId3"/>
              </a:rPr>
              <a:t>http://mitpress.mit.edu/e-books/Hal/contents.html</a:t>
            </a:r>
            <a:endParaRPr lang="en-US" smtClean="0"/>
          </a:p>
          <a:p>
            <a:pPr lvl="1"/>
            <a:endParaRPr lang="en-US" smtClean="0"/>
          </a:p>
          <a:p>
            <a:r>
              <a:rPr lang="en-US" smtClean="0"/>
              <a:t>The website contains</a:t>
            </a:r>
          </a:p>
          <a:p>
            <a:pPr lvl="1"/>
            <a:r>
              <a:rPr lang="en-US" smtClean="0"/>
              <a:t>full text and abstracts of chapters from the book</a:t>
            </a:r>
          </a:p>
          <a:p>
            <a:pPr lvl="1"/>
            <a:r>
              <a:rPr lang="en-US" smtClean="0"/>
              <a:t>links to related material and AI information</a:t>
            </a:r>
          </a:p>
          <a:p>
            <a:pPr lvl="1"/>
            <a:r>
              <a:rPr lang="en-US" smtClean="0"/>
              <a:t>sound and images from the film</a:t>
            </a:r>
            <a:br>
              <a:rPr lang="en-US" smtClean="0"/>
            </a:br>
            <a:endParaRPr lang="en-US" smtClean="0"/>
          </a:p>
        </p:txBody>
      </p:sp>
      <p:sp>
        <p:nvSpPr>
          <p:cNvPr id="17410" name="Rectangle 2"/>
          <p:cNvSpPr>
            <a:spLocks noGrp="1" noChangeArrowheads="1"/>
          </p:cNvSpPr>
          <p:nvPr>
            <p:ph type="title"/>
          </p:nvPr>
        </p:nvSpPr>
        <p:spPr>
          <a:noFill/>
        </p:spPr>
        <p:txBody>
          <a:bodyPr/>
          <a:lstStyle/>
          <a:p>
            <a:r>
              <a:rPr lang="en-US" smtClean="0"/>
              <a:t>Hal and AI</a:t>
            </a:r>
          </a:p>
        </p:txBody>
      </p:sp>
      <p:sp>
        <p:nvSpPr>
          <p:cNvPr id="5" name="Slide Number Placeholder 4"/>
          <p:cNvSpPr>
            <a:spLocks noGrp="1"/>
          </p:cNvSpPr>
          <p:nvPr>
            <p:ph type="sldNum" sz="quarter" idx="12"/>
          </p:nvPr>
        </p:nvSpPr>
        <p:spPr/>
        <p:txBody>
          <a:bodyPr/>
          <a:lstStyle/>
          <a:p>
            <a:pPr>
              <a:defRPr/>
            </a:pPr>
            <a:fld id="{6085D021-C428-4A81-B55F-4A43F2564335}" type="slidenum">
              <a:rPr lang="en-GB" smtClean="0"/>
              <a:pPr>
                <a:defRPr/>
              </a:pPr>
              <a:t>22</a:t>
            </a:fld>
            <a:endParaRPr lang="en-GB"/>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685800" y="1447800"/>
            <a:ext cx="7848600" cy="5029200"/>
          </a:xfrm>
        </p:spPr>
        <p:txBody>
          <a:bodyPr>
            <a:normAutofit/>
          </a:bodyPr>
          <a:lstStyle/>
          <a:p>
            <a:endParaRPr lang="en-US" smtClean="0"/>
          </a:p>
          <a:p>
            <a:r>
              <a:rPr lang="en-US" smtClean="0"/>
              <a:t>What are the components that might be useful?</a:t>
            </a:r>
          </a:p>
          <a:p>
            <a:pPr lvl="1"/>
            <a:r>
              <a:rPr lang="en-US" smtClean="0"/>
              <a:t>Fast hardware?</a:t>
            </a:r>
          </a:p>
          <a:p>
            <a:pPr lvl="1"/>
            <a:r>
              <a:rPr lang="en-US" smtClean="0"/>
              <a:t>Chess-playing at grandmaster level?</a:t>
            </a:r>
          </a:p>
          <a:p>
            <a:pPr lvl="1"/>
            <a:r>
              <a:rPr lang="en-US" smtClean="0"/>
              <a:t>Speech interaction?</a:t>
            </a:r>
          </a:p>
          <a:p>
            <a:pPr lvl="2"/>
            <a:r>
              <a:rPr lang="en-US" smtClean="0"/>
              <a:t>speech synthesis</a:t>
            </a:r>
          </a:p>
          <a:p>
            <a:pPr lvl="2"/>
            <a:r>
              <a:rPr lang="en-US" smtClean="0"/>
              <a:t>speech recognition</a:t>
            </a:r>
          </a:p>
          <a:p>
            <a:pPr lvl="2"/>
            <a:r>
              <a:rPr lang="en-US" smtClean="0"/>
              <a:t>speech understanding</a:t>
            </a:r>
          </a:p>
          <a:p>
            <a:pPr lvl="1"/>
            <a:r>
              <a:rPr lang="en-US" smtClean="0"/>
              <a:t>Image recognition and understanding ?</a:t>
            </a:r>
          </a:p>
          <a:p>
            <a:pPr lvl="1"/>
            <a:r>
              <a:rPr lang="en-US" smtClean="0"/>
              <a:t>Learning?</a:t>
            </a:r>
          </a:p>
          <a:p>
            <a:pPr lvl="1"/>
            <a:r>
              <a:rPr lang="en-US" smtClean="0"/>
              <a:t>Planning and decision-making?</a:t>
            </a:r>
          </a:p>
          <a:p>
            <a:pPr lvl="1"/>
            <a:endParaRPr lang="en-US" smtClean="0"/>
          </a:p>
          <a:p>
            <a:pPr lvl="1"/>
            <a:endParaRPr lang="en-US" smtClean="0"/>
          </a:p>
        </p:txBody>
      </p:sp>
      <p:sp>
        <p:nvSpPr>
          <p:cNvPr id="18434" name="Rectangle 2"/>
          <p:cNvSpPr>
            <a:spLocks noGrp="1" noChangeArrowheads="1"/>
          </p:cNvSpPr>
          <p:nvPr>
            <p:ph type="title"/>
          </p:nvPr>
        </p:nvSpPr>
        <p:spPr>
          <a:xfrm>
            <a:off x="685800" y="609600"/>
            <a:ext cx="8062664" cy="609600"/>
          </a:xfrm>
        </p:spPr>
        <p:txBody>
          <a:bodyPr>
            <a:normAutofit fontScale="90000"/>
          </a:bodyPr>
          <a:lstStyle/>
          <a:p>
            <a:r>
              <a:rPr lang="en-US" dirty="0" smtClean="0"/>
              <a:t>What might be involved in building a computer like Hal….</a:t>
            </a:r>
          </a:p>
        </p:txBody>
      </p:sp>
      <p:sp>
        <p:nvSpPr>
          <p:cNvPr id="5" name="Slide Number Placeholder 4"/>
          <p:cNvSpPr>
            <a:spLocks noGrp="1"/>
          </p:cNvSpPr>
          <p:nvPr>
            <p:ph type="sldNum" sz="quarter" idx="12"/>
          </p:nvPr>
        </p:nvSpPr>
        <p:spPr/>
        <p:txBody>
          <a:bodyPr/>
          <a:lstStyle/>
          <a:p>
            <a:pPr>
              <a:defRPr/>
            </a:pPr>
            <a:fld id="{6085D021-C428-4A81-B55F-4A43F2564335}" type="slidenum">
              <a:rPr lang="en-GB" smtClean="0"/>
              <a:pPr>
                <a:defRPr/>
              </a:pPr>
              <a:t>23</a:t>
            </a:fld>
            <a:endParaRPr lang="en-GB"/>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685800" y="1524000"/>
            <a:ext cx="7848600" cy="4876800"/>
          </a:xfrm>
          <a:noFill/>
        </p:spPr>
        <p:txBody>
          <a:bodyPr>
            <a:normAutofit fontScale="77500" lnSpcReduction="20000"/>
          </a:bodyPr>
          <a:lstStyle/>
          <a:p>
            <a:r>
              <a:rPr lang="en-US" dirty="0" smtClean="0"/>
              <a:t>How complicated is our brain?</a:t>
            </a:r>
          </a:p>
          <a:p>
            <a:pPr lvl="1"/>
            <a:r>
              <a:rPr lang="en-US" dirty="0" smtClean="0"/>
              <a:t>a neuron, or nerve cell, is the basic information processing unit</a:t>
            </a:r>
          </a:p>
          <a:p>
            <a:pPr lvl="1"/>
            <a:r>
              <a:rPr lang="en-US" dirty="0" smtClean="0"/>
              <a:t>estimated to be on the order of 10 </a:t>
            </a:r>
            <a:r>
              <a:rPr lang="en-US" baseline="30000" dirty="0" smtClean="0"/>
              <a:t>12 </a:t>
            </a:r>
            <a:r>
              <a:rPr lang="en-US" dirty="0" smtClean="0"/>
              <a:t>neurons in a human brain</a:t>
            </a:r>
          </a:p>
          <a:p>
            <a:pPr lvl="1"/>
            <a:r>
              <a:rPr lang="en-US" dirty="0" smtClean="0"/>
              <a:t>many more synapses (10 </a:t>
            </a:r>
            <a:r>
              <a:rPr lang="en-US" baseline="30000" dirty="0" smtClean="0"/>
              <a:t>14</a:t>
            </a:r>
            <a:r>
              <a:rPr lang="en-US" dirty="0" smtClean="0"/>
              <a:t>) connecting these neurons</a:t>
            </a:r>
          </a:p>
          <a:p>
            <a:pPr lvl="1"/>
            <a:r>
              <a:rPr lang="en-US" dirty="0" smtClean="0"/>
              <a:t>cycle time: 10 </a:t>
            </a:r>
            <a:r>
              <a:rPr lang="en-US" baseline="30000" dirty="0" smtClean="0"/>
              <a:t>-3 </a:t>
            </a:r>
            <a:r>
              <a:rPr lang="en-US" dirty="0" smtClean="0"/>
              <a:t>seconds (1 millisecond)</a:t>
            </a:r>
            <a:br>
              <a:rPr lang="en-US" dirty="0" smtClean="0"/>
            </a:br>
            <a:endParaRPr lang="en-US" dirty="0" smtClean="0"/>
          </a:p>
          <a:p>
            <a:r>
              <a:rPr lang="en-US" dirty="0" smtClean="0"/>
              <a:t>How complex can we make computers?</a:t>
            </a:r>
          </a:p>
          <a:p>
            <a:pPr lvl="1"/>
            <a:r>
              <a:rPr lang="en-US" dirty="0" smtClean="0"/>
              <a:t>10</a:t>
            </a:r>
            <a:r>
              <a:rPr lang="en-US" baseline="30000" dirty="0" smtClean="0"/>
              <a:t>8</a:t>
            </a:r>
            <a:r>
              <a:rPr lang="en-US" dirty="0" smtClean="0"/>
              <a:t> or more transistors per CPU </a:t>
            </a:r>
          </a:p>
          <a:p>
            <a:pPr lvl="1"/>
            <a:r>
              <a:rPr lang="en-US" dirty="0" smtClean="0"/>
              <a:t>supercomputer: hundreds of CPUs, 10</a:t>
            </a:r>
            <a:r>
              <a:rPr lang="en-US" baseline="30000" dirty="0" smtClean="0"/>
              <a:t>12</a:t>
            </a:r>
            <a:r>
              <a:rPr lang="en-US" dirty="0" smtClean="0"/>
              <a:t> bits of RAM </a:t>
            </a:r>
          </a:p>
          <a:p>
            <a:pPr lvl="1"/>
            <a:r>
              <a:rPr lang="en-US" dirty="0" smtClean="0"/>
              <a:t>cycle times: order of 10 </a:t>
            </a:r>
            <a:r>
              <a:rPr lang="en-US" baseline="30000" dirty="0" smtClean="0"/>
              <a:t>- 9 </a:t>
            </a:r>
            <a:r>
              <a:rPr lang="en-US" dirty="0" smtClean="0"/>
              <a:t>seconds</a:t>
            </a:r>
            <a:br>
              <a:rPr lang="en-US" dirty="0" smtClean="0"/>
            </a:br>
            <a:endParaRPr lang="en-US" dirty="0" smtClean="0"/>
          </a:p>
          <a:p>
            <a:r>
              <a:rPr lang="en-US" dirty="0" smtClean="0"/>
              <a:t>Conclusion</a:t>
            </a:r>
          </a:p>
          <a:p>
            <a:pPr lvl="1"/>
            <a:r>
              <a:rPr lang="en-US" dirty="0" smtClean="0"/>
              <a:t>YES: in the near future we can have computers with as many basic processing elements as our brain, but with</a:t>
            </a:r>
          </a:p>
          <a:p>
            <a:pPr lvl="2"/>
            <a:r>
              <a:rPr lang="en-US" dirty="0" smtClean="0"/>
              <a:t>far fewer interconnections (wires or synapses) than the brain</a:t>
            </a:r>
          </a:p>
          <a:p>
            <a:pPr lvl="2"/>
            <a:r>
              <a:rPr lang="en-US" dirty="0" smtClean="0"/>
              <a:t>much faster updates than the brain</a:t>
            </a:r>
          </a:p>
          <a:p>
            <a:pPr lvl="1"/>
            <a:r>
              <a:rPr lang="en-US" dirty="0" smtClean="0"/>
              <a:t>but building hardware is very different from making a computer behave like a brain!</a:t>
            </a:r>
          </a:p>
        </p:txBody>
      </p:sp>
      <p:sp>
        <p:nvSpPr>
          <p:cNvPr id="19458" name="Rectangle 2"/>
          <p:cNvSpPr>
            <a:spLocks noGrp="1" noChangeArrowheads="1"/>
          </p:cNvSpPr>
          <p:nvPr>
            <p:ph type="title"/>
          </p:nvPr>
        </p:nvSpPr>
        <p:spPr>
          <a:xfrm>
            <a:off x="609600" y="304800"/>
            <a:ext cx="7772400" cy="838200"/>
          </a:xfrm>
          <a:noFill/>
        </p:spPr>
        <p:txBody>
          <a:bodyPr>
            <a:noAutofit/>
          </a:bodyPr>
          <a:lstStyle/>
          <a:p>
            <a:r>
              <a:rPr lang="en-US" sz="3200" dirty="0" smtClean="0"/>
              <a:t>Can we build hardware as complex as the brain?</a:t>
            </a:r>
          </a:p>
        </p:txBody>
      </p:sp>
      <p:sp>
        <p:nvSpPr>
          <p:cNvPr id="5" name="Slide Number Placeholder 4"/>
          <p:cNvSpPr>
            <a:spLocks noGrp="1"/>
          </p:cNvSpPr>
          <p:nvPr>
            <p:ph type="sldNum" sz="quarter" idx="12"/>
          </p:nvPr>
        </p:nvSpPr>
        <p:spPr/>
        <p:txBody>
          <a:bodyPr/>
          <a:lstStyle/>
          <a:p>
            <a:pPr>
              <a:defRPr/>
            </a:pPr>
            <a:fld id="{6085D021-C428-4A81-B55F-4A43F2564335}" type="slidenum">
              <a:rPr lang="en-GB" smtClean="0"/>
              <a:pPr>
                <a:defRPr/>
              </a:pPr>
              <a:t>24</a:t>
            </a:fld>
            <a:endParaRPr lang="en-GB"/>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84138" y="6242050"/>
            <a:ext cx="587375" cy="488950"/>
          </a:xfrm>
          <a:prstGeom prst="rect">
            <a:avLst/>
          </a:prstGeom>
        </p:spPr>
        <p:txBody>
          <a:bodyPr/>
          <a:lstStyle/>
          <a:p>
            <a:fld id="{9353E3D7-D923-47A1-911F-22C8389C25EA}" type="slidenum">
              <a:rPr lang="zh-CN" altLang="en-US"/>
              <a:pPr/>
              <a:t>25</a:t>
            </a:fld>
            <a:endParaRPr lang="en-US" altLang="zh-CN"/>
          </a:p>
        </p:txBody>
      </p:sp>
      <p:sp>
        <p:nvSpPr>
          <p:cNvPr id="106498" name="Rectangle 2"/>
          <p:cNvSpPr>
            <a:spLocks noGrp="1" noChangeArrowheads="1"/>
          </p:cNvSpPr>
          <p:nvPr>
            <p:ph type="title"/>
          </p:nvPr>
        </p:nvSpPr>
        <p:spPr/>
        <p:txBody>
          <a:bodyPr/>
          <a:lstStyle/>
          <a:p>
            <a:endParaRPr lang="zh-CN" altLang="en-US"/>
          </a:p>
        </p:txBody>
      </p:sp>
      <p:sp>
        <p:nvSpPr>
          <p:cNvPr id="106499" name="Rectangle 3"/>
          <p:cNvSpPr>
            <a:spLocks noGrp="1" noChangeArrowheads="1"/>
          </p:cNvSpPr>
          <p:nvPr>
            <p:ph type="body" idx="1"/>
          </p:nvPr>
        </p:nvSpPr>
        <p:spPr/>
        <p:txBody>
          <a:bodyPr/>
          <a:lstStyle/>
          <a:p>
            <a:endParaRPr lang="zh-CN" altLang="en-US"/>
          </a:p>
        </p:txBody>
      </p:sp>
      <p:pic>
        <p:nvPicPr>
          <p:cNvPr id="106500" name="Picture 4"/>
          <p:cNvPicPr>
            <a:picLocks noChangeAspect="1" noChangeArrowheads="1"/>
          </p:cNvPicPr>
          <p:nvPr/>
        </p:nvPicPr>
        <p:blipFill>
          <a:blip r:embed="rId2" cstate="print"/>
          <a:srcRect/>
          <a:stretch>
            <a:fillRect/>
          </a:stretch>
        </p:blipFill>
        <p:spPr bwMode="auto">
          <a:xfrm>
            <a:off x="106363" y="260350"/>
            <a:ext cx="9037637" cy="6043613"/>
          </a:xfrm>
          <a:prstGeom prst="rect">
            <a:avLst/>
          </a:prstGeom>
          <a:noFill/>
          <a:ln w="12700" cap="sq">
            <a:noFill/>
            <a:miter lim="800000"/>
            <a:headEnd type="none" w="sm" len="sm"/>
            <a:tailEnd type="none" w="sm" len="sm"/>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609600" y="1447800"/>
            <a:ext cx="7848600" cy="4953000"/>
          </a:xfrm>
          <a:noFill/>
        </p:spPr>
        <p:txBody>
          <a:bodyPr>
            <a:noAutofit/>
          </a:bodyPr>
          <a:lstStyle/>
          <a:p>
            <a:r>
              <a:rPr lang="en-US" sz="2000" dirty="0" smtClean="0"/>
              <a:t>This is known as “speech synthesis”</a:t>
            </a:r>
          </a:p>
          <a:p>
            <a:pPr lvl="1"/>
            <a:r>
              <a:rPr lang="en-US" sz="1600" dirty="0" smtClean="0"/>
              <a:t>translate text to phonetic form</a:t>
            </a:r>
          </a:p>
          <a:p>
            <a:pPr lvl="2"/>
            <a:r>
              <a:rPr lang="en-US" sz="1400" dirty="0" smtClean="0"/>
              <a:t>e.g., “fictitious”  -&gt; </a:t>
            </a:r>
            <a:r>
              <a:rPr lang="en-US" sz="1400" dirty="0" err="1" smtClean="0"/>
              <a:t>fik-tish-es</a:t>
            </a:r>
            <a:endParaRPr lang="en-US" sz="1400" dirty="0" smtClean="0"/>
          </a:p>
          <a:p>
            <a:pPr lvl="1"/>
            <a:r>
              <a:rPr lang="en-US" sz="1600" dirty="0" smtClean="0"/>
              <a:t>use pronunciation rules to map phonemes to actual sound</a:t>
            </a:r>
          </a:p>
          <a:p>
            <a:pPr lvl="2"/>
            <a:r>
              <a:rPr lang="en-US" sz="1400" dirty="0" smtClean="0"/>
              <a:t>e.g., “</a:t>
            </a:r>
            <a:r>
              <a:rPr lang="en-US" sz="1400" dirty="0" err="1" smtClean="0"/>
              <a:t>tish</a:t>
            </a:r>
            <a:r>
              <a:rPr lang="en-US" sz="1400" dirty="0" smtClean="0"/>
              <a:t>”  -&gt; sequence of basic audio sounds</a:t>
            </a:r>
            <a:br>
              <a:rPr lang="en-US" sz="1400" dirty="0" smtClean="0"/>
            </a:br>
            <a:endParaRPr lang="en-US" sz="1400" dirty="0" smtClean="0"/>
          </a:p>
          <a:p>
            <a:r>
              <a:rPr lang="en-US" sz="2000" dirty="0" smtClean="0"/>
              <a:t>Difficulties</a:t>
            </a:r>
          </a:p>
          <a:p>
            <a:pPr lvl="1"/>
            <a:r>
              <a:rPr lang="en-US" sz="1600" dirty="0" smtClean="0"/>
              <a:t>sounds made by this “lookup” approach sound unnatural</a:t>
            </a:r>
          </a:p>
          <a:p>
            <a:pPr lvl="1"/>
            <a:r>
              <a:rPr lang="en-US" sz="1600" dirty="0" smtClean="0"/>
              <a:t>sounds are not independent</a:t>
            </a:r>
          </a:p>
          <a:p>
            <a:pPr lvl="2"/>
            <a:r>
              <a:rPr lang="en-US" sz="1400" dirty="0" smtClean="0"/>
              <a:t>e.g., “act” and “action”</a:t>
            </a:r>
          </a:p>
          <a:p>
            <a:pPr lvl="2"/>
            <a:r>
              <a:rPr lang="en-US" sz="1400" dirty="0" smtClean="0"/>
              <a:t>modern systems (e.g., at AT&amp;T) can handle this pretty well</a:t>
            </a:r>
          </a:p>
          <a:p>
            <a:pPr lvl="1"/>
            <a:r>
              <a:rPr lang="en-US" sz="1600" dirty="0" smtClean="0"/>
              <a:t>a harder problem is emphasis, emotion, etc</a:t>
            </a:r>
          </a:p>
          <a:p>
            <a:pPr lvl="2"/>
            <a:r>
              <a:rPr lang="en-US" sz="1400" dirty="0" smtClean="0"/>
              <a:t>humans understand what they are saying</a:t>
            </a:r>
          </a:p>
          <a:p>
            <a:pPr lvl="2"/>
            <a:r>
              <a:rPr lang="en-US" sz="1400" dirty="0" smtClean="0"/>
              <a:t>machines don’t: so they sound unnatural</a:t>
            </a:r>
            <a:br>
              <a:rPr lang="en-US" sz="1400" dirty="0" smtClean="0"/>
            </a:br>
            <a:endParaRPr lang="en-US" sz="1400" dirty="0" smtClean="0"/>
          </a:p>
          <a:p>
            <a:r>
              <a:rPr lang="en-US" sz="2000" dirty="0" smtClean="0"/>
              <a:t>Conclusion: </a:t>
            </a:r>
          </a:p>
          <a:p>
            <a:pPr lvl="1"/>
            <a:r>
              <a:rPr lang="en-US" sz="1600" dirty="0" smtClean="0"/>
              <a:t>NO,</a:t>
            </a:r>
            <a:r>
              <a:rPr lang="en-US" sz="1600" b="1" dirty="0" smtClean="0"/>
              <a:t> </a:t>
            </a:r>
            <a:r>
              <a:rPr lang="en-US" sz="1600" dirty="0" smtClean="0"/>
              <a:t>for complete sentences</a:t>
            </a:r>
          </a:p>
          <a:p>
            <a:pPr lvl="1"/>
            <a:r>
              <a:rPr lang="en-US" sz="1600" dirty="0" smtClean="0"/>
              <a:t>YES, for individual words</a:t>
            </a:r>
            <a:br>
              <a:rPr lang="en-US" sz="1600" dirty="0" smtClean="0"/>
            </a:br>
            <a:r>
              <a:rPr lang="en-US" sz="1600" dirty="0" smtClean="0"/>
              <a:t/>
            </a:r>
            <a:br>
              <a:rPr lang="en-US" sz="1600" dirty="0" smtClean="0"/>
            </a:br>
            <a:endParaRPr lang="en-US" sz="1600" dirty="0" smtClean="0"/>
          </a:p>
        </p:txBody>
      </p:sp>
      <p:sp>
        <p:nvSpPr>
          <p:cNvPr id="20482" name="Rectangle 2"/>
          <p:cNvSpPr>
            <a:spLocks noGrp="1" noChangeArrowheads="1"/>
          </p:cNvSpPr>
          <p:nvPr>
            <p:ph type="title"/>
          </p:nvPr>
        </p:nvSpPr>
        <p:spPr>
          <a:noFill/>
        </p:spPr>
        <p:txBody>
          <a:bodyPr/>
          <a:lstStyle/>
          <a:p>
            <a:r>
              <a:rPr lang="en-US" smtClean="0"/>
              <a:t>Can Computers Talk?</a:t>
            </a:r>
          </a:p>
        </p:txBody>
      </p:sp>
      <p:sp>
        <p:nvSpPr>
          <p:cNvPr id="5" name="Slide Number Placeholder 4"/>
          <p:cNvSpPr>
            <a:spLocks noGrp="1"/>
          </p:cNvSpPr>
          <p:nvPr>
            <p:ph type="sldNum" sz="quarter" idx="12"/>
          </p:nvPr>
        </p:nvSpPr>
        <p:spPr/>
        <p:txBody>
          <a:bodyPr/>
          <a:lstStyle/>
          <a:p>
            <a:pPr>
              <a:defRPr/>
            </a:pPr>
            <a:fld id="{6085D021-C428-4A81-B55F-4A43F2564335}" type="slidenum">
              <a:rPr lang="en-GB" smtClean="0"/>
              <a:pPr>
                <a:defRPr/>
              </a:pPr>
              <a:t>26</a:t>
            </a:fld>
            <a:endParaRPr lang="en-GB"/>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noFill/>
        </p:spPr>
        <p:txBody>
          <a:bodyPr>
            <a:normAutofit fontScale="92500" lnSpcReduction="20000"/>
          </a:bodyPr>
          <a:lstStyle/>
          <a:p>
            <a:r>
              <a:rPr lang="en-US" smtClean="0"/>
              <a:t>Speech Recognition:</a:t>
            </a:r>
          </a:p>
          <a:p>
            <a:pPr lvl="1"/>
            <a:r>
              <a:rPr lang="en-US" smtClean="0"/>
              <a:t>mapping sounds from a microphone into a list of words</a:t>
            </a:r>
          </a:p>
          <a:p>
            <a:pPr lvl="1"/>
            <a:r>
              <a:rPr lang="en-US" smtClean="0"/>
              <a:t>classic problem in AI, very difficult</a:t>
            </a:r>
          </a:p>
          <a:p>
            <a:pPr lvl="2"/>
            <a:r>
              <a:rPr lang="en-US" smtClean="0"/>
              <a:t>“Lets talk about how to wreck a nice beach”</a:t>
            </a:r>
            <a:br>
              <a:rPr lang="en-US" smtClean="0"/>
            </a:br>
            <a:endParaRPr lang="en-US" smtClean="0"/>
          </a:p>
          <a:p>
            <a:pPr lvl="2"/>
            <a:r>
              <a:rPr lang="en-US" smtClean="0"/>
              <a:t>(I really said “________________________”)</a:t>
            </a:r>
            <a:br>
              <a:rPr lang="en-US" smtClean="0"/>
            </a:br>
            <a:endParaRPr lang="en-US" smtClean="0"/>
          </a:p>
          <a:p>
            <a:r>
              <a:rPr lang="en-US" smtClean="0"/>
              <a:t> Recognizing single words from a small vocabulary</a:t>
            </a:r>
          </a:p>
          <a:p>
            <a:pPr lvl="2"/>
            <a:r>
              <a:rPr lang="en-US" smtClean="0"/>
              <a:t>systems can do this with high accuracy (order of 99%)</a:t>
            </a:r>
          </a:p>
          <a:p>
            <a:pPr lvl="2"/>
            <a:r>
              <a:rPr lang="en-US" smtClean="0"/>
              <a:t>e.g., directory inquiries </a:t>
            </a:r>
          </a:p>
          <a:p>
            <a:pPr lvl="3"/>
            <a:r>
              <a:rPr lang="en-US" smtClean="0"/>
              <a:t>limited vocabulary (area codes, city names)</a:t>
            </a:r>
          </a:p>
          <a:p>
            <a:pPr lvl="3"/>
            <a:r>
              <a:rPr lang="en-US" smtClean="0"/>
              <a:t>computer tries to recognize you first, if unsuccessful hands you over to a human operator</a:t>
            </a:r>
          </a:p>
          <a:p>
            <a:pPr lvl="3"/>
            <a:r>
              <a:rPr lang="en-US" smtClean="0"/>
              <a:t>saves millions of dollars a year for the phone companies </a:t>
            </a:r>
          </a:p>
        </p:txBody>
      </p:sp>
      <p:sp>
        <p:nvSpPr>
          <p:cNvPr id="21506" name="Rectangle 2"/>
          <p:cNvSpPr>
            <a:spLocks noGrp="1" noChangeArrowheads="1"/>
          </p:cNvSpPr>
          <p:nvPr>
            <p:ph type="title"/>
          </p:nvPr>
        </p:nvSpPr>
        <p:spPr>
          <a:noFill/>
        </p:spPr>
        <p:txBody>
          <a:bodyPr>
            <a:normAutofit fontScale="90000"/>
          </a:bodyPr>
          <a:lstStyle/>
          <a:p>
            <a:r>
              <a:rPr lang="en-US" smtClean="0"/>
              <a:t>Can Computers Recognize Speech?</a:t>
            </a:r>
          </a:p>
        </p:txBody>
      </p:sp>
      <p:sp>
        <p:nvSpPr>
          <p:cNvPr id="5" name="Slide Number Placeholder 4"/>
          <p:cNvSpPr>
            <a:spLocks noGrp="1"/>
          </p:cNvSpPr>
          <p:nvPr>
            <p:ph type="sldNum" sz="quarter" idx="12"/>
          </p:nvPr>
        </p:nvSpPr>
        <p:spPr/>
        <p:txBody>
          <a:bodyPr/>
          <a:lstStyle/>
          <a:p>
            <a:pPr>
              <a:defRPr/>
            </a:pPr>
            <a:fld id="{6085D021-C428-4A81-B55F-4A43F2564335}" type="slidenum">
              <a:rPr lang="en-GB" smtClean="0"/>
              <a:pPr>
                <a:defRPr/>
              </a:pPr>
              <a:t>27</a:t>
            </a:fld>
            <a:endParaRPr lang="en-GB"/>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027"/>
          <p:cNvSpPr>
            <a:spLocks noGrp="1" noChangeArrowheads="1"/>
          </p:cNvSpPr>
          <p:nvPr>
            <p:ph idx="1"/>
          </p:nvPr>
        </p:nvSpPr>
        <p:spPr>
          <a:noFill/>
        </p:spPr>
        <p:txBody>
          <a:bodyPr>
            <a:normAutofit fontScale="85000" lnSpcReduction="20000"/>
          </a:bodyPr>
          <a:lstStyle/>
          <a:p>
            <a:r>
              <a:rPr lang="en-US" dirty="0" smtClean="0"/>
              <a:t>Recognizing normal speech is much more difficult</a:t>
            </a:r>
          </a:p>
          <a:p>
            <a:pPr lvl="1"/>
            <a:r>
              <a:rPr lang="en-US" dirty="0" smtClean="0"/>
              <a:t>speech is continuous: where are the boundaries between words?</a:t>
            </a:r>
          </a:p>
          <a:p>
            <a:pPr lvl="1"/>
            <a:r>
              <a:rPr lang="en-US" dirty="0" smtClean="0"/>
              <a:t>large vocabularies</a:t>
            </a:r>
          </a:p>
          <a:p>
            <a:pPr lvl="2"/>
            <a:r>
              <a:rPr lang="en-US" dirty="0" smtClean="0"/>
              <a:t>can be many thousands of possible words</a:t>
            </a:r>
          </a:p>
          <a:p>
            <a:pPr lvl="2"/>
            <a:r>
              <a:rPr lang="en-US" dirty="0" smtClean="0"/>
              <a:t>we can use </a:t>
            </a:r>
            <a:r>
              <a:rPr lang="en-US" b="1" dirty="0" smtClean="0"/>
              <a:t>context </a:t>
            </a:r>
            <a:r>
              <a:rPr lang="en-US" dirty="0" smtClean="0"/>
              <a:t>to help figure out what someone said</a:t>
            </a:r>
          </a:p>
          <a:p>
            <a:pPr lvl="3"/>
            <a:r>
              <a:rPr lang="en-US" dirty="0" smtClean="0"/>
              <a:t>e.g., “John’s car has a flat tire”</a:t>
            </a:r>
          </a:p>
          <a:p>
            <a:pPr lvl="1"/>
            <a:endParaRPr lang="en-US" dirty="0" smtClean="0"/>
          </a:p>
          <a:p>
            <a:pPr lvl="1"/>
            <a:r>
              <a:rPr lang="en-US" dirty="0" smtClean="0"/>
              <a:t>background noise, other speakers, accents, colds, etc</a:t>
            </a:r>
          </a:p>
          <a:p>
            <a:pPr lvl="1"/>
            <a:r>
              <a:rPr lang="en-US" dirty="0" smtClean="0"/>
              <a:t>on normal speech, modern systems are only about 60-70% accurate</a:t>
            </a:r>
            <a:br>
              <a:rPr lang="en-US" dirty="0" smtClean="0"/>
            </a:br>
            <a:endParaRPr lang="en-US" dirty="0" smtClean="0"/>
          </a:p>
          <a:p>
            <a:r>
              <a:rPr lang="en-US" dirty="0" smtClean="0"/>
              <a:t>Conclusion: </a:t>
            </a:r>
          </a:p>
          <a:p>
            <a:pPr lvl="1"/>
            <a:r>
              <a:rPr lang="en-US" dirty="0" smtClean="0"/>
              <a:t>NO, normal speech is too complex to accurately recognize</a:t>
            </a:r>
          </a:p>
          <a:p>
            <a:pPr lvl="1"/>
            <a:r>
              <a:rPr lang="en-US" dirty="0" smtClean="0"/>
              <a:t>YES, for restricted problems (small vocabulary, single speaker)</a:t>
            </a:r>
          </a:p>
        </p:txBody>
      </p:sp>
      <p:sp>
        <p:nvSpPr>
          <p:cNvPr id="22530" name="Rectangle 1026"/>
          <p:cNvSpPr>
            <a:spLocks noGrp="1" noChangeArrowheads="1"/>
          </p:cNvSpPr>
          <p:nvPr>
            <p:ph type="title"/>
          </p:nvPr>
        </p:nvSpPr>
        <p:spPr>
          <a:noFill/>
        </p:spPr>
        <p:txBody>
          <a:bodyPr>
            <a:normAutofit fontScale="90000"/>
          </a:bodyPr>
          <a:lstStyle/>
          <a:p>
            <a:r>
              <a:rPr lang="en-US" smtClean="0"/>
              <a:t>Recognizing human speech   (ctd.)</a:t>
            </a:r>
          </a:p>
        </p:txBody>
      </p:sp>
      <p:sp>
        <p:nvSpPr>
          <p:cNvPr id="5" name="Slide Number Placeholder 4"/>
          <p:cNvSpPr>
            <a:spLocks noGrp="1"/>
          </p:cNvSpPr>
          <p:nvPr>
            <p:ph type="sldNum" sz="quarter" idx="12"/>
          </p:nvPr>
        </p:nvSpPr>
        <p:spPr/>
        <p:txBody>
          <a:bodyPr/>
          <a:lstStyle/>
          <a:p>
            <a:pPr>
              <a:defRPr/>
            </a:pPr>
            <a:fld id="{6085D021-C428-4A81-B55F-4A43F2564335}" type="slidenum">
              <a:rPr lang="en-GB" smtClean="0"/>
              <a:pPr>
                <a:defRPr/>
              </a:pPr>
              <a:t>28</a:t>
            </a:fld>
            <a:endParaRPr lang="en-GB"/>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a:noFill/>
        </p:spPr>
        <p:txBody>
          <a:bodyPr/>
          <a:lstStyle/>
          <a:p>
            <a:r>
              <a:rPr lang="en-US" smtClean="0"/>
              <a:t>Understanding is different to recognition:</a:t>
            </a:r>
          </a:p>
          <a:p>
            <a:pPr lvl="1"/>
            <a:r>
              <a:rPr lang="en-US" smtClean="0"/>
              <a:t>“Time flies like an arrow”</a:t>
            </a:r>
          </a:p>
          <a:p>
            <a:pPr lvl="2"/>
            <a:r>
              <a:rPr lang="en-US" smtClean="0"/>
              <a:t>assume the computer can recognize all the words</a:t>
            </a:r>
          </a:p>
          <a:p>
            <a:pPr lvl="2"/>
            <a:r>
              <a:rPr lang="en-US" smtClean="0"/>
              <a:t>how many different interpretations are there? </a:t>
            </a:r>
          </a:p>
        </p:txBody>
      </p:sp>
      <p:sp>
        <p:nvSpPr>
          <p:cNvPr id="23554" name="Rectangle 2"/>
          <p:cNvSpPr>
            <a:spLocks noGrp="1" noChangeArrowheads="1"/>
          </p:cNvSpPr>
          <p:nvPr>
            <p:ph type="title"/>
          </p:nvPr>
        </p:nvSpPr>
        <p:spPr>
          <a:noFill/>
        </p:spPr>
        <p:txBody>
          <a:bodyPr>
            <a:normAutofit fontScale="90000"/>
          </a:bodyPr>
          <a:lstStyle/>
          <a:p>
            <a:r>
              <a:rPr lang="en-US" smtClean="0"/>
              <a:t>Can Computers Understand speech?</a:t>
            </a:r>
          </a:p>
        </p:txBody>
      </p:sp>
      <p:sp>
        <p:nvSpPr>
          <p:cNvPr id="5" name="Slide Number Placeholder 4"/>
          <p:cNvSpPr>
            <a:spLocks noGrp="1"/>
          </p:cNvSpPr>
          <p:nvPr>
            <p:ph type="sldNum" sz="quarter" idx="12"/>
          </p:nvPr>
        </p:nvSpPr>
        <p:spPr/>
        <p:txBody>
          <a:bodyPr/>
          <a:lstStyle/>
          <a:p>
            <a:pPr>
              <a:defRPr/>
            </a:pPr>
            <a:fld id="{6085D021-C428-4A81-B55F-4A43F2564335}" type="slidenum">
              <a:rPr lang="en-GB" smtClean="0"/>
              <a:pPr>
                <a:defRPr/>
              </a:pPr>
              <a:t>29</a:t>
            </a:fld>
            <a:endParaRPr lang="en-GB"/>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noFill/>
        </p:spPr>
        <p:txBody>
          <a:bodyPr>
            <a:normAutofit fontScale="92500" lnSpcReduction="10000"/>
          </a:bodyPr>
          <a:lstStyle/>
          <a:p>
            <a:r>
              <a:rPr lang="en-US" dirty="0" smtClean="0"/>
              <a:t>Intelligence:</a:t>
            </a:r>
          </a:p>
          <a:p>
            <a:pPr lvl="1"/>
            <a:r>
              <a:rPr lang="en-US" dirty="0" smtClean="0"/>
              <a:t>“the capacity to learn and solve problems” (</a:t>
            </a:r>
            <a:r>
              <a:rPr lang="en-US" dirty="0" err="1" smtClean="0"/>
              <a:t>Websters</a:t>
            </a:r>
            <a:r>
              <a:rPr lang="en-US" dirty="0" smtClean="0"/>
              <a:t> dictionary)</a:t>
            </a:r>
          </a:p>
          <a:p>
            <a:pPr lvl="1"/>
            <a:r>
              <a:rPr lang="en-US" dirty="0" smtClean="0"/>
              <a:t>in particular,</a:t>
            </a:r>
          </a:p>
          <a:p>
            <a:pPr lvl="2"/>
            <a:r>
              <a:rPr lang="en-US" dirty="0" smtClean="0"/>
              <a:t> </a:t>
            </a:r>
            <a:r>
              <a:rPr lang="en-US" i="1" dirty="0" smtClean="0"/>
              <a:t>the ability to solve novel problems</a:t>
            </a:r>
            <a:endParaRPr lang="en-US" dirty="0" smtClean="0"/>
          </a:p>
          <a:p>
            <a:pPr lvl="2"/>
            <a:r>
              <a:rPr lang="en-US" i="1" dirty="0" smtClean="0"/>
              <a:t>the ability to act rationally</a:t>
            </a:r>
            <a:endParaRPr lang="en-US" dirty="0" smtClean="0"/>
          </a:p>
          <a:p>
            <a:pPr lvl="2"/>
            <a:r>
              <a:rPr lang="en-US" i="1" dirty="0" smtClean="0"/>
              <a:t>the ability to act like humans</a:t>
            </a:r>
            <a:r>
              <a:rPr lang="en-US" dirty="0" smtClean="0"/>
              <a:t/>
            </a:r>
            <a:br>
              <a:rPr lang="en-US" dirty="0" smtClean="0"/>
            </a:br>
            <a:endParaRPr lang="en-US" dirty="0" smtClean="0"/>
          </a:p>
          <a:p>
            <a:pPr lvl="2"/>
            <a:endParaRPr lang="en-US" dirty="0" smtClean="0"/>
          </a:p>
          <a:p>
            <a:r>
              <a:rPr lang="en-US" dirty="0" smtClean="0"/>
              <a:t> Artificial Intelligence</a:t>
            </a:r>
          </a:p>
          <a:p>
            <a:pPr lvl="1"/>
            <a:r>
              <a:rPr lang="en-US" dirty="0" smtClean="0"/>
              <a:t>Concerned with building and/or understanding intelligent entities or agents</a:t>
            </a:r>
          </a:p>
          <a:p>
            <a:pPr lvl="1"/>
            <a:r>
              <a:rPr lang="en-US" dirty="0" smtClean="0"/>
              <a:t>2 main approaches: “engineering” versus “cognitive modeling”</a:t>
            </a:r>
          </a:p>
          <a:p>
            <a:pPr lvl="1">
              <a:buFontTx/>
              <a:buNone/>
            </a:pPr>
            <a:endParaRPr lang="en-US" dirty="0" smtClean="0"/>
          </a:p>
        </p:txBody>
      </p:sp>
      <p:sp>
        <p:nvSpPr>
          <p:cNvPr id="8194" name="Rectangle 2"/>
          <p:cNvSpPr>
            <a:spLocks noGrp="1" noChangeArrowheads="1"/>
          </p:cNvSpPr>
          <p:nvPr>
            <p:ph type="title"/>
          </p:nvPr>
        </p:nvSpPr>
        <p:spPr>
          <a:noFill/>
        </p:spPr>
        <p:txBody>
          <a:bodyPr/>
          <a:lstStyle/>
          <a:p>
            <a:r>
              <a:rPr lang="en-US" smtClean="0"/>
              <a:t>What is Intelligence?</a:t>
            </a:r>
          </a:p>
        </p:txBody>
      </p:sp>
      <p:sp>
        <p:nvSpPr>
          <p:cNvPr id="5" name="Slide Number Placeholder 4"/>
          <p:cNvSpPr>
            <a:spLocks noGrp="1"/>
          </p:cNvSpPr>
          <p:nvPr>
            <p:ph type="sldNum" sz="quarter" idx="12"/>
          </p:nvPr>
        </p:nvSpPr>
        <p:spPr/>
        <p:txBody>
          <a:bodyPr/>
          <a:lstStyle/>
          <a:p>
            <a:pPr>
              <a:defRPr/>
            </a:pPr>
            <a:fld id="{6085D021-C428-4A81-B55F-4A43F2564335}" type="slidenum">
              <a:rPr lang="en-GB" smtClean="0"/>
              <a:pPr>
                <a:defRPr/>
              </a:pPr>
              <a:t>3</a:t>
            </a:fld>
            <a:endParaRPr lang="en-GB"/>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noFill/>
        </p:spPr>
        <p:txBody>
          <a:bodyPr/>
          <a:lstStyle/>
          <a:p>
            <a:r>
              <a:rPr lang="en-US" smtClean="0"/>
              <a:t>Understanding is different to recognition:</a:t>
            </a:r>
          </a:p>
          <a:p>
            <a:pPr lvl="1"/>
            <a:r>
              <a:rPr lang="en-US" smtClean="0"/>
              <a:t>“Time flies like an arrow”</a:t>
            </a:r>
          </a:p>
          <a:p>
            <a:pPr lvl="2"/>
            <a:r>
              <a:rPr lang="en-US" smtClean="0"/>
              <a:t>assume the computer can recognize all the words</a:t>
            </a:r>
          </a:p>
          <a:p>
            <a:pPr lvl="2"/>
            <a:r>
              <a:rPr lang="en-US" smtClean="0"/>
              <a:t>how many different interpretations are there?</a:t>
            </a:r>
          </a:p>
          <a:p>
            <a:pPr lvl="3"/>
            <a:r>
              <a:rPr lang="en-US" smtClean="0"/>
              <a:t>1. time passes quickly like an arrow?</a:t>
            </a:r>
          </a:p>
          <a:p>
            <a:pPr lvl="3"/>
            <a:r>
              <a:rPr lang="en-US" smtClean="0"/>
              <a:t>2. command: time the flies the way an arrow times the flies</a:t>
            </a:r>
          </a:p>
          <a:p>
            <a:pPr lvl="3"/>
            <a:r>
              <a:rPr lang="en-US" smtClean="0"/>
              <a:t>3. command: only time those flies which are like an arrow</a:t>
            </a:r>
          </a:p>
          <a:p>
            <a:pPr lvl="3"/>
            <a:r>
              <a:rPr lang="en-US" smtClean="0"/>
              <a:t>4. “time-flies”  are fond of arrows </a:t>
            </a:r>
          </a:p>
        </p:txBody>
      </p:sp>
      <p:sp>
        <p:nvSpPr>
          <p:cNvPr id="24578" name="Rectangle 2"/>
          <p:cNvSpPr>
            <a:spLocks noGrp="1" noChangeArrowheads="1"/>
          </p:cNvSpPr>
          <p:nvPr>
            <p:ph type="title"/>
          </p:nvPr>
        </p:nvSpPr>
        <p:spPr>
          <a:noFill/>
        </p:spPr>
        <p:txBody>
          <a:bodyPr>
            <a:normAutofit fontScale="90000"/>
          </a:bodyPr>
          <a:lstStyle/>
          <a:p>
            <a:r>
              <a:rPr lang="en-US" smtClean="0"/>
              <a:t>Can Computers Understand speech?</a:t>
            </a:r>
          </a:p>
        </p:txBody>
      </p:sp>
      <p:sp>
        <p:nvSpPr>
          <p:cNvPr id="5" name="Slide Number Placeholder 4"/>
          <p:cNvSpPr>
            <a:spLocks noGrp="1"/>
          </p:cNvSpPr>
          <p:nvPr>
            <p:ph type="sldNum" sz="quarter" idx="12"/>
          </p:nvPr>
        </p:nvSpPr>
        <p:spPr/>
        <p:txBody>
          <a:bodyPr/>
          <a:lstStyle/>
          <a:p>
            <a:pPr>
              <a:defRPr/>
            </a:pPr>
            <a:fld id="{6085D021-C428-4A81-B55F-4A43F2564335}" type="slidenum">
              <a:rPr lang="en-GB" smtClean="0"/>
              <a:pPr>
                <a:defRPr/>
              </a:pPr>
              <a:t>30</a:t>
            </a:fld>
            <a:endParaRPr lang="en-GB"/>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noFill/>
        </p:spPr>
        <p:txBody>
          <a:bodyPr>
            <a:normAutofit fontScale="85000" lnSpcReduction="10000"/>
          </a:bodyPr>
          <a:lstStyle/>
          <a:p>
            <a:r>
              <a:rPr lang="en-US" smtClean="0"/>
              <a:t>Understanding is different to recognition:</a:t>
            </a:r>
          </a:p>
          <a:p>
            <a:pPr lvl="1"/>
            <a:r>
              <a:rPr lang="en-US" smtClean="0"/>
              <a:t>“Time flies like an arrow”</a:t>
            </a:r>
          </a:p>
          <a:p>
            <a:pPr lvl="2"/>
            <a:r>
              <a:rPr lang="en-US" smtClean="0"/>
              <a:t>assume the computer can recognize all the words</a:t>
            </a:r>
          </a:p>
          <a:p>
            <a:pPr lvl="2"/>
            <a:r>
              <a:rPr lang="en-US" smtClean="0"/>
              <a:t>how many different interpretations are there?</a:t>
            </a:r>
          </a:p>
          <a:p>
            <a:pPr lvl="3"/>
            <a:r>
              <a:rPr lang="en-US" smtClean="0"/>
              <a:t>1. time passes quickly like an arrow?</a:t>
            </a:r>
          </a:p>
          <a:p>
            <a:pPr lvl="3"/>
            <a:r>
              <a:rPr lang="en-US" smtClean="0"/>
              <a:t>2. command: time the flies the way an arrow times the flies</a:t>
            </a:r>
          </a:p>
          <a:p>
            <a:pPr lvl="3"/>
            <a:r>
              <a:rPr lang="en-US" smtClean="0"/>
              <a:t>3. command: only time those flies which are like an arrow</a:t>
            </a:r>
          </a:p>
          <a:p>
            <a:pPr lvl="3"/>
            <a:r>
              <a:rPr lang="en-US" smtClean="0"/>
              <a:t>4. “time-flies”  are fond of arrows</a:t>
            </a:r>
          </a:p>
          <a:p>
            <a:pPr lvl="2"/>
            <a:r>
              <a:rPr lang="en-US" smtClean="0"/>
              <a:t>only 1. makes any sense, </a:t>
            </a:r>
          </a:p>
          <a:p>
            <a:pPr lvl="3"/>
            <a:r>
              <a:rPr lang="en-US" smtClean="0"/>
              <a:t>but how could a computer figure this out?</a:t>
            </a:r>
          </a:p>
          <a:p>
            <a:pPr lvl="3"/>
            <a:r>
              <a:rPr lang="en-US" smtClean="0"/>
              <a:t>clearly humans use a lot of implicit commonsense knowledge in communication</a:t>
            </a:r>
            <a:br>
              <a:rPr lang="en-US" smtClean="0"/>
            </a:br>
            <a:endParaRPr lang="en-US" smtClean="0"/>
          </a:p>
          <a:p>
            <a:r>
              <a:rPr lang="en-US" smtClean="0"/>
              <a:t>Conclusion: NO, much of what we say is beyond the capabilities of a computer to understand at present</a:t>
            </a:r>
          </a:p>
        </p:txBody>
      </p:sp>
      <p:sp>
        <p:nvSpPr>
          <p:cNvPr id="25602" name="Rectangle 2"/>
          <p:cNvSpPr>
            <a:spLocks noGrp="1" noChangeArrowheads="1"/>
          </p:cNvSpPr>
          <p:nvPr>
            <p:ph type="title"/>
          </p:nvPr>
        </p:nvSpPr>
        <p:spPr>
          <a:noFill/>
        </p:spPr>
        <p:txBody>
          <a:bodyPr>
            <a:normAutofit fontScale="90000"/>
          </a:bodyPr>
          <a:lstStyle/>
          <a:p>
            <a:r>
              <a:rPr lang="en-US" smtClean="0"/>
              <a:t>Can Computers Understand speech?</a:t>
            </a:r>
          </a:p>
        </p:txBody>
      </p:sp>
      <p:sp>
        <p:nvSpPr>
          <p:cNvPr id="5" name="Slide Number Placeholder 4"/>
          <p:cNvSpPr>
            <a:spLocks noGrp="1"/>
          </p:cNvSpPr>
          <p:nvPr>
            <p:ph type="sldNum" sz="quarter" idx="12"/>
          </p:nvPr>
        </p:nvSpPr>
        <p:spPr/>
        <p:txBody>
          <a:bodyPr/>
          <a:lstStyle/>
          <a:p>
            <a:pPr>
              <a:defRPr/>
            </a:pPr>
            <a:fld id="{6085D021-C428-4A81-B55F-4A43F2564335}" type="slidenum">
              <a:rPr lang="en-GB" smtClean="0"/>
              <a:pPr>
                <a:defRPr/>
              </a:pPr>
              <a:t>31</a:t>
            </a:fld>
            <a:endParaRPr lang="en-GB"/>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a:xfrm>
            <a:off x="533400" y="1447800"/>
            <a:ext cx="7848600" cy="4953000"/>
          </a:xfrm>
          <a:noFill/>
        </p:spPr>
        <p:txBody>
          <a:bodyPr>
            <a:normAutofit fontScale="77500" lnSpcReduction="20000"/>
          </a:bodyPr>
          <a:lstStyle/>
          <a:p>
            <a:r>
              <a:rPr lang="en-US" dirty="0" smtClean="0"/>
              <a:t>Learning and Adaptation</a:t>
            </a:r>
          </a:p>
          <a:p>
            <a:pPr lvl="1"/>
            <a:r>
              <a:rPr lang="en-US" dirty="0" smtClean="0"/>
              <a:t>consider a computer learning to drive on the freeway</a:t>
            </a:r>
          </a:p>
          <a:p>
            <a:pPr lvl="1"/>
            <a:r>
              <a:rPr lang="en-US" dirty="0" smtClean="0"/>
              <a:t>we could teach it lots of rules about what to do</a:t>
            </a:r>
          </a:p>
          <a:p>
            <a:pPr lvl="1"/>
            <a:r>
              <a:rPr lang="en-US" dirty="0" smtClean="0"/>
              <a:t>or we could let it drive and steer it back on course when it heads for the embankment</a:t>
            </a:r>
          </a:p>
          <a:p>
            <a:pPr lvl="2"/>
            <a:r>
              <a:rPr lang="en-US" dirty="0" smtClean="0"/>
              <a:t>systems like this are under development (e.g., Daimler Benz)</a:t>
            </a:r>
          </a:p>
          <a:p>
            <a:pPr lvl="2"/>
            <a:r>
              <a:rPr lang="en-US" dirty="0" smtClean="0"/>
              <a:t>e.g., RALPH at CMU</a:t>
            </a:r>
          </a:p>
          <a:p>
            <a:pPr lvl="3"/>
            <a:r>
              <a:rPr lang="en-US" dirty="0" smtClean="0"/>
              <a:t> in mid 90’s it drove 98% of the way from Pittsburgh to San Diego without any human assistance</a:t>
            </a:r>
          </a:p>
          <a:p>
            <a:pPr lvl="1"/>
            <a:r>
              <a:rPr lang="en-US" b="1" dirty="0" smtClean="0"/>
              <a:t>machine learning </a:t>
            </a:r>
            <a:r>
              <a:rPr lang="en-US" dirty="0" smtClean="0"/>
              <a:t>allows computers to learn to do things without explicit programming</a:t>
            </a:r>
          </a:p>
          <a:p>
            <a:pPr lvl="1"/>
            <a:r>
              <a:rPr lang="en-US" dirty="0" smtClean="0"/>
              <a:t>many successful applications:	</a:t>
            </a:r>
          </a:p>
          <a:p>
            <a:pPr lvl="2"/>
            <a:r>
              <a:rPr lang="en-US" dirty="0" smtClean="0"/>
              <a:t>requires some “set-up”: does not mean your PC can learn to forecast the stock market or become a brain surgeon</a:t>
            </a:r>
            <a:br>
              <a:rPr lang="en-US" dirty="0" smtClean="0"/>
            </a:br>
            <a:endParaRPr lang="en-US" dirty="0" smtClean="0"/>
          </a:p>
          <a:p>
            <a:r>
              <a:rPr lang="en-US" dirty="0" smtClean="0"/>
              <a:t>Conclusion: YES, computers can learn and adapt, when presented with information in the appropriate way</a:t>
            </a:r>
            <a:br>
              <a:rPr lang="en-US" dirty="0" smtClean="0"/>
            </a:br>
            <a:endParaRPr lang="en-US" dirty="0" smtClean="0"/>
          </a:p>
        </p:txBody>
      </p:sp>
      <p:sp>
        <p:nvSpPr>
          <p:cNvPr id="26626" name="Rectangle 2"/>
          <p:cNvSpPr>
            <a:spLocks noGrp="1" noChangeArrowheads="1"/>
          </p:cNvSpPr>
          <p:nvPr>
            <p:ph type="title"/>
          </p:nvPr>
        </p:nvSpPr>
        <p:spPr>
          <a:noFill/>
        </p:spPr>
        <p:txBody>
          <a:bodyPr>
            <a:normAutofit fontScale="90000"/>
          </a:bodyPr>
          <a:lstStyle/>
          <a:p>
            <a:r>
              <a:rPr lang="en-US" smtClean="0"/>
              <a:t>Can Computers Learn and Adapt ?</a:t>
            </a:r>
          </a:p>
        </p:txBody>
      </p:sp>
      <p:sp>
        <p:nvSpPr>
          <p:cNvPr id="5" name="Slide Number Placeholder 4"/>
          <p:cNvSpPr>
            <a:spLocks noGrp="1"/>
          </p:cNvSpPr>
          <p:nvPr>
            <p:ph type="sldNum" sz="quarter" idx="12"/>
          </p:nvPr>
        </p:nvSpPr>
        <p:spPr/>
        <p:txBody>
          <a:bodyPr/>
          <a:lstStyle/>
          <a:p>
            <a:pPr>
              <a:defRPr/>
            </a:pPr>
            <a:fld id="{6085D021-C428-4A81-B55F-4A43F2564335}" type="slidenum">
              <a:rPr lang="en-GB" smtClean="0"/>
              <a:pPr>
                <a:defRPr/>
              </a:pPr>
              <a:t>32</a:t>
            </a:fld>
            <a:endParaRPr lang="en-GB"/>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idx="1"/>
          </p:nvPr>
        </p:nvSpPr>
        <p:spPr>
          <a:xfrm>
            <a:off x="609600" y="1371600"/>
            <a:ext cx="7848600" cy="4724400"/>
          </a:xfrm>
          <a:noFill/>
        </p:spPr>
        <p:txBody>
          <a:bodyPr>
            <a:normAutofit fontScale="77500" lnSpcReduction="20000"/>
          </a:bodyPr>
          <a:lstStyle/>
          <a:p>
            <a:r>
              <a:rPr lang="en-US" dirty="0" smtClean="0"/>
              <a:t>Recognition v. Understanding (like Speech)</a:t>
            </a:r>
          </a:p>
          <a:p>
            <a:pPr lvl="1"/>
            <a:r>
              <a:rPr lang="en-US" dirty="0" smtClean="0"/>
              <a:t>Recognition and Understanding of Objects in a scene</a:t>
            </a:r>
          </a:p>
          <a:p>
            <a:pPr lvl="2"/>
            <a:r>
              <a:rPr lang="en-US" dirty="0" smtClean="0"/>
              <a:t>look around this room</a:t>
            </a:r>
          </a:p>
          <a:p>
            <a:pPr lvl="2"/>
            <a:r>
              <a:rPr lang="en-US" dirty="0" smtClean="0"/>
              <a:t>you can effortlessly recognize objects</a:t>
            </a:r>
          </a:p>
          <a:p>
            <a:pPr lvl="2"/>
            <a:r>
              <a:rPr lang="en-US" dirty="0" smtClean="0"/>
              <a:t>human brain can map 2d visual image to 3d “map” </a:t>
            </a:r>
            <a:br>
              <a:rPr lang="en-US" dirty="0" smtClean="0"/>
            </a:br>
            <a:endParaRPr lang="en-US" dirty="0" smtClean="0"/>
          </a:p>
          <a:p>
            <a:r>
              <a:rPr lang="en-US" dirty="0" smtClean="0"/>
              <a:t>Why is visual recognition a hard problem?</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r>
              <a:rPr lang="en-US" dirty="0" smtClean="0"/>
              <a:t>Conclusion: </a:t>
            </a:r>
          </a:p>
          <a:p>
            <a:pPr lvl="1"/>
            <a:r>
              <a:rPr lang="en-US" dirty="0" smtClean="0"/>
              <a:t>mostly NO:</a:t>
            </a:r>
            <a:r>
              <a:rPr lang="en-US" b="1" dirty="0" smtClean="0"/>
              <a:t> </a:t>
            </a:r>
            <a:r>
              <a:rPr lang="en-US" dirty="0" smtClean="0"/>
              <a:t>computers can only “see” certain types of objects under limited circumstances</a:t>
            </a:r>
          </a:p>
          <a:p>
            <a:pPr lvl="1"/>
            <a:r>
              <a:rPr lang="en-US" dirty="0" smtClean="0"/>
              <a:t>YES for certain constrained problems (e.g., face recognition)</a:t>
            </a:r>
          </a:p>
        </p:txBody>
      </p:sp>
      <p:sp>
        <p:nvSpPr>
          <p:cNvPr id="27651" name="Rectangle 3"/>
          <p:cNvSpPr>
            <a:spLocks noGrp="1" noChangeArrowheads="1"/>
          </p:cNvSpPr>
          <p:nvPr>
            <p:ph type="title"/>
          </p:nvPr>
        </p:nvSpPr>
        <p:spPr>
          <a:noFill/>
        </p:spPr>
        <p:txBody>
          <a:bodyPr/>
          <a:lstStyle/>
          <a:p>
            <a:r>
              <a:rPr lang="en-US" smtClean="0"/>
              <a:t>Can Computers “see”?</a:t>
            </a:r>
          </a:p>
        </p:txBody>
      </p:sp>
      <p:grpSp>
        <p:nvGrpSpPr>
          <p:cNvPr id="2" name="Group 21"/>
          <p:cNvGrpSpPr>
            <a:grpSpLocks/>
          </p:cNvGrpSpPr>
          <p:nvPr/>
        </p:nvGrpSpPr>
        <p:grpSpPr bwMode="auto">
          <a:xfrm>
            <a:off x="1822450" y="3435350"/>
            <a:ext cx="5410200" cy="1143000"/>
            <a:chOff x="1148" y="2164"/>
            <a:chExt cx="3408" cy="720"/>
          </a:xfrm>
        </p:grpSpPr>
        <p:sp>
          <p:nvSpPr>
            <p:cNvPr id="27653" name="Line 4"/>
            <p:cNvSpPr>
              <a:spLocks noChangeShapeType="1"/>
            </p:cNvSpPr>
            <p:nvPr/>
          </p:nvSpPr>
          <p:spPr bwMode="auto">
            <a:xfrm flipH="1">
              <a:off x="1148" y="2308"/>
              <a:ext cx="200" cy="376"/>
            </a:xfrm>
            <a:prstGeom prst="line">
              <a:avLst/>
            </a:prstGeom>
            <a:noFill/>
            <a:ln w="12700">
              <a:solidFill>
                <a:schemeClr val="tx1"/>
              </a:solidFill>
              <a:round/>
              <a:headEnd/>
              <a:tailEnd/>
            </a:ln>
          </p:spPr>
          <p:txBody>
            <a:bodyPr wrap="none" anchor="ctr"/>
            <a:lstStyle/>
            <a:p>
              <a:endParaRPr lang="en-GB"/>
            </a:p>
          </p:txBody>
        </p:sp>
        <p:sp>
          <p:nvSpPr>
            <p:cNvPr id="27654" name="Line 5"/>
            <p:cNvSpPr>
              <a:spLocks noChangeShapeType="1"/>
            </p:cNvSpPr>
            <p:nvPr/>
          </p:nvSpPr>
          <p:spPr bwMode="auto">
            <a:xfrm>
              <a:off x="1348" y="2308"/>
              <a:ext cx="88" cy="376"/>
            </a:xfrm>
            <a:prstGeom prst="line">
              <a:avLst/>
            </a:prstGeom>
            <a:noFill/>
            <a:ln w="12700">
              <a:solidFill>
                <a:schemeClr val="tx1"/>
              </a:solidFill>
              <a:round/>
              <a:headEnd/>
              <a:tailEnd/>
            </a:ln>
          </p:spPr>
          <p:txBody>
            <a:bodyPr wrap="none" anchor="ctr"/>
            <a:lstStyle/>
            <a:p>
              <a:endParaRPr lang="en-GB"/>
            </a:p>
          </p:txBody>
        </p:sp>
        <p:sp>
          <p:nvSpPr>
            <p:cNvPr id="27655" name="Line 6"/>
            <p:cNvSpPr>
              <a:spLocks noChangeShapeType="1"/>
            </p:cNvSpPr>
            <p:nvPr/>
          </p:nvSpPr>
          <p:spPr bwMode="auto">
            <a:xfrm>
              <a:off x="1252" y="2496"/>
              <a:ext cx="136" cy="0"/>
            </a:xfrm>
            <a:prstGeom prst="line">
              <a:avLst/>
            </a:prstGeom>
            <a:noFill/>
            <a:ln w="12700">
              <a:solidFill>
                <a:schemeClr val="tx1"/>
              </a:solidFill>
              <a:round/>
              <a:headEnd/>
              <a:tailEnd/>
            </a:ln>
          </p:spPr>
          <p:txBody>
            <a:bodyPr wrap="none" anchor="ctr"/>
            <a:lstStyle/>
            <a:p>
              <a:endParaRPr lang="en-GB"/>
            </a:p>
          </p:txBody>
        </p:sp>
        <p:sp>
          <p:nvSpPr>
            <p:cNvPr id="27656" name="Line 7"/>
            <p:cNvSpPr>
              <a:spLocks noChangeShapeType="1"/>
            </p:cNvSpPr>
            <p:nvPr/>
          </p:nvSpPr>
          <p:spPr bwMode="auto">
            <a:xfrm>
              <a:off x="2172" y="2412"/>
              <a:ext cx="168" cy="360"/>
            </a:xfrm>
            <a:prstGeom prst="line">
              <a:avLst/>
            </a:prstGeom>
            <a:noFill/>
            <a:ln w="38100" cmpd="dbl">
              <a:solidFill>
                <a:schemeClr val="tx1"/>
              </a:solidFill>
              <a:prstDash val="lgDash"/>
              <a:round/>
              <a:headEnd/>
              <a:tailEnd/>
            </a:ln>
          </p:spPr>
          <p:txBody>
            <a:bodyPr wrap="none" anchor="ctr"/>
            <a:lstStyle/>
            <a:p>
              <a:endParaRPr lang="en-GB"/>
            </a:p>
          </p:txBody>
        </p:sp>
        <p:sp>
          <p:nvSpPr>
            <p:cNvPr id="27657" name="Line 8"/>
            <p:cNvSpPr>
              <a:spLocks noChangeShapeType="1"/>
            </p:cNvSpPr>
            <p:nvPr/>
          </p:nvSpPr>
          <p:spPr bwMode="auto">
            <a:xfrm flipH="1">
              <a:off x="2340" y="2412"/>
              <a:ext cx="120" cy="360"/>
            </a:xfrm>
            <a:prstGeom prst="line">
              <a:avLst/>
            </a:prstGeom>
            <a:noFill/>
            <a:ln w="38100" cmpd="dbl">
              <a:solidFill>
                <a:schemeClr val="tx1"/>
              </a:solidFill>
              <a:prstDash val="lgDash"/>
              <a:round/>
              <a:headEnd/>
              <a:tailEnd/>
            </a:ln>
          </p:spPr>
          <p:txBody>
            <a:bodyPr wrap="none" anchor="ctr"/>
            <a:lstStyle/>
            <a:p>
              <a:endParaRPr lang="en-GB"/>
            </a:p>
          </p:txBody>
        </p:sp>
        <p:sp>
          <p:nvSpPr>
            <p:cNvPr id="27658" name="Line 9"/>
            <p:cNvSpPr>
              <a:spLocks noChangeShapeType="1"/>
            </p:cNvSpPr>
            <p:nvPr/>
          </p:nvSpPr>
          <p:spPr bwMode="auto">
            <a:xfrm flipH="1">
              <a:off x="2244" y="2592"/>
              <a:ext cx="168" cy="0"/>
            </a:xfrm>
            <a:prstGeom prst="line">
              <a:avLst/>
            </a:prstGeom>
            <a:noFill/>
            <a:ln w="38100" cmpd="dbl">
              <a:solidFill>
                <a:schemeClr val="tx1"/>
              </a:solidFill>
              <a:prstDash val="lgDash"/>
              <a:round/>
              <a:headEnd/>
              <a:tailEnd/>
            </a:ln>
          </p:spPr>
          <p:txBody>
            <a:bodyPr wrap="none" anchor="ctr"/>
            <a:lstStyle/>
            <a:p>
              <a:endParaRPr lang="en-GB"/>
            </a:p>
          </p:txBody>
        </p:sp>
        <p:grpSp>
          <p:nvGrpSpPr>
            <p:cNvPr id="3" name="Group 13"/>
            <p:cNvGrpSpPr>
              <a:grpSpLocks/>
            </p:cNvGrpSpPr>
            <p:nvPr/>
          </p:nvGrpSpPr>
          <p:grpSpPr bwMode="auto">
            <a:xfrm>
              <a:off x="3104" y="2528"/>
              <a:ext cx="320" cy="288"/>
              <a:chOff x="3104" y="2528"/>
              <a:chExt cx="320" cy="288"/>
            </a:xfrm>
          </p:grpSpPr>
          <p:sp>
            <p:nvSpPr>
              <p:cNvPr id="27667" name="Line 10"/>
              <p:cNvSpPr>
                <a:spLocks noChangeShapeType="1"/>
              </p:cNvSpPr>
              <p:nvPr/>
            </p:nvSpPr>
            <p:spPr bwMode="auto">
              <a:xfrm flipV="1">
                <a:off x="3104" y="2560"/>
                <a:ext cx="320" cy="256"/>
              </a:xfrm>
              <a:prstGeom prst="line">
                <a:avLst/>
              </a:prstGeom>
              <a:noFill/>
              <a:ln w="101600">
                <a:solidFill>
                  <a:schemeClr val="tx1"/>
                </a:solidFill>
                <a:round/>
                <a:headEnd/>
                <a:tailEnd/>
              </a:ln>
            </p:spPr>
            <p:txBody>
              <a:bodyPr wrap="none" anchor="ctr"/>
              <a:lstStyle/>
              <a:p>
                <a:endParaRPr lang="en-GB"/>
              </a:p>
            </p:txBody>
          </p:sp>
          <p:sp>
            <p:nvSpPr>
              <p:cNvPr id="27668" name="Line 11"/>
              <p:cNvSpPr>
                <a:spLocks noChangeShapeType="1"/>
              </p:cNvSpPr>
              <p:nvPr/>
            </p:nvSpPr>
            <p:spPr bwMode="auto">
              <a:xfrm>
                <a:off x="3104" y="2528"/>
                <a:ext cx="320" cy="32"/>
              </a:xfrm>
              <a:prstGeom prst="line">
                <a:avLst/>
              </a:prstGeom>
              <a:noFill/>
              <a:ln w="101600">
                <a:solidFill>
                  <a:schemeClr val="tx1"/>
                </a:solidFill>
                <a:round/>
                <a:headEnd/>
                <a:tailEnd/>
              </a:ln>
            </p:spPr>
            <p:txBody>
              <a:bodyPr wrap="none" anchor="ctr"/>
              <a:lstStyle/>
              <a:p>
                <a:endParaRPr lang="en-GB"/>
              </a:p>
            </p:txBody>
          </p:sp>
          <p:sp>
            <p:nvSpPr>
              <p:cNvPr id="27669" name="Line 12"/>
              <p:cNvSpPr>
                <a:spLocks noChangeShapeType="1"/>
              </p:cNvSpPr>
              <p:nvPr/>
            </p:nvSpPr>
            <p:spPr bwMode="auto">
              <a:xfrm>
                <a:off x="3264" y="2576"/>
                <a:ext cx="0" cy="80"/>
              </a:xfrm>
              <a:prstGeom prst="line">
                <a:avLst/>
              </a:prstGeom>
              <a:noFill/>
              <a:ln w="101600">
                <a:solidFill>
                  <a:schemeClr val="tx1"/>
                </a:solidFill>
                <a:round/>
                <a:headEnd/>
                <a:tailEnd/>
              </a:ln>
            </p:spPr>
            <p:txBody>
              <a:bodyPr wrap="none" anchor="ctr"/>
              <a:lstStyle/>
              <a:p>
                <a:endParaRPr lang="en-GB"/>
              </a:p>
            </p:txBody>
          </p:sp>
        </p:grpSp>
        <p:grpSp>
          <p:nvGrpSpPr>
            <p:cNvPr id="4" name="Group 17"/>
            <p:cNvGrpSpPr>
              <a:grpSpLocks/>
            </p:cNvGrpSpPr>
            <p:nvPr/>
          </p:nvGrpSpPr>
          <p:grpSpPr bwMode="auto">
            <a:xfrm>
              <a:off x="1732" y="2740"/>
              <a:ext cx="184" cy="144"/>
              <a:chOff x="1732" y="2740"/>
              <a:chExt cx="184" cy="144"/>
            </a:xfrm>
          </p:grpSpPr>
          <p:sp>
            <p:nvSpPr>
              <p:cNvPr id="27664" name="Line 14"/>
              <p:cNvSpPr>
                <a:spLocks noChangeShapeType="1"/>
              </p:cNvSpPr>
              <p:nvPr/>
            </p:nvSpPr>
            <p:spPr bwMode="auto">
              <a:xfrm flipV="1">
                <a:off x="1732" y="2780"/>
                <a:ext cx="184" cy="104"/>
              </a:xfrm>
              <a:prstGeom prst="line">
                <a:avLst/>
              </a:prstGeom>
              <a:noFill/>
              <a:ln w="12700">
                <a:solidFill>
                  <a:schemeClr val="tx1"/>
                </a:solidFill>
                <a:round/>
                <a:headEnd/>
                <a:tailEnd/>
              </a:ln>
            </p:spPr>
            <p:txBody>
              <a:bodyPr wrap="none" anchor="ctr"/>
              <a:lstStyle/>
              <a:p>
                <a:endParaRPr lang="en-GB"/>
              </a:p>
            </p:txBody>
          </p:sp>
          <p:sp>
            <p:nvSpPr>
              <p:cNvPr id="27665" name="Line 15"/>
              <p:cNvSpPr>
                <a:spLocks noChangeShapeType="1"/>
              </p:cNvSpPr>
              <p:nvPr/>
            </p:nvSpPr>
            <p:spPr bwMode="auto">
              <a:xfrm>
                <a:off x="1732" y="2740"/>
                <a:ext cx="184" cy="40"/>
              </a:xfrm>
              <a:prstGeom prst="line">
                <a:avLst/>
              </a:prstGeom>
              <a:noFill/>
              <a:ln w="12700">
                <a:solidFill>
                  <a:schemeClr val="tx1"/>
                </a:solidFill>
                <a:round/>
                <a:headEnd/>
                <a:tailEnd/>
              </a:ln>
            </p:spPr>
            <p:txBody>
              <a:bodyPr wrap="none" anchor="ctr"/>
              <a:lstStyle/>
              <a:p>
                <a:endParaRPr lang="en-GB"/>
              </a:p>
            </p:txBody>
          </p:sp>
          <p:sp>
            <p:nvSpPr>
              <p:cNvPr id="27666" name="Line 16"/>
              <p:cNvSpPr>
                <a:spLocks noChangeShapeType="1"/>
              </p:cNvSpPr>
              <p:nvPr/>
            </p:nvSpPr>
            <p:spPr bwMode="auto">
              <a:xfrm>
                <a:off x="1824" y="2764"/>
                <a:ext cx="0" cy="64"/>
              </a:xfrm>
              <a:prstGeom prst="line">
                <a:avLst/>
              </a:prstGeom>
              <a:noFill/>
              <a:ln w="12700">
                <a:solidFill>
                  <a:schemeClr val="tx1"/>
                </a:solidFill>
                <a:round/>
                <a:headEnd/>
                <a:tailEnd/>
              </a:ln>
            </p:spPr>
            <p:txBody>
              <a:bodyPr wrap="none" anchor="ctr"/>
              <a:lstStyle/>
              <a:p>
                <a:endParaRPr lang="en-GB"/>
              </a:p>
            </p:txBody>
          </p:sp>
        </p:grpSp>
        <p:sp>
          <p:nvSpPr>
            <p:cNvPr id="27661" name="Line 18"/>
            <p:cNvSpPr>
              <a:spLocks noChangeShapeType="1"/>
            </p:cNvSpPr>
            <p:nvPr/>
          </p:nvSpPr>
          <p:spPr bwMode="auto">
            <a:xfrm>
              <a:off x="3604" y="2164"/>
              <a:ext cx="376" cy="664"/>
            </a:xfrm>
            <a:prstGeom prst="line">
              <a:avLst/>
            </a:prstGeom>
            <a:noFill/>
            <a:ln w="12700">
              <a:solidFill>
                <a:schemeClr val="tx1"/>
              </a:solidFill>
              <a:round/>
              <a:headEnd/>
              <a:tailEnd/>
            </a:ln>
          </p:spPr>
          <p:txBody>
            <a:bodyPr wrap="none" anchor="ctr"/>
            <a:lstStyle/>
            <a:p>
              <a:endParaRPr lang="en-GB"/>
            </a:p>
          </p:txBody>
        </p:sp>
        <p:sp>
          <p:nvSpPr>
            <p:cNvPr id="27662" name="Line 19"/>
            <p:cNvSpPr>
              <a:spLocks noChangeShapeType="1"/>
            </p:cNvSpPr>
            <p:nvPr/>
          </p:nvSpPr>
          <p:spPr bwMode="auto">
            <a:xfrm>
              <a:off x="3604" y="2164"/>
              <a:ext cx="952" cy="664"/>
            </a:xfrm>
            <a:prstGeom prst="line">
              <a:avLst/>
            </a:prstGeom>
            <a:noFill/>
            <a:ln w="12700">
              <a:solidFill>
                <a:schemeClr val="tx1"/>
              </a:solidFill>
              <a:round/>
              <a:headEnd/>
              <a:tailEnd/>
            </a:ln>
          </p:spPr>
          <p:txBody>
            <a:bodyPr wrap="none" anchor="ctr"/>
            <a:lstStyle/>
            <a:p>
              <a:endParaRPr lang="en-GB"/>
            </a:p>
          </p:txBody>
        </p:sp>
        <p:sp>
          <p:nvSpPr>
            <p:cNvPr id="27663" name="Line 20"/>
            <p:cNvSpPr>
              <a:spLocks noChangeShapeType="1"/>
            </p:cNvSpPr>
            <p:nvPr/>
          </p:nvSpPr>
          <p:spPr bwMode="auto">
            <a:xfrm>
              <a:off x="3796" y="2496"/>
              <a:ext cx="280" cy="0"/>
            </a:xfrm>
            <a:prstGeom prst="line">
              <a:avLst/>
            </a:prstGeom>
            <a:noFill/>
            <a:ln w="12700">
              <a:solidFill>
                <a:schemeClr val="tx1"/>
              </a:solidFill>
              <a:round/>
              <a:headEnd/>
              <a:tailEnd/>
            </a:ln>
          </p:spPr>
          <p:txBody>
            <a:bodyPr wrap="none" anchor="ctr"/>
            <a:lstStyle/>
            <a:p>
              <a:endParaRPr lang="en-GB"/>
            </a:p>
          </p:txBody>
        </p:sp>
      </p:grpSp>
      <p:sp>
        <p:nvSpPr>
          <p:cNvPr id="23" name="Slide Number Placeholder 22"/>
          <p:cNvSpPr>
            <a:spLocks noGrp="1"/>
          </p:cNvSpPr>
          <p:nvPr>
            <p:ph type="sldNum" sz="quarter" idx="12"/>
          </p:nvPr>
        </p:nvSpPr>
        <p:spPr/>
        <p:txBody>
          <a:bodyPr/>
          <a:lstStyle/>
          <a:p>
            <a:pPr>
              <a:defRPr/>
            </a:pPr>
            <a:fld id="{6085D021-C428-4A81-B55F-4A43F2564335}" type="slidenum">
              <a:rPr lang="en-GB" smtClean="0"/>
              <a:pPr>
                <a:defRPr/>
              </a:pPr>
              <a:t>33</a:t>
            </a:fld>
            <a:endParaRPr lang="en-GB"/>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1027"/>
          <p:cNvSpPr>
            <a:spLocks noGrp="1" noChangeArrowheads="1"/>
          </p:cNvSpPr>
          <p:nvPr>
            <p:ph idx="1"/>
          </p:nvPr>
        </p:nvSpPr>
        <p:spPr>
          <a:xfrm>
            <a:off x="609600" y="1524000"/>
            <a:ext cx="7848600" cy="4876800"/>
          </a:xfrm>
          <a:noFill/>
        </p:spPr>
        <p:txBody>
          <a:bodyPr>
            <a:normAutofit/>
          </a:bodyPr>
          <a:lstStyle/>
          <a:p>
            <a:r>
              <a:rPr lang="en-US" sz="1600" dirty="0" smtClean="0"/>
              <a:t>Intelligence</a:t>
            </a:r>
          </a:p>
          <a:p>
            <a:pPr lvl="1"/>
            <a:r>
              <a:rPr lang="en-US" sz="1400" dirty="0" smtClean="0"/>
              <a:t>involves solving problems and making decisions and plans</a:t>
            </a:r>
          </a:p>
          <a:p>
            <a:pPr lvl="1"/>
            <a:r>
              <a:rPr lang="en-US" sz="1400" dirty="0" smtClean="0"/>
              <a:t>e.g., you want to take a holiday in Brazil</a:t>
            </a:r>
          </a:p>
          <a:p>
            <a:pPr lvl="2"/>
            <a:r>
              <a:rPr lang="en-US" sz="1400" dirty="0" smtClean="0"/>
              <a:t>you need to decide on dates, flights</a:t>
            </a:r>
          </a:p>
          <a:p>
            <a:pPr lvl="2"/>
            <a:r>
              <a:rPr lang="en-US" sz="1400" dirty="0" smtClean="0"/>
              <a:t>you need to get to the airport, etc</a:t>
            </a:r>
          </a:p>
          <a:p>
            <a:pPr lvl="2"/>
            <a:r>
              <a:rPr lang="en-US" sz="1400" dirty="0" smtClean="0"/>
              <a:t>involves a sequence of decisions, plans, and actions</a:t>
            </a:r>
            <a:br>
              <a:rPr lang="en-US" sz="1400" dirty="0" smtClean="0"/>
            </a:br>
            <a:endParaRPr lang="en-US" sz="1400" dirty="0" smtClean="0"/>
          </a:p>
          <a:p>
            <a:r>
              <a:rPr lang="en-US" sz="1600" dirty="0" smtClean="0"/>
              <a:t>What makes planning hard?</a:t>
            </a:r>
          </a:p>
          <a:p>
            <a:pPr lvl="1"/>
            <a:r>
              <a:rPr lang="en-US" sz="1400" dirty="0" smtClean="0"/>
              <a:t>the world is not predictable:</a:t>
            </a:r>
          </a:p>
          <a:p>
            <a:pPr lvl="2"/>
            <a:r>
              <a:rPr lang="en-US" sz="1400" dirty="0" smtClean="0"/>
              <a:t>your flight is canceled</a:t>
            </a:r>
          </a:p>
          <a:p>
            <a:pPr lvl="1"/>
            <a:r>
              <a:rPr lang="en-US" sz="1400" dirty="0" smtClean="0"/>
              <a:t>there are a potentially huge number of details</a:t>
            </a:r>
          </a:p>
          <a:p>
            <a:pPr lvl="2"/>
            <a:r>
              <a:rPr lang="en-US" sz="1400" dirty="0" smtClean="0"/>
              <a:t>do you consider all flights? all dates?</a:t>
            </a:r>
          </a:p>
          <a:p>
            <a:pPr lvl="3"/>
            <a:r>
              <a:rPr lang="en-US" sz="1400" dirty="0" smtClean="0"/>
              <a:t>no: commonsense constrains your solutions</a:t>
            </a:r>
          </a:p>
          <a:p>
            <a:pPr lvl="1"/>
            <a:r>
              <a:rPr lang="en-US" sz="1400" dirty="0" smtClean="0"/>
              <a:t> AI systems are only successful in constrained planning problems</a:t>
            </a:r>
            <a:br>
              <a:rPr lang="en-US" sz="1400" dirty="0" smtClean="0"/>
            </a:br>
            <a:endParaRPr lang="en-US" sz="1400" dirty="0" smtClean="0"/>
          </a:p>
          <a:p>
            <a:r>
              <a:rPr lang="en-US" sz="1600" dirty="0" smtClean="0"/>
              <a:t>Conclusion: NO, real-world planning and decision-making is still beyond the capabilities of modern computers </a:t>
            </a:r>
          </a:p>
          <a:p>
            <a:pPr lvl="1"/>
            <a:r>
              <a:rPr lang="en-US" sz="1400" dirty="0" smtClean="0"/>
              <a:t>exception: very well-defined, constrained problems </a:t>
            </a:r>
          </a:p>
        </p:txBody>
      </p:sp>
      <p:sp>
        <p:nvSpPr>
          <p:cNvPr id="28674" name="Rectangle 1026"/>
          <p:cNvSpPr>
            <a:spLocks noGrp="1" noChangeArrowheads="1"/>
          </p:cNvSpPr>
          <p:nvPr>
            <p:ph type="title"/>
          </p:nvPr>
        </p:nvSpPr>
        <p:spPr>
          <a:xfrm>
            <a:off x="685800" y="152400"/>
            <a:ext cx="7772400" cy="1066800"/>
          </a:xfrm>
          <a:noFill/>
        </p:spPr>
        <p:txBody>
          <a:bodyPr>
            <a:normAutofit/>
          </a:bodyPr>
          <a:lstStyle/>
          <a:p>
            <a:r>
              <a:rPr lang="en-US" sz="3200" dirty="0" smtClean="0"/>
              <a:t>Can computers plan and make optimal decisions?</a:t>
            </a:r>
          </a:p>
        </p:txBody>
      </p:sp>
      <p:sp>
        <p:nvSpPr>
          <p:cNvPr id="5" name="Slide Number Placeholder 4"/>
          <p:cNvSpPr>
            <a:spLocks noGrp="1"/>
          </p:cNvSpPr>
          <p:nvPr>
            <p:ph type="sldNum" sz="quarter" idx="12"/>
          </p:nvPr>
        </p:nvSpPr>
        <p:spPr/>
        <p:txBody>
          <a:bodyPr/>
          <a:lstStyle/>
          <a:p>
            <a:pPr>
              <a:defRPr/>
            </a:pPr>
            <a:fld id="{6085D021-C428-4A81-B55F-4A43F2564335}" type="slidenum">
              <a:rPr lang="en-GB" smtClean="0"/>
              <a:pPr>
                <a:defRPr/>
              </a:pPr>
              <a:t>34</a:t>
            </a:fld>
            <a:endParaRPr lang="en-GB"/>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a:xfrm>
            <a:off x="533400" y="1600200"/>
            <a:ext cx="7848600" cy="4800600"/>
          </a:xfrm>
          <a:noFill/>
        </p:spPr>
        <p:txBody>
          <a:bodyPr/>
          <a:lstStyle/>
          <a:p>
            <a:pPr>
              <a:lnSpc>
                <a:spcPct val="90000"/>
              </a:lnSpc>
            </a:pPr>
            <a:r>
              <a:rPr lang="en-US" sz="1600" dirty="0" smtClean="0"/>
              <a:t>Speech synthesis, recognition and understanding</a:t>
            </a:r>
          </a:p>
          <a:p>
            <a:pPr lvl="1">
              <a:lnSpc>
                <a:spcPct val="90000"/>
              </a:lnSpc>
            </a:pPr>
            <a:r>
              <a:rPr lang="en-US" sz="1400" dirty="0" smtClean="0"/>
              <a:t>very useful for limited vocabulary applications</a:t>
            </a:r>
          </a:p>
          <a:p>
            <a:pPr lvl="1">
              <a:lnSpc>
                <a:spcPct val="90000"/>
              </a:lnSpc>
            </a:pPr>
            <a:r>
              <a:rPr lang="en-US" sz="1400" dirty="0" smtClean="0"/>
              <a:t>unconstrained speech understanding is still too hard</a:t>
            </a:r>
          </a:p>
          <a:p>
            <a:pPr lvl="1">
              <a:lnSpc>
                <a:spcPct val="90000"/>
              </a:lnSpc>
            </a:pPr>
            <a:endParaRPr lang="en-US" sz="1400" dirty="0" smtClean="0"/>
          </a:p>
          <a:p>
            <a:pPr>
              <a:lnSpc>
                <a:spcPct val="90000"/>
              </a:lnSpc>
            </a:pPr>
            <a:r>
              <a:rPr lang="en-US" sz="1600" dirty="0" smtClean="0"/>
              <a:t>Computer vision</a:t>
            </a:r>
          </a:p>
          <a:p>
            <a:pPr lvl="1">
              <a:lnSpc>
                <a:spcPct val="90000"/>
              </a:lnSpc>
            </a:pPr>
            <a:r>
              <a:rPr lang="en-US" sz="1400" dirty="0" smtClean="0"/>
              <a:t>works for constrained problems (hand-written zip-codes)</a:t>
            </a:r>
          </a:p>
          <a:p>
            <a:pPr lvl="1">
              <a:lnSpc>
                <a:spcPct val="90000"/>
              </a:lnSpc>
            </a:pPr>
            <a:r>
              <a:rPr lang="en-US" sz="1400" dirty="0" smtClean="0"/>
              <a:t>understanding real-world, natural scenes is still too hard</a:t>
            </a:r>
          </a:p>
          <a:p>
            <a:pPr lvl="1">
              <a:lnSpc>
                <a:spcPct val="90000"/>
              </a:lnSpc>
            </a:pPr>
            <a:endParaRPr lang="en-US" sz="1400" dirty="0" smtClean="0"/>
          </a:p>
          <a:p>
            <a:pPr>
              <a:lnSpc>
                <a:spcPct val="90000"/>
              </a:lnSpc>
            </a:pPr>
            <a:r>
              <a:rPr lang="en-US" sz="1600" dirty="0" smtClean="0"/>
              <a:t>Learning</a:t>
            </a:r>
          </a:p>
          <a:p>
            <a:pPr lvl="1">
              <a:lnSpc>
                <a:spcPct val="90000"/>
              </a:lnSpc>
            </a:pPr>
            <a:r>
              <a:rPr lang="en-US" sz="1400" dirty="0" smtClean="0"/>
              <a:t>adaptive systems are used in many applications: have their limits</a:t>
            </a:r>
          </a:p>
          <a:p>
            <a:pPr lvl="1">
              <a:lnSpc>
                <a:spcPct val="90000"/>
              </a:lnSpc>
            </a:pPr>
            <a:endParaRPr lang="en-US" sz="1400" dirty="0" smtClean="0"/>
          </a:p>
          <a:p>
            <a:pPr>
              <a:lnSpc>
                <a:spcPct val="90000"/>
              </a:lnSpc>
            </a:pPr>
            <a:r>
              <a:rPr lang="en-US" sz="1600" dirty="0" smtClean="0"/>
              <a:t>Planning and Reasoning</a:t>
            </a:r>
          </a:p>
          <a:p>
            <a:pPr lvl="1">
              <a:lnSpc>
                <a:spcPct val="90000"/>
              </a:lnSpc>
            </a:pPr>
            <a:r>
              <a:rPr lang="en-US" sz="1400" dirty="0" smtClean="0"/>
              <a:t>only works for constrained problems: e.g., chess</a:t>
            </a:r>
          </a:p>
          <a:p>
            <a:pPr lvl="1">
              <a:lnSpc>
                <a:spcPct val="90000"/>
              </a:lnSpc>
            </a:pPr>
            <a:r>
              <a:rPr lang="en-US" sz="1400" dirty="0" smtClean="0"/>
              <a:t>real-world is too complex for general systems</a:t>
            </a:r>
            <a:br>
              <a:rPr lang="en-US" sz="1400" dirty="0" smtClean="0"/>
            </a:br>
            <a:endParaRPr lang="en-US" sz="1400" dirty="0" smtClean="0"/>
          </a:p>
          <a:p>
            <a:pPr lvl="1">
              <a:lnSpc>
                <a:spcPct val="90000"/>
              </a:lnSpc>
            </a:pPr>
            <a:endParaRPr lang="en-US" sz="1400" dirty="0" smtClean="0"/>
          </a:p>
          <a:p>
            <a:pPr>
              <a:lnSpc>
                <a:spcPct val="90000"/>
              </a:lnSpc>
            </a:pPr>
            <a:r>
              <a:rPr lang="en-US" sz="1600" dirty="0" smtClean="0"/>
              <a:t>Overall:</a:t>
            </a:r>
          </a:p>
          <a:p>
            <a:pPr lvl="1">
              <a:lnSpc>
                <a:spcPct val="90000"/>
              </a:lnSpc>
            </a:pPr>
            <a:r>
              <a:rPr lang="en-US" sz="1400" dirty="0" smtClean="0"/>
              <a:t>many components of intelligent systems are “doable”</a:t>
            </a:r>
          </a:p>
          <a:p>
            <a:pPr lvl="1">
              <a:lnSpc>
                <a:spcPct val="90000"/>
              </a:lnSpc>
            </a:pPr>
            <a:r>
              <a:rPr lang="en-US" sz="1400" dirty="0" smtClean="0"/>
              <a:t>there are many interesting research problems remaining</a:t>
            </a:r>
          </a:p>
        </p:txBody>
      </p:sp>
      <p:sp>
        <p:nvSpPr>
          <p:cNvPr id="29698" name="Rectangle 2"/>
          <p:cNvSpPr>
            <a:spLocks noGrp="1" noChangeArrowheads="1"/>
          </p:cNvSpPr>
          <p:nvPr>
            <p:ph type="title"/>
          </p:nvPr>
        </p:nvSpPr>
        <p:spPr>
          <a:noFill/>
        </p:spPr>
        <p:txBody>
          <a:bodyPr>
            <a:normAutofit fontScale="90000"/>
          </a:bodyPr>
          <a:lstStyle/>
          <a:p>
            <a:r>
              <a:rPr lang="en-US" smtClean="0"/>
              <a:t>Summary of State of AI Systems in Practice</a:t>
            </a:r>
          </a:p>
        </p:txBody>
      </p:sp>
      <p:sp>
        <p:nvSpPr>
          <p:cNvPr id="5" name="Slide Number Placeholder 4"/>
          <p:cNvSpPr>
            <a:spLocks noGrp="1"/>
          </p:cNvSpPr>
          <p:nvPr>
            <p:ph type="sldNum" sz="quarter" idx="12"/>
          </p:nvPr>
        </p:nvSpPr>
        <p:spPr/>
        <p:txBody>
          <a:bodyPr/>
          <a:lstStyle/>
          <a:p>
            <a:pPr>
              <a:defRPr/>
            </a:pPr>
            <a:fld id="{6085D021-C428-4A81-B55F-4A43F2564335}" type="slidenum">
              <a:rPr lang="en-GB" smtClean="0"/>
              <a:pPr>
                <a:defRPr/>
              </a:pPr>
              <a:t>35</a:t>
            </a:fld>
            <a:endParaRPr lang="en-GB"/>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a:xfrm>
            <a:off x="533400" y="1447800"/>
            <a:ext cx="7848600" cy="4876800"/>
          </a:xfrm>
          <a:noFill/>
        </p:spPr>
        <p:txBody>
          <a:bodyPr/>
          <a:lstStyle/>
          <a:p>
            <a:pPr>
              <a:lnSpc>
                <a:spcPct val="90000"/>
              </a:lnSpc>
            </a:pPr>
            <a:r>
              <a:rPr lang="en-US" sz="1600" dirty="0" smtClean="0"/>
              <a:t>Post Office</a:t>
            </a:r>
          </a:p>
          <a:p>
            <a:pPr lvl="1">
              <a:lnSpc>
                <a:spcPct val="90000"/>
              </a:lnSpc>
            </a:pPr>
            <a:r>
              <a:rPr lang="en-US" sz="1400" dirty="0" smtClean="0"/>
              <a:t>automatic address recognition and sorting of mail</a:t>
            </a:r>
            <a:br>
              <a:rPr lang="en-US" sz="1400" dirty="0" smtClean="0"/>
            </a:br>
            <a:endParaRPr lang="en-US" sz="1400" dirty="0" smtClean="0"/>
          </a:p>
          <a:p>
            <a:pPr>
              <a:lnSpc>
                <a:spcPct val="90000"/>
              </a:lnSpc>
            </a:pPr>
            <a:r>
              <a:rPr lang="en-US" sz="1600" dirty="0" smtClean="0"/>
              <a:t>Banks</a:t>
            </a:r>
          </a:p>
          <a:p>
            <a:pPr lvl="1">
              <a:lnSpc>
                <a:spcPct val="90000"/>
              </a:lnSpc>
            </a:pPr>
            <a:r>
              <a:rPr lang="en-US" sz="1400" dirty="0" smtClean="0"/>
              <a:t>automatic check readers, signature verification systems</a:t>
            </a:r>
          </a:p>
          <a:p>
            <a:pPr lvl="1">
              <a:lnSpc>
                <a:spcPct val="90000"/>
              </a:lnSpc>
            </a:pPr>
            <a:r>
              <a:rPr lang="en-US" sz="1400" dirty="0" smtClean="0"/>
              <a:t>automated loan application classification</a:t>
            </a:r>
            <a:br>
              <a:rPr lang="en-US" sz="1400" dirty="0" smtClean="0"/>
            </a:br>
            <a:endParaRPr lang="en-US" sz="1400" dirty="0" smtClean="0"/>
          </a:p>
          <a:p>
            <a:pPr>
              <a:lnSpc>
                <a:spcPct val="90000"/>
              </a:lnSpc>
            </a:pPr>
            <a:r>
              <a:rPr lang="en-US" sz="1600" dirty="0" smtClean="0"/>
              <a:t>Customer Service</a:t>
            </a:r>
          </a:p>
          <a:p>
            <a:pPr lvl="1">
              <a:lnSpc>
                <a:spcPct val="90000"/>
              </a:lnSpc>
            </a:pPr>
            <a:r>
              <a:rPr lang="en-US" sz="1400" dirty="0" smtClean="0"/>
              <a:t>automatic voice recognition  </a:t>
            </a:r>
          </a:p>
          <a:p>
            <a:pPr lvl="1">
              <a:lnSpc>
                <a:spcPct val="90000"/>
              </a:lnSpc>
            </a:pPr>
            <a:endParaRPr lang="en-US" sz="1400" dirty="0" smtClean="0"/>
          </a:p>
          <a:p>
            <a:pPr>
              <a:lnSpc>
                <a:spcPct val="90000"/>
              </a:lnSpc>
            </a:pPr>
            <a:r>
              <a:rPr lang="en-US" sz="1600" dirty="0" smtClean="0"/>
              <a:t>The Web</a:t>
            </a:r>
          </a:p>
          <a:p>
            <a:pPr lvl="1">
              <a:lnSpc>
                <a:spcPct val="90000"/>
              </a:lnSpc>
            </a:pPr>
            <a:r>
              <a:rPr lang="en-US" sz="1400" dirty="0" smtClean="0"/>
              <a:t>Identifying your age, gender, location, from your Web surfing</a:t>
            </a:r>
          </a:p>
          <a:p>
            <a:pPr lvl="1">
              <a:lnSpc>
                <a:spcPct val="90000"/>
              </a:lnSpc>
            </a:pPr>
            <a:r>
              <a:rPr lang="en-US" sz="1400" dirty="0" smtClean="0"/>
              <a:t>Automated fraud detection</a:t>
            </a:r>
          </a:p>
          <a:p>
            <a:pPr lvl="1">
              <a:lnSpc>
                <a:spcPct val="90000"/>
              </a:lnSpc>
            </a:pPr>
            <a:endParaRPr lang="en-US" sz="1400" dirty="0" smtClean="0"/>
          </a:p>
          <a:p>
            <a:pPr>
              <a:lnSpc>
                <a:spcPct val="90000"/>
              </a:lnSpc>
            </a:pPr>
            <a:r>
              <a:rPr lang="en-US" sz="1600" dirty="0" smtClean="0"/>
              <a:t>Digital Cameras</a:t>
            </a:r>
          </a:p>
          <a:p>
            <a:pPr lvl="1">
              <a:lnSpc>
                <a:spcPct val="90000"/>
              </a:lnSpc>
            </a:pPr>
            <a:r>
              <a:rPr lang="en-US" sz="1400" dirty="0" smtClean="0"/>
              <a:t>Automated face detection and focusing</a:t>
            </a:r>
          </a:p>
          <a:p>
            <a:pPr lvl="1">
              <a:lnSpc>
                <a:spcPct val="90000"/>
              </a:lnSpc>
            </a:pPr>
            <a:endParaRPr lang="en-US" sz="1400" dirty="0" smtClean="0"/>
          </a:p>
          <a:p>
            <a:pPr>
              <a:lnSpc>
                <a:spcPct val="90000"/>
              </a:lnSpc>
            </a:pPr>
            <a:r>
              <a:rPr lang="en-US" sz="1600" dirty="0" smtClean="0"/>
              <a:t>Computer Games</a:t>
            </a:r>
          </a:p>
          <a:p>
            <a:pPr lvl="1">
              <a:lnSpc>
                <a:spcPct val="90000"/>
              </a:lnSpc>
            </a:pPr>
            <a:r>
              <a:rPr lang="en-US" sz="1400" dirty="0" smtClean="0"/>
              <a:t>Intelligent characters/agents</a:t>
            </a:r>
          </a:p>
        </p:txBody>
      </p:sp>
      <p:sp>
        <p:nvSpPr>
          <p:cNvPr id="30722" name="Rectangle 2"/>
          <p:cNvSpPr>
            <a:spLocks noGrp="1" noChangeArrowheads="1"/>
          </p:cNvSpPr>
          <p:nvPr>
            <p:ph type="title"/>
          </p:nvPr>
        </p:nvSpPr>
        <p:spPr>
          <a:xfrm>
            <a:off x="685800" y="76200"/>
            <a:ext cx="7772400" cy="609600"/>
          </a:xfrm>
          <a:noFill/>
        </p:spPr>
        <p:txBody>
          <a:bodyPr>
            <a:normAutofit fontScale="90000"/>
          </a:bodyPr>
          <a:lstStyle/>
          <a:p>
            <a:r>
              <a:rPr lang="en-US" smtClean="0"/>
              <a:t/>
            </a:r>
            <a:br>
              <a:rPr lang="en-US" smtClean="0"/>
            </a:br>
            <a:r>
              <a:rPr lang="en-US" smtClean="0"/>
              <a:t>Intelligent Systems in Your Everyday Life</a:t>
            </a:r>
          </a:p>
        </p:txBody>
      </p:sp>
      <p:sp>
        <p:nvSpPr>
          <p:cNvPr id="5" name="Slide Number Placeholder 4"/>
          <p:cNvSpPr>
            <a:spLocks noGrp="1"/>
          </p:cNvSpPr>
          <p:nvPr>
            <p:ph type="sldNum" sz="quarter" idx="12"/>
          </p:nvPr>
        </p:nvSpPr>
        <p:spPr/>
        <p:txBody>
          <a:bodyPr/>
          <a:lstStyle/>
          <a:p>
            <a:pPr>
              <a:defRPr/>
            </a:pPr>
            <a:fld id="{6085D021-C428-4A81-B55F-4A43F2564335}" type="slidenum">
              <a:rPr lang="en-GB" smtClean="0"/>
              <a:pPr>
                <a:defRPr/>
              </a:pPr>
              <a:t>36</a:t>
            </a:fld>
            <a:endParaRPr lang="en-GB"/>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533400" y="1447800"/>
            <a:ext cx="7848600" cy="5029200"/>
          </a:xfrm>
          <a:noFill/>
        </p:spPr>
        <p:txBody>
          <a:bodyPr>
            <a:normAutofit lnSpcReduction="10000"/>
          </a:bodyPr>
          <a:lstStyle/>
          <a:p>
            <a:r>
              <a:rPr lang="en-US" sz="1600" dirty="0" smtClean="0"/>
              <a:t>Language problems in international business </a:t>
            </a:r>
          </a:p>
          <a:p>
            <a:pPr lvl="1"/>
            <a:r>
              <a:rPr lang="en-US" sz="1400" dirty="0" smtClean="0"/>
              <a:t>e.g., at a meeting of Japanese, Korean, Vietnamese and Swedish investors, no common language</a:t>
            </a:r>
          </a:p>
          <a:p>
            <a:pPr lvl="1"/>
            <a:r>
              <a:rPr lang="en-US" sz="1400" dirty="0" smtClean="0"/>
              <a:t>or: you are shipping your software manuals to 127 countries</a:t>
            </a:r>
          </a:p>
          <a:p>
            <a:pPr lvl="1"/>
            <a:r>
              <a:rPr lang="en-US" sz="1400" dirty="0" smtClean="0"/>
              <a:t>solution; hire translators to translate </a:t>
            </a:r>
          </a:p>
          <a:p>
            <a:pPr lvl="1"/>
            <a:r>
              <a:rPr lang="en-US" sz="1400" dirty="0" smtClean="0"/>
              <a:t>would be much cheaper if a machine could do this </a:t>
            </a:r>
            <a:br>
              <a:rPr lang="en-US" sz="1400" dirty="0" smtClean="0"/>
            </a:br>
            <a:endParaRPr lang="en-US" sz="1400" dirty="0" smtClean="0"/>
          </a:p>
          <a:p>
            <a:r>
              <a:rPr lang="en-US" sz="1600" dirty="0" smtClean="0"/>
              <a:t>How hard is automated translation </a:t>
            </a:r>
          </a:p>
          <a:p>
            <a:pPr lvl="1"/>
            <a:r>
              <a:rPr lang="en-US" sz="1400" dirty="0" smtClean="0"/>
              <a:t>very difficult! e.g., English to Russian</a:t>
            </a:r>
          </a:p>
          <a:p>
            <a:pPr lvl="3"/>
            <a:r>
              <a:rPr lang="en-US" sz="1400" dirty="0" smtClean="0"/>
              <a:t>“The spirit is willing but the flesh is weak” (English)</a:t>
            </a:r>
          </a:p>
          <a:p>
            <a:pPr lvl="3"/>
            <a:r>
              <a:rPr lang="en-US" sz="1400" dirty="0" smtClean="0"/>
              <a:t>“the vodka is good but the meat is rotten” (Russian)</a:t>
            </a:r>
          </a:p>
          <a:p>
            <a:pPr lvl="1"/>
            <a:r>
              <a:rPr lang="en-US" sz="1400" dirty="0" smtClean="0"/>
              <a:t>not only must the words be translated, but their meaning also!</a:t>
            </a:r>
          </a:p>
          <a:p>
            <a:pPr lvl="1"/>
            <a:r>
              <a:rPr lang="en-US" sz="1400" dirty="0" smtClean="0"/>
              <a:t> is this problem “AI-complete”?</a:t>
            </a:r>
          </a:p>
          <a:p>
            <a:pPr lvl="1"/>
            <a:endParaRPr lang="en-US" sz="1400" dirty="0" smtClean="0"/>
          </a:p>
          <a:p>
            <a:r>
              <a:rPr lang="en-US" sz="1600" dirty="0" smtClean="0"/>
              <a:t>Nonetheless....</a:t>
            </a:r>
          </a:p>
          <a:p>
            <a:pPr lvl="1"/>
            <a:r>
              <a:rPr lang="en-US" sz="1400" dirty="0" smtClean="0"/>
              <a:t>commercial systems can do a lot of the work very well (</a:t>
            </a:r>
            <a:r>
              <a:rPr lang="en-US" sz="1400" dirty="0" err="1" smtClean="0"/>
              <a:t>e.g.,restricted</a:t>
            </a:r>
            <a:r>
              <a:rPr lang="en-US" sz="1400" dirty="0" smtClean="0"/>
              <a:t> vocabularies in software documentation)</a:t>
            </a:r>
          </a:p>
          <a:p>
            <a:pPr lvl="1"/>
            <a:r>
              <a:rPr lang="en-US" sz="1400" dirty="0" smtClean="0"/>
              <a:t>algorithms which combine dictionaries, grammar models, etc.</a:t>
            </a:r>
          </a:p>
          <a:p>
            <a:pPr lvl="1"/>
            <a:r>
              <a:rPr lang="en-US" sz="1400" dirty="0" smtClean="0"/>
              <a:t>Recent progress using “black-box” machine learning techniques</a:t>
            </a:r>
            <a:br>
              <a:rPr lang="en-US" sz="1400" dirty="0" smtClean="0"/>
            </a:br>
            <a:endParaRPr lang="en-US" sz="1400" dirty="0" smtClean="0"/>
          </a:p>
        </p:txBody>
      </p:sp>
      <p:sp>
        <p:nvSpPr>
          <p:cNvPr id="31746" name="Rectangle 2"/>
          <p:cNvSpPr>
            <a:spLocks noGrp="1" noChangeArrowheads="1"/>
          </p:cNvSpPr>
          <p:nvPr>
            <p:ph type="title"/>
          </p:nvPr>
        </p:nvSpPr>
        <p:spPr>
          <a:xfrm>
            <a:off x="762000" y="457200"/>
            <a:ext cx="7772400" cy="609600"/>
          </a:xfrm>
          <a:noFill/>
        </p:spPr>
        <p:txBody>
          <a:bodyPr>
            <a:normAutofit fontScale="90000"/>
          </a:bodyPr>
          <a:lstStyle/>
          <a:p>
            <a:r>
              <a:rPr lang="en-US" dirty="0" smtClean="0"/>
              <a:t>AI Applications: Machine Translation</a:t>
            </a:r>
          </a:p>
        </p:txBody>
      </p:sp>
      <p:sp>
        <p:nvSpPr>
          <p:cNvPr id="5" name="Slide Number Placeholder 4"/>
          <p:cNvSpPr>
            <a:spLocks noGrp="1"/>
          </p:cNvSpPr>
          <p:nvPr>
            <p:ph type="sldNum" sz="quarter" idx="12"/>
          </p:nvPr>
        </p:nvSpPr>
        <p:spPr/>
        <p:txBody>
          <a:bodyPr/>
          <a:lstStyle/>
          <a:p>
            <a:pPr>
              <a:defRPr/>
            </a:pPr>
            <a:fld id="{6085D021-C428-4A81-B55F-4A43F2564335}" type="slidenum">
              <a:rPr lang="en-GB" smtClean="0"/>
              <a:pPr>
                <a:defRPr/>
              </a:pPr>
              <a:t>37</a:t>
            </a:fld>
            <a:endParaRPr lang="en-GB"/>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1" name="Picture 5"/>
          <p:cNvPicPr>
            <a:picLocks noGrp="1" noChangeAspect="1" noChangeArrowheads="1"/>
          </p:cNvPicPr>
          <p:nvPr>
            <p:ph idx="1"/>
          </p:nvPr>
        </p:nvPicPr>
        <p:blipFill>
          <a:blip r:embed="rId3" cstate="print"/>
          <a:stretch>
            <a:fillRect/>
          </a:stretch>
        </p:blipFill>
        <p:spPr>
          <a:xfrm>
            <a:off x="2086743" y="1481138"/>
            <a:ext cx="4970514" cy="4525962"/>
          </a:xfrm>
          <a:noFill/>
        </p:spPr>
      </p:pic>
      <p:sp>
        <p:nvSpPr>
          <p:cNvPr id="32770" name="Rectangle 6"/>
          <p:cNvSpPr>
            <a:spLocks noGrp="1" noChangeArrowheads="1"/>
          </p:cNvSpPr>
          <p:nvPr>
            <p:ph type="title"/>
          </p:nvPr>
        </p:nvSpPr>
        <p:spPr/>
        <p:txBody>
          <a:bodyPr/>
          <a:lstStyle/>
          <a:p>
            <a:r>
              <a:rPr lang="en-US" smtClean="0"/>
              <a:t>AI and Web Search</a:t>
            </a:r>
          </a:p>
        </p:txBody>
      </p:sp>
      <p:sp>
        <p:nvSpPr>
          <p:cNvPr id="5" name="Slide Number Placeholder 4"/>
          <p:cNvSpPr>
            <a:spLocks noGrp="1"/>
          </p:cNvSpPr>
          <p:nvPr>
            <p:ph type="sldNum" sz="quarter" idx="12"/>
          </p:nvPr>
        </p:nvSpPr>
        <p:spPr/>
        <p:txBody>
          <a:bodyPr/>
          <a:lstStyle/>
          <a:p>
            <a:pPr>
              <a:defRPr/>
            </a:pPr>
            <a:fld id="{6085D021-C428-4A81-B55F-4A43F2564335}" type="slidenum">
              <a:rPr lang="en-GB" smtClean="0"/>
              <a:pPr>
                <a:defRPr/>
              </a:pPr>
              <a:t>38</a:t>
            </a:fld>
            <a:endParaRPr lang="en-GB"/>
          </a:p>
        </p:txBody>
      </p:sp>
      <p:sp>
        <p:nvSpPr>
          <p:cNvPr id="7" name="TextBox 6"/>
          <p:cNvSpPr txBox="1"/>
          <p:nvPr/>
        </p:nvSpPr>
        <p:spPr>
          <a:xfrm>
            <a:off x="3851920" y="6165304"/>
            <a:ext cx="4536504" cy="461665"/>
          </a:xfrm>
          <a:prstGeom prst="rect">
            <a:avLst/>
          </a:prstGeom>
          <a:noFill/>
        </p:spPr>
        <p:txBody>
          <a:bodyPr wrap="square" rtlCol="0">
            <a:spAutoFit/>
          </a:bodyPr>
          <a:lstStyle/>
          <a:p>
            <a:r>
              <a:rPr lang="en-US" dirty="0" smtClean="0"/>
              <a:t>How do web-crawlers work?</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noFill/>
        </p:spPr>
        <p:txBody>
          <a:bodyPr>
            <a:normAutofit/>
          </a:bodyPr>
          <a:lstStyle/>
          <a:p>
            <a:r>
              <a:rPr lang="en-US" dirty="0" smtClean="0"/>
              <a:t>Perceiving, recognizing, understanding the real world</a:t>
            </a:r>
          </a:p>
          <a:p>
            <a:pPr lvl="1"/>
            <a:endParaRPr lang="en-US" dirty="0" smtClean="0"/>
          </a:p>
          <a:p>
            <a:r>
              <a:rPr lang="en-US" dirty="0" smtClean="0"/>
              <a:t>Reasoning and planning about the external world</a:t>
            </a:r>
            <a:br>
              <a:rPr lang="en-US" dirty="0" smtClean="0"/>
            </a:br>
            <a:endParaRPr lang="en-US" dirty="0" smtClean="0"/>
          </a:p>
          <a:p>
            <a:r>
              <a:rPr lang="en-US" dirty="0" smtClean="0"/>
              <a:t>Learning and adaptation</a:t>
            </a:r>
          </a:p>
          <a:p>
            <a:endParaRPr lang="en-US" dirty="0" smtClean="0"/>
          </a:p>
          <a:p>
            <a:r>
              <a:rPr lang="en-US" dirty="0" smtClean="0"/>
              <a:t>So what general principles should we use to achieve these goals?</a:t>
            </a:r>
          </a:p>
        </p:txBody>
      </p:sp>
      <p:sp>
        <p:nvSpPr>
          <p:cNvPr id="33794" name="Rectangle 2"/>
          <p:cNvSpPr>
            <a:spLocks noGrp="1" noChangeArrowheads="1"/>
          </p:cNvSpPr>
          <p:nvPr>
            <p:ph type="title"/>
          </p:nvPr>
        </p:nvSpPr>
        <p:spPr>
          <a:noFill/>
        </p:spPr>
        <p:txBody>
          <a:bodyPr>
            <a:normAutofit fontScale="90000"/>
          </a:bodyPr>
          <a:lstStyle/>
          <a:p>
            <a:r>
              <a:rPr lang="en-US" smtClean="0"/>
              <a:t>What’s involved in Intelligence? (again)</a:t>
            </a:r>
          </a:p>
        </p:txBody>
      </p:sp>
      <p:sp>
        <p:nvSpPr>
          <p:cNvPr id="5" name="Slide Number Placeholder 4"/>
          <p:cNvSpPr>
            <a:spLocks noGrp="1"/>
          </p:cNvSpPr>
          <p:nvPr>
            <p:ph type="sldNum" sz="quarter" idx="12"/>
          </p:nvPr>
        </p:nvSpPr>
        <p:spPr/>
        <p:txBody>
          <a:bodyPr/>
          <a:lstStyle/>
          <a:p>
            <a:pPr>
              <a:defRPr/>
            </a:pPr>
            <a:fld id="{6085D021-C428-4A81-B55F-4A43F2564335}" type="slidenum">
              <a:rPr lang="en-GB" smtClean="0"/>
              <a:pPr>
                <a:defRPr/>
              </a:pPr>
              <a:t>39</a:t>
            </a:fld>
            <a:endParaRPr lang="en-GB"/>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1"/>
            <a:ext cx="8229600" cy="4876800"/>
          </a:xfrm>
        </p:spPr>
        <p:txBody>
          <a:bodyPr>
            <a:normAutofit fontScale="77500" lnSpcReduction="20000"/>
          </a:bodyPr>
          <a:lstStyle/>
          <a:p>
            <a:pPr>
              <a:buNone/>
            </a:pPr>
            <a:r>
              <a:rPr lang="en-GB" dirty="0" smtClean="0"/>
              <a:t>According to Howard Gardner’s </a:t>
            </a:r>
            <a:r>
              <a:rPr lang="en-GB" i="1" dirty="0" smtClean="0"/>
              <a:t>multiple intelligence theory</a:t>
            </a:r>
            <a:r>
              <a:rPr lang="en-GB" dirty="0" smtClean="0"/>
              <a:t>, there are various types of intelligence </a:t>
            </a:r>
            <a:r>
              <a:rPr lang="en-GB" dirty="0" err="1" smtClean="0"/>
              <a:t>viz</a:t>
            </a:r>
            <a:r>
              <a:rPr lang="en-GB" dirty="0" smtClean="0"/>
              <a:t>:</a:t>
            </a:r>
          </a:p>
          <a:p>
            <a:r>
              <a:rPr lang="en-GB" dirty="0">
                <a:solidFill>
                  <a:schemeClr val="tx1"/>
                </a:solidFill>
                <a:latin typeface="+mn-lt"/>
                <a:ea typeface="+mn-ea"/>
                <a:cs typeface="+mn-cs"/>
              </a:rPr>
              <a:t>General intelligence: -</a:t>
            </a:r>
          </a:p>
          <a:p>
            <a:pPr lvl="1"/>
            <a:r>
              <a:rPr lang="en-GB" dirty="0" smtClean="0">
                <a:solidFill>
                  <a:schemeClr val="tx1"/>
                </a:solidFill>
                <a:latin typeface="+mn-lt"/>
                <a:ea typeface="+mn-ea"/>
                <a:cs typeface="+mn-cs"/>
              </a:rPr>
              <a:t>Abilities </a:t>
            </a:r>
            <a:r>
              <a:rPr lang="en-GB" dirty="0">
                <a:solidFill>
                  <a:schemeClr val="tx1"/>
                </a:solidFill>
                <a:latin typeface="+mn-lt"/>
                <a:ea typeface="+mn-ea"/>
                <a:cs typeface="+mn-cs"/>
              </a:rPr>
              <a:t>that allow us to be flexible and adaptive thinkers, not necessarily tied to acquired knowledge.</a:t>
            </a:r>
          </a:p>
          <a:p>
            <a:r>
              <a:rPr lang="en-US" dirty="0" smtClean="0">
                <a:solidFill>
                  <a:schemeClr val="tx1"/>
                </a:solidFill>
                <a:latin typeface="+mn-lt"/>
                <a:ea typeface="+mn-ea"/>
                <a:cs typeface="+mn-cs"/>
              </a:rPr>
              <a:t>Linguistic-verbal </a:t>
            </a:r>
            <a:r>
              <a:rPr lang="en-US" dirty="0">
                <a:solidFill>
                  <a:schemeClr val="tx1"/>
                </a:solidFill>
                <a:latin typeface="+mn-lt"/>
                <a:ea typeface="+mn-ea"/>
                <a:cs typeface="+mn-cs"/>
              </a:rPr>
              <a:t>intelligence: -</a:t>
            </a:r>
            <a:endParaRPr lang="en-GB" dirty="0">
              <a:solidFill>
                <a:schemeClr val="tx1"/>
              </a:solidFill>
              <a:latin typeface="+mn-lt"/>
              <a:ea typeface="+mn-ea"/>
              <a:cs typeface="+mn-cs"/>
            </a:endParaRPr>
          </a:p>
          <a:p>
            <a:pPr lvl="1"/>
            <a:r>
              <a:rPr lang="en-GB" dirty="0" smtClean="0">
                <a:solidFill>
                  <a:schemeClr val="tx1"/>
                </a:solidFill>
                <a:latin typeface="+mn-lt"/>
                <a:ea typeface="+mn-ea"/>
                <a:cs typeface="+mn-cs"/>
              </a:rPr>
              <a:t>Use </a:t>
            </a:r>
            <a:r>
              <a:rPr lang="en-GB" dirty="0">
                <a:solidFill>
                  <a:schemeClr val="tx1"/>
                </a:solidFill>
                <a:latin typeface="+mn-lt"/>
                <a:ea typeface="+mn-ea"/>
                <a:cs typeface="+mn-cs"/>
              </a:rPr>
              <a:t>words and language in various forms / Ability to manipulate language to express oneself poetically</a:t>
            </a:r>
          </a:p>
          <a:p>
            <a:r>
              <a:rPr lang="en-US" dirty="0">
                <a:solidFill>
                  <a:schemeClr val="tx1"/>
                </a:solidFill>
                <a:latin typeface="+mn-lt"/>
                <a:ea typeface="+mn-ea"/>
                <a:cs typeface="+mn-cs"/>
              </a:rPr>
              <a:t>Logical-Mathematical intelligence: - </a:t>
            </a:r>
            <a:endParaRPr lang="en-GB" dirty="0">
              <a:solidFill>
                <a:schemeClr val="tx1"/>
              </a:solidFill>
              <a:latin typeface="+mn-lt"/>
              <a:ea typeface="+mn-ea"/>
              <a:cs typeface="+mn-cs"/>
            </a:endParaRPr>
          </a:p>
          <a:p>
            <a:pPr lvl="1"/>
            <a:r>
              <a:rPr lang="en-GB" dirty="0">
                <a:solidFill>
                  <a:schemeClr val="tx1"/>
                </a:solidFill>
                <a:latin typeface="+mn-lt"/>
                <a:ea typeface="+mn-ea"/>
                <a:cs typeface="+mn-cs"/>
              </a:rPr>
              <a:t>Ability to detect patterns / Approach problems logically / Reason deductively</a:t>
            </a:r>
          </a:p>
          <a:p>
            <a:r>
              <a:rPr lang="en-US" dirty="0">
                <a:solidFill>
                  <a:schemeClr val="tx1"/>
                </a:solidFill>
                <a:latin typeface="+mn-lt"/>
                <a:ea typeface="+mn-ea"/>
                <a:cs typeface="+mn-cs"/>
              </a:rPr>
              <a:t>Musical intelligence: - </a:t>
            </a:r>
            <a:endParaRPr lang="en-GB" dirty="0">
              <a:solidFill>
                <a:schemeClr val="tx1"/>
              </a:solidFill>
              <a:latin typeface="+mn-lt"/>
              <a:ea typeface="+mn-ea"/>
              <a:cs typeface="+mn-cs"/>
            </a:endParaRPr>
          </a:p>
          <a:p>
            <a:pPr lvl="1"/>
            <a:r>
              <a:rPr lang="en-GB" dirty="0">
                <a:solidFill>
                  <a:schemeClr val="tx1"/>
                </a:solidFill>
                <a:latin typeface="+mn-lt"/>
                <a:ea typeface="+mn-ea"/>
                <a:cs typeface="+mn-cs"/>
              </a:rPr>
              <a:t>Recognize nonverbal sounds: pitch, rhythm, and tonal patterns</a:t>
            </a:r>
          </a:p>
          <a:p>
            <a:r>
              <a:rPr lang="en-US" dirty="0">
                <a:solidFill>
                  <a:schemeClr val="tx1"/>
                </a:solidFill>
                <a:latin typeface="+mn-lt"/>
                <a:ea typeface="+mn-ea"/>
                <a:cs typeface="+mn-cs"/>
              </a:rPr>
              <a:t>Spatial intelligence: - </a:t>
            </a:r>
            <a:endParaRPr lang="en-GB" dirty="0">
              <a:solidFill>
                <a:schemeClr val="tx1"/>
              </a:solidFill>
              <a:latin typeface="+mn-lt"/>
              <a:ea typeface="+mn-ea"/>
              <a:cs typeface="+mn-cs"/>
            </a:endParaRPr>
          </a:p>
          <a:p>
            <a:pPr lvl="1"/>
            <a:r>
              <a:rPr lang="en-GB" dirty="0">
                <a:solidFill>
                  <a:schemeClr val="tx1"/>
                </a:solidFill>
                <a:latin typeface="+mn-lt"/>
                <a:ea typeface="+mn-ea"/>
                <a:cs typeface="+mn-cs"/>
              </a:rPr>
              <a:t>Typically thinks in images and pictures / Used in both arts and sciences</a:t>
            </a:r>
          </a:p>
          <a:p>
            <a:endParaRPr lang="en-GB" dirty="0"/>
          </a:p>
        </p:txBody>
      </p:sp>
      <p:sp>
        <p:nvSpPr>
          <p:cNvPr id="2" name="Title 1"/>
          <p:cNvSpPr>
            <a:spLocks noGrp="1"/>
          </p:cNvSpPr>
          <p:nvPr>
            <p:ph type="title"/>
          </p:nvPr>
        </p:nvSpPr>
        <p:spPr/>
        <p:txBody>
          <a:bodyPr/>
          <a:lstStyle/>
          <a:p>
            <a:r>
              <a:rPr lang="en-GB" dirty="0" smtClean="0"/>
              <a:t>Types of Intelligence</a:t>
            </a:r>
            <a:endParaRPr lang="en-GB" dirty="0"/>
          </a:p>
        </p:txBody>
      </p:sp>
      <p:sp>
        <p:nvSpPr>
          <p:cNvPr id="5" name="Slide Number Placeholder 4"/>
          <p:cNvSpPr>
            <a:spLocks noGrp="1"/>
          </p:cNvSpPr>
          <p:nvPr>
            <p:ph type="sldNum" sz="quarter" idx="12"/>
          </p:nvPr>
        </p:nvSpPr>
        <p:spPr/>
        <p:txBody>
          <a:bodyPr/>
          <a:lstStyle/>
          <a:p>
            <a:pPr>
              <a:defRPr/>
            </a:pPr>
            <a:fld id="{6085D021-C428-4A81-B55F-4A43F2564335}" type="slidenum">
              <a:rPr lang="en-GB" smtClean="0"/>
              <a:pPr>
                <a:defRPr/>
              </a:pPr>
              <a:t>4</a:t>
            </a:fld>
            <a:endParaRPr lang="en-GB"/>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lvl="0"/>
            <a:r>
              <a:rPr lang="en-GB" b="1" dirty="0" smtClean="0"/>
              <a:t>Symbolic Processing</a:t>
            </a:r>
            <a:endParaRPr lang="en-GB" dirty="0" smtClean="0"/>
          </a:p>
          <a:p>
            <a:pPr lvl="1"/>
            <a:r>
              <a:rPr lang="en-GB" dirty="0" smtClean="0"/>
              <a:t>AI emphasizes manipulation of </a:t>
            </a:r>
            <a:r>
              <a:rPr lang="en-GB" i="1" dirty="0" smtClean="0"/>
              <a:t>symbols</a:t>
            </a:r>
            <a:r>
              <a:rPr lang="en-GB" dirty="0" smtClean="0"/>
              <a:t> rather than numbers.</a:t>
            </a:r>
          </a:p>
          <a:p>
            <a:pPr lvl="1"/>
            <a:r>
              <a:rPr lang="en-GB" dirty="0" smtClean="0"/>
              <a:t>The manner in which symbols are processed is </a:t>
            </a:r>
            <a:r>
              <a:rPr lang="en-GB" i="1" dirty="0" smtClean="0"/>
              <a:t>non-algorithmic</a:t>
            </a:r>
            <a:r>
              <a:rPr lang="en-GB" dirty="0" smtClean="0"/>
              <a:t> since most human reasoning process do not necessarily follow a step by step approach (algorithmic approach).</a:t>
            </a:r>
          </a:p>
          <a:p>
            <a:pPr lvl="0"/>
            <a:r>
              <a:rPr lang="en-GB" b="1" dirty="0" smtClean="0"/>
              <a:t>Heuristics </a:t>
            </a:r>
            <a:endParaRPr lang="en-GB" dirty="0" smtClean="0"/>
          </a:p>
          <a:p>
            <a:pPr lvl="1"/>
            <a:r>
              <a:rPr lang="en-GB" dirty="0" smtClean="0"/>
              <a:t>Are similar to </a:t>
            </a:r>
            <a:r>
              <a:rPr lang="en-GB" i="1" dirty="0" smtClean="0"/>
              <a:t>rules of thumb</a:t>
            </a:r>
            <a:r>
              <a:rPr lang="en-GB" dirty="0" smtClean="0"/>
              <a:t> where you need not rethink completely what to do every time a similar problem is encountered.</a:t>
            </a:r>
          </a:p>
          <a:p>
            <a:pPr lvl="0"/>
            <a:r>
              <a:rPr lang="en-GB" b="1" dirty="0" err="1" smtClean="0"/>
              <a:t>Inferencing</a:t>
            </a:r>
            <a:endParaRPr lang="en-GB" dirty="0" smtClean="0"/>
          </a:p>
          <a:p>
            <a:pPr lvl="1"/>
            <a:r>
              <a:rPr lang="en-GB" dirty="0" smtClean="0"/>
              <a:t>This is a form of </a:t>
            </a:r>
            <a:r>
              <a:rPr lang="en-GB" i="1" dirty="0" smtClean="0"/>
              <a:t>reasoning</a:t>
            </a:r>
            <a:r>
              <a:rPr lang="en-GB" dirty="0" smtClean="0"/>
              <a:t> with facts and rules using heuristics or some search strategies.</a:t>
            </a:r>
          </a:p>
          <a:p>
            <a:endParaRPr lang="en-GB" dirty="0" smtClean="0"/>
          </a:p>
          <a:p>
            <a:endParaRPr lang="en-GB" dirty="0"/>
          </a:p>
        </p:txBody>
      </p:sp>
      <p:sp>
        <p:nvSpPr>
          <p:cNvPr id="2" name="Title 1"/>
          <p:cNvSpPr>
            <a:spLocks noGrp="1"/>
          </p:cNvSpPr>
          <p:nvPr>
            <p:ph type="title"/>
          </p:nvPr>
        </p:nvSpPr>
        <p:spPr/>
        <p:txBody>
          <a:bodyPr/>
          <a:lstStyle/>
          <a:p>
            <a:r>
              <a:rPr lang="en-GB" dirty="0" smtClean="0"/>
              <a:t>Characteristics of AI</a:t>
            </a:r>
            <a:endParaRPr lang="en-GB" dirty="0"/>
          </a:p>
        </p:txBody>
      </p:sp>
      <p:sp>
        <p:nvSpPr>
          <p:cNvPr id="5" name="Slide Number Placeholder 4"/>
          <p:cNvSpPr>
            <a:spLocks noGrp="1"/>
          </p:cNvSpPr>
          <p:nvPr>
            <p:ph type="sldNum" sz="quarter" idx="12"/>
          </p:nvPr>
        </p:nvSpPr>
        <p:spPr/>
        <p:txBody>
          <a:bodyPr/>
          <a:lstStyle/>
          <a:p>
            <a:pPr>
              <a:defRPr/>
            </a:pPr>
            <a:fld id="{6085D021-C428-4A81-B55F-4A43F2564335}" type="slidenum">
              <a:rPr lang="en-GB" smtClean="0"/>
              <a:pPr>
                <a:defRPr/>
              </a:pPr>
              <a:t>40</a:t>
            </a:fld>
            <a:endParaRPr lang="en-GB"/>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4800600"/>
          </a:xfrm>
        </p:spPr>
        <p:txBody>
          <a:bodyPr>
            <a:normAutofit/>
          </a:bodyPr>
          <a:lstStyle/>
          <a:p>
            <a:pPr lvl="0"/>
            <a:r>
              <a:rPr lang="en-GB" b="1" dirty="0" smtClean="0"/>
              <a:t>Pattern matching</a:t>
            </a:r>
            <a:endParaRPr lang="en-GB" dirty="0" smtClean="0"/>
          </a:p>
          <a:p>
            <a:pPr lvl="1"/>
            <a:r>
              <a:rPr lang="en-GB" dirty="0" smtClean="0"/>
              <a:t>A process of describing objects, events or processes in terms of their qualitative features and logical and computational relationships.</a:t>
            </a:r>
          </a:p>
          <a:p>
            <a:pPr lvl="0"/>
            <a:r>
              <a:rPr lang="en-GB" b="1" dirty="0" smtClean="0"/>
              <a:t>Knowledge Processing</a:t>
            </a:r>
            <a:endParaRPr lang="en-GB" dirty="0" smtClean="0"/>
          </a:p>
          <a:p>
            <a:pPr lvl="1"/>
            <a:r>
              <a:rPr lang="en-GB" dirty="0" smtClean="0"/>
              <a:t>Knowledge consists of facts, concepts, theories, heuristics methods, procedures and relationships.</a:t>
            </a:r>
          </a:p>
          <a:p>
            <a:pPr lvl="0"/>
            <a:r>
              <a:rPr lang="en-GB" b="1" dirty="0" smtClean="0"/>
              <a:t>Knowledge bases.</a:t>
            </a:r>
            <a:endParaRPr lang="en-GB" dirty="0" smtClean="0"/>
          </a:p>
          <a:p>
            <a:pPr lvl="1"/>
            <a:r>
              <a:rPr lang="en-GB" dirty="0" smtClean="0"/>
              <a:t>Collection of knowledge related to a problem.</a:t>
            </a:r>
          </a:p>
          <a:p>
            <a:pPr lvl="1"/>
            <a:r>
              <a:rPr lang="en-GB" dirty="0" smtClean="0"/>
              <a:t>Reasoning occurs based on this knowledge base.</a:t>
            </a:r>
          </a:p>
          <a:p>
            <a:pPr>
              <a:buNone/>
            </a:pPr>
            <a:endParaRPr lang="en-GB" dirty="0"/>
          </a:p>
        </p:txBody>
      </p:sp>
      <p:sp>
        <p:nvSpPr>
          <p:cNvPr id="2" name="Title 1"/>
          <p:cNvSpPr>
            <a:spLocks noGrp="1"/>
          </p:cNvSpPr>
          <p:nvPr>
            <p:ph type="title"/>
          </p:nvPr>
        </p:nvSpPr>
        <p:spPr/>
        <p:txBody>
          <a:bodyPr/>
          <a:lstStyle/>
          <a:p>
            <a:r>
              <a:rPr lang="en-GB" dirty="0" smtClean="0"/>
              <a:t>Characteristics of AI (2)</a:t>
            </a:r>
            <a:endParaRPr lang="en-GB" dirty="0"/>
          </a:p>
        </p:txBody>
      </p:sp>
      <p:sp>
        <p:nvSpPr>
          <p:cNvPr id="5" name="Slide Number Placeholder 4"/>
          <p:cNvSpPr>
            <a:spLocks noGrp="1"/>
          </p:cNvSpPr>
          <p:nvPr>
            <p:ph type="sldNum" sz="quarter" idx="12"/>
          </p:nvPr>
        </p:nvSpPr>
        <p:spPr/>
        <p:txBody>
          <a:bodyPr/>
          <a:lstStyle/>
          <a:p>
            <a:pPr>
              <a:defRPr/>
            </a:pPr>
            <a:fld id="{6085D021-C428-4A81-B55F-4A43F2564335}" type="slidenum">
              <a:rPr lang="en-GB" smtClean="0"/>
              <a:pPr>
                <a:defRPr/>
              </a:pPr>
              <a:t>41</a:t>
            </a:fld>
            <a:endParaRPr lang="en-GB"/>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GB" dirty="0" smtClean="0"/>
              <a:t>Important commercial advantages of AI are:-</a:t>
            </a:r>
          </a:p>
          <a:p>
            <a:pPr marL="633222" indent="-514350">
              <a:buFont typeface="+mj-lt"/>
              <a:buAutoNum type="arabicParenR"/>
            </a:pPr>
            <a:r>
              <a:rPr lang="en-GB" dirty="0" smtClean="0"/>
              <a:t>AI is permanent as long as computer system and programs remain unchanged</a:t>
            </a:r>
          </a:p>
          <a:p>
            <a:pPr marL="633222" indent="-514350">
              <a:buFont typeface="+mj-lt"/>
              <a:buAutoNum type="arabicParenR"/>
            </a:pPr>
            <a:r>
              <a:rPr lang="en-GB" dirty="0" smtClean="0"/>
              <a:t>AI offers ease of duplications and dissemination as compared to long apprenticeship for natural intelligence.</a:t>
            </a:r>
          </a:p>
          <a:p>
            <a:pPr marL="633222" indent="-514350">
              <a:buFont typeface="+mj-lt"/>
              <a:buAutoNum type="arabicParenR"/>
            </a:pPr>
            <a:r>
              <a:rPr lang="en-GB" dirty="0" smtClean="0"/>
              <a:t>AI can be less expensive than natural intelligence.</a:t>
            </a:r>
          </a:p>
          <a:p>
            <a:pPr marL="633222" indent="-514350">
              <a:buFont typeface="+mj-lt"/>
              <a:buAutoNum type="arabicParenR"/>
            </a:pPr>
            <a:r>
              <a:rPr lang="en-GB" dirty="0" smtClean="0"/>
              <a:t>AI being a computer system is consistent and thorough; natural intelligence may be erratic since people are erratic, they don’t perform consistently.</a:t>
            </a:r>
          </a:p>
          <a:p>
            <a:pPr marL="633222" indent="-514350">
              <a:buFont typeface="+mj-lt"/>
              <a:buAutoNum type="arabicParenR" startAt="5"/>
            </a:pPr>
            <a:r>
              <a:rPr lang="en-GB" dirty="0" smtClean="0"/>
              <a:t>AI can execute certain tasks much faster than humans can.</a:t>
            </a:r>
          </a:p>
          <a:p>
            <a:pPr marL="633222" indent="-514350">
              <a:buFont typeface="+mj-lt"/>
              <a:buAutoNum type="arabicParenR" startAt="5"/>
            </a:pPr>
            <a:r>
              <a:rPr lang="en-GB" dirty="0" smtClean="0"/>
              <a:t>AI can perform certain tasks better than many or even most people.</a:t>
            </a:r>
          </a:p>
          <a:p>
            <a:pPr marL="633222" indent="-514350">
              <a:buFont typeface="+mj-lt"/>
              <a:buAutoNum type="arabicParenR"/>
            </a:pPr>
            <a:endParaRPr lang="en-GB" dirty="0" smtClean="0"/>
          </a:p>
          <a:p>
            <a:endParaRPr lang="en-GB" dirty="0"/>
          </a:p>
        </p:txBody>
      </p:sp>
      <p:sp>
        <p:nvSpPr>
          <p:cNvPr id="2" name="Title 1"/>
          <p:cNvSpPr>
            <a:spLocks noGrp="1"/>
          </p:cNvSpPr>
          <p:nvPr>
            <p:ph type="title"/>
          </p:nvPr>
        </p:nvSpPr>
        <p:spPr/>
        <p:txBody>
          <a:bodyPr>
            <a:normAutofit fontScale="90000"/>
          </a:bodyPr>
          <a:lstStyle/>
          <a:p>
            <a:r>
              <a:rPr lang="en-GB" dirty="0" smtClean="0"/>
              <a:t>Contrasting AI with Natural Intelligence</a:t>
            </a:r>
            <a:endParaRPr lang="en-GB" dirty="0"/>
          </a:p>
        </p:txBody>
      </p:sp>
      <p:sp>
        <p:nvSpPr>
          <p:cNvPr id="5" name="Slide Number Placeholder 4"/>
          <p:cNvSpPr>
            <a:spLocks noGrp="1"/>
          </p:cNvSpPr>
          <p:nvPr>
            <p:ph type="sldNum" sz="quarter" idx="12"/>
          </p:nvPr>
        </p:nvSpPr>
        <p:spPr/>
        <p:txBody>
          <a:bodyPr/>
          <a:lstStyle/>
          <a:p>
            <a:pPr>
              <a:defRPr/>
            </a:pPr>
            <a:fld id="{6085D021-C428-4A81-B55F-4A43F2564335}" type="slidenum">
              <a:rPr lang="en-GB" smtClean="0"/>
              <a:pPr>
                <a:defRPr/>
              </a:pPr>
              <a:t>42</a:t>
            </a:fld>
            <a:endParaRPr lang="en-GB"/>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633222" indent="-514350">
              <a:buNone/>
            </a:pPr>
            <a:r>
              <a:rPr lang="en-GB" dirty="0" smtClean="0"/>
              <a:t>Natural Intelligence has the following advantages</a:t>
            </a:r>
          </a:p>
          <a:p>
            <a:pPr marL="633222" indent="-514350">
              <a:buFont typeface="+mj-lt"/>
              <a:buAutoNum type="arabicParenR"/>
            </a:pPr>
            <a:r>
              <a:rPr lang="en-GB" dirty="0" smtClean="0"/>
              <a:t>Natural intelligence is creative, AI is uninspired- human always determine knowledge.</a:t>
            </a:r>
          </a:p>
          <a:p>
            <a:pPr marL="633222" indent="-514350">
              <a:buFont typeface="+mj-lt"/>
              <a:buAutoNum type="arabicParenR"/>
            </a:pPr>
            <a:r>
              <a:rPr lang="en-GB" dirty="0" smtClean="0"/>
              <a:t>Natural intelligence enables people to benefit from use of sensory experience directly, while most AI systems must work with symbolic knowledge.</a:t>
            </a:r>
          </a:p>
          <a:p>
            <a:endParaRPr lang="en-GB" dirty="0"/>
          </a:p>
        </p:txBody>
      </p:sp>
      <p:sp>
        <p:nvSpPr>
          <p:cNvPr id="2" name="Title 1"/>
          <p:cNvSpPr>
            <a:spLocks noGrp="1"/>
          </p:cNvSpPr>
          <p:nvPr>
            <p:ph type="title"/>
          </p:nvPr>
        </p:nvSpPr>
        <p:spPr/>
        <p:txBody>
          <a:bodyPr>
            <a:normAutofit fontScale="90000"/>
          </a:bodyPr>
          <a:lstStyle/>
          <a:p>
            <a:r>
              <a:rPr lang="en-GB" dirty="0" smtClean="0"/>
              <a:t>Contrasting AI with Natural Intelligence (2)</a:t>
            </a:r>
            <a:endParaRPr lang="en-GB" dirty="0"/>
          </a:p>
        </p:txBody>
      </p:sp>
      <p:sp>
        <p:nvSpPr>
          <p:cNvPr id="5" name="Slide Number Placeholder 4"/>
          <p:cNvSpPr>
            <a:spLocks noGrp="1"/>
          </p:cNvSpPr>
          <p:nvPr>
            <p:ph type="sldNum" sz="quarter" idx="12"/>
          </p:nvPr>
        </p:nvSpPr>
        <p:spPr/>
        <p:txBody>
          <a:bodyPr/>
          <a:lstStyle/>
          <a:p>
            <a:pPr>
              <a:defRPr/>
            </a:pPr>
            <a:fld id="{6085D021-C428-4A81-B55F-4A43F2564335}" type="slidenum">
              <a:rPr lang="en-GB" smtClean="0"/>
              <a:pPr>
                <a:defRPr/>
              </a:pPr>
              <a:t>43</a:t>
            </a:fld>
            <a:endParaRPr lang="en-GB"/>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idx="1"/>
          </p:nvPr>
        </p:nvSpPr>
        <p:spPr>
          <a:xfrm>
            <a:off x="609600" y="1600200"/>
            <a:ext cx="7848600" cy="4800600"/>
          </a:xfrm>
          <a:noFill/>
        </p:spPr>
        <p:txBody>
          <a:bodyPr>
            <a:normAutofit fontScale="92500"/>
          </a:bodyPr>
          <a:lstStyle/>
          <a:p>
            <a:pPr>
              <a:buFontTx/>
              <a:buAutoNum type="arabicPeriod"/>
            </a:pPr>
            <a:r>
              <a:rPr lang="en-US" dirty="0" smtClean="0"/>
              <a:t>Modeling exactly how humans actually think</a:t>
            </a:r>
          </a:p>
          <a:p>
            <a:pPr marL="762000" lvl="1" indent="-304800">
              <a:buFontTx/>
              <a:buNone/>
            </a:pPr>
            <a:r>
              <a:rPr lang="en-US" dirty="0" smtClean="0"/>
              <a:t> </a:t>
            </a:r>
          </a:p>
          <a:p>
            <a:pPr>
              <a:buFontTx/>
              <a:buAutoNum type="arabicPeriod"/>
            </a:pPr>
            <a:r>
              <a:rPr lang="en-US" dirty="0" smtClean="0"/>
              <a:t>Modeling exactly how humans actually act</a:t>
            </a:r>
          </a:p>
          <a:p>
            <a:pPr marL="762000" lvl="1" indent="-304800">
              <a:buFontTx/>
              <a:buNone/>
            </a:pPr>
            <a:endParaRPr lang="en-US" dirty="0" smtClean="0"/>
          </a:p>
          <a:p>
            <a:pPr>
              <a:buFontTx/>
              <a:buAutoNum type="arabicPeriod"/>
            </a:pPr>
            <a:r>
              <a:rPr lang="en-US" dirty="0" smtClean="0"/>
              <a:t>Modeling how ideal agents “should think” </a:t>
            </a:r>
          </a:p>
          <a:p>
            <a:pPr>
              <a:buFontTx/>
              <a:buAutoNum type="arabicPeriod"/>
            </a:pPr>
            <a:endParaRPr lang="en-US" dirty="0" smtClean="0"/>
          </a:p>
          <a:p>
            <a:pPr>
              <a:buFontTx/>
              <a:buAutoNum type="arabicPeriod"/>
            </a:pPr>
            <a:r>
              <a:rPr lang="en-US" dirty="0" smtClean="0"/>
              <a:t>Modeling how ideal agents “should act”  </a:t>
            </a:r>
          </a:p>
          <a:p>
            <a:pPr marL="762000" lvl="1" indent="-304800"/>
            <a:endParaRPr lang="en-US" dirty="0" smtClean="0"/>
          </a:p>
          <a:p>
            <a:r>
              <a:rPr lang="en-US" dirty="0" smtClean="0"/>
              <a:t>Modern AI focuses on the last definition</a:t>
            </a:r>
          </a:p>
          <a:p>
            <a:pPr marL="762000" lvl="1" indent="-304800"/>
            <a:r>
              <a:rPr lang="en-US" dirty="0" smtClean="0"/>
              <a:t>we will also focus on this “engineering” approach</a:t>
            </a:r>
          </a:p>
          <a:p>
            <a:pPr marL="762000" lvl="1" indent="-304800"/>
            <a:r>
              <a:rPr lang="en-US" dirty="0" smtClean="0"/>
              <a:t>success is judged by how well the agent performs</a:t>
            </a:r>
          </a:p>
        </p:txBody>
      </p:sp>
      <p:sp>
        <p:nvSpPr>
          <p:cNvPr id="34818" name="Rectangle 2"/>
          <p:cNvSpPr>
            <a:spLocks noGrp="1" noChangeArrowheads="1"/>
          </p:cNvSpPr>
          <p:nvPr>
            <p:ph type="title"/>
          </p:nvPr>
        </p:nvSpPr>
        <p:spPr>
          <a:xfrm>
            <a:off x="762000" y="304800"/>
            <a:ext cx="7772400" cy="609600"/>
          </a:xfrm>
          <a:noFill/>
        </p:spPr>
        <p:txBody>
          <a:bodyPr>
            <a:normAutofit fontScale="90000"/>
          </a:bodyPr>
          <a:lstStyle/>
          <a:p>
            <a:r>
              <a:rPr lang="en-US" smtClean="0"/>
              <a:t>Different Types of Artificial Intelligence</a:t>
            </a:r>
          </a:p>
        </p:txBody>
      </p:sp>
      <p:sp>
        <p:nvSpPr>
          <p:cNvPr id="5" name="Slide Number Placeholder 4"/>
          <p:cNvSpPr>
            <a:spLocks noGrp="1"/>
          </p:cNvSpPr>
          <p:nvPr>
            <p:ph type="sldNum" sz="quarter" idx="12"/>
          </p:nvPr>
        </p:nvSpPr>
        <p:spPr/>
        <p:txBody>
          <a:bodyPr/>
          <a:lstStyle/>
          <a:p>
            <a:pPr>
              <a:defRPr/>
            </a:pPr>
            <a:fld id="{6085D021-C428-4A81-B55F-4A43F2564335}" type="slidenum">
              <a:rPr lang="en-GB" smtClean="0"/>
              <a:pPr>
                <a:defRPr/>
              </a:pPr>
              <a:t>44</a:t>
            </a:fld>
            <a:endParaRPr lang="en-GB"/>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p:txBody>
          <a:bodyPr>
            <a:normAutofit lnSpcReduction="10000"/>
          </a:bodyPr>
          <a:lstStyle/>
          <a:p>
            <a:pPr>
              <a:lnSpc>
                <a:spcPct val="90000"/>
              </a:lnSpc>
            </a:pPr>
            <a:r>
              <a:rPr lang="en-US" sz="1600" dirty="0" smtClean="0"/>
              <a:t>Turing (1950) "Computing machinery and intelligence“</a:t>
            </a:r>
          </a:p>
          <a:p>
            <a:pPr>
              <a:lnSpc>
                <a:spcPct val="90000"/>
              </a:lnSpc>
            </a:pPr>
            <a:endParaRPr lang="en-US" sz="1600" dirty="0" smtClean="0"/>
          </a:p>
          <a:p>
            <a:pPr>
              <a:lnSpc>
                <a:spcPct val="90000"/>
              </a:lnSpc>
            </a:pPr>
            <a:r>
              <a:rPr lang="en-US" sz="1600" dirty="0" smtClean="0"/>
              <a:t>"Can machines think?" </a:t>
            </a:r>
            <a:r>
              <a:rPr lang="en-US" sz="1600" dirty="0" smtClean="0">
                <a:sym typeface="Wingdings" pitchFamily="2" charset="2"/>
              </a:rPr>
              <a:t></a:t>
            </a:r>
            <a:r>
              <a:rPr lang="en-US" sz="1600" dirty="0" smtClean="0"/>
              <a:t> "Can machines behave intelligently?“</a:t>
            </a:r>
          </a:p>
          <a:p>
            <a:pPr>
              <a:lnSpc>
                <a:spcPct val="90000"/>
              </a:lnSpc>
            </a:pPr>
            <a:endParaRPr lang="en-US" sz="1600" dirty="0" smtClean="0"/>
          </a:p>
          <a:p>
            <a:pPr>
              <a:lnSpc>
                <a:spcPct val="90000"/>
              </a:lnSpc>
            </a:pPr>
            <a:r>
              <a:rPr lang="en-US" sz="1600" dirty="0" smtClean="0"/>
              <a:t>Operational test for intelligent behavior: the Imitation Game</a:t>
            </a:r>
          </a:p>
          <a:p>
            <a:pPr>
              <a:lnSpc>
                <a:spcPct val="90000"/>
              </a:lnSpc>
            </a:pPr>
            <a:endParaRPr lang="en-US" sz="1600" dirty="0" smtClean="0"/>
          </a:p>
          <a:p>
            <a:pPr>
              <a:lnSpc>
                <a:spcPct val="90000"/>
              </a:lnSpc>
            </a:pPr>
            <a:endParaRPr lang="en-US" sz="1600" dirty="0" smtClean="0"/>
          </a:p>
          <a:p>
            <a:pPr>
              <a:lnSpc>
                <a:spcPct val="90000"/>
              </a:lnSpc>
            </a:pPr>
            <a:endParaRPr lang="en-US" sz="1600" dirty="0" smtClean="0"/>
          </a:p>
          <a:p>
            <a:pPr>
              <a:lnSpc>
                <a:spcPct val="90000"/>
              </a:lnSpc>
            </a:pPr>
            <a:endParaRPr lang="en-US" sz="1600" dirty="0" smtClean="0"/>
          </a:p>
          <a:p>
            <a:pPr>
              <a:lnSpc>
                <a:spcPct val="90000"/>
              </a:lnSpc>
              <a:buFontTx/>
              <a:buNone/>
            </a:pPr>
            <a:endParaRPr lang="en-US" sz="1600" dirty="0" smtClean="0"/>
          </a:p>
          <a:p>
            <a:pPr>
              <a:lnSpc>
                <a:spcPct val="90000"/>
              </a:lnSpc>
              <a:buFontTx/>
              <a:buNone/>
            </a:pPr>
            <a:endParaRPr lang="en-US" sz="1600" dirty="0" smtClean="0"/>
          </a:p>
          <a:p>
            <a:pPr>
              <a:lnSpc>
                <a:spcPct val="90000"/>
              </a:lnSpc>
            </a:pPr>
            <a:r>
              <a:rPr lang="en-US" sz="1600" dirty="0" smtClean="0"/>
              <a:t>Suggests major components required for AI: </a:t>
            </a:r>
          </a:p>
          <a:p>
            <a:pPr>
              <a:lnSpc>
                <a:spcPct val="90000"/>
              </a:lnSpc>
              <a:buFontTx/>
              <a:buNone/>
            </a:pPr>
            <a:r>
              <a:rPr lang="en-US" sz="1600" dirty="0" smtClean="0"/>
              <a:t>     - knowledge representation</a:t>
            </a:r>
          </a:p>
          <a:p>
            <a:pPr>
              <a:lnSpc>
                <a:spcPct val="90000"/>
              </a:lnSpc>
              <a:buFontTx/>
              <a:buNone/>
            </a:pPr>
            <a:r>
              <a:rPr lang="en-US" sz="1600" dirty="0" smtClean="0"/>
              <a:t>     - reasoning, </a:t>
            </a:r>
          </a:p>
          <a:p>
            <a:pPr>
              <a:lnSpc>
                <a:spcPct val="90000"/>
              </a:lnSpc>
              <a:buFontTx/>
              <a:buNone/>
            </a:pPr>
            <a:r>
              <a:rPr lang="en-US" sz="1600" dirty="0" smtClean="0"/>
              <a:t>     - language/image understanding,</a:t>
            </a:r>
          </a:p>
          <a:p>
            <a:pPr>
              <a:lnSpc>
                <a:spcPct val="90000"/>
              </a:lnSpc>
              <a:buFontTx/>
              <a:buNone/>
            </a:pPr>
            <a:r>
              <a:rPr lang="en-US" sz="1600" dirty="0" smtClean="0"/>
              <a:t>     - learning</a:t>
            </a:r>
          </a:p>
          <a:p>
            <a:pPr>
              <a:lnSpc>
                <a:spcPct val="90000"/>
              </a:lnSpc>
              <a:buFontTx/>
              <a:buNone/>
            </a:pPr>
            <a:endParaRPr lang="en-US" sz="1600" dirty="0" smtClean="0"/>
          </a:p>
          <a:p>
            <a:pPr>
              <a:lnSpc>
                <a:spcPct val="90000"/>
              </a:lnSpc>
              <a:buFontTx/>
              <a:buNone/>
            </a:pPr>
            <a:r>
              <a:rPr lang="en-US" sz="1600" dirty="0" smtClean="0"/>
              <a:t>*  Question: is it important that an intelligent system act like a human?</a:t>
            </a:r>
          </a:p>
        </p:txBody>
      </p:sp>
      <p:sp>
        <p:nvSpPr>
          <p:cNvPr id="35842" name="Rectangle 2"/>
          <p:cNvSpPr>
            <a:spLocks noGrp="1" noChangeArrowheads="1"/>
          </p:cNvSpPr>
          <p:nvPr>
            <p:ph type="title"/>
          </p:nvPr>
        </p:nvSpPr>
        <p:spPr/>
        <p:txBody>
          <a:bodyPr/>
          <a:lstStyle/>
          <a:p>
            <a:r>
              <a:rPr lang="en-US" smtClean="0"/>
              <a:t>Acting humanly: Turing test</a:t>
            </a:r>
          </a:p>
        </p:txBody>
      </p:sp>
      <p:pic>
        <p:nvPicPr>
          <p:cNvPr id="35844" name="Picture 4" descr="turing"/>
          <p:cNvPicPr>
            <a:picLocks noChangeAspect="1" noChangeArrowheads="1"/>
          </p:cNvPicPr>
          <p:nvPr/>
        </p:nvPicPr>
        <p:blipFill>
          <a:blip r:embed="rId3" cstate="print"/>
          <a:srcRect/>
          <a:stretch>
            <a:fillRect/>
          </a:stretch>
        </p:blipFill>
        <p:spPr bwMode="auto">
          <a:xfrm>
            <a:off x="2286000" y="2780655"/>
            <a:ext cx="3948113" cy="1368425"/>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defRPr/>
            </a:pPr>
            <a:fld id="{6085D021-C428-4A81-B55F-4A43F2564335}" type="slidenum">
              <a:rPr lang="en-GB" smtClean="0"/>
              <a:pPr>
                <a:defRPr/>
              </a:pPr>
              <a:t>45</a:t>
            </a:fld>
            <a:endParaRPr lang="en-GB"/>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p:txBody>
          <a:bodyPr>
            <a:normAutofit fontScale="92500"/>
          </a:bodyPr>
          <a:lstStyle/>
          <a:p>
            <a:r>
              <a:rPr lang="en-US" dirty="0" smtClean="0"/>
              <a:t>Cognitive Science approach</a:t>
            </a:r>
          </a:p>
          <a:p>
            <a:pPr lvl="1"/>
            <a:r>
              <a:rPr lang="en-US" dirty="0" smtClean="0"/>
              <a:t>Try to get “inside” our minds</a:t>
            </a:r>
          </a:p>
          <a:p>
            <a:pPr lvl="1"/>
            <a:r>
              <a:rPr lang="en-US" dirty="0" smtClean="0"/>
              <a:t>E.g., conduct experiments with people to try to “reverse-engineer” how we reason, learning, remember, predict</a:t>
            </a:r>
          </a:p>
          <a:p>
            <a:pPr lvl="1"/>
            <a:endParaRPr lang="en-US" dirty="0" smtClean="0"/>
          </a:p>
          <a:p>
            <a:r>
              <a:rPr lang="en-US" dirty="0" smtClean="0"/>
              <a:t>Problems</a:t>
            </a:r>
          </a:p>
          <a:p>
            <a:pPr lvl="1"/>
            <a:r>
              <a:rPr lang="en-US" dirty="0" smtClean="0"/>
              <a:t>Humans don’t always behave rationally</a:t>
            </a:r>
          </a:p>
          <a:p>
            <a:pPr lvl="2">
              <a:buNone/>
            </a:pPr>
            <a:endParaRPr lang="en-US" dirty="0" smtClean="0"/>
          </a:p>
          <a:p>
            <a:pPr lvl="1"/>
            <a:r>
              <a:rPr lang="en-US" dirty="0" smtClean="0"/>
              <a:t>The reverse engineering is very hard to do</a:t>
            </a:r>
          </a:p>
          <a:p>
            <a:pPr lvl="1"/>
            <a:endParaRPr lang="en-US" dirty="0" smtClean="0"/>
          </a:p>
          <a:p>
            <a:pPr lvl="1"/>
            <a:r>
              <a:rPr lang="en-US" dirty="0" smtClean="0"/>
              <a:t>The brain’s hardware is very different to a computer program</a:t>
            </a:r>
          </a:p>
        </p:txBody>
      </p:sp>
      <p:sp>
        <p:nvSpPr>
          <p:cNvPr id="36866" name="Rectangle 2"/>
          <p:cNvSpPr>
            <a:spLocks noGrp="1" noChangeArrowheads="1"/>
          </p:cNvSpPr>
          <p:nvPr>
            <p:ph type="title"/>
          </p:nvPr>
        </p:nvSpPr>
        <p:spPr/>
        <p:txBody>
          <a:bodyPr/>
          <a:lstStyle/>
          <a:p>
            <a:r>
              <a:rPr lang="en-US" smtClean="0"/>
              <a:t>Thinking humanly</a:t>
            </a:r>
          </a:p>
        </p:txBody>
      </p:sp>
      <p:sp>
        <p:nvSpPr>
          <p:cNvPr id="5" name="Slide Number Placeholder 4"/>
          <p:cNvSpPr>
            <a:spLocks noGrp="1"/>
          </p:cNvSpPr>
          <p:nvPr>
            <p:ph type="sldNum" sz="quarter" idx="12"/>
          </p:nvPr>
        </p:nvSpPr>
        <p:spPr/>
        <p:txBody>
          <a:bodyPr/>
          <a:lstStyle/>
          <a:p>
            <a:pPr>
              <a:defRPr/>
            </a:pPr>
            <a:fld id="{6085D021-C428-4A81-B55F-4A43F2564335}" type="slidenum">
              <a:rPr lang="en-GB" smtClean="0"/>
              <a:pPr>
                <a:defRPr/>
              </a:pPr>
              <a:t>46</a:t>
            </a:fld>
            <a:endParaRPr lang="en-GB"/>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p:txBody>
          <a:bodyPr>
            <a:normAutofit fontScale="85000" lnSpcReduction="20000"/>
          </a:bodyPr>
          <a:lstStyle/>
          <a:p>
            <a:r>
              <a:rPr lang="en-US" smtClean="0"/>
              <a:t>Represent facts about the world via logic</a:t>
            </a:r>
          </a:p>
          <a:p>
            <a:endParaRPr lang="en-US" smtClean="0"/>
          </a:p>
          <a:p>
            <a:r>
              <a:rPr lang="en-US" smtClean="0"/>
              <a:t>Use logical inference as a basis for reasoning about these facts</a:t>
            </a:r>
          </a:p>
          <a:p>
            <a:endParaRPr lang="en-US" smtClean="0"/>
          </a:p>
          <a:p>
            <a:r>
              <a:rPr lang="en-US" smtClean="0"/>
              <a:t>Can be a very useful approach to AI</a:t>
            </a:r>
          </a:p>
          <a:p>
            <a:pPr lvl="1"/>
            <a:r>
              <a:rPr lang="en-US" smtClean="0"/>
              <a:t>E.g., theorem-provers</a:t>
            </a:r>
          </a:p>
          <a:p>
            <a:pPr lvl="1"/>
            <a:endParaRPr lang="en-US" smtClean="0"/>
          </a:p>
          <a:p>
            <a:r>
              <a:rPr lang="en-US" smtClean="0"/>
              <a:t>Limitations</a:t>
            </a:r>
          </a:p>
          <a:p>
            <a:pPr lvl="1"/>
            <a:r>
              <a:rPr lang="en-US" smtClean="0"/>
              <a:t>Does not account for an agent’s uncertainty about the world</a:t>
            </a:r>
          </a:p>
          <a:p>
            <a:pPr lvl="2"/>
            <a:r>
              <a:rPr lang="en-US" smtClean="0"/>
              <a:t>E.g., difficult to couple to vision or speech systems</a:t>
            </a:r>
          </a:p>
          <a:p>
            <a:pPr lvl="2"/>
            <a:endParaRPr lang="en-US" smtClean="0"/>
          </a:p>
          <a:p>
            <a:pPr lvl="1"/>
            <a:r>
              <a:rPr lang="en-US" smtClean="0"/>
              <a:t>Has no way to represent goals, costs, etc (important aspects of real-world environments)</a:t>
            </a:r>
          </a:p>
        </p:txBody>
      </p:sp>
      <p:sp>
        <p:nvSpPr>
          <p:cNvPr id="37890" name="Rectangle 2"/>
          <p:cNvSpPr>
            <a:spLocks noGrp="1" noChangeArrowheads="1"/>
          </p:cNvSpPr>
          <p:nvPr>
            <p:ph type="title"/>
          </p:nvPr>
        </p:nvSpPr>
        <p:spPr/>
        <p:txBody>
          <a:bodyPr/>
          <a:lstStyle/>
          <a:p>
            <a:r>
              <a:rPr lang="en-US" smtClean="0"/>
              <a:t>Thinking rationally</a:t>
            </a:r>
          </a:p>
        </p:txBody>
      </p:sp>
      <p:sp>
        <p:nvSpPr>
          <p:cNvPr id="5" name="Slide Number Placeholder 4"/>
          <p:cNvSpPr>
            <a:spLocks noGrp="1"/>
          </p:cNvSpPr>
          <p:nvPr>
            <p:ph type="sldNum" sz="quarter" idx="12"/>
          </p:nvPr>
        </p:nvSpPr>
        <p:spPr/>
        <p:txBody>
          <a:bodyPr/>
          <a:lstStyle/>
          <a:p>
            <a:pPr>
              <a:defRPr/>
            </a:pPr>
            <a:fld id="{6085D021-C428-4A81-B55F-4A43F2564335}" type="slidenum">
              <a:rPr lang="en-GB" smtClean="0"/>
              <a:pPr>
                <a:defRPr/>
              </a:pPr>
              <a:t>47</a:t>
            </a:fld>
            <a:endParaRPr lang="en-GB"/>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p:txBody>
          <a:bodyPr>
            <a:normAutofit fontScale="92500" lnSpcReduction="20000"/>
          </a:bodyPr>
          <a:lstStyle/>
          <a:p>
            <a:r>
              <a:rPr lang="en-US" smtClean="0"/>
              <a:t>Decision theory/Economics</a:t>
            </a:r>
          </a:p>
          <a:p>
            <a:pPr lvl="1"/>
            <a:r>
              <a:rPr lang="en-US" smtClean="0"/>
              <a:t>Set of future states of the world</a:t>
            </a:r>
          </a:p>
          <a:p>
            <a:pPr lvl="1"/>
            <a:r>
              <a:rPr lang="en-US" smtClean="0"/>
              <a:t>Set of possible actions an agent can take</a:t>
            </a:r>
          </a:p>
          <a:p>
            <a:pPr lvl="1"/>
            <a:r>
              <a:rPr lang="en-US" smtClean="0"/>
              <a:t>Utility = gain to an agent for each action/state pair</a:t>
            </a:r>
          </a:p>
          <a:p>
            <a:pPr lvl="1"/>
            <a:endParaRPr lang="en-US" smtClean="0"/>
          </a:p>
          <a:p>
            <a:pPr lvl="1"/>
            <a:r>
              <a:rPr lang="en-US" smtClean="0"/>
              <a:t>An agent acts rationally if it selects the action that maximizes its “utility”</a:t>
            </a:r>
          </a:p>
          <a:p>
            <a:pPr lvl="2"/>
            <a:r>
              <a:rPr lang="en-US" smtClean="0"/>
              <a:t>Or expected utility if there is uncertainty</a:t>
            </a:r>
          </a:p>
          <a:p>
            <a:pPr lvl="2"/>
            <a:endParaRPr lang="en-US" smtClean="0"/>
          </a:p>
          <a:p>
            <a:r>
              <a:rPr lang="en-US" smtClean="0"/>
              <a:t>Emphasis is on autonomous agents that behave rationally (make the best predictions, take the best actions) </a:t>
            </a:r>
          </a:p>
          <a:p>
            <a:pPr lvl="1"/>
            <a:r>
              <a:rPr lang="en-US" smtClean="0"/>
              <a:t>on average over time</a:t>
            </a:r>
          </a:p>
          <a:p>
            <a:pPr lvl="1"/>
            <a:r>
              <a:rPr lang="en-US" smtClean="0"/>
              <a:t>within computational limitations (“bounded rationality”)</a:t>
            </a:r>
          </a:p>
          <a:p>
            <a:pPr lvl="2"/>
            <a:endParaRPr lang="en-US" smtClean="0"/>
          </a:p>
          <a:p>
            <a:pPr lvl="2"/>
            <a:endParaRPr lang="en-US" smtClean="0"/>
          </a:p>
        </p:txBody>
      </p:sp>
      <p:sp>
        <p:nvSpPr>
          <p:cNvPr id="38914" name="Rectangle 2"/>
          <p:cNvSpPr>
            <a:spLocks noGrp="1" noChangeArrowheads="1"/>
          </p:cNvSpPr>
          <p:nvPr>
            <p:ph type="title"/>
          </p:nvPr>
        </p:nvSpPr>
        <p:spPr/>
        <p:txBody>
          <a:bodyPr/>
          <a:lstStyle/>
          <a:p>
            <a:r>
              <a:rPr lang="en-US" smtClean="0"/>
              <a:t>Acting rationally</a:t>
            </a:r>
          </a:p>
        </p:txBody>
      </p:sp>
      <p:sp>
        <p:nvSpPr>
          <p:cNvPr id="5" name="Slide Number Placeholder 4"/>
          <p:cNvSpPr>
            <a:spLocks noGrp="1"/>
          </p:cNvSpPr>
          <p:nvPr>
            <p:ph type="sldNum" sz="quarter" idx="12"/>
          </p:nvPr>
        </p:nvSpPr>
        <p:spPr/>
        <p:txBody>
          <a:bodyPr/>
          <a:lstStyle/>
          <a:p>
            <a:pPr>
              <a:defRPr/>
            </a:pPr>
            <a:fld id="{6085D021-C428-4A81-B55F-4A43F2564335}" type="slidenum">
              <a:rPr lang="en-GB" smtClean="0"/>
              <a:pPr>
                <a:defRPr/>
              </a:pPr>
              <a:t>48</a:t>
            </a:fld>
            <a:endParaRPr lang="en-GB"/>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GB" dirty="0" smtClean="0"/>
              <a:t>Two Views of AI</a:t>
            </a:r>
            <a:endParaRPr lang="en-GB" dirty="0"/>
          </a:p>
        </p:txBody>
      </p:sp>
      <p:sp>
        <p:nvSpPr>
          <p:cNvPr id="7" name="Slide Number Placeholder 6"/>
          <p:cNvSpPr>
            <a:spLocks noGrp="1"/>
          </p:cNvSpPr>
          <p:nvPr>
            <p:ph type="sldNum" sz="quarter" idx="12"/>
          </p:nvPr>
        </p:nvSpPr>
        <p:spPr/>
        <p:txBody>
          <a:bodyPr/>
          <a:lstStyle/>
          <a:p>
            <a:pPr>
              <a:defRPr/>
            </a:pPr>
            <a:fld id="{D90817EF-D1AB-4C92-A4CF-BDE387029C7D}" type="slidenum">
              <a:rPr lang="en-GB" smtClean="0"/>
              <a:pPr>
                <a:defRPr/>
              </a:pPr>
              <a:t>49</a:t>
            </a:fld>
            <a:endParaRPr lang="en-GB"/>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lvl="0"/>
            <a:r>
              <a:rPr lang="en-US" dirty="0" smtClean="0"/>
              <a:t>Intrapersonal intelligence: -</a:t>
            </a:r>
            <a:endParaRPr lang="en-GB" dirty="0" smtClean="0"/>
          </a:p>
          <a:p>
            <a:pPr lvl="1"/>
            <a:r>
              <a:rPr lang="en-GB" dirty="0" smtClean="0"/>
              <a:t> Ability to understand oneself, including feelings and motivations / Can discipline themselves to accomplish a wide variety of tasks </a:t>
            </a:r>
          </a:p>
          <a:p>
            <a:pPr lvl="0"/>
            <a:r>
              <a:rPr lang="en-US" dirty="0" smtClean="0"/>
              <a:t>Interpersonal intelligence: - </a:t>
            </a:r>
            <a:endParaRPr lang="en-GB" dirty="0" smtClean="0"/>
          </a:p>
          <a:p>
            <a:pPr lvl="1"/>
            <a:r>
              <a:rPr lang="en-GB" dirty="0" smtClean="0"/>
              <a:t>Ability to "read people"—discriminate among other individuals especially their moods, intentions, motivations;  / Adept at group work, typically assume a leadership role. </a:t>
            </a:r>
          </a:p>
          <a:p>
            <a:pPr lvl="0"/>
            <a:r>
              <a:rPr lang="en-US" dirty="0" smtClean="0"/>
              <a:t>Naturalist intelligence: - </a:t>
            </a:r>
            <a:endParaRPr lang="en-GB" dirty="0" smtClean="0"/>
          </a:p>
          <a:p>
            <a:pPr lvl="1"/>
            <a:r>
              <a:rPr lang="en-US" dirty="0" smtClean="0"/>
              <a:t>Ability</a:t>
            </a:r>
            <a:r>
              <a:rPr lang="en-GB" dirty="0" smtClean="0"/>
              <a:t> to recognize and classify living things like plants, animals </a:t>
            </a:r>
          </a:p>
          <a:p>
            <a:pPr lvl="0"/>
            <a:r>
              <a:rPr lang="en-US" dirty="0" smtClean="0"/>
              <a:t>Bodily-Kinesthetic intelligence: - </a:t>
            </a:r>
            <a:endParaRPr lang="en-GB" dirty="0" smtClean="0"/>
          </a:p>
          <a:p>
            <a:pPr lvl="1"/>
            <a:r>
              <a:rPr lang="en-GB" dirty="0" smtClean="0"/>
              <a:t>Use one’s mental abilities to coordinate one’s own bodily movements  </a:t>
            </a:r>
          </a:p>
          <a:p>
            <a:endParaRPr lang="en-GB" dirty="0"/>
          </a:p>
        </p:txBody>
      </p:sp>
      <p:sp>
        <p:nvSpPr>
          <p:cNvPr id="2" name="Title 1"/>
          <p:cNvSpPr>
            <a:spLocks noGrp="1"/>
          </p:cNvSpPr>
          <p:nvPr>
            <p:ph type="title"/>
          </p:nvPr>
        </p:nvSpPr>
        <p:spPr/>
        <p:txBody>
          <a:bodyPr/>
          <a:lstStyle/>
          <a:p>
            <a:r>
              <a:rPr lang="en-GB" dirty="0" smtClean="0"/>
              <a:t>Types of Intelligence (2)</a:t>
            </a:r>
            <a:endParaRPr lang="en-GB" dirty="0"/>
          </a:p>
        </p:txBody>
      </p:sp>
      <p:sp>
        <p:nvSpPr>
          <p:cNvPr id="5" name="Slide Number Placeholder 4"/>
          <p:cNvSpPr>
            <a:spLocks noGrp="1"/>
          </p:cNvSpPr>
          <p:nvPr>
            <p:ph type="sldNum" sz="quarter" idx="12"/>
          </p:nvPr>
        </p:nvSpPr>
        <p:spPr/>
        <p:txBody>
          <a:bodyPr/>
          <a:lstStyle/>
          <a:p>
            <a:pPr>
              <a:defRPr/>
            </a:pPr>
            <a:fld id="{6085D021-C428-4A81-B55F-4A43F2564335}" type="slidenum">
              <a:rPr lang="en-GB" smtClean="0"/>
              <a:pPr>
                <a:defRPr/>
              </a:pPr>
              <a:t>5</a:t>
            </a:fld>
            <a:endParaRPr lang="en-GB"/>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lstStyle/>
          <a:p>
            <a:pPr eaLnBrk="1" hangingPunct="1"/>
            <a:r>
              <a:rPr lang="en-US" sz="2000" dirty="0" smtClean="0">
                <a:cs typeface="Times New Roman" pitchFamily="18" charset="0"/>
              </a:rPr>
              <a:t>Based on Newell &amp; Simons </a:t>
            </a:r>
            <a:r>
              <a:rPr lang="en-US" sz="2000" i="1" u="sng" dirty="0" smtClean="0">
                <a:cs typeface="Times New Roman" pitchFamily="18" charset="0"/>
              </a:rPr>
              <a:t>Physical Symbol System Hypothesis  </a:t>
            </a:r>
            <a:endParaRPr lang="en-US" sz="2000" dirty="0" smtClean="0">
              <a:cs typeface="Times New Roman" pitchFamily="18" charset="0"/>
            </a:endParaRPr>
          </a:p>
          <a:p>
            <a:pPr eaLnBrk="1" hangingPunct="1"/>
            <a:r>
              <a:rPr lang="en-US" sz="2000" dirty="0" smtClean="0">
                <a:cs typeface="Times New Roman" pitchFamily="18" charset="0"/>
              </a:rPr>
              <a:t>Uses </a:t>
            </a:r>
            <a:r>
              <a:rPr lang="en-US" sz="2000" i="1" dirty="0" smtClean="0">
                <a:cs typeface="Times New Roman" pitchFamily="18" charset="0"/>
              </a:rPr>
              <a:t>logical operations </a:t>
            </a:r>
            <a:r>
              <a:rPr lang="en-US" sz="2000" dirty="0" smtClean="0">
                <a:cs typeface="Times New Roman" pitchFamily="18" charset="0"/>
              </a:rPr>
              <a:t>that are applied to </a:t>
            </a:r>
            <a:r>
              <a:rPr lang="en-US" sz="2000" i="1" dirty="0" smtClean="0">
                <a:cs typeface="Times New Roman" pitchFamily="18" charset="0"/>
              </a:rPr>
              <a:t>declarative knowledge bases (FOPL)</a:t>
            </a:r>
          </a:p>
          <a:p>
            <a:pPr eaLnBrk="1" hangingPunct="1"/>
            <a:r>
              <a:rPr lang="en-US" sz="2000" dirty="0" smtClean="0">
                <a:cs typeface="Times New Roman" pitchFamily="18" charset="0"/>
              </a:rPr>
              <a:t>Commonly referred to as “Classical AI”</a:t>
            </a:r>
          </a:p>
          <a:p>
            <a:pPr eaLnBrk="1" hangingPunct="1"/>
            <a:r>
              <a:rPr lang="en-US" sz="2000" dirty="0" smtClean="0">
                <a:cs typeface="Times New Roman" pitchFamily="18" charset="0"/>
              </a:rPr>
              <a:t>Represents knowledge about a problem as a set of declarative sentences in FOPL</a:t>
            </a:r>
          </a:p>
          <a:p>
            <a:pPr eaLnBrk="1" hangingPunct="1"/>
            <a:r>
              <a:rPr lang="en-US" sz="2000" dirty="0" smtClean="0">
                <a:cs typeface="Times New Roman" pitchFamily="18" charset="0"/>
              </a:rPr>
              <a:t>Then logical reasoning methods are used to deduce consequences</a:t>
            </a:r>
          </a:p>
          <a:p>
            <a:pPr eaLnBrk="1" hangingPunct="1"/>
            <a:r>
              <a:rPr lang="en-US" sz="2000" dirty="0" smtClean="0">
                <a:cs typeface="Times New Roman" pitchFamily="18" charset="0"/>
              </a:rPr>
              <a:t>Another name for this type of approach is called “the knowledge-based” approach </a:t>
            </a:r>
          </a:p>
          <a:p>
            <a:pPr eaLnBrk="1" hangingPunct="1"/>
            <a:r>
              <a:rPr lang="en-US" sz="2000" dirty="0" smtClean="0">
                <a:cs typeface="Times New Roman" pitchFamily="18" charset="0"/>
              </a:rPr>
              <a:t>The Symbol Processing Approach uses “top-down” design of  intelligent behavior.</a:t>
            </a:r>
          </a:p>
          <a:p>
            <a:pPr eaLnBrk="1" hangingPunct="1"/>
            <a:endParaRPr lang="en-US" sz="2000" dirty="0" smtClean="0"/>
          </a:p>
        </p:txBody>
      </p:sp>
      <p:sp>
        <p:nvSpPr>
          <p:cNvPr id="7170" name="Rectangle 2"/>
          <p:cNvSpPr>
            <a:spLocks noGrp="1" noChangeArrowheads="1"/>
          </p:cNvSpPr>
          <p:nvPr>
            <p:ph type="title"/>
          </p:nvPr>
        </p:nvSpPr>
        <p:spPr/>
        <p:txBody>
          <a:bodyPr/>
          <a:lstStyle/>
          <a:p>
            <a:pPr eaLnBrk="1" hangingPunct="1"/>
            <a:r>
              <a:rPr lang="en-US" sz="2800" dirty="0" smtClean="0"/>
              <a:t>Symbolic AI </a:t>
            </a:r>
            <a:endParaRPr lang="en-US" sz="3600" dirty="0" smtClean="0">
              <a:cs typeface="Times New Roman" pitchFamily="18" charset="0"/>
            </a:endParaRPr>
          </a:p>
        </p:txBody>
      </p:sp>
      <p:sp>
        <p:nvSpPr>
          <p:cNvPr id="5" name="Slide Number Placeholder 4"/>
          <p:cNvSpPr>
            <a:spLocks noGrp="1"/>
          </p:cNvSpPr>
          <p:nvPr>
            <p:ph type="sldNum" sz="quarter" idx="12"/>
          </p:nvPr>
        </p:nvSpPr>
        <p:spPr/>
        <p:txBody>
          <a:bodyPr/>
          <a:lstStyle/>
          <a:p>
            <a:pPr>
              <a:defRPr/>
            </a:pPr>
            <a:fld id="{6085D021-C428-4A81-B55F-4A43F2564335}" type="slidenum">
              <a:rPr lang="en-GB" smtClean="0"/>
              <a:pPr>
                <a:defRPr/>
              </a:pPr>
              <a:t>50</a:t>
            </a:fld>
            <a:endParaRPr lang="en-GB"/>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p:txBody>
          <a:bodyPr/>
          <a:lstStyle/>
          <a:p>
            <a:pPr eaLnBrk="1" hangingPunct="1"/>
            <a:r>
              <a:rPr lang="en-US" sz="2000" dirty="0" smtClean="0">
                <a:cs typeface="Times New Roman" pitchFamily="18" charset="0"/>
              </a:rPr>
              <a:t>Based on the </a:t>
            </a:r>
            <a:r>
              <a:rPr lang="en-US" sz="2000" i="1" dirty="0" smtClean="0">
                <a:cs typeface="Times New Roman" pitchFamily="18" charset="0"/>
              </a:rPr>
              <a:t>Physical Grounding Hypothesis  </a:t>
            </a:r>
          </a:p>
          <a:p>
            <a:pPr eaLnBrk="1" hangingPunct="1"/>
            <a:r>
              <a:rPr lang="en-US" sz="2000" dirty="0" smtClean="0">
                <a:cs typeface="Times New Roman" pitchFamily="18" charset="0"/>
              </a:rPr>
              <a:t>“bottom-up” style</a:t>
            </a:r>
          </a:p>
          <a:p>
            <a:pPr eaLnBrk="1" hangingPunct="1"/>
            <a:r>
              <a:rPr lang="en-US" sz="2000" dirty="0" smtClean="0">
                <a:cs typeface="Times New Roman" pitchFamily="18" charset="0"/>
              </a:rPr>
              <a:t>Starting at the lowest layers and working upward.</a:t>
            </a:r>
          </a:p>
          <a:p>
            <a:pPr eaLnBrk="1" hangingPunct="1"/>
            <a:r>
              <a:rPr lang="en-US" sz="2000" dirty="0" smtClean="0">
                <a:cs typeface="Times New Roman" pitchFamily="18" charset="0"/>
              </a:rPr>
              <a:t> In the sub-symbolic approach signals are generally used rather than symbols</a:t>
            </a:r>
          </a:p>
          <a:p>
            <a:pPr eaLnBrk="1" hangingPunct="1"/>
            <a:r>
              <a:rPr lang="en-US" sz="2000" dirty="0" smtClean="0">
                <a:cs typeface="Times New Roman" pitchFamily="18" charset="0"/>
              </a:rPr>
              <a:t>Proponents believe that the development of machine intelligence must follow many of the same evolutionary steps.</a:t>
            </a:r>
          </a:p>
          <a:p>
            <a:pPr eaLnBrk="1" hangingPunct="1"/>
            <a:r>
              <a:rPr lang="en-US" sz="2000" dirty="0" smtClean="0">
                <a:cs typeface="Times New Roman" pitchFamily="18" charset="0"/>
              </a:rPr>
              <a:t>Sub-symbolic approaches rely primarily on interaction between machine and environment. This interaction produces and </a:t>
            </a:r>
            <a:r>
              <a:rPr lang="en-US" sz="2000" i="1" dirty="0" smtClean="0">
                <a:cs typeface="Times New Roman" pitchFamily="18" charset="0"/>
              </a:rPr>
              <a:t>emergent</a:t>
            </a:r>
            <a:r>
              <a:rPr lang="en-US" sz="2000" dirty="0" smtClean="0">
                <a:cs typeface="Times New Roman" pitchFamily="18" charset="0"/>
              </a:rPr>
              <a:t> behavior (evolutionary robotics, </a:t>
            </a:r>
            <a:r>
              <a:rPr lang="en-US" sz="2000" dirty="0" err="1" smtClean="0">
                <a:cs typeface="Times New Roman" pitchFamily="18" charset="0"/>
              </a:rPr>
              <a:t>Nordin</a:t>
            </a:r>
            <a:r>
              <a:rPr lang="en-US" sz="2000" dirty="0" smtClean="0">
                <a:cs typeface="Times New Roman" pitchFamily="18" charset="0"/>
              </a:rPr>
              <a:t>, Lund)</a:t>
            </a:r>
          </a:p>
          <a:p>
            <a:pPr eaLnBrk="1" hangingPunct="1"/>
            <a:r>
              <a:rPr lang="en-US" sz="2000" dirty="0" smtClean="0">
                <a:cs typeface="Times New Roman" pitchFamily="18" charset="0"/>
              </a:rPr>
              <a:t> Some other sub-symbolic approaches are: Evolutionary Computation, Artificial Immune Systems, and Neural Networks</a:t>
            </a:r>
            <a:endParaRPr lang="en-US" sz="2000" dirty="0" smtClean="0"/>
          </a:p>
        </p:txBody>
      </p:sp>
      <p:sp>
        <p:nvSpPr>
          <p:cNvPr id="8194" name="Rectangle 2"/>
          <p:cNvSpPr>
            <a:spLocks noGrp="1" noChangeArrowheads="1"/>
          </p:cNvSpPr>
          <p:nvPr>
            <p:ph type="title"/>
          </p:nvPr>
        </p:nvSpPr>
        <p:spPr/>
        <p:txBody>
          <a:bodyPr/>
          <a:lstStyle/>
          <a:p>
            <a:pPr eaLnBrk="1" hangingPunct="1"/>
            <a:r>
              <a:rPr lang="en-US" sz="2800" dirty="0" smtClean="0"/>
              <a:t>Sub-symbolic Approach</a:t>
            </a:r>
            <a:endParaRPr lang="en-US" sz="3600" dirty="0" smtClean="0">
              <a:cs typeface="Times New Roman" pitchFamily="18" charset="0"/>
            </a:endParaRPr>
          </a:p>
        </p:txBody>
      </p:sp>
      <p:sp>
        <p:nvSpPr>
          <p:cNvPr id="5" name="Slide Number Placeholder 4"/>
          <p:cNvSpPr>
            <a:spLocks noGrp="1"/>
          </p:cNvSpPr>
          <p:nvPr>
            <p:ph type="sldNum" sz="quarter" idx="12"/>
          </p:nvPr>
        </p:nvSpPr>
        <p:spPr/>
        <p:txBody>
          <a:bodyPr/>
          <a:lstStyle/>
          <a:p>
            <a:pPr>
              <a:defRPr/>
            </a:pPr>
            <a:fld id="{6085D021-C428-4A81-B55F-4A43F2564335}" type="slidenum">
              <a:rPr lang="en-GB" smtClean="0"/>
              <a:pPr>
                <a:defRPr/>
              </a:pPr>
              <a:t>51</a:t>
            </a:fld>
            <a:endParaRPr lang="en-GB"/>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GB" dirty="0" smtClean="0"/>
              <a:t>Tests the ability of a computer system to </a:t>
            </a:r>
            <a:r>
              <a:rPr lang="en-GB" i="1" dirty="0" smtClean="0"/>
              <a:t>act</a:t>
            </a:r>
            <a:r>
              <a:rPr lang="en-GB" dirty="0" smtClean="0"/>
              <a:t> humanly  </a:t>
            </a:r>
          </a:p>
          <a:p>
            <a:r>
              <a:rPr lang="en-GB" dirty="0" smtClean="0"/>
              <a:t>The aim is to determine if the human interrogator thinks he/she is communicating with a human.</a:t>
            </a:r>
          </a:p>
          <a:p>
            <a:r>
              <a:rPr lang="en-GB" dirty="0" smtClean="0"/>
              <a:t>To pass Turing Test the computer must:</a:t>
            </a:r>
          </a:p>
          <a:p>
            <a:pPr lvl="1"/>
            <a:r>
              <a:rPr lang="en-GB" dirty="0" smtClean="0"/>
              <a:t>Process natural language;</a:t>
            </a:r>
          </a:p>
          <a:p>
            <a:pPr lvl="1"/>
            <a:r>
              <a:rPr lang="en-GB" dirty="0" smtClean="0"/>
              <a:t>Represent knowledge;</a:t>
            </a:r>
          </a:p>
          <a:p>
            <a:pPr lvl="1"/>
            <a:r>
              <a:rPr lang="en-GB" dirty="0" smtClean="0"/>
              <a:t>Reason;</a:t>
            </a:r>
          </a:p>
          <a:p>
            <a:pPr lvl="1"/>
            <a:r>
              <a:rPr lang="en-GB" dirty="0" smtClean="0"/>
              <a:t>Learn and adapt to the new situations.</a:t>
            </a:r>
            <a:r>
              <a:rPr lang="en-GB" b="1" dirty="0" smtClean="0"/>
              <a:t> </a:t>
            </a:r>
            <a:endParaRPr lang="en-GB" dirty="0" smtClean="0"/>
          </a:p>
          <a:p>
            <a:r>
              <a:rPr lang="en-GB" dirty="0" smtClean="0"/>
              <a:t>Total Turing test included vision &amp; robotics.</a:t>
            </a:r>
          </a:p>
          <a:p>
            <a:endParaRPr lang="en-GB" dirty="0"/>
          </a:p>
        </p:txBody>
      </p:sp>
      <p:sp>
        <p:nvSpPr>
          <p:cNvPr id="2" name="Title 1"/>
          <p:cNvSpPr>
            <a:spLocks noGrp="1"/>
          </p:cNvSpPr>
          <p:nvPr>
            <p:ph type="title"/>
          </p:nvPr>
        </p:nvSpPr>
        <p:spPr/>
        <p:txBody>
          <a:bodyPr/>
          <a:lstStyle/>
          <a:p>
            <a:r>
              <a:rPr lang="en-GB" dirty="0" smtClean="0"/>
              <a:t>Turing Test for Intelligence</a:t>
            </a:r>
            <a:endParaRPr lang="en-GB" dirty="0"/>
          </a:p>
        </p:txBody>
      </p:sp>
      <p:sp>
        <p:nvSpPr>
          <p:cNvPr id="5" name="Slide Number Placeholder 4"/>
          <p:cNvSpPr>
            <a:spLocks noGrp="1"/>
          </p:cNvSpPr>
          <p:nvPr>
            <p:ph type="sldNum" sz="quarter" idx="12"/>
          </p:nvPr>
        </p:nvSpPr>
        <p:spPr/>
        <p:txBody>
          <a:bodyPr/>
          <a:lstStyle/>
          <a:p>
            <a:pPr>
              <a:defRPr/>
            </a:pPr>
            <a:fld id="{6085D021-C428-4A81-B55F-4A43F2564335}" type="slidenum">
              <a:rPr lang="en-GB" smtClean="0"/>
              <a:pPr>
                <a:defRPr/>
              </a:pPr>
              <a:t>52</a:t>
            </a:fld>
            <a:endParaRPr lang="en-GB"/>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Turing Test (the Imitation game)- 1950</a:t>
            </a:r>
            <a:endParaRPr lang="en-GB" dirty="0"/>
          </a:p>
        </p:txBody>
      </p:sp>
      <p:pic>
        <p:nvPicPr>
          <p:cNvPr id="12" name="Picture 8"/>
          <p:cNvPicPr>
            <a:picLocks noChangeAspect="1" noChangeArrowheads="1"/>
          </p:cNvPicPr>
          <p:nvPr/>
        </p:nvPicPr>
        <p:blipFill>
          <a:blip r:embed="rId2" cstate="print"/>
          <a:srcRect/>
          <a:stretch>
            <a:fillRect/>
          </a:stretch>
        </p:blipFill>
        <p:spPr bwMode="auto">
          <a:xfrm>
            <a:off x="685800" y="1828800"/>
            <a:ext cx="8001000" cy="41910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6085D021-C428-4A81-B55F-4A43F2564335}" type="slidenum">
              <a:rPr lang="en-GB" smtClean="0"/>
              <a:pPr>
                <a:defRPr/>
              </a:pPr>
              <a:t>53</a:t>
            </a:fld>
            <a:endParaRPr lang="en-GB"/>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GB" dirty="0" smtClean="0"/>
              <a:t>A typical AI system consists of three subsystems, i.e.,</a:t>
            </a:r>
          </a:p>
          <a:p>
            <a:pPr lvl="1"/>
            <a:r>
              <a:rPr lang="en-GB" dirty="0" smtClean="0"/>
              <a:t>Perception Subsystem</a:t>
            </a:r>
          </a:p>
          <a:p>
            <a:pPr lvl="1"/>
            <a:r>
              <a:rPr lang="en-GB" dirty="0" smtClean="0"/>
              <a:t>Reasoning Subsystem</a:t>
            </a:r>
          </a:p>
          <a:p>
            <a:pPr lvl="1"/>
            <a:r>
              <a:rPr lang="en-GB" dirty="0" smtClean="0"/>
              <a:t>Action Subsystem(made of actuators/effectors)</a:t>
            </a:r>
          </a:p>
          <a:p>
            <a:endParaRPr lang="en-GB" dirty="0"/>
          </a:p>
        </p:txBody>
      </p:sp>
      <p:sp>
        <p:nvSpPr>
          <p:cNvPr id="2" name="Title 1"/>
          <p:cNvSpPr>
            <a:spLocks noGrp="1"/>
          </p:cNvSpPr>
          <p:nvPr>
            <p:ph type="title"/>
          </p:nvPr>
        </p:nvSpPr>
        <p:spPr/>
        <p:txBody>
          <a:bodyPr/>
          <a:lstStyle/>
          <a:p>
            <a:r>
              <a:rPr lang="en-GB" dirty="0" smtClean="0"/>
              <a:t>Modelling an AI System</a:t>
            </a:r>
            <a:endParaRPr lang="en-GB" dirty="0"/>
          </a:p>
        </p:txBody>
      </p:sp>
      <p:sp>
        <p:nvSpPr>
          <p:cNvPr id="5" name="Slide Number Placeholder 4"/>
          <p:cNvSpPr>
            <a:spLocks noGrp="1"/>
          </p:cNvSpPr>
          <p:nvPr>
            <p:ph type="sldNum" sz="quarter" idx="12"/>
          </p:nvPr>
        </p:nvSpPr>
        <p:spPr/>
        <p:txBody>
          <a:bodyPr/>
          <a:lstStyle/>
          <a:p>
            <a:pPr>
              <a:defRPr/>
            </a:pPr>
            <a:fld id="{6085D021-C428-4A81-B55F-4A43F2564335}" type="slidenum">
              <a:rPr lang="en-GB" smtClean="0"/>
              <a:pPr>
                <a:defRPr/>
              </a:pPr>
              <a:t>54</a:t>
            </a:fld>
            <a:endParaRPr lang="en-GB"/>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GB" dirty="0" smtClean="0"/>
              <a:t>AI Applications</a:t>
            </a:r>
            <a:endParaRPr lang="en-GB" dirty="0"/>
          </a:p>
        </p:txBody>
      </p:sp>
      <p:sp>
        <p:nvSpPr>
          <p:cNvPr id="5" name="Slide Number Placeholder 4"/>
          <p:cNvSpPr>
            <a:spLocks noGrp="1"/>
          </p:cNvSpPr>
          <p:nvPr>
            <p:ph type="sldNum" sz="quarter" idx="12"/>
          </p:nvPr>
        </p:nvSpPr>
        <p:spPr/>
        <p:txBody>
          <a:bodyPr/>
          <a:lstStyle/>
          <a:p>
            <a:pPr>
              <a:defRPr/>
            </a:pPr>
            <a:fld id="{D90817EF-D1AB-4C92-A4CF-BDE387029C7D}" type="slidenum">
              <a:rPr lang="en-GB" smtClean="0"/>
              <a:pPr>
                <a:defRPr/>
              </a:pPr>
              <a:t>55</a:t>
            </a:fld>
            <a:endParaRPr lang="en-GB"/>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p:txBody>
          <a:bodyPr/>
          <a:lstStyle/>
          <a:p>
            <a:r>
              <a:rPr lang="en-US" sz="2800" dirty="0"/>
              <a:t>Game </a:t>
            </a:r>
            <a:r>
              <a:rPr lang="en-US" sz="2800" dirty="0" smtClean="0"/>
              <a:t>Playing</a:t>
            </a:r>
            <a:endParaRPr lang="en-US" sz="2800" dirty="0"/>
          </a:p>
          <a:p>
            <a:pPr lvl="1"/>
            <a:r>
              <a:rPr lang="en-US" sz="2400" dirty="0"/>
              <a:t>Much of the early research in state space search was done using common board games such as checkers, chess, and the 15-puzzle</a:t>
            </a:r>
          </a:p>
          <a:p>
            <a:pPr lvl="1"/>
            <a:r>
              <a:rPr lang="en-US" sz="2400" dirty="0"/>
              <a:t>Games can generate extremely large search spaces.  </a:t>
            </a:r>
            <a:r>
              <a:rPr lang="en-US" sz="2400" dirty="0" smtClean="0"/>
              <a:t>These </a:t>
            </a:r>
            <a:r>
              <a:rPr lang="en-US" sz="2400" dirty="0"/>
              <a:t>are large and complex enough to require powerful techniques for determining what alternative to explore</a:t>
            </a:r>
          </a:p>
        </p:txBody>
      </p:sp>
      <p:sp>
        <p:nvSpPr>
          <p:cNvPr id="13314" name="Rectangle 2"/>
          <p:cNvSpPr>
            <a:spLocks noGrp="1" noChangeArrowheads="1"/>
          </p:cNvSpPr>
          <p:nvPr>
            <p:ph type="title"/>
          </p:nvPr>
        </p:nvSpPr>
        <p:spPr/>
        <p:txBody>
          <a:bodyPr/>
          <a:lstStyle/>
          <a:p>
            <a:r>
              <a:rPr lang="en-US"/>
              <a:t>AI application areas</a:t>
            </a:r>
          </a:p>
        </p:txBody>
      </p:sp>
      <p:sp>
        <p:nvSpPr>
          <p:cNvPr id="5" name="Slide Number Placeholder 4"/>
          <p:cNvSpPr>
            <a:spLocks noGrp="1"/>
          </p:cNvSpPr>
          <p:nvPr>
            <p:ph type="sldNum" sz="quarter" idx="12"/>
          </p:nvPr>
        </p:nvSpPr>
        <p:spPr/>
        <p:txBody>
          <a:bodyPr/>
          <a:lstStyle/>
          <a:p>
            <a:pPr>
              <a:defRPr/>
            </a:pPr>
            <a:fld id="{6085D021-C428-4A81-B55F-4A43F2564335}" type="slidenum">
              <a:rPr lang="en-GB" smtClean="0"/>
              <a:pPr>
                <a:defRPr/>
              </a:pPr>
              <a:t>56</a:t>
            </a:fld>
            <a:endParaRPr lang="en-GB"/>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lstStyle/>
          <a:p>
            <a:r>
              <a:rPr lang="en-US" sz="2800" dirty="0"/>
              <a:t>Automated reasoning and Theorem </a:t>
            </a:r>
            <a:r>
              <a:rPr lang="en-US" sz="2800" dirty="0" smtClean="0"/>
              <a:t>Proving</a:t>
            </a:r>
            <a:endParaRPr lang="en-US" sz="2800" dirty="0"/>
          </a:p>
          <a:p>
            <a:pPr lvl="1"/>
            <a:r>
              <a:rPr lang="en-US" sz="2400" dirty="0"/>
              <a:t>Theorem-proving is one of the most fruitful branches of the field</a:t>
            </a:r>
          </a:p>
          <a:p>
            <a:pPr lvl="1"/>
            <a:r>
              <a:rPr lang="en-US" sz="2400" dirty="0"/>
              <a:t>Theorem-proving research was responsible in formalizing search algorithms and developing formal representation languages such as predicate calculus and the logic programming language </a:t>
            </a:r>
          </a:p>
        </p:txBody>
      </p:sp>
      <p:sp>
        <p:nvSpPr>
          <p:cNvPr id="17410" name="Rectangle 2"/>
          <p:cNvSpPr>
            <a:spLocks noGrp="1" noChangeArrowheads="1"/>
          </p:cNvSpPr>
          <p:nvPr>
            <p:ph type="title"/>
          </p:nvPr>
        </p:nvSpPr>
        <p:spPr/>
        <p:txBody>
          <a:bodyPr/>
          <a:lstStyle/>
          <a:p>
            <a:r>
              <a:rPr lang="en-US"/>
              <a:t>AI application areas</a:t>
            </a:r>
          </a:p>
        </p:txBody>
      </p:sp>
      <p:sp>
        <p:nvSpPr>
          <p:cNvPr id="5" name="Slide Number Placeholder 4"/>
          <p:cNvSpPr>
            <a:spLocks noGrp="1"/>
          </p:cNvSpPr>
          <p:nvPr>
            <p:ph type="sldNum" sz="quarter" idx="12"/>
          </p:nvPr>
        </p:nvSpPr>
        <p:spPr/>
        <p:txBody>
          <a:bodyPr/>
          <a:lstStyle/>
          <a:p>
            <a:pPr>
              <a:defRPr/>
            </a:pPr>
            <a:fld id="{6085D021-C428-4A81-B55F-4A43F2564335}" type="slidenum">
              <a:rPr lang="en-GB" smtClean="0"/>
              <a:pPr>
                <a:defRPr/>
              </a:pPr>
              <a:t>57</a:t>
            </a:fld>
            <a:endParaRPr lang="en-GB"/>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normAutofit lnSpcReduction="10000"/>
          </a:bodyPr>
          <a:lstStyle/>
          <a:p>
            <a:pPr>
              <a:lnSpc>
                <a:spcPct val="90000"/>
              </a:lnSpc>
            </a:pPr>
            <a:r>
              <a:rPr lang="en-US" dirty="0"/>
              <a:t>Expert </a:t>
            </a:r>
            <a:r>
              <a:rPr lang="en-US" dirty="0" smtClean="0"/>
              <a:t>System</a:t>
            </a:r>
            <a:endParaRPr lang="en-US" dirty="0"/>
          </a:p>
          <a:p>
            <a:pPr lvl="1">
              <a:lnSpc>
                <a:spcPct val="90000"/>
              </a:lnSpc>
            </a:pPr>
            <a:r>
              <a:rPr lang="en-US" dirty="0"/>
              <a:t>One major insight gained from early work in problem solving was the importance of domain-specific knowledge </a:t>
            </a:r>
          </a:p>
          <a:p>
            <a:pPr lvl="1">
              <a:lnSpc>
                <a:spcPct val="90000"/>
              </a:lnSpc>
            </a:pPr>
            <a:r>
              <a:rPr lang="en-US" dirty="0"/>
              <a:t>Expert knowledge is a combination of a theoretical understanding of the problem and a collection of heuristic problem-solving rules </a:t>
            </a:r>
            <a:endParaRPr lang="en-US" dirty="0" smtClean="0"/>
          </a:p>
          <a:p>
            <a:pPr lvl="1"/>
            <a:r>
              <a:rPr lang="en-US" dirty="0" smtClean="0"/>
              <a:t>Current deficiencies:</a:t>
            </a:r>
          </a:p>
          <a:p>
            <a:pPr lvl="2"/>
            <a:r>
              <a:rPr lang="en-US" b="1" dirty="0" smtClean="0"/>
              <a:t>Lack of flexibility</a:t>
            </a:r>
            <a:r>
              <a:rPr lang="en-US" dirty="0" smtClean="0"/>
              <a:t>; if human cannot answer a question immediately, he can return to an examination of first principle and come up with something</a:t>
            </a:r>
          </a:p>
          <a:p>
            <a:pPr lvl="2"/>
            <a:r>
              <a:rPr lang="en-US" b="1" dirty="0" smtClean="0"/>
              <a:t>Inability to provide deep explanations</a:t>
            </a:r>
          </a:p>
          <a:p>
            <a:pPr lvl="2"/>
            <a:r>
              <a:rPr lang="en-US" b="1" dirty="0" smtClean="0"/>
              <a:t>Little learning from experience </a:t>
            </a:r>
            <a:r>
              <a:rPr lang="en-US" dirty="0" smtClean="0"/>
              <a:t> </a:t>
            </a:r>
          </a:p>
        </p:txBody>
      </p:sp>
      <p:sp>
        <p:nvSpPr>
          <p:cNvPr id="18434" name="Rectangle 2"/>
          <p:cNvSpPr>
            <a:spLocks noGrp="1" noChangeArrowheads="1"/>
          </p:cNvSpPr>
          <p:nvPr>
            <p:ph type="title"/>
          </p:nvPr>
        </p:nvSpPr>
        <p:spPr/>
        <p:txBody>
          <a:bodyPr/>
          <a:lstStyle/>
          <a:p>
            <a:r>
              <a:rPr lang="en-US"/>
              <a:t>AI application areas</a:t>
            </a:r>
          </a:p>
        </p:txBody>
      </p:sp>
      <p:sp>
        <p:nvSpPr>
          <p:cNvPr id="5" name="Slide Number Placeholder 4"/>
          <p:cNvSpPr>
            <a:spLocks noGrp="1"/>
          </p:cNvSpPr>
          <p:nvPr>
            <p:ph type="sldNum" sz="quarter" idx="12"/>
          </p:nvPr>
        </p:nvSpPr>
        <p:spPr/>
        <p:txBody>
          <a:bodyPr/>
          <a:lstStyle/>
          <a:p>
            <a:pPr>
              <a:defRPr/>
            </a:pPr>
            <a:fld id="{6085D021-C428-4A81-B55F-4A43F2564335}" type="slidenum">
              <a:rPr lang="en-GB" smtClean="0"/>
              <a:pPr>
                <a:defRPr/>
              </a:pPr>
              <a:t>58</a:t>
            </a:fld>
            <a:endParaRPr lang="en-GB"/>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lstStyle/>
          <a:p>
            <a:r>
              <a:rPr lang="en-US" dirty="0"/>
              <a:t>Natural Language Understanding and Semantics </a:t>
            </a:r>
          </a:p>
          <a:p>
            <a:pPr lvl="1"/>
            <a:endParaRPr lang="en-US" dirty="0"/>
          </a:p>
          <a:p>
            <a:pPr lvl="1"/>
            <a:r>
              <a:rPr lang="en-US" dirty="0"/>
              <a:t>One of the long-standing goals of AI is the creation of programming that are capable of understanding and generating human language</a:t>
            </a:r>
          </a:p>
        </p:txBody>
      </p:sp>
      <p:sp>
        <p:nvSpPr>
          <p:cNvPr id="20482" name="Rectangle 2"/>
          <p:cNvSpPr>
            <a:spLocks noGrp="1" noChangeArrowheads="1"/>
          </p:cNvSpPr>
          <p:nvPr>
            <p:ph type="title"/>
          </p:nvPr>
        </p:nvSpPr>
        <p:spPr/>
        <p:txBody>
          <a:bodyPr/>
          <a:lstStyle/>
          <a:p>
            <a:r>
              <a:rPr lang="en-US"/>
              <a:t>AI application areas</a:t>
            </a:r>
          </a:p>
        </p:txBody>
      </p:sp>
      <p:sp>
        <p:nvSpPr>
          <p:cNvPr id="5" name="Slide Number Placeholder 4"/>
          <p:cNvSpPr>
            <a:spLocks noGrp="1"/>
          </p:cNvSpPr>
          <p:nvPr>
            <p:ph type="sldNum" sz="quarter" idx="12"/>
          </p:nvPr>
        </p:nvSpPr>
        <p:spPr/>
        <p:txBody>
          <a:bodyPr/>
          <a:lstStyle/>
          <a:p>
            <a:pPr>
              <a:defRPr/>
            </a:pPr>
            <a:fld id="{6085D021-C428-4A81-B55F-4A43F2564335}" type="slidenum">
              <a:rPr lang="en-GB" smtClean="0"/>
              <a:pPr>
                <a:defRPr/>
              </a:pPr>
              <a:t>59</a:t>
            </a:fld>
            <a:endParaRPr lang="en-GB"/>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buNone/>
            </a:pPr>
            <a:r>
              <a:rPr lang="en-US" b="1" dirty="0" smtClean="0"/>
              <a:t>Note:</a:t>
            </a:r>
            <a:endParaRPr lang="en-GB" b="1" dirty="0" smtClean="0"/>
          </a:p>
          <a:p>
            <a:r>
              <a:rPr lang="en-US" dirty="0" smtClean="0"/>
              <a:t>Understanding the various types of intelligence provides theoretical foundations for recognizing different talents and abilities in people</a:t>
            </a:r>
            <a:endParaRPr lang="en-GB" dirty="0" smtClean="0"/>
          </a:p>
          <a:p>
            <a:pPr>
              <a:buNone/>
            </a:pPr>
            <a:r>
              <a:rPr lang="en-US" dirty="0" smtClean="0"/>
              <a:t> </a:t>
            </a:r>
            <a:endParaRPr lang="en-GB" dirty="0" smtClean="0"/>
          </a:p>
          <a:p>
            <a:r>
              <a:rPr lang="en-US" dirty="0" smtClean="0"/>
              <a:t>"What makes life interesting, however, is that we don’t have the same strength in each intelligence area, and we don’t have the same amalgam of intelligences. Just as we look different from one another and have different kinds of personalities, we also have different kinds of minds." </a:t>
            </a:r>
            <a:endParaRPr lang="en-GB" dirty="0" smtClean="0"/>
          </a:p>
          <a:p>
            <a:endParaRPr lang="en-GB" dirty="0"/>
          </a:p>
        </p:txBody>
      </p:sp>
      <p:sp>
        <p:nvSpPr>
          <p:cNvPr id="2" name="Title 1"/>
          <p:cNvSpPr>
            <a:spLocks noGrp="1"/>
          </p:cNvSpPr>
          <p:nvPr>
            <p:ph type="title"/>
          </p:nvPr>
        </p:nvSpPr>
        <p:spPr/>
        <p:txBody>
          <a:bodyPr/>
          <a:lstStyle/>
          <a:p>
            <a:r>
              <a:rPr lang="en-GB" dirty="0" smtClean="0"/>
              <a:t>Types of Intelligence (3)</a:t>
            </a:r>
            <a:endParaRPr lang="en-GB" dirty="0"/>
          </a:p>
        </p:txBody>
      </p:sp>
      <p:sp>
        <p:nvSpPr>
          <p:cNvPr id="5" name="Slide Number Placeholder 4"/>
          <p:cNvSpPr>
            <a:spLocks noGrp="1"/>
          </p:cNvSpPr>
          <p:nvPr>
            <p:ph type="sldNum" sz="quarter" idx="12"/>
          </p:nvPr>
        </p:nvSpPr>
        <p:spPr/>
        <p:txBody>
          <a:bodyPr/>
          <a:lstStyle/>
          <a:p>
            <a:pPr>
              <a:defRPr/>
            </a:pPr>
            <a:fld id="{6085D021-C428-4A81-B55F-4A43F2564335}" type="slidenum">
              <a:rPr lang="en-GB" smtClean="0"/>
              <a:pPr>
                <a:defRPr/>
              </a:pPr>
              <a:t>6</a:t>
            </a:fld>
            <a:endParaRPr lang="en-GB"/>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p:txBody>
          <a:bodyPr/>
          <a:lstStyle/>
          <a:p>
            <a:r>
              <a:rPr lang="en-US"/>
              <a:t>Modeling Human Performance </a:t>
            </a:r>
          </a:p>
          <a:p>
            <a:pPr lvl="1"/>
            <a:endParaRPr lang="en-US"/>
          </a:p>
          <a:p>
            <a:pPr lvl="1"/>
            <a:r>
              <a:rPr lang="en-US"/>
              <a:t>Capture the human mind (knowledge representation)</a:t>
            </a:r>
          </a:p>
        </p:txBody>
      </p:sp>
      <p:sp>
        <p:nvSpPr>
          <p:cNvPr id="21506" name="Rectangle 2"/>
          <p:cNvSpPr>
            <a:spLocks noGrp="1" noChangeArrowheads="1"/>
          </p:cNvSpPr>
          <p:nvPr>
            <p:ph type="title"/>
          </p:nvPr>
        </p:nvSpPr>
        <p:spPr/>
        <p:txBody>
          <a:bodyPr/>
          <a:lstStyle/>
          <a:p>
            <a:r>
              <a:rPr lang="en-US"/>
              <a:t>AI application areas</a:t>
            </a:r>
          </a:p>
        </p:txBody>
      </p:sp>
      <p:sp>
        <p:nvSpPr>
          <p:cNvPr id="5" name="Slide Number Placeholder 4"/>
          <p:cNvSpPr>
            <a:spLocks noGrp="1"/>
          </p:cNvSpPr>
          <p:nvPr>
            <p:ph type="sldNum" sz="quarter" idx="12"/>
          </p:nvPr>
        </p:nvSpPr>
        <p:spPr/>
        <p:txBody>
          <a:bodyPr/>
          <a:lstStyle/>
          <a:p>
            <a:pPr>
              <a:defRPr/>
            </a:pPr>
            <a:fld id="{6085D021-C428-4A81-B55F-4A43F2564335}" type="slidenum">
              <a:rPr lang="en-GB" smtClean="0"/>
              <a:pPr>
                <a:defRPr/>
              </a:pPr>
              <a:t>60</a:t>
            </a:fld>
            <a:endParaRPr lang="en-GB"/>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r>
              <a:rPr lang="en-US" dirty="0"/>
              <a:t>Robotics</a:t>
            </a:r>
          </a:p>
          <a:p>
            <a:pPr lvl="1"/>
            <a:endParaRPr lang="en-US" dirty="0"/>
          </a:p>
          <a:p>
            <a:pPr lvl="1"/>
            <a:r>
              <a:rPr lang="en-US" dirty="0"/>
              <a:t>A robot that blindly performs a sequence of actions without responding to changes or being able to detect and correct errors could hardly </a:t>
            </a:r>
            <a:r>
              <a:rPr lang="en-US" dirty="0" smtClean="0"/>
              <a:t>be considered </a:t>
            </a:r>
            <a:r>
              <a:rPr lang="en-US" dirty="0"/>
              <a:t>intelligent</a:t>
            </a:r>
          </a:p>
          <a:p>
            <a:pPr lvl="1"/>
            <a:r>
              <a:rPr lang="en-US" dirty="0"/>
              <a:t>It should have some degree of sensors and algorithms to </a:t>
            </a:r>
            <a:r>
              <a:rPr lang="en-US" dirty="0" smtClean="0"/>
              <a:t>guide </a:t>
            </a:r>
            <a:r>
              <a:rPr lang="en-US" dirty="0"/>
              <a:t>it </a:t>
            </a:r>
          </a:p>
          <a:p>
            <a:pPr lvl="1"/>
            <a:endParaRPr lang="en-US" dirty="0"/>
          </a:p>
        </p:txBody>
      </p:sp>
      <p:sp>
        <p:nvSpPr>
          <p:cNvPr id="22530" name="Rectangle 2"/>
          <p:cNvSpPr>
            <a:spLocks noGrp="1" noChangeArrowheads="1"/>
          </p:cNvSpPr>
          <p:nvPr>
            <p:ph type="title"/>
          </p:nvPr>
        </p:nvSpPr>
        <p:spPr/>
        <p:txBody>
          <a:bodyPr/>
          <a:lstStyle/>
          <a:p>
            <a:r>
              <a:rPr lang="en-US"/>
              <a:t>AI application areas</a:t>
            </a:r>
          </a:p>
        </p:txBody>
      </p:sp>
      <p:sp>
        <p:nvSpPr>
          <p:cNvPr id="5" name="Slide Number Placeholder 4"/>
          <p:cNvSpPr>
            <a:spLocks noGrp="1"/>
          </p:cNvSpPr>
          <p:nvPr>
            <p:ph type="sldNum" sz="quarter" idx="12"/>
          </p:nvPr>
        </p:nvSpPr>
        <p:spPr/>
        <p:txBody>
          <a:bodyPr/>
          <a:lstStyle/>
          <a:p>
            <a:pPr>
              <a:defRPr/>
            </a:pPr>
            <a:fld id="{6085D021-C428-4A81-B55F-4A43F2564335}" type="slidenum">
              <a:rPr lang="en-GB" smtClean="0"/>
              <a:pPr>
                <a:defRPr/>
              </a:pPr>
              <a:t>61</a:t>
            </a:fld>
            <a:endParaRPr lang="en-GB"/>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p:txBody>
          <a:bodyPr>
            <a:normAutofit/>
          </a:bodyPr>
          <a:lstStyle/>
          <a:p>
            <a:r>
              <a:rPr lang="en-US" dirty="0"/>
              <a:t>Machine Learning </a:t>
            </a:r>
          </a:p>
          <a:p>
            <a:pPr lvl="1"/>
            <a:endParaRPr lang="en-US" dirty="0"/>
          </a:p>
          <a:p>
            <a:pPr lvl="1"/>
            <a:r>
              <a:rPr lang="en-US" dirty="0"/>
              <a:t>Learning has remained a challenging area in AI</a:t>
            </a:r>
          </a:p>
          <a:p>
            <a:pPr lvl="1"/>
            <a:r>
              <a:rPr lang="en-US" dirty="0"/>
              <a:t>An expert system may perform extensive and costly computation to solve a problem; unlike human, it usually </a:t>
            </a:r>
            <a:r>
              <a:rPr lang="en-US" dirty="0" smtClean="0"/>
              <a:t>doesn’t </a:t>
            </a:r>
            <a:r>
              <a:rPr lang="en-US" dirty="0"/>
              <a:t>remember the </a:t>
            </a:r>
            <a:r>
              <a:rPr lang="en-US" dirty="0" smtClean="0"/>
              <a:t>solution</a:t>
            </a:r>
          </a:p>
          <a:p>
            <a:pPr lvl="1"/>
            <a:r>
              <a:rPr lang="en-US" dirty="0" smtClean="0"/>
              <a:t>Examples include:</a:t>
            </a:r>
          </a:p>
          <a:p>
            <a:pPr lvl="2"/>
            <a:r>
              <a:rPr lang="en-US" dirty="0" smtClean="0"/>
              <a:t>Decision tree learning</a:t>
            </a:r>
          </a:p>
          <a:p>
            <a:pPr lvl="2"/>
            <a:r>
              <a:rPr lang="en-US" dirty="0" smtClean="0"/>
              <a:t> Genetic algorithms</a:t>
            </a:r>
          </a:p>
          <a:p>
            <a:pPr lvl="2"/>
            <a:r>
              <a:rPr lang="en-US" dirty="0" smtClean="0"/>
              <a:t>Neural networks</a:t>
            </a:r>
            <a:endParaRPr lang="en-US" dirty="0"/>
          </a:p>
        </p:txBody>
      </p:sp>
      <p:sp>
        <p:nvSpPr>
          <p:cNvPr id="23554" name="Rectangle 2"/>
          <p:cNvSpPr>
            <a:spLocks noGrp="1" noChangeArrowheads="1"/>
          </p:cNvSpPr>
          <p:nvPr>
            <p:ph type="title"/>
          </p:nvPr>
        </p:nvSpPr>
        <p:spPr/>
        <p:txBody>
          <a:bodyPr/>
          <a:lstStyle/>
          <a:p>
            <a:r>
              <a:rPr lang="en-US"/>
              <a:t>AI application areas</a:t>
            </a:r>
          </a:p>
        </p:txBody>
      </p:sp>
      <p:sp>
        <p:nvSpPr>
          <p:cNvPr id="5" name="Slide Number Placeholder 4"/>
          <p:cNvSpPr>
            <a:spLocks noGrp="1"/>
          </p:cNvSpPr>
          <p:nvPr>
            <p:ph type="sldNum" sz="quarter" idx="12"/>
          </p:nvPr>
        </p:nvSpPr>
        <p:spPr/>
        <p:txBody>
          <a:bodyPr/>
          <a:lstStyle/>
          <a:p>
            <a:pPr>
              <a:defRPr/>
            </a:pPr>
            <a:fld id="{6085D021-C428-4A81-B55F-4A43F2564335}" type="slidenum">
              <a:rPr lang="en-GB" smtClean="0"/>
              <a:pPr>
                <a:defRPr/>
              </a:pPr>
              <a:t>62</a:t>
            </a:fld>
            <a:endParaRPr lang="en-GB"/>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Application domain areas include:                    </a:t>
            </a:r>
          </a:p>
          <a:p>
            <a:pPr lvl="1"/>
            <a:r>
              <a:rPr lang="en-GB" dirty="0" smtClean="0"/>
              <a:t>Military</a:t>
            </a:r>
          </a:p>
          <a:p>
            <a:pPr lvl="1"/>
            <a:r>
              <a:rPr lang="en-GB" dirty="0" smtClean="0"/>
              <a:t>Medicine</a:t>
            </a:r>
          </a:p>
          <a:p>
            <a:pPr lvl="1"/>
            <a:r>
              <a:rPr lang="en-GB" dirty="0" smtClean="0"/>
              <a:t>Industry </a:t>
            </a:r>
          </a:p>
          <a:p>
            <a:pPr lvl="1"/>
            <a:r>
              <a:rPr lang="en-GB" dirty="0" smtClean="0"/>
              <a:t>Entertainment </a:t>
            </a:r>
          </a:p>
          <a:p>
            <a:pPr lvl="1"/>
            <a:r>
              <a:rPr lang="en-GB" dirty="0" smtClean="0"/>
              <a:t>Education </a:t>
            </a:r>
          </a:p>
          <a:p>
            <a:pPr lvl="1"/>
            <a:r>
              <a:rPr lang="en-GB" dirty="0" smtClean="0"/>
              <a:t>Business</a:t>
            </a:r>
          </a:p>
          <a:p>
            <a:endParaRPr lang="en-GB" dirty="0"/>
          </a:p>
        </p:txBody>
      </p:sp>
      <p:sp>
        <p:nvSpPr>
          <p:cNvPr id="2" name="Title 1"/>
          <p:cNvSpPr>
            <a:spLocks noGrp="1"/>
          </p:cNvSpPr>
          <p:nvPr>
            <p:ph type="title"/>
          </p:nvPr>
        </p:nvSpPr>
        <p:spPr/>
        <p:txBody>
          <a:bodyPr/>
          <a:lstStyle/>
          <a:p>
            <a:r>
              <a:rPr lang="en-GB" dirty="0" smtClean="0"/>
              <a:t>Application Domains of AI</a:t>
            </a:r>
            <a:endParaRPr lang="en-GB" dirty="0"/>
          </a:p>
        </p:txBody>
      </p:sp>
      <p:sp>
        <p:nvSpPr>
          <p:cNvPr id="5" name="Slide Number Placeholder 4"/>
          <p:cNvSpPr>
            <a:spLocks noGrp="1"/>
          </p:cNvSpPr>
          <p:nvPr>
            <p:ph type="sldNum" sz="quarter" idx="12"/>
          </p:nvPr>
        </p:nvSpPr>
        <p:spPr/>
        <p:txBody>
          <a:bodyPr/>
          <a:lstStyle/>
          <a:p>
            <a:pPr>
              <a:defRPr/>
            </a:pPr>
            <a:fld id="{6085D021-C428-4A81-B55F-4A43F2564335}" type="slidenum">
              <a:rPr lang="en-GB" smtClean="0"/>
              <a:pPr>
                <a:defRPr/>
              </a:pPr>
              <a:t>63</a:t>
            </a:fld>
            <a:endParaRPr lang="en-GB"/>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457200" y="1447800"/>
            <a:ext cx="8305800" cy="5029200"/>
          </a:xfrm>
          <a:noFill/>
        </p:spPr>
        <p:txBody>
          <a:bodyPr>
            <a:normAutofit fontScale="70000" lnSpcReduction="20000"/>
          </a:bodyPr>
          <a:lstStyle/>
          <a:p>
            <a:r>
              <a:rPr lang="en-US" dirty="0" smtClean="0"/>
              <a:t>Intelligence and types</a:t>
            </a:r>
          </a:p>
          <a:p>
            <a:r>
              <a:rPr lang="en-US" dirty="0" smtClean="0"/>
              <a:t>Artificial Intelligence involves the study of:</a:t>
            </a:r>
          </a:p>
          <a:p>
            <a:pPr lvl="1"/>
            <a:r>
              <a:rPr lang="en-US" dirty="0" smtClean="0"/>
              <a:t>automated recognition and understanding of signals</a:t>
            </a:r>
          </a:p>
          <a:p>
            <a:pPr lvl="1"/>
            <a:r>
              <a:rPr lang="en-US" dirty="0" smtClean="0"/>
              <a:t>reasoning, planning, and decision-making</a:t>
            </a:r>
          </a:p>
          <a:p>
            <a:pPr lvl="1"/>
            <a:r>
              <a:rPr lang="en-US" dirty="0" smtClean="0"/>
              <a:t>learning and adaptation</a:t>
            </a:r>
          </a:p>
          <a:p>
            <a:pPr lvl="1"/>
            <a:endParaRPr lang="en-US" dirty="0" smtClean="0"/>
          </a:p>
          <a:p>
            <a:r>
              <a:rPr lang="en-US" dirty="0" smtClean="0"/>
              <a:t>AI has made substantial progress in</a:t>
            </a:r>
          </a:p>
          <a:p>
            <a:pPr lvl="1"/>
            <a:r>
              <a:rPr lang="en-US" dirty="0" smtClean="0"/>
              <a:t>recognition and learning</a:t>
            </a:r>
          </a:p>
          <a:p>
            <a:pPr lvl="1"/>
            <a:r>
              <a:rPr lang="en-US" dirty="0" smtClean="0"/>
              <a:t>some planning and reasoning problems</a:t>
            </a:r>
          </a:p>
          <a:p>
            <a:pPr lvl="1"/>
            <a:r>
              <a:rPr lang="en-US" dirty="0" smtClean="0"/>
              <a:t>…but many open research problems</a:t>
            </a:r>
          </a:p>
          <a:p>
            <a:pPr lvl="1"/>
            <a:endParaRPr lang="en-US" dirty="0" smtClean="0"/>
          </a:p>
          <a:p>
            <a:r>
              <a:rPr lang="en-US" dirty="0" smtClean="0"/>
              <a:t>AI Applications</a:t>
            </a:r>
          </a:p>
          <a:p>
            <a:pPr lvl="1"/>
            <a:r>
              <a:rPr lang="en-US" dirty="0" smtClean="0"/>
              <a:t>improvements in hardware and algorithms  =&gt; AI applications  in industry, finance, medicine, and science.</a:t>
            </a:r>
            <a:br>
              <a:rPr lang="en-US" dirty="0" smtClean="0"/>
            </a:br>
            <a:endParaRPr lang="en-US" dirty="0" smtClean="0"/>
          </a:p>
          <a:p>
            <a:r>
              <a:rPr lang="en-US" dirty="0" smtClean="0"/>
              <a:t>Rational agent view of AI</a:t>
            </a:r>
          </a:p>
          <a:p>
            <a:pPr lvl="1"/>
            <a:endParaRPr lang="en-US" dirty="0" smtClean="0"/>
          </a:p>
          <a:p>
            <a:r>
              <a:rPr lang="en-US" dirty="0" smtClean="0"/>
              <a:t>Two views of AI: symbol based vs. sub-symbolic AI</a:t>
            </a:r>
            <a:br>
              <a:rPr lang="en-US" dirty="0" smtClean="0"/>
            </a:br>
            <a:r>
              <a:rPr lang="en-US" dirty="0" smtClean="0"/>
              <a:t/>
            </a:r>
            <a:br>
              <a:rPr lang="en-US" dirty="0" smtClean="0"/>
            </a:br>
            <a:r>
              <a:rPr lang="en-US" dirty="0" smtClean="0"/>
              <a:t>Turing test for intelligence and AI applications</a:t>
            </a:r>
          </a:p>
        </p:txBody>
      </p:sp>
      <p:sp>
        <p:nvSpPr>
          <p:cNvPr id="39938" name="Rectangle 2"/>
          <p:cNvSpPr>
            <a:spLocks noGrp="1" noChangeArrowheads="1"/>
          </p:cNvSpPr>
          <p:nvPr>
            <p:ph type="title"/>
          </p:nvPr>
        </p:nvSpPr>
        <p:spPr>
          <a:noFill/>
        </p:spPr>
        <p:txBody>
          <a:bodyPr/>
          <a:lstStyle/>
          <a:p>
            <a:r>
              <a:rPr lang="en-US" smtClean="0"/>
              <a:t>Summary of Today’s Lecture</a:t>
            </a:r>
          </a:p>
        </p:txBody>
      </p:sp>
      <p:sp>
        <p:nvSpPr>
          <p:cNvPr id="5" name="Slide Number Placeholder 4"/>
          <p:cNvSpPr>
            <a:spLocks noGrp="1"/>
          </p:cNvSpPr>
          <p:nvPr>
            <p:ph type="sldNum" sz="quarter" idx="12"/>
          </p:nvPr>
        </p:nvSpPr>
        <p:spPr/>
        <p:txBody>
          <a:bodyPr/>
          <a:lstStyle/>
          <a:p>
            <a:pPr>
              <a:defRPr/>
            </a:pPr>
            <a:fld id="{6085D021-C428-4A81-B55F-4A43F2564335}" type="slidenum">
              <a:rPr lang="en-GB" smtClean="0"/>
              <a:pPr>
                <a:defRPr/>
              </a:pPr>
              <a:t>64</a:t>
            </a:fld>
            <a:endParaRPr lang="en-GB"/>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99331" name="Rectangle 3"/>
          <p:cNvSpPr>
            <a:spLocks noGrp="1" noChangeArrowheads="1"/>
          </p:cNvSpPr>
          <p:nvPr>
            <p:ph idx="1"/>
          </p:nvPr>
        </p:nvSpPr>
        <p:spPr>
          <a:xfrm>
            <a:off x="457200" y="2017713"/>
            <a:ext cx="7961313" cy="4154487"/>
          </a:xfrm>
        </p:spPr>
        <p:txBody>
          <a:bodyPr>
            <a:normAutofit fontScale="92500" lnSpcReduction="20000"/>
          </a:bodyPr>
          <a:lstStyle/>
          <a:p>
            <a:pPr>
              <a:lnSpc>
                <a:spcPct val="80000"/>
              </a:lnSpc>
              <a:buFontTx/>
              <a:buNone/>
            </a:pPr>
            <a:endParaRPr lang="en-US" sz="800" b="1" dirty="0" smtClean="0"/>
          </a:p>
          <a:p>
            <a:pPr>
              <a:lnSpc>
                <a:spcPct val="80000"/>
              </a:lnSpc>
            </a:pPr>
            <a:r>
              <a:rPr lang="en-US" sz="1800" b="1" dirty="0" smtClean="0">
                <a:solidFill>
                  <a:schemeClr val="hlink"/>
                </a:solidFill>
              </a:rPr>
              <a:t>What is artificial intelligence? </a:t>
            </a:r>
          </a:p>
          <a:p>
            <a:pPr>
              <a:lnSpc>
                <a:spcPct val="80000"/>
              </a:lnSpc>
              <a:buFontTx/>
              <a:buNone/>
            </a:pPr>
            <a:r>
              <a:rPr lang="en-US" sz="1800" dirty="0" smtClean="0"/>
              <a:t>	It is the science and engineering of making intelligent machines, especially intelligent computer programs. It is related to the similar task of using computers to understand human intelligence, but AI does not have to confine itself to methods that are biologically observable or plausible.</a:t>
            </a:r>
            <a:r>
              <a:rPr lang="en-US" sz="1100" dirty="0" smtClean="0"/>
              <a:t> </a:t>
            </a:r>
          </a:p>
          <a:p>
            <a:pPr>
              <a:lnSpc>
                <a:spcPct val="80000"/>
              </a:lnSpc>
            </a:pPr>
            <a:endParaRPr lang="en-US" sz="1100" dirty="0" smtClean="0"/>
          </a:p>
          <a:p>
            <a:pPr>
              <a:lnSpc>
                <a:spcPct val="80000"/>
              </a:lnSpc>
            </a:pPr>
            <a:r>
              <a:rPr lang="en-US" sz="1800" b="1" dirty="0" smtClean="0">
                <a:solidFill>
                  <a:schemeClr val="hlink"/>
                </a:solidFill>
              </a:rPr>
              <a:t>Yes, but what is intelligence?</a:t>
            </a:r>
            <a:r>
              <a:rPr lang="en-US" sz="1800" b="1" dirty="0" smtClean="0"/>
              <a:t> </a:t>
            </a:r>
          </a:p>
          <a:p>
            <a:pPr>
              <a:lnSpc>
                <a:spcPct val="80000"/>
              </a:lnSpc>
              <a:buFontTx/>
              <a:buNone/>
            </a:pPr>
            <a:r>
              <a:rPr lang="en-US" sz="1800" dirty="0" smtClean="0"/>
              <a:t>	Intelligence is the computational part of the ability to achieve goals in the world. Varying kinds and degrees of intelligence occur in people, many animals and some machines. </a:t>
            </a:r>
          </a:p>
          <a:p>
            <a:pPr lvl="1">
              <a:lnSpc>
                <a:spcPct val="80000"/>
              </a:lnSpc>
            </a:pPr>
            <a:endParaRPr lang="en-US" sz="1600" dirty="0" smtClean="0"/>
          </a:p>
          <a:p>
            <a:pPr>
              <a:lnSpc>
                <a:spcPct val="80000"/>
              </a:lnSpc>
            </a:pPr>
            <a:r>
              <a:rPr lang="en-US" sz="1800" b="1" dirty="0" smtClean="0">
                <a:solidFill>
                  <a:schemeClr val="hlink"/>
                </a:solidFill>
              </a:rPr>
              <a:t>Isn't there a solid definition of intelligence that doesn't depend on relating it to human intelligence? </a:t>
            </a:r>
          </a:p>
          <a:p>
            <a:pPr>
              <a:lnSpc>
                <a:spcPct val="80000"/>
              </a:lnSpc>
              <a:buFontTx/>
              <a:buNone/>
            </a:pPr>
            <a:r>
              <a:rPr lang="en-US" sz="1800" dirty="0" smtClean="0"/>
              <a:t>	Not yet. The problem is that we cannot yet characterize in general what kinds of computational procedures we want to call intelligent. We understand some</a:t>
            </a:r>
            <a:r>
              <a:rPr lang="en-US" sz="1800" b="1" dirty="0" smtClean="0"/>
              <a:t> </a:t>
            </a:r>
            <a:r>
              <a:rPr lang="en-US" sz="1800" dirty="0" smtClean="0"/>
              <a:t>of the mechanisms of intelligence and not others. </a:t>
            </a:r>
          </a:p>
          <a:p>
            <a:pPr>
              <a:lnSpc>
                <a:spcPct val="80000"/>
              </a:lnSpc>
            </a:pPr>
            <a:endParaRPr lang="en-US" sz="1800" dirty="0" smtClean="0"/>
          </a:p>
          <a:p>
            <a:pPr>
              <a:lnSpc>
                <a:spcPct val="80000"/>
              </a:lnSpc>
            </a:pPr>
            <a:r>
              <a:rPr lang="en-US" sz="1600" b="1" dirty="0" smtClean="0"/>
              <a:t>More in: </a:t>
            </a:r>
            <a:r>
              <a:rPr lang="en-US" sz="1600" b="1" dirty="0" smtClean="0">
                <a:hlinkClick r:id="rId3"/>
              </a:rPr>
              <a:t>http://www-formal.stanford.edu/jmc/whatisai/node1.html</a:t>
            </a:r>
            <a:endParaRPr lang="en-US" sz="1600" b="1" dirty="0" smtClean="0"/>
          </a:p>
          <a:p>
            <a:pPr>
              <a:lnSpc>
                <a:spcPct val="80000"/>
              </a:lnSpc>
            </a:pPr>
            <a:endParaRPr lang="en-US" sz="1600" b="1" dirty="0" smtClean="0"/>
          </a:p>
        </p:txBody>
      </p:sp>
      <p:sp>
        <p:nvSpPr>
          <p:cNvPr id="9218" name="Rectangle 2"/>
          <p:cNvSpPr>
            <a:spLocks noGrp="1" noChangeArrowheads="1"/>
          </p:cNvSpPr>
          <p:nvPr>
            <p:ph type="title"/>
          </p:nvPr>
        </p:nvSpPr>
        <p:spPr>
          <a:xfrm>
            <a:off x="228600" y="0"/>
            <a:ext cx="8534400" cy="1066800"/>
          </a:xfrm>
        </p:spPr>
        <p:txBody>
          <a:bodyPr>
            <a:normAutofit/>
          </a:bodyPr>
          <a:lstStyle/>
          <a:p>
            <a:r>
              <a:rPr lang="en-US" b="0" dirty="0" smtClean="0"/>
              <a:t>What is Artificial Intelligence?</a:t>
            </a:r>
            <a:r>
              <a:rPr lang="en-US" sz="1800" b="0" dirty="0" smtClean="0"/>
              <a:t/>
            </a:r>
            <a:br>
              <a:rPr lang="en-US" sz="1800" b="0" dirty="0" smtClean="0"/>
            </a:br>
            <a:r>
              <a:rPr lang="en-US" sz="1400" b="0" dirty="0" smtClean="0"/>
              <a:t>(</a:t>
            </a:r>
            <a:r>
              <a:rPr lang="en-US" sz="1200" b="0" dirty="0" smtClean="0"/>
              <a:t>John McCarthy, Stanford University</a:t>
            </a:r>
            <a:r>
              <a:rPr lang="en-US" sz="1000" b="0" dirty="0" smtClean="0"/>
              <a:t>)</a:t>
            </a:r>
          </a:p>
        </p:txBody>
      </p:sp>
      <p:pic>
        <p:nvPicPr>
          <p:cNvPr id="9220" name="Picture 4" descr="jmccolor"/>
          <p:cNvPicPr>
            <a:picLocks noChangeAspect="1" noChangeArrowheads="1"/>
          </p:cNvPicPr>
          <p:nvPr/>
        </p:nvPicPr>
        <p:blipFill>
          <a:blip r:embed="rId4" cstate="print"/>
          <a:srcRect/>
          <a:stretch>
            <a:fillRect/>
          </a:stretch>
        </p:blipFill>
        <p:spPr bwMode="auto">
          <a:xfrm>
            <a:off x="6400800" y="762000"/>
            <a:ext cx="1012825" cy="1401763"/>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defRPr/>
            </a:pPr>
            <a:fld id="{6085D021-C428-4A81-B55F-4A43F2564335}" type="slidenum">
              <a:rPr lang="en-GB" smtClean="0"/>
              <a:pPr>
                <a:defRPr/>
              </a:pPr>
              <a:t>7</a:t>
            </a:fld>
            <a:endParaRPr lang="en-GB"/>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3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93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933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933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933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9331">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933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1"/>
            <a:ext cx="8229600" cy="5029200"/>
          </a:xfrm>
        </p:spPr>
        <p:txBody>
          <a:bodyPr>
            <a:normAutofit fontScale="77500" lnSpcReduction="20000"/>
          </a:bodyPr>
          <a:lstStyle/>
          <a:p>
            <a:r>
              <a:rPr lang="en-US" dirty="0" smtClean="0"/>
              <a:t>There is no agreed definition of the term artificial intelligence. However, there are various definitions that have been proposed. These are considered below:</a:t>
            </a:r>
            <a:endParaRPr lang="en-GB" dirty="0" smtClean="0"/>
          </a:p>
          <a:p>
            <a:pPr lvl="1"/>
            <a:r>
              <a:rPr lang="en-US" dirty="0" smtClean="0"/>
              <a:t>AI is a study in which computer systems are made </a:t>
            </a:r>
            <a:r>
              <a:rPr lang="en-US" b="1" i="1" dirty="0" smtClean="0"/>
              <a:t>that think like human beings</a:t>
            </a:r>
            <a:r>
              <a:rPr lang="en-US" dirty="0" smtClean="0"/>
              <a:t>. </a:t>
            </a:r>
            <a:r>
              <a:rPr lang="en-US" dirty="0" err="1" smtClean="0"/>
              <a:t>Haugeland</a:t>
            </a:r>
            <a:r>
              <a:rPr lang="en-US" dirty="0" smtClean="0"/>
              <a:t>, 1985 &amp; Bellman, 1978.</a:t>
            </a:r>
            <a:endParaRPr lang="en-GB" dirty="0" smtClean="0"/>
          </a:p>
          <a:p>
            <a:pPr lvl="1"/>
            <a:r>
              <a:rPr lang="en-US" dirty="0" smtClean="0"/>
              <a:t>AI is a study in which computer systems are made </a:t>
            </a:r>
            <a:r>
              <a:rPr lang="en-US" b="1" i="1" dirty="0" smtClean="0"/>
              <a:t>that act like people</a:t>
            </a:r>
            <a:r>
              <a:rPr lang="en-US" dirty="0" smtClean="0"/>
              <a:t>. </a:t>
            </a:r>
          </a:p>
          <a:p>
            <a:pPr lvl="1"/>
            <a:r>
              <a:rPr lang="en-US" dirty="0" smtClean="0"/>
              <a:t>AI is the art of creating computers that </a:t>
            </a:r>
            <a:r>
              <a:rPr lang="en-US" b="1" i="1" dirty="0" smtClean="0"/>
              <a:t>perform functions that require intelligence </a:t>
            </a:r>
            <a:r>
              <a:rPr lang="en-US" dirty="0" smtClean="0"/>
              <a:t>when performed by people. </a:t>
            </a:r>
            <a:r>
              <a:rPr lang="en-US" dirty="0" err="1" smtClean="0"/>
              <a:t>Kurzweil</a:t>
            </a:r>
            <a:r>
              <a:rPr lang="en-US" dirty="0" smtClean="0"/>
              <a:t>, 1990. </a:t>
            </a:r>
            <a:endParaRPr lang="en-GB" dirty="0" smtClean="0"/>
          </a:p>
          <a:p>
            <a:pPr lvl="1"/>
            <a:r>
              <a:rPr lang="en-US" dirty="0" smtClean="0"/>
              <a:t>AI is the study of how to make computers do things, </a:t>
            </a:r>
            <a:r>
              <a:rPr lang="en-US" b="1" i="1" dirty="0" smtClean="0"/>
              <a:t>which at the moment people are better at</a:t>
            </a:r>
            <a:r>
              <a:rPr lang="en-US" dirty="0" smtClean="0"/>
              <a:t>. Rich &amp; Knight </a:t>
            </a:r>
            <a:endParaRPr lang="en-GB" dirty="0" smtClean="0"/>
          </a:p>
          <a:p>
            <a:pPr lvl="1"/>
            <a:r>
              <a:rPr lang="en-US" dirty="0" smtClean="0"/>
              <a:t>AI is the study of computations that make it possible to </a:t>
            </a:r>
            <a:r>
              <a:rPr lang="en-US" b="1" i="1" dirty="0" smtClean="0"/>
              <a:t>perceive, reason and act</a:t>
            </a:r>
            <a:r>
              <a:rPr lang="en-US" dirty="0" smtClean="0"/>
              <a:t>. Winston, 1992 </a:t>
            </a:r>
            <a:endParaRPr lang="en-GB" dirty="0" smtClean="0"/>
          </a:p>
          <a:p>
            <a:pPr lvl="1"/>
            <a:r>
              <a:rPr lang="en-US" dirty="0" smtClean="0"/>
              <a:t>AI is considered to be a study that seeks to </a:t>
            </a:r>
            <a:r>
              <a:rPr lang="en-US" b="1" i="1" dirty="0" smtClean="0"/>
              <a:t>explain and emulate intelligent behaviour</a:t>
            </a:r>
            <a:r>
              <a:rPr lang="en-US" dirty="0" smtClean="0"/>
              <a:t> in terms of computational processes. </a:t>
            </a:r>
            <a:r>
              <a:rPr lang="en-US" dirty="0" err="1" smtClean="0"/>
              <a:t>Schalkeoff</a:t>
            </a:r>
            <a:r>
              <a:rPr lang="en-US" dirty="0" smtClean="0"/>
              <a:t>, 1990. </a:t>
            </a:r>
            <a:endParaRPr lang="en-GB" dirty="0" smtClean="0"/>
          </a:p>
          <a:p>
            <a:pPr lvl="1"/>
            <a:r>
              <a:rPr lang="en-US" dirty="0" smtClean="0"/>
              <a:t>AI is considered to be a branch of computer science that is concerned with the </a:t>
            </a:r>
            <a:r>
              <a:rPr lang="en-US" b="1" i="1" dirty="0" smtClean="0"/>
              <a:t>automation of intelligent behavior</a:t>
            </a:r>
            <a:r>
              <a:rPr lang="en-US" dirty="0" smtClean="0"/>
              <a:t>. Luger &amp; Stubblefield, 1993.</a:t>
            </a:r>
            <a:endParaRPr lang="en-GB" dirty="0" smtClean="0"/>
          </a:p>
          <a:p>
            <a:endParaRPr lang="en-GB" dirty="0"/>
          </a:p>
        </p:txBody>
      </p:sp>
      <p:sp>
        <p:nvSpPr>
          <p:cNvPr id="2" name="Title 1"/>
          <p:cNvSpPr>
            <a:spLocks noGrp="1"/>
          </p:cNvSpPr>
          <p:nvPr>
            <p:ph type="title"/>
          </p:nvPr>
        </p:nvSpPr>
        <p:spPr/>
        <p:txBody>
          <a:bodyPr/>
          <a:lstStyle/>
          <a:p>
            <a:r>
              <a:rPr lang="en-GB" dirty="0" smtClean="0"/>
              <a:t>What is AI? (2)</a:t>
            </a:r>
            <a:endParaRPr lang="en-GB" dirty="0"/>
          </a:p>
        </p:txBody>
      </p:sp>
      <p:sp>
        <p:nvSpPr>
          <p:cNvPr id="5" name="Slide Number Placeholder 4"/>
          <p:cNvSpPr>
            <a:spLocks noGrp="1"/>
          </p:cNvSpPr>
          <p:nvPr>
            <p:ph type="sldNum" sz="quarter" idx="12"/>
          </p:nvPr>
        </p:nvSpPr>
        <p:spPr/>
        <p:txBody>
          <a:bodyPr/>
          <a:lstStyle/>
          <a:p>
            <a:pPr>
              <a:defRPr/>
            </a:pPr>
            <a:fld id="{6085D021-C428-4A81-B55F-4A43F2564335}" type="slidenum">
              <a:rPr lang="en-GB" smtClean="0"/>
              <a:pPr>
                <a:defRPr/>
              </a:pPr>
              <a:t>8</a:t>
            </a:fld>
            <a:endParaRPr lang="en-GB"/>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Artificial Intelligence is the development of systems that exhibit the characteristics we associate with intelligence in human behavior: </a:t>
            </a:r>
          </a:p>
          <a:p>
            <a:pPr lvl="1"/>
            <a:r>
              <a:rPr lang="en-US" dirty="0" smtClean="0"/>
              <a:t>perception, </a:t>
            </a:r>
          </a:p>
          <a:p>
            <a:pPr lvl="1"/>
            <a:r>
              <a:rPr lang="en-US" dirty="0" smtClean="0"/>
              <a:t>natural language processing, </a:t>
            </a:r>
          </a:p>
          <a:p>
            <a:pPr lvl="1"/>
            <a:r>
              <a:rPr lang="en-US" dirty="0" smtClean="0"/>
              <a:t>reasoning, </a:t>
            </a:r>
          </a:p>
          <a:p>
            <a:pPr lvl="1"/>
            <a:r>
              <a:rPr lang="en-US" dirty="0" smtClean="0"/>
              <a:t>planning,</a:t>
            </a:r>
          </a:p>
          <a:p>
            <a:pPr lvl="1"/>
            <a:r>
              <a:rPr lang="en-US" dirty="0" smtClean="0"/>
              <a:t>problem solving, </a:t>
            </a:r>
          </a:p>
          <a:p>
            <a:pPr lvl="1"/>
            <a:r>
              <a:rPr lang="en-US" dirty="0" smtClean="0"/>
              <a:t>learning and adaptation, </a:t>
            </a:r>
          </a:p>
          <a:p>
            <a:pPr lvl="1"/>
            <a:r>
              <a:rPr lang="en-US" dirty="0" smtClean="0"/>
              <a:t>etc.</a:t>
            </a:r>
            <a:endParaRPr lang="en-GB" dirty="0" smtClean="0"/>
          </a:p>
          <a:p>
            <a:endParaRPr lang="en-GB" dirty="0"/>
          </a:p>
        </p:txBody>
      </p:sp>
      <p:sp>
        <p:nvSpPr>
          <p:cNvPr id="2" name="Title 1"/>
          <p:cNvSpPr>
            <a:spLocks noGrp="1"/>
          </p:cNvSpPr>
          <p:nvPr>
            <p:ph type="title"/>
          </p:nvPr>
        </p:nvSpPr>
        <p:spPr/>
        <p:txBody>
          <a:bodyPr/>
          <a:lstStyle/>
          <a:p>
            <a:r>
              <a:rPr lang="en-GB" dirty="0" smtClean="0"/>
              <a:t>What is AI? (3)</a:t>
            </a:r>
            <a:endParaRPr lang="en-GB" dirty="0"/>
          </a:p>
        </p:txBody>
      </p:sp>
      <p:sp>
        <p:nvSpPr>
          <p:cNvPr id="5" name="Slide Number Placeholder 4"/>
          <p:cNvSpPr>
            <a:spLocks noGrp="1"/>
          </p:cNvSpPr>
          <p:nvPr>
            <p:ph type="sldNum" sz="quarter" idx="12"/>
          </p:nvPr>
        </p:nvSpPr>
        <p:spPr/>
        <p:txBody>
          <a:bodyPr/>
          <a:lstStyle/>
          <a:p>
            <a:pPr>
              <a:defRPr/>
            </a:pPr>
            <a:fld id="{6085D021-C428-4A81-B55F-4A43F2564335}" type="slidenum">
              <a:rPr lang="en-GB" smtClean="0"/>
              <a:pPr>
                <a:defRPr/>
              </a:pPr>
              <a:t>9</a:t>
            </a:fld>
            <a:endParaRPr lang="en-GB"/>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474</TotalTime>
  <Words>3291</Words>
  <Application>Microsoft Office PowerPoint</Application>
  <PresentationFormat>On-screen Show (4:3)</PresentationFormat>
  <Paragraphs>706</Paragraphs>
  <Slides>64</Slides>
  <Notes>33</Notes>
  <HiddenSlides>1</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Concourse</vt:lpstr>
      <vt:lpstr>Artificial Intelligence  Lecture 1: Introduction</vt:lpstr>
      <vt:lpstr>Today’s Lecture overview</vt:lpstr>
      <vt:lpstr>What is Intelligence?</vt:lpstr>
      <vt:lpstr>Types of Intelligence</vt:lpstr>
      <vt:lpstr>Types of Intelligence (2)</vt:lpstr>
      <vt:lpstr>Types of Intelligence (3)</vt:lpstr>
      <vt:lpstr>What is Artificial Intelligence? (John McCarthy, Stanford University)</vt:lpstr>
      <vt:lpstr>What is AI? (2)</vt:lpstr>
      <vt:lpstr>What is AI? (3)</vt:lpstr>
      <vt:lpstr>What’s involved in Intelligence?</vt:lpstr>
      <vt:lpstr>Academic Disciplines relevant to AI</vt:lpstr>
      <vt:lpstr>Brief History of AI (1)</vt:lpstr>
      <vt:lpstr>Brief History of AI (2)</vt:lpstr>
      <vt:lpstr>Brief History of AI (3)</vt:lpstr>
      <vt:lpstr>Brief History of AI (4)</vt:lpstr>
      <vt:lpstr>Brief History of AI (5)</vt:lpstr>
      <vt:lpstr>Summary of History of AI(1)</vt:lpstr>
      <vt:lpstr>Summary of History of AI(2)</vt:lpstr>
      <vt:lpstr>Success Stories</vt:lpstr>
      <vt:lpstr>Example: DARPA Grand Challenge</vt:lpstr>
      <vt:lpstr>HAL: from the movie 2001</vt:lpstr>
      <vt:lpstr>Hal and AI</vt:lpstr>
      <vt:lpstr>What might be involved in building a computer like Hal….</vt:lpstr>
      <vt:lpstr>Can we build hardware as complex as the brain?</vt:lpstr>
      <vt:lpstr>Slide 25</vt:lpstr>
      <vt:lpstr>Can Computers Talk?</vt:lpstr>
      <vt:lpstr>Can Computers Recognize Speech?</vt:lpstr>
      <vt:lpstr>Recognizing human speech   (ctd.)</vt:lpstr>
      <vt:lpstr>Can Computers Understand speech?</vt:lpstr>
      <vt:lpstr>Can Computers Understand speech?</vt:lpstr>
      <vt:lpstr>Can Computers Understand speech?</vt:lpstr>
      <vt:lpstr>Can Computers Learn and Adapt ?</vt:lpstr>
      <vt:lpstr>Can Computers “see”?</vt:lpstr>
      <vt:lpstr>Can computers plan and make optimal decisions?</vt:lpstr>
      <vt:lpstr>Summary of State of AI Systems in Practice</vt:lpstr>
      <vt:lpstr> Intelligent Systems in Your Everyday Life</vt:lpstr>
      <vt:lpstr>AI Applications: Machine Translation</vt:lpstr>
      <vt:lpstr>AI and Web Search</vt:lpstr>
      <vt:lpstr>What’s involved in Intelligence? (again)</vt:lpstr>
      <vt:lpstr>Characteristics of AI</vt:lpstr>
      <vt:lpstr>Characteristics of AI (2)</vt:lpstr>
      <vt:lpstr>Contrasting AI with Natural Intelligence</vt:lpstr>
      <vt:lpstr>Contrasting AI with Natural Intelligence (2)</vt:lpstr>
      <vt:lpstr>Different Types of Artificial Intelligence</vt:lpstr>
      <vt:lpstr>Acting humanly: Turing test</vt:lpstr>
      <vt:lpstr>Thinking humanly</vt:lpstr>
      <vt:lpstr>Thinking rationally</vt:lpstr>
      <vt:lpstr>Acting rationally</vt:lpstr>
      <vt:lpstr>Two Views of AI</vt:lpstr>
      <vt:lpstr>Symbolic AI </vt:lpstr>
      <vt:lpstr>Sub-symbolic Approach</vt:lpstr>
      <vt:lpstr>Turing Test for Intelligence</vt:lpstr>
      <vt:lpstr>Turing Test (the Imitation game)- 1950</vt:lpstr>
      <vt:lpstr>Modelling an AI System</vt:lpstr>
      <vt:lpstr>AI Applications</vt:lpstr>
      <vt:lpstr>AI application areas</vt:lpstr>
      <vt:lpstr>AI application areas</vt:lpstr>
      <vt:lpstr>AI application areas</vt:lpstr>
      <vt:lpstr>AI application areas</vt:lpstr>
      <vt:lpstr>AI application areas</vt:lpstr>
      <vt:lpstr>AI application areas</vt:lpstr>
      <vt:lpstr>AI application areas</vt:lpstr>
      <vt:lpstr>Application Domains of AI</vt:lpstr>
      <vt:lpstr>Summary of Today’s Lecture</vt:lpstr>
    </vt:vector>
  </TitlesOfParts>
  <Company>Imperial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0. Course Overview</dc:title>
  <dc:creator>Simon Colton</dc:creator>
  <cp:lastModifiedBy>USERS</cp:lastModifiedBy>
  <cp:revision>55</cp:revision>
  <cp:lastPrinted>2007-01-15T13:15:08Z</cp:lastPrinted>
  <dcterms:created xsi:type="dcterms:W3CDTF">2003-01-07T10:27:12Z</dcterms:created>
  <dcterms:modified xsi:type="dcterms:W3CDTF">2015-02-15T08:16:15Z</dcterms:modified>
</cp:coreProperties>
</file>