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93"/>
  </p:notesMasterIdLst>
  <p:sldIdLst>
    <p:sldId id="257" r:id="rId2"/>
    <p:sldId id="258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260" r:id="rId13"/>
    <p:sldId id="331" r:id="rId14"/>
    <p:sldId id="383" r:id="rId15"/>
    <p:sldId id="384" r:id="rId16"/>
    <p:sldId id="385" r:id="rId17"/>
    <p:sldId id="386" r:id="rId18"/>
    <p:sldId id="387" r:id="rId19"/>
    <p:sldId id="388" r:id="rId20"/>
    <p:sldId id="273" r:id="rId21"/>
    <p:sldId id="389" r:id="rId22"/>
    <p:sldId id="268" r:id="rId23"/>
    <p:sldId id="390" r:id="rId24"/>
    <p:sldId id="392" r:id="rId25"/>
    <p:sldId id="275" r:id="rId26"/>
    <p:sldId id="315" r:id="rId27"/>
    <p:sldId id="316" r:id="rId28"/>
    <p:sldId id="276" r:id="rId29"/>
    <p:sldId id="278" r:id="rId30"/>
    <p:sldId id="279" r:id="rId31"/>
    <p:sldId id="428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307" r:id="rId65"/>
    <p:sldId id="308" r:id="rId66"/>
    <p:sldId id="336" r:id="rId67"/>
    <p:sldId id="310" r:id="rId68"/>
    <p:sldId id="337" r:id="rId69"/>
    <p:sldId id="338" r:id="rId70"/>
    <p:sldId id="339" r:id="rId71"/>
    <p:sldId id="342" r:id="rId72"/>
    <p:sldId id="340" r:id="rId73"/>
    <p:sldId id="341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62" r:id="rId90"/>
    <p:sldId id="370" r:id="rId91"/>
    <p:sldId id="371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07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F59F6D70-FF3E-422B-ADD1-A6B4CDC85F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3FAEFFE-C6F3-4A47-A03A-64AE275F9120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95B52-7B9C-461A-8213-F30479F8E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CA7-2AA2-4A86-BABE-D402CB16F435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78A4-F7D9-4F8B-871B-850A4874E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FE31387-1F70-41C7-93D3-D0F5391D8B7B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915AE9-89EC-4F8E-BB3C-CCD7A9FC5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8BCB39-E4BB-4090-B7AA-D4E2F483B5DD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201EDD-D75A-4454-8E8A-41E947762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26, 2003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3: Solving Problems by Searching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75FF2-8517-487A-8981-560C4493C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87D-7390-404E-B5F1-CD9DD0D65459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452797-1FCA-459C-B075-D266921F0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A6E-2225-48D3-859C-C2648937267C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98A523-7B01-4E61-AAAC-28D8F08A86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6EEE1A-F675-4C38-BF83-99C0F6FF5A26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CFB86F9-BDBB-4BBE-BE9D-F5BFC17A8E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167087-6F6A-4A22-B621-773254D9A4C1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401C25-40CC-4155-B7D2-74C9831B7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A8DA-A2AC-4E80-9676-458D4AA33EF7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590342-B95E-484E-B24A-17187D1EE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AB2-6C82-406B-9531-AB4F43D6F55F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58BF3-3A54-4C85-A758-6D4BCDC28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9C96-3C48-4BDD-9D3F-483A449110C0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3CDCF-D8AC-480D-90EA-D28E75939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2A08E0B-0E9D-4E4B-AD88-B92A7850153E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3D3FC1-656D-46F1-A3D4-A4E08F3E9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DE2E7C-A816-4A04-AE40-44D79DCCBA38}" type="datetime1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5D3506-622A-4831-88A2-4C12E069C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3200" dirty="0" smtClean="0"/>
              <a:t>ICS 3211: Artificial Intelligence</a:t>
            </a:r>
            <a:br>
              <a:rPr lang="en-US" sz="3200" dirty="0" smtClean="0"/>
            </a:br>
            <a:r>
              <a:rPr lang="en-US" sz="3200" dirty="0" smtClean="0"/>
              <a:t>Lecture 3: Solving </a:t>
            </a:r>
            <a:r>
              <a:rPr lang="en-US" sz="3200" dirty="0"/>
              <a:t>problems by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98A523-7B01-4E61-AAAC-28D8F08A86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4A8A93-9486-4519-91AE-1E92F24BD97F}" type="slidenum">
              <a:rPr lang="en-US"/>
              <a:pPr/>
              <a:t>10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/>
              <a:t>Water Pouring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Actions and Successor Function</a:t>
            </a:r>
          </a:p>
          <a:p>
            <a:pPr lvl="1">
              <a:lnSpc>
                <a:spcPct val="90000"/>
              </a:lnSpc>
            </a:pPr>
            <a:r>
              <a:rPr lang="en-US"/>
              <a:t>Fill a bucket</a:t>
            </a:r>
          </a:p>
          <a:p>
            <a:pPr lvl="2">
              <a:lnSpc>
                <a:spcPct val="90000"/>
              </a:lnSpc>
            </a:pPr>
            <a:r>
              <a:rPr lang="en-US"/>
              <a:t>(x y) -&gt; (3 y)</a:t>
            </a:r>
          </a:p>
          <a:p>
            <a:pPr lvl="2">
              <a:lnSpc>
                <a:spcPct val="90000"/>
              </a:lnSpc>
            </a:pPr>
            <a:r>
              <a:rPr lang="en-US"/>
              <a:t>(x y) -&gt; (x 4)</a:t>
            </a:r>
          </a:p>
          <a:p>
            <a:pPr lvl="1">
              <a:lnSpc>
                <a:spcPct val="90000"/>
              </a:lnSpc>
            </a:pPr>
            <a:r>
              <a:rPr lang="en-US"/>
              <a:t>Empty a bucket</a:t>
            </a:r>
          </a:p>
          <a:p>
            <a:pPr lvl="2">
              <a:lnSpc>
                <a:spcPct val="90000"/>
              </a:lnSpc>
            </a:pPr>
            <a:r>
              <a:rPr lang="en-US"/>
              <a:t>(x y) -&gt; (0 y)</a:t>
            </a:r>
          </a:p>
          <a:p>
            <a:pPr lvl="2">
              <a:lnSpc>
                <a:spcPct val="90000"/>
              </a:lnSpc>
            </a:pPr>
            <a:r>
              <a:rPr lang="en-US"/>
              <a:t>(x y) -&gt; (x 0)</a:t>
            </a:r>
          </a:p>
          <a:p>
            <a:pPr lvl="1">
              <a:lnSpc>
                <a:spcPct val="90000"/>
              </a:lnSpc>
            </a:pPr>
            <a:r>
              <a:rPr lang="en-US"/>
              <a:t>Pour contents of one bucket into another</a:t>
            </a:r>
          </a:p>
          <a:p>
            <a:pPr lvl="2">
              <a:lnSpc>
                <a:spcPct val="90000"/>
              </a:lnSpc>
            </a:pPr>
            <a:r>
              <a:rPr lang="en-US"/>
              <a:t>(x y) -&gt; (0 x+y) or (x+y-4, 4)</a:t>
            </a:r>
          </a:p>
          <a:p>
            <a:pPr lvl="2">
              <a:lnSpc>
                <a:spcPct val="90000"/>
              </a:lnSpc>
            </a:pPr>
            <a:r>
              <a:rPr lang="en-US"/>
              <a:t>(x y) -&gt; (x+y 0) or (3, x+y-3)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B716FE-8BBD-4484-A197-301B2433B97D}" type="slidenum">
              <a:rPr lang="en-US"/>
              <a:pPr/>
              <a:t>11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/>
              <a:t>Water Pouring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ph idx="1"/>
          </p:nvPr>
        </p:nvGraphicFramePr>
        <p:xfrm>
          <a:off x="2522538" y="1600200"/>
          <a:ext cx="4098925" cy="4525963"/>
        </p:xfrm>
        <a:graphic>
          <a:graphicData uri="http://schemas.openxmlformats.org/presentationml/2006/ole">
            <p:oleObj spid="_x0000_s1026" name="Document" r:id="rId3" imgW="5017008" imgH="5538216" progId="Word.Document.8">
              <p:embed/>
            </p:oleObj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/>
              <a:t>Romania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5F27E4B-C9F5-4007-A3A6-B8D3973E72B1}" type="slidenum">
              <a:rPr lang="en-US"/>
              <a:pPr/>
              <a:t>12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On holiday in Romania; currently in Arad.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Flight leaves tomorrow from </a:t>
            </a:r>
            <a:r>
              <a:rPr lang="en-US" sz="2800" dirty="0" smtClean="0"/>
              <a:t>Bucharest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Formulate goal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 in </a:t>
            </a:r>
            <a:r>
              <a:rPr lang="en-US" sz="2400" dirty="0" smtClean="0"/>
              <a:t>Bucharest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Formulate problem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states</a:t>
            </a:r>
            <a:r>
              <a:rPr lang="en-US" sz="2400" dirty="0"/>
              <a:t>: various cities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actions</a:t>
            </a:r>
            <a:r>
              <a:rPr lang="en-US" sz="2400" dirty="0"/>
              <a:t>: drive between </a:t>
            </a:r>
            <a:r>
              <a:rPr lang="en-US" sz="2400" dirty="0" smtClean="0"/>
              <a:t>cities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Find solution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sequence of cities, e.g., Arad, Sibiu, </a:t>
            </a:r>
            <a:r>
              <a:rPr lang="en-US" sz="2400" dirty="0" err="1"/>
              <a:t>Fagaras</a:t>
            </a:r>
            <a:r>
              <a:rPr lang="en-US" sz="2400" dirty="0"/>
              <a:t>, </a:t>
            </a:r>
            <a:r>
              <a:rPr lang="en-US" sz="2400" dirty="0" smtClean="0"/>
              <a:t>Bucharest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/>
              <a:t>Romania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313C134-FF4E-4606-80E1-6F24E36CB6A0}" type="slidenum">
              <a:rPr lang="en-US"/>
              <a:pPr/>
              <a:t>13</a:t>
            </a:fld>
            <a:endParaRPr lang="en-US"/>
          </a:p>
        </p:txBody>
      </p:sp>
      <p:pic>
        <p:nvPicPr>
          <p:cNvPr id="7172" name="Picture 4" descr="romania-distanc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447801"/>
            <a:ext cx="8382000" cy="4800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D78FA5A-2B5A-4384-95CD-9DFD9A74CFA2}" type="slidenum">
              <a:rPr lang="en-US"/>
              <a:pPr/>
              <a:t>14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Romania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Initial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 “At Arad”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Successor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set of action state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S(Arad) = {(Arad-&gt;Zerind, Zerind), …}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Goal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 x = “at Bucharest”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Path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sum of the distances traveled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FD65915-EEAA-4A1C-A05B-19FAAF81C67A}" type="slidenum">
              <a:rPr lang="en-US"/>
              <a:pPr/>
              <a:t>15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3: Eight Puzzle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States: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Description of the eight tiles and location of the blank tile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Successor Function: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Generates the legal states from trying the four actions {</a:t>
            </a:r>
            <a:r>
              <a:rPr lang="en-US" sz="2000" i="1" smtClean="0"/>
              <a:t>Left, Right, Up, Down</a:t>
            </a: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Goal Test: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Checks whether the state matches the goal configuration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Path Cost: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step costs 1</a:t>
            </a:r>
          </a:p>
        </p:txBody>
      </p:sp>
      <p:graphicFrame>
        <p:nvGraphicFramePr>
          <p:cNvPr id="105516" name="Group 44"/>
          <p:cNvGraphicFramePr>
            <a:graphicFrameLocks noGrp="1"/>
          </p:cNvGraphicFramePr>
          <p:nvPr>
            <p:ph sz="quarter" idx="2"/>
          </p:nvPr>
        </p:nvGraphicFramePr>
        <p:xfrm>
          <a:off x="5638800" y="1900238"/>
          <a:ext cx="2667000" cy="155448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17" name="Group 45"/>
          <p:cNvGraphicFramePr>
            <a:graphicFrameLocks noGrp="1"/>
          </p:cNvGraphicFramePr>
          <p:nvPr>
            <p:ph sz="quarter" idx="3"/>
          </p:nvPr>
        </p:nvGraphicFramePr>
        <p:xfrm>
          <a:off x="5638800" y="4238625"/>
          <a:ext cx="2667000" cy="155448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8DEB977-F3D2-4C6A-928C-EFF8D4BF6A24}" type="slidenum">
              <a:rPr lang="en-US"/>
              <a:pPr/>
              <a:t>16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3: Eight Puzzle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Eight puzzle is from a family of “sliding –block puzzles”</a:t>
            </a:r>
          </a:p>
          <a:p>
            <a:pPr lvl="1" eaLnBrk="1" hangingPunct="1"/>
            <a:r>
              <a:rPr lang="en-US" smtClean="0"/>
              <a:t>NP Complete</a:t>
            </a:r>
          </a:p>
          <a:p>
            <a:pPr lvl="1" eaLnBrk="1" hangingPunct="1"/>
            <a:r>
              <a:rPr lang="en-US" smtClean="0"/>
              <a:t>8 puzzle has 9!/2 = 181440 states</a:t>
            </a:r>
          </a:p>
          <a:p>
            <a:pPr lvl="1" eaLnBrk="1" hangingPunct="1"/>
            <a:r>
              <a:rPr lang="en-US" smtClean="0"/>
              <a:t>15 puzzle has approx. 1.3*10</a:t>
            </a:r>
            <a:r>
              <a:rPr lang="en-US" baseline="30000" smtClean="0"/>
              <a:t>12</a:t>
            </a:r>
            <a:r>
              <a:rPr lang="en-US" smtClean="0"/>
              <a:t> states</a:t>
            </a:r>
          </a:p>
          <a:p>
            <a:pPr lvl="1" eaLnBrk="1" hangingPunct="1"/>
            <a:r>
              <a:rPr lang="en-US" smtClean="0"/>
              <a:t>24 puzzle has approx. 1*10</a:t>
            </a:r>
            <a:r>
              <a:rPr lang="en-US" baseline="30000" smtClean="0"/>
              <a:t>25</a:t>
            </a:r>
            <a:r>
              <a:rPr lang="en-US" smtClean="0"/>
              <a:t> states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279742-3150-427C-957F-270D733C77CA}" type="slidenum">
              <a:rPr lang="en-US"/>
              <a:pPr/>
              <a:t>17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4: Eight Queens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Place eight queens on a chess board such that no queen can attack another queen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 path cost because only the final state counts!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Incremental formulations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Complete state formulations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4648200" y="1600200"/>
            <a:ext cx="4038600" cy="4525963"/>
            <a:chOff x="2928" y="1008"/>
            <a:chExt cx="2544" cy="2851"/>
          </a:xfrm>
        </p:grpSpPr>
        <p:sp>
          <p:nvSpPr>
            <p:cNvPr id="15368" name="Rectangle 69"/>
            <p:cNvSpPr>
              <a:spLocks noChangeArrowheads="1"/>
            </p:cNvSpPr>
            <p:nvPr/>
          </p:nvSpPr>
          <p:spPr bwMode="auto">
            <a:xfrm>
              <a:off x="5154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69" name="Rectangle 68"/>
            <p:cNvSpPr>
              <a:spLocks noChangeArrowheads="1"/>
            </p:cNvSpPr>
            <p:nvPr/>
          </p:nvSpPr>
          <p:spPr bwMode="auto">
            <a:xfrm>
              <a:off x="4836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0" name="Rectangle 67"/>
            <p:cNvSpPr>
              <a:spLocks noChangeArrowheads="1"/>
            </p:cNvSpPr>
            <p:nvPr/>
          </p:nvSpPr>
          <p:spPr bwMode="auto">
            <a:xfrm>
              <a:off x="4518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1" name="Rectangle 66"/>
            <p:cNvSpPr>
              <a:spLocks noChangeArrowheads="1"/>
            </p:cNvSpPr>
            <p:nvPr/>
          </p:nvSpPr>
          <p:spPr bwMode="auto">
            <a:xfrm>
              <a:off x="4200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372" name="Rectangle 65"/>
            <p:cNvSpPr>
              <a:spLocks noChangeArrowheads="1"/>
            </p:cNvSpPr>
            <p:nvPr/>
          </p:nvSpPr>
          <p:spPr bwMode="auto">
            <a:xfrm>
              <a:off x="3882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3" name="Rectangle 64"/>
            <p:cNvSpPr>
              <a:spLocks noChangeArrowheads="1"/>
            </p:cNvSpPr>
            <p:nvPr/>
          </p:nvSpPr>
          <p:spPr bwMode="auto">
            <a:xfrm>
              <a:off x="3564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4" name="Rectangle 63"/>
            <p:cNvSpPr>
              <a:spLocks noChangeArrowheads="1"/>
            </p:cNvSpPr>
            <p:nvPr/>
          </p:nvSpPr>
          <p:spPr bwMode="auto">
            <a:xfrm>
              <a:off x="3246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5" name="Rectangle 62"/>
            <p:cNvSpPr>
              <a:spLocks noChangeArrowheads="1"/>
            </p:cNvSpPr>
            <p:nvPr/>
          </p:nvSpPr>
          <p:spPr bwMode="auto">
            <a:xfrm>
              <a:off x="2928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6" name="Rectangle 61"/>
            <p:cNvSpPr>
              <a:spLocks noChangeArrowheads="1"/>
            </p:cNvSpPr>
            <p:nvPr/>
          </p:nvSpPr>
          <p:spPr bwMode="auto">
            <a:xfrm>
              <a:off x="5154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7" name="Rectangle 60"/>
            <p:cNvSpPr>
              <a:spLocks noChangeArrowheads="1"/>
            </p:cNvSpPr>
            <p:nvPr/>
          </p:nvSpPr>
          <p:spPr bwMode="auto">
            <a:xfrm>
              <a:off x="4836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8" name="Rectangle 59"/>
            <p:cNvSpPr>
              <a:spLocks noChangeArrowheads="1"/>
            </p:cNvSpPr>
            <p:nvPr/>
          </p:nvSpPr>
          <p:spPr bwMode="auto">
            <a:xfrm>
              <a:off x="4518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79" name="Rectangle 58"/>
            <p:cNvSpPr>
              <a:spLocks noChangeArrowheads="1"/>
            </p:cNvSpPr>
            <p:nvPr/>
          </p:nvSpPr>
          <p:spPr bwMode="auto">
            <a:xfrm>
              <a:off x="4200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0" name="Rectangle 57"/>
            <p:cNvSpPr>
              <a:spLocks noChangeArrowheads="1"/>
            </p:cNvSpPr>
            <p:nvPr/>
          </p:nvSpPr>
          <p:spPr bwMode="auto">
            <a:xfrm>
              <a:off x="3882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1" name="Rectangle 56"/>
            <p:cNvSpPr>
              <a:spLocks noChangeArrowheads="1"/>
            </p:cNvSpPr>
            <p:nvPr/>
          </p:nvSpPr>
          <p:spPr bwMode="auto">
            <a:xfrm>
              <a:off x="3564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382" name="Rectangle 55"/>
            <p:cNvSpPr>
              <a:spLocks noChangeArrowheads="1"/>
            </p:cNvSpPr>
            <p:nvPr/>
          </p:nvSpPr>
          <p:spPr bwMode="auto">
            <a:xfrm>
              <a:off x="3246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3" name="Rectangle 54"/>
            <p:cNvSpPr>
              <a:spLocks noChangeArrowheads="1"/>
            </p:cNvSpPr>
            <p:nvPr/>
          </p:nvSpPr>
          <p:spPr bwMode="auto">
            <a:xfrm>
              <a:off x="2928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4" name="Rectangle 53"/>
            <p:cNvSpPr>
              <a:spLocks noChangeArrowheads="1"/>
            </p:cNvSpPr>
            <p:nvPr/>
          </p:nvSpPr>
          <p:spPr bwMode="auto">
            <a:xfrm>
              <a:off x="5154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385" name="Rectangle 52"/>
            <p:cNvSpPr>
              <a:spLocks noChangeArrowheads="1"/>
            </p:cNvSpPr>
            <p:nvPr/>
          </p:nvSpPr>
          <p:spPr bwMode="auto">
            <a:xfrm>
              <a:off x="4836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6" name="Rectangle 51"/>
            <p:cNvSpPr>
              <a:spLocks noChangeArrowheads="1"/>
            </p:cNvSpPr>
            <p:nvPr/>
          </p:nvSpPr>
          <p:spPr bwMode="auto">
            <a:xfrm>
              <a:off x="4518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7" name="Rectangle 50"/>
            <p:cNvSpPr>
              <a:spLocks noChangeArrowheads="1"/>
            </p:cNvSpPr>
            <p:nvPr/>
          </p:nvSpPr>
          <p:spPr bwMode="auto">
            <a:xfrm>
              <a:off x="4200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3882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89" name="Rectangle 48"/>
            <p:cNvSpPr>
              <a:spLocks noChangeArrowheads="1"/>
            </p:cNvSpPr>
            <p:nvPr/>
          </p:nvSpPr>
          <p:spPr bwMode="auto">
            <a:xfrm>
              <a:off x="3564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0" name="Rectangle 47"/>
            <p:cNvSpPr>
              <a:spLocks noChangeArrowheads="1"/>
            </p:cNvSpPr>
            <p:nvPr/>
          </p:nvSpPr>
          <p:spPr bwMode="auto">
            <a:xfrm>
              <a:off x="3246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1" name="Rectangle 46"/>
            <p:cNvSpPr>
              <a:spLocks noChangeArrowheads="1"/>
            </p:cNvSpPr>
            <p:nvPr/>
          </p:nvSpPr>
          <p:spPr bwMode="auto">
            <a:xfrm>
              <a:off x="2928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2" name="Rectangle 45"/>
            <p:cNvSpPr>
              <a:spLocks noChangeArrowheads="1"/>
            </p:cNvSpPr>
            <p:nvPr/>
          </p:nvSpPr>
          <p:spPr bwMode="auto">
            <a:xfrm>
              <a:off x="5154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4836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4" name="Rectangle 43"/>
            <p:cNvSpPr>
              <a:spLocks noChangeArrowheads="1"/>
            </p:cNvSpPr>
            <p:nvPr/>
          </p:nvSpPr>
          <p:spPr bwMode="auto">
            <a:xfrm>
              <a:off x="4518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5" name="Rectangle 42"/>
            <p:cNvSpPr>
              <a:spLocks noChangeArrowheads="1"/>
            </p:cNvSpPr>
            <p:nvPr/>
          </p:nvSpPr>
          <p:spPr bwMode="auto">
            <a:xfrm>
              <a:off x="4200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6" name="Rectangle 41"/>
            <p:cNvSpPr>
              <a:spLocks noChangeArrowheads="1"/>
            </p:cNvSpPr>
            <p:nvPr/>
          </p:nvSpPr>
          <p:spPr bwMode="auto">
            <a:xfrm>
              <a:off x="3882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397" name="Rectangle 40"/>
            <p:cNvSpPr>
              <a:spLocks noChangeArrowheads="1"/>
            </p:cNvSpPr>
            <p:nvPr/>
          </p:nvSpPr>
          <p:spPr bwMode="auto">
            <a:xfrm>
              <a:off x="3564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8" name="Rectangle 39"/>
            <p:cNvSpPr>
              <a:spLocks noChangeArrowheads="1"/>
            </p:cNvSpPr>
            <p:nvPr/>
          </p:nvSpPr>
          <p:spPr bwMode="auto">
            <a:xfrm>
              <a:off x="3246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399" name="Rectangle 38"/>
            <p:cNvSpPr>
              <a:spLocks noChangeArrowheads="1"/>
            </p:cNvSpPr>
            <p:nvPr/>
          </p:nvSpPr>
          <p:spPr bwMode="auto">
            <a:xfrm>
              <a:off x="2928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0" name="Rectangle 37"/>
            <p:cNvSpPr>
              <a:spLocks noChangeArrowheads="1"/>
            </p:cNvSpPr>
            <p:nvPr/>
          </p:nvSpPr>
          <p:spPr bwMode="auto">
            <a:xfrm>
              <a:off x="5154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1" name="Rectangle 36"/>
            <p:cNvSpPr>
              <a:spLocks noChangeArrowheads="1"/>
            </p:cNvSpPr>
            <p:nvPr/>
          </p:nvSpPr>
          <p:spPr bwMode="auto">
            <a:xfrm>
              <a:off x="4836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402" name="Rectangle 35"/>
            <p:cNvSpPr>
              <a:spLocks noChangeArrowheads="1"/>
            </p:cNvSpPr>
            <p:nvPr/>
          </p:nvSpPr>
          <p:spPr bwMode="auto">
            <a:xfrm>
              <a:off x="4518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3" name="Rectangle 34"/>
            <p:cNvSpPr>
              <a:spLocks noChangeArrowheads="1"/>
            </p:cNvSpPr>
            <p:nvPr/>
          </p:nvSpPr>
          <p:spPr bwMode="auto">
            <a:xfrm>
              <a:off x="4200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4" name="Rectangle 33"/>
            <p:cNvSpPr>
              <a:spLocks noChangeArrowheads="1"/>
            </p:cNvSpPr>
            <p:nvPr/>
          </p:nvSpPr>
          <p:spPr bwMode="auto">
            <a:xfrm>
              <a:off x="3882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5" name="Rectangle 32"/>
            <p:cNvSpPr>
              <a:spLocks noChangeArrowheads="1"/>
            </p:cNvSpPr>
            <p:nvPr/>
          </p:nvSpPr>
          <p:spPr bwMode="auto">
            <a:xfrm>
              <a:off x="3564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6" name="Rectangle 31"/>
            <p:cNvSpPr>
              <a:spLocks noChangeArrowheads="1"/>
            </p:cNvSpPr>
            <p:nvPr/>
          </p:nvSpPr>
          <p:spPr bwMode="auto">
            <a:xfrm>
              <a:off x="3246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7" name="Rectangle 30"/>
            <p:cNvSpPr>
              <a:spLocks noChangeArrowheads="1"/>
            </p:cNvSpPr>
            <p:nvPr/>
          </p:nvSpPr>
          <p:spPr bwMode="auto">
            <a:xfrm>
              <a:off x="2928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8" name="Rectangle 29"/>
            <p:cNvSpPr>
              <a:spLocks noChangeArrowheads="1"/>
            </p:cNvSpPr>
            <p:nvPr/>
          </p:nvSpPr>
          <p:spPr bwMode="auto">
            <a:xfrm>
              <a:off x="5154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09" name="Rectangle 28"/>
            <p:cNvSpPr>
              <a:spLocks noChangeArrowheads="1"/>
            </p:cNvSpPr>
            <p:nvPr/>
          </p:nvSpPr>
          <p:spPr bwMode="auto">
            <a:xfrm>
              <a:off x="4836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0" name="Rectangle 27"/>
            <p:cNvSpPr>
              <a:spLocks noChangeArrowheads="1"/>
            </p:cNvSpPr>
            <p:nvPr/>
          </p:nvSpPr>
          <p:spPr bwMode="auto">
            <a:xfrm>
              <a:off x="4518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1" name="Rectangle 26"/>
            <p:cNvSpPr>
              <a:spLocks noChangeArrowheads="1"/>
            </p:cNvSpPr>
            <p:nvPr/>
          </p:nvSpPr>
          <p:spPr bwMode="auto">
            <a:xfrm>
              <a:off x="4200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2" name="Rectangle 25"/>
            <p:cNvSpPr>
              <a:spLocks noChangeArrowheads="1"/>
            </p:cNvSpPr>
            <p:nvPr/>
          </p:nvSpPr>
          <p:spPr bwMode="auto">
            <a:xfrm>
              <a:off x="3882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3" name="Rectangle 24"/>
            <p:cNvSpPr>
              <a:spLocks noChangeArrowheads="1"/>
            </p:cNvSpPr>
            <p:nvPr/>
          </p:nvSpPr>
          <p:spPr bwMode="auto">
            <a:xfrm>
              <a:off x="3564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4" name="Rectangle 23"/>
            <p:cNvSpPr>
              <a:spLocks noChangeArrowheads="1"/>
            </p:cNvSpPr>
            <p:nvPr/>
          </p:nvSpPr>
          <p:spPr bwMode="auto">
            <a:xfrm>
              <a:off x="3246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5" name="Rectangle 22"/>
            <p:cNvSpPr>
              <a:spLocks noChangeArrowheads="1"/>
            </p:cNvSpPr>
            <p:nvPr/>
          </p:nvSpPr>
          <p:spPr bwMode="auto">
            <a:xfrm>
              <a:off x="2928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416" name="Rectangle 21"/>
            <p:cNvSpPr>
              <a:spLocks noChangeArrowheads="1"/>
            </p:cNvSpPr>
            <p:nvPr/>
          </p:nvSpPr>
          <p:spPr bwMode="auto">
            <a:xfrm>
              <a:off x="5154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7" name="Rectangle 20"/>
            <p:cNvSpPr>
              <a:spLocks noChangeArrowheads="1"/>
            </p:cNvSpPr>
            <p:nvPr/>
          </p:nvSpPr>
          <p:spPr bwMode="auto">
            <a:xfrm>
              <a:off x="4836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18" name="Rectangle 19"/>
            <p:cNvSpPr>
              <a:spLocks noChangeArrowheads="1"/>
            </p:cNvSpPr>
            <p:nvPr/>
          </p:nvSpPr>
          <p:spPr bwMode="auto">
            <a:xfrm>
              <a:off x="4518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419" name="Rectangle 18"/>
            <p:cNvSpPr>
              <a:spLocks noChangeArrowheads="1"/>
            </p:cNvSpPr>
            <p:nvPr/>
          </p:nvSpPr>
          <p:spPr bwMode="auto">
            <a:xfrm>
              <a:off x="4200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0" name="Rectangle 17"/>
            <p:cNvSpPr>
              <a:spLocks noChangeArrowheads="1"/>
            </p:cNvSpPr>
            <p:nvPr/>
          </p:nvSpPr>
          <p:spPr bwMode="auto">
            <a:xfrm>
              <a:off x="3882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1" name="Rectangle 16"/>
            <p:cNvSpPr>
              <a:spLocks noChangeArrowheads="1"/>
            </p:cNvSpPr>
            <p:nvPr/>
          </p:nvSpPr>
          <p:spPr bwMode="auto">
            <a:xfrm>
              <a:off x="3564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2" name="Rectangle 15"/>
            <p:cNvSpPr>
              <a:spLocks noChangeArrowheads="1"/>
            </p:cNvSpPr>
            <p:nvPr/>
          </p:nvSpPr>
          <p:spPr bwMode="auto">
            <a:xfrm>
              <a:off x="3246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3" name="Rectangle 14"/>
            <p:cNvSpPr>
              <a:spLocks noChangeArrowheads="1"/>
            </p:cNvSpPr>
            <p:nvPr/>
          </p:nvSpPr>
          <p:spPr bwMode="auto">
            <a:xfrm>
              <a:off x="2928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4" name="Rectangle 13"/>
            <p:cNvSpPr>
              <a:spLocks noChangeArrowheads="1"/>
            </p:cNvSpPr>
            <p:nvPr/>
          </p:nvSpPr>
          <p:spPr bwMode="auto">
            <a:xfrm>
              <a:off x="5154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5" name="Rectangle 12"/>
            <p:cNvSpPr>
              <a:spLocks noChangeArrowheads="1"/>
            </p:cNvSpPr>
            <p:nvPr/>
          </p:nvSpPr>
          <p:spPr bwMode="auto">
            <a:xfrm>
              <a:off x="4836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6" name="Rectangle 11"/>
            <p:cNvSpPr>
              <a:spLocks noChangeArrowheads="1"/>
            </p:cNvSpPr>
            <p:nvPr/>
          </p:nvSpPr>
          <p:spPr bwMode="auto">
            <a:xfrm>
              <a:off x="4518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7" name="Rectangle 10"/>
            <p:cNvSpPr>
              <a:spLocks noChangeArrowheads="1"/>
            </p:cNvSpPr>
            <p:nvPr/>
          </p:nvSpPr>
          <p:spPr bwMode="auto">
            <a:xfrm>
              <a:off x="4200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8" name="Rectangle 9"/>
            <p:cNvSpPr>
              <a:spLocks noChangeArrowheads="1"/>
            </p:cNvSpPr>
            <p:nvPr/>
          </p:nvSpPr>
          <p:spPr bwMode="auto">
            <a:xfrm>
              <a:off x="3882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29" name="Rectangle 8"/>
            <p:cNvSpPr>
              <a:spLocks noChangeArrowheads="1"/>
            </p:cNvSpPr>
            <p:nvPr/>
          </p:nvSpPr>
          <p:spPr bwMode="auto">
            <a:xfrm>
              <a:off x="3564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30" name="Rectangle 7"/>
            <p:cNvSpPr>
              <a:spLocks noChangeArrowheads="1"/>
            </p:cNvSpPr>
            <p:nvPr/>
          </p:nvSpPr>
          <p:spPr bwMode="auto">
            <a:xfrm>
              <a:off x="3246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5431" name="Rectangle 6"/>
            <p:cNvSpPr>
              <a:spLocks noChangeArrowheads="1"/>
            </p:cNvSpPr>
            <p:nvPr/>
          </p:nvSpPr>
          <p:spPr bwMode="auto">
            <a:xfrm>
              <a:off x="2928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5432" name="Line 70"/>
            <p:cNvSpPr>
              <a:spLocks noChangeShapeType="1"/>
            </p:cNvSpPr>
            <p:nvPr/>
          </p:nvSpPr>
          <p:spPr bwMode="auto">
            <a:xfrm>
              <a:off x="2928" y="100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Line 71"/>
            <p:cNvSpPr>
              <a:spLocks noChangeShapeType="1"/>
            </p:cNvSpPr>
            <p:nvPr/>
          </p:nvSpPr>
          <p:spPr bwMode="auto">
            <a:xfrm>
              <a:off x="2928" y="1364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Line 72"/>
            <p:cNvSpPr>
              <a:spLocks noChangeShapeType="1"/>
            </p:cNvSpPr>
            <p:nvPr/>
          </p:nvSpPr>
          <p:spPr bwMode="auto">
            <a:xfrm>
              <a:off x="2928" y="1721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Line 73"/>
            <p:cNvSpPr>
              <a:spLocks noChangeShapeType="1"/>
            </p:cNvSpPr>
            <p:nvPr/>
          </p:nvSpPr>
          <p:spPr bwMode="auto">
            <a:xfrm>
              <a:off x="2928" y="2077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6" name="Line 74"/>
            <p:cNvSpPr>
              <a:spLocks noChangeShapeType="1"/>
            </p:cNvSpPr>
            <p:nvPr/>
          </p:nvSpPr>
          <p:spPr bwMode="auto">
            <a:xfrm>
              <a:off x="2928" y="2434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Line 75"/>
            <p:cNvSpPr>
              <a:spLocks noChangeShapeType="1"/>
            </p:cNvSpPr>
            <p:nvPr/>
          </p:nvSpPr>
          <p:spPr bwMode="auto">
            <a:xfrm>
              <a:off x="2928" y="2790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Line 76"/>
            <p:cNvSpPr>
              <a:spLocks noChangeShapeType="1"/>
            </p:cNvSpPr>
            <p:nvPr/>
          </p:nvSpPr>
          <p:spPr bwMode="auto">
            <a:xfrm>
              <a:off x="2928" y="314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9" name="Line 77"/>
            <p:cNvSpPr>
              <a:spLocks noChangeShapeType="1"/>
            </p:cNvSpPr>
            <p:nvPr/>
          </p:nvSpPr>
          <p:spPr bwMode="auto">
            <a:xfrm>
              <a:off x="2928" y="3503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78"/>
            <p:cNvSpPr>
              <a:spLocks noChangeShapeType="1"/>
            </p:cNvSpPr>
            <p:nvPr/>
          </p:nvSpPr>
          <p:spPr bwMode="auto">
            <a:xfrm>
              <a:off x="2928" y="3859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1" name="Line 79"/>
            <p:cNvSpPr>
              <a:spLocks noChangeShapeType="1"/>
            </p:cNvSpPr>
            <p:nvPr/>
          </p:nvSpPr>
          <p:spPr bwMode="auto">
            <a:xfrm>
              <a:off x="2928" y="1008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2" name="Line 80"/>
            <p:cNvSpPr>
              <a:spLocks noChangeShapeType="1"/>
            </p:cNvSpPr>
            <p:nvPr/>
          </p:nvSpPr>
          <p:spPr bwMode="auto">
            <a:xfrm>
              <a:off x="3246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3" name="Line 81"/>
            <p:cNvSpPr>
              <a:spLocks noChangeShapeType="1"/>
            </p:cNvSpPr>
            <p:nvPr/>
          </p:nvSpPr>
          <p:spPr bwMode="auto">
            <a:xfrm>
              <a:off x="3564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Line 82"/>
            <p:cNvSpPr>
              <a:spLocks noChangeShapeType="1"/>
            </p:cNvSpPr>
            <p:nvPr/>
          </p:nvSpPr>
          <p:spPr bwMode="auto">
            <a:xfrm>
              <a:off x="3882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5" name="Line 83"/>
            <p:cNvSpPr>
              <a:spLocks noChangeShapeType="1"/>
            </p:cNvSpPr>
            <p:nvPr/>
          </p:nvSpPr>
          <p:spPr bwMode="auto">
            <a:xfrm>
              <a:off x="4200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Line 84"/>
            <p:cNvSpPr>
              <a:spLocks noChangeShapeType="1"/>
            </p:cNvSpPr>
            <p:nvPr/>
          </p:nvSpPr>
          <p:spPr bwMode="auto">
            <a:xfrm>
              <a:off x="4518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7" name="Line 85"/>
            <p:cNvSpPr>
              <a:spLocks noChangeShapeType="1"/>
            </p:cNvSpPr>
            <p:nvPr/>
          </p:nvSpPr>
          <p:spPr bwMode="auto">
            <a:xfrm>
              <a:off x="4836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8" name="Line 86"/>
            <p:cNvSpPr>
              <a:spLocks noChangeShapeType="1"/>
            </p:cNvSpPr>
            <p:nvPr/>
          </p:nvSpPr>
          <p:spPr bwMode="auto">
            <a:xfrm>
              <a:off x="5154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Line 87"/>
            <p:cNvSpPr>
              <a:spLocks noChangeShapeType="1"/>
            </p:cNvSpPr>
            <p:nvPr/>
          </p:nvSpPr>
          <p:spPr bwMode="auto">
            <a:xfrm>
              <a:off x="5472" y="1008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C65D9-67EA-4525-818E-F31DFC4C55BC}" type="slidenum">
              <a:rPr lang="en-US"/>
              <a:pPr/>
              <a:t>18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4: Eight Queens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States: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Any arrangement of 0 to 8 queens on the board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Initial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 queens on the board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Successor function: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Add a queen to an empty square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Goal Test: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8 queens on the board and none are attacked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64*63*…*57 = 1.8*10</a:t>
            </a:r>
            <a:r>
              <a:rPr lang="en-US" sz="2400" baseline="30000" smtClean="0"/>
              <a:t>14</a:t>
            </a:r>
            <a:r>
              <a:rPr lang="en-US" sz="2400" smtClean="0"/>
              <a:t> possible sequences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Ouch!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648200" y="1600200"/>
            <a:ext cx="4038600" cy="4525963"/>
            <a:chOff x="2928" y="1008"/>
            <a:chExt cx="2544" cy="2851"/>
          </a:xfrm>
        </p:grpSpPr>
        <p:sp>
          <p:nvSpPr>
            <p:cNvPr id="16392" name="Rectangle 87"/>
            <p:cNvSpPr>
              <a:spLocks noChangeArrowheads="1"/>
            </p:cNvSpPr>
            <p:nvPr/>
          </p:nvSpPr>
          <p:spPr bwMode="auto">
            <a:xfrm>
              <a:off x="5154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393" name="Rectangle 88"/>
            <p:cNvSpPr>
              <a:spLocks noChangeArrowheads="1"/>
            </p:cNvSpPr>
            <p:nvPr/>
          </p:nvSpPr>
          <p:spPr bwMode="auto">
            <a:xfrm>
              <a:off x="4836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394" name="Rectangle 89"/>
            <p:cNvSpPr>
              <a:spLocks noChangeArrowheads="1"/>
            </p:cNvSpPr>
            <p:nvPr/>
          </p:nvSpPr>
          <p:spPr bwMode="auto">
            <a:xfrm>
              <a:off x="4518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395" name="Rectangle 90"/>
            <p:cNvSpPr>
              <a:spLocks noChangeArrowheads="1"/>
            </p:cNvSpPr>
            <p:nvPr/>
          </p:nvSpPr>
          <p:spPr bwMode="auto">
            <a:xfrm>
              <a:off x="4200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396" name="Rectangle 91"/>
            <p:cNvSpPr>
              <a:spLocks noChangeArrowheads="1"/>
            </p:cNvSpPr>
            <p:nvPr/>
          </p:nvSpPr>
          <p:spPr bwMode="auto">
            <a:xfrm>
              <a:off x="3882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397" name="Rectangle 92"/>
            <p:cNvSpPr>
              <a:spLocks noChangeArrowheads="1"/>
            </p:cNvSpPr>
            <p:nvPr/>
          </p:nvSpPr>
          <p:spPr bwMode="auto">
            <a:xfrm>
              <a:off x="3564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398" name="Rectangle 93"/>
            <p:cNvSpPr>
              <a:spLocks noChangeArrowheads="1"/>
            </p:cNvSpPr>
            <p:nvPr/>
          </p:nvSpPr>
          <p:spPr bwMode="auto">
            <a:xfrm>
              <a:off x="3246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399" name="Rectangle 94"/>
            <p:cNvSpPr>
              <a:spLocks noChangeArrowheads="1"/>
            </p:cNvSpPr>
            <p:nvPr/>
          </p:nvSpPr>
          <p:spPr bwMode="auto">
            <a:xfrm>
              <a:off x="2928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0" name="Rectangle 95"/>
            <p:cNvSpPr>
              <a:spLocks noChangeArrowheads="1"/>
            </p:cNvSpPr>
            <p:nvPr/>
          </p:nvSpPr>
          <p:spPr bwMode="auto">
            <a:xfrm>
              <a:off x="5154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1" name="Rectangle 96"/>
            <p:cNvSpPr>
              <a:spLocks noChangeArrowheads="1"/>
            </p:cNvSpPr>
            <p:nvPr/>
          </p:nvSpPr>
          <p:spPr bwMode="auto">
            <a:xfrm>
              <a:off x="4836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2" name="Rectangle 97"/>
            <p:cNvSpPr>
              <a:spLocks noChangeArrowheads="1"/>
            </p:cNvSpPr>
            <p:nvPr/>
          </p:nvSpPr>
          <p:spPr bwMode="auto">
            <a:xfrm>
              <a:off x="4518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3" name="Rectangle 98"/>
            <p:cNvSpPr>
              <a:spLocks noChangeArrowheads="1"/>
            </p:cNvSpPr>
            <p:nvPr/>
          </p:nvSpPr>
          <p:spPr bwMode="auto">
            <a:xfrm>
              <a:off x="4200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4" name="Rectangle 99"/>
            <p:cNvSpPr>
              <a:spLocks noChangeArrowheads="1"/>
            </p:cNvSpPr>
            <p:nvPr/>
          </p:nvSpPr>
          <p:spPr bwMode="auto">
            <a:xfrm>
              <a:off x="3882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5" name="Rectangle 100"/>
            <p:cNvSpPr>
              <a:spLocks noChangeArrowheads="1"/>
            </p:cNvSpPr>
            <p:nvPr/>
          </p:nvSpPr>
          <p:spPr bwMode="auto">
            <a:xfrm>
              <a:off x="3564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406" name="Rectangle 101"/>
            <p:cNvSpPr>
              <a:spLocks noChangeArrowheads="1"/>
            </p:cNvSpPr>
            <p:nvPr/>
          </p:nvSpPr>
          <p:spPr bwMode="auto">
            <a:xfrm>
              <a:off x="3246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7" name="Rectangle 102"/>
            <p:cNvSpPr>
              <a:spLocks noChangeArrowheads="1"/>
            </p:cNvSpPr>
            <p:nvPr/>
          </p:nvSpPr>
          <p:spPr bwMode="auto">
            <a:xfrm>
              <a:off x="2928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08" name="Rectangle 103"/>
            <p:cNvSpPr>
              <a:spLocks noChangeArrowheads="1"/>
            </p:cNvSpPr>
            <p:nvPr/>
          </p:nvSpPr>
          <p:spPr bwMode="auto">
            <a:xfrm>
              <a:off x="5154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409" name="Rectangle 104"/>
            <p:cNvSpPr>
              <a:spLocks noChangeArrowheads="1"/>
            </p:cNvSpPr>
            <p:nvPr/>
          </p:nvSpPr>
          <p:spPr bwMode="auto">
            <a:xfrm>
              <a:off x="4836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0" name="Rectangle 105"/>
            <p:cNvSpPr>
              <a:spLocks noChangeArrowheads="1"/>
            </p:cNvSpPr>
            <p:nvPr/>
          </p:nvSpPr>
          <p:spPr bwMode="auto">
            <a:xfrm>
              <a:off x="4518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1" name="Rectangle 106"/>
            <p:cNvSpPr>
              <a:spLocks noChangeArrowheads="1"/>
            </p:cNvSpPr>
            <p:nvPr/>
          </p:nvSpPr>
          <p:spPr bwMode="auto">
            <a:xfrm>
              <a:off x="4200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2" name="Rectangle 107"/>
            <p:cNvSpPr>
              <a:spLocks noChangeArrowheads="1"/>
            </p:cNvSpPr>
            <p:nvPr/>
          </p:nvSpPr>
          <p:spPr bwMode="auto">
            <a:xfrm>
              <a:off x="3882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3" name="Rectangle 108"/>
            <p:cNvSpPr>
              <a:spLocks noChangeArrowheads="1"/>
            </p:cNvSpPr>
            <p:nvPr/>
          </p:nvSpPr>
          <p:spPr bwMode="auto">
            <a:xfrm>
              <a:off x="3564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4" name="Rectangle 109"/>
            <p:cNvSpPr>
              <a:spLocks noChangeArrowheads="1"/>
            </p:cNvSpPr>
            <p:nvPr/>
          </p:nvSpPr>
          <p:spPr bwMode="auto">
            <a:xfrm>
              <a:off x="3246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5" name="Rectangle 110"/>
            <p:cNvSpPr>
              <a:spLocks noChangeArrowheads="1"/>
            </p:cNvSpPr>
            <p:nvPr/>
          </p:nvSpPr>
          <p:spPr bwMode="auto">
            <a:xfrm>
              <a:off x="2928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6" name="Rectangle 111"/>
            <p:cNvSpPr>
              <a:spLocks noChangeArrowheads="1"/>
            </p:cNvSpPr>
            <p:nvPr/>
          </p:nvSpPr>
          <p:spPr bwMode="auto">
            <a:xfrm>
              <a:off x="5154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7" name="Rectangle 112"/>
            <p:cNvSpPr>
              <a:spLocks noChangeArrowheads="1"/>
            </p:cNvSpPr>
            <p:nvPr/>
          </p:nvSpPr>
          <p:spPr bwMode="auto">
            <a:xfrm>
              <a:off x="4836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8" name="Rectangle 113"/>
            <p:cNvSpPr>
              <a:spLocks noChangeArrowheads="1"/>
            </p:cNvSpPr>
            <p:nvPr/>
          </p:nvSpPr>
          <p:spPr bwMode="auto">
            <a:xfrm>
              <a:off x="4518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19" name="Rectangle 114"/>
            <p:cNvSpPr>
              <a:spLocks noChangeArrowheads="1"/>
            </p:cNvSpPr>
            <p:nvPr/>
          </p:nvSpPr>
          <p:spPr bwMode="auto">
            <a:xfrm>
              <a:off x="4200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0" name="Rectangle 115"/>
            <p:cNvSpPr>
              <a:spLocks noChangeArrowheads="1"/>
            </p:cNvSpPr>
            <p:nvPr/>
          </p:nvSpPr>
          <p:spPr bwMode="auto">
            <a:xfrm>
              <a:off x="3882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421" name="Rectangle 116"/>
            <p:cNvSpPr>
              <a:spLocks noChangeArrowheads="1"/>
            </p:cNvSpPr>
            <p:nvPr/>
          </p:nvSpPr>
          <p:spPr bwMode="auto">
            <a:xfrm>
              <a:off x="3564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2" name="Rectangle 117"/>
            <p:cNvSpPr>
              <a:spLocks noChangeArrowheads="1"/>
            </p:cNvSpPr>
            <p:nvPr/>
          </p:nvSpPr>
          <p:spPr bwMode="auto">
            <a:xfrm>
              <a:off x="3246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3" name="Rectangle 118"/>
            <p:cNvSpPr>
              <a:spLocks noChangeArrowheads="1"/>
            </p:cNvSpPr>
            <p:nvPr/>
          </p:nvSpPr>
          <p:spPr bwMode="auto">
            <a:xfrm>
              <a:off x="2928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4" name="Rectangle 119"/>
            <p:cNvSpPr>
              <a:spLocks noChangeArrowheads="1"/>
            </p:cNvSpPr>
            <p:nvPr/>
          </p:nvSpPr>
          <p:spPr bwMode="auto">
            <a:xfrm>
              <a:off x="5154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5" name="Rectangle 120"/>
            <p:cNvSpPr>
              <a:spLocks noChangeArrowheads="1"/>
            </p:cNvSpPr>
            <p:nvPr/>
          </p:nvSpPr>
          <p:spPr bwMode="auto">
            <a:xfrm>
              <a:off x="4836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426" name="Rectangle 121"/>
            <p:cNvSpPr>
              <a:spLocks noChangeArrowheads="1"/>
            </p:cNvSpPr>
            <p:nvPr/>
          </p:nvSpPr>
          <p:spPr bwMode="auto">
            <a:xfrm>
              <a:off x="4518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7" name="Rectangle 122"/>
            <p:cNvSpPr>
              <a:spLocks noChangeArrowheads="1"/>
            </p:cNvSpPr>
            <p:nvPr/>
          </p:nvSpPr>
          <p:spPr bwMode="auto">
            <a:xfrm>
              <a:off x="4200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8" name="Rectangle 123"/>
            <p:cNvSpPr>
              <a:spLocks noChangeArrowheads="1"/>
            </p:cNvSpPr>
            <p:nvPr/>
          </p:nvSpPr>
          <p:spPr bwMode="auto">
            <a:xfrm>
              <a:off x="3882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29" name="Rectangle 124"/>
            <p:cNvSpPr>
              <a:spLocks noChangeArrowheads="1"/>
            </p:cNvSpPr>
            <p:nvPr/>
          </p:nvSpPr>
          <p:spPr bwMode="auto">
            <a:xfrm>
              <a:off x="3564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0" name="Rectangle 125"/>
            <p:cNvSpPr>
              <a:spLocks noChangeArrowheads="1"/>
            </p:cNvSpPr>
            <p:nvPr/>
          </p:nvSpPr>
          <p:spPr bwMode="auto">
            <a:xfrm>
              <a:off x="3246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1" name="Rectangle 126"/>
            <p:cNvSpPr>
              <a:spLocks noChangeArrowheads="1"/>
            </p:cNvSpPr>
            <p:nvPr/>
          </p:nvSpPr>
          <p:spPr bwMode="auto">
            <a:xfrm>
              <a:off x="2928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2" name="Rectangle 127"/>
            <p:cNvSpPr>
              <a:spLocks noChangeArrowheads="1"/>
            </p:cNvSpPr>
            <p:nvPr/>
          </p:nvSpPr>
          <p:spPr bwMode="auto">
            <a:xfrm>
              <a:off x="5154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3" name="Rectangle 128"/>
            <p:cNvSpPr>
              <a:spLocks noChangeArrowheads="1"/>
            </p:cNvSpPr>
            <p:nvPr/>
          </p:nvSpPr>
          <p:spPr bwMode="auto">
            <a:xfrm>
              <a:off x="4836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4" name="Rectangle 129"/>
            <p:cNvSpPr>
              <a:spLocks noChangeArrowheads="1"/>
            </p:cNvSpPr>
            <p:nvPr/>
          </p:nvSpPr>
          <p:spPr bwMode="auto">
            <a:xfrm>
              <a:off x="4518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5" name="Rectangle 130"/>
            <p:cNvSpPr>
              <a:spLocks noChangeArrowheads="1"/>
            </p:cNvSpPr>
            <p:nvPr/>
          </p:nvSpPr>
          <p:spPr bwMode="auto">
            <a:xfrm>
              <a:off x="4200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6" name="Rectangle 131"/>
            <p:cNvSpPr>
              <a:spLocks noChangeArrowheads="1"/>
            </p:cNvSpPr>
            <p:nvPr/>
          </p:nvSpPr>
          <p:spPr bwMode="auto">
            <a:xfrm>
              <a:off x="3882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7" name="Rectangle 132"/>
            <p:cNvSpPr>
              <a:spLocks noChangeArrowheads="1"/>
            </p:cNvSpPr>
            <p:nvPr/>
          </p:nvSpPr>
          <p:spPr bwMode="auto">
            <a:xfrm>
              <a:off x="3564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8" name="Rectangle 133"/>
            <p:cNvSpPr>
              <a:spLocks noChangeArrowheads="1"/>
            </p:cNvSpPr>
            <p:nvPr/>
          </p:nvSpPr>
          <p:spPr bwMode="auto">
            <a:xfrm>
              <a:off x="3246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39" name="Rectangle 134"/>
            <p:cNvSpPr>
              <a:spLocks noChangeArrowheads="1"/>
            </p:cNvSpPr>
            <p:nvPr/>
          </p:nvSpPr>
          <p:spPr bwMode="auto">
            <a:xfrm>
              <a:off x="2928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440" name="Rectangle 135"/>
            <p:cNvSpPr>
              <a:spLocks noChangeArrowheads="1"/>
            </p:cNvSpPr>
            <p:nvPr/>
          </p:nvSpPr>
          <p:spPr bwMode="auto">
            <a:xfrm>
              <a:off x="5154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1" name="Rectangle 136"/>
            <p:cNvSpPr>
              <a:spLocks noChangeArrowheads="1"/>
            </p:cNvSpPr>
            <p:nvPr/>
          </p:nvSpPr>
          <p:spPr bwMode="auto">
            <a:xfrm>
              <a:off x="4836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2" name="Rectangle 137"/>
            <p:cNvSpPr>
              <a:spLocks noChangeArrowheads="1"/>
            </p:cNvSpPr>
            <p:nvPr/>
          </p:nvSpPr>
          <p:spPr bwMode="auto">
            <a:xfrm>
              <a:off x="4518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443" name="Rectangle 138"/>
            <p:cNvSpPr>
              <a:spLocks noChangeArrowheads="1"/>
            </p:cNvSpPr>
            <p:nvPr/>
          </p:nvSpPr>
          <p:spPr bwMode="auto">
            <a:xfrm>
              <a:off x="4200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4" name="Rectangle 139"/>
            <p:cNvSpPr>
              <a:spLocks noChangeArrowheads="1"/>
            </p:cNvSpPr>
            <p:nvPr/>
          </p:nvSpPr>
          <p:spPr bwMode="auto">
            <a:xfrm>
              <a:off x="3882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5" name="Rectangle 140"/>
            <p:cNvSpPr>
              <a:spLocks noChangeArrowheads="1"/>
            </p:cNvSpPr>
            <p:nvPr/>
          </p:nvSpPr>
          <p:spPr bwMode="auto">
            <a:xfrm>
              <a:off x="3564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6" name="Rectangle 141"/>
            <p:cNvSpPr>
              <a:spLocks noChangeArrowheads="1"/>
            </p:cNvSpPr>
            <p:nvPr/>
          </p:nvSpPr>
          <p:spPr bwMode="auto">
            <a:xfrm>
              <a:off x="3246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7" name="Rectangle 142"/>
            <p:cNvSpPr>
              <a:spLocks noChangeArrowheads="1"/>
            </p:cNvSpPr>
            <p:nvPr/>
          </p:nvSpPr>
          <p:spPr bwMode="auto">
            <a:xfrm>
              <a:off x="2928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8" name="Rectangle 143"/>
            <p:cNvSpPr>
              <a:spLocks noChangeArrowheads="1"/>
            </p:cNvSpPr>
            <p:nvPr/>
          </p:nvSpPr>
          <p:spPr bwMode="auto">
            <a:xfrm>
              <a:off x="5154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49" name="Rectangle 144"/>
            <p:cNvSpPr>
              <a:spLocks noChangeArrowheads="1"/>
            </p:cNvSpPr>
            <p:nvPr/>
          </p:nvSpPr>
          <p:spPr bwMode="auto">
            <a:xfrm>
              <a:off x="4836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50" name="Rectangle 145"/>
            <p:cNvSpPr>
              <a:spLocks noChangeArrowheads="1"/>
            </p:cNvSpPr>
            <p:nvPr/>
          </p:nvSpPr>
          <p:spPr bwMode="auto">
            <a:xfrm>
              <a:off x="4518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51" name="Rectangle 146"/>
            <p:cNvSpPr>
              <a:spLocks noChangeArrowheads="1"/>
            </p:cNvSpPr>
            <p:nvPr/>
          </p:nvSpPr>
          <p:spPr bwMode="auto">
            <a:xfrm>
              <a:off x="4200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52" name="Rectangle 147"/>
            <p:cNvSpPr>
              <a:spLocks noChangeArrowheads="1"/>
            </p:cNvSpPr>
            <p:nvPr/>
          </p:nvSpPr>
          <p:spPr bwMode="auto">
            <a:xfrm>
              <a:off x="3882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53" name="Rectangle 148"/>
            <p:cNvSpPr>
              <a:spLocks noChangeArrowheads="1"/>
            </p:cNvSpPr>
            <p:nvPr/>
          </p:nvSpPr>
          <p:spPr bwMode="auto">
            <a:xfrm>
              <a:off x="3564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54" name="Rectangle 149"/>
            <p:cNvSpPr>
              <a:spLocks noChangeArrowheads="1"/>
            </p:cNvSpPr>
            <p:nvPr/>
          </p:nvSpPr>
          <p:spPr bwMode="auto">
            <a:xfrm>
              <a:off x="3246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6455" name="Rectangle 150"/>
            <p:cNvSpPr>
              <a:spLocks noChangeArrowheads="1"/>
            </p:cNvSpPr>
            <p:nvPr/>
          </p:nvSpPr>
          <p:spPr bwMode="auto">
            <a:xfrm>
              <a:off x="2928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6456" name="Line 151"/>
            <p:cNvSpPr>
              <a:spLocks noChangeShapeType="1"/>
            </p:cNvSpPr>
            <p:nvPr/>
          </p:nvSpPr>
          <p:spPr bwMode="auto">
            <a:xfrm>
              <a:off x="2928" y="100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152"/>
            <p:cNvSpPr>
              <a:spLocks noChangeShapeType="1"/>
            </p:cNvSpPr>
            <p:nvPr/>
          </p:nvSpPr>
          <p:spPr bwMode="auto">
            <a:xfrm>
              <a:off x="2928" y="1364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153"/>
            <p:cNvSpPr>
              <a:spLocks noChangeShapeType="1"/>
            </p:cNvSpPr>
            <p:nvPr/>
          </p:nvSpPr>
          <p:spPr bwMode="auto">
            <a:xfrm>
              <a:off x="2928" y="1721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Line 154"/>
            <p:cNvSpPr>
              <a:spLocks noChangeShapeType="1"/>
            </p:cNvSpPr>
            <p:nvPr/>
          </p:nvSpPr>
          <p:spPr bwMode="auto">
            <a:xfrm>
              <a:off x="2928" y="2077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Line 155"/>
            <p:cNvSpPr>
              <a:spLocks noChangeShapeType="1"/>
            </p:cNvSpPr>
            <p:nvPr/>
          </p:nvSpPr>
          <p:spPr bwMode="auto">
            <a:xfrm>
              <a:off x="2928" y="2434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Line 156"/>
            <p:cNvSpPr>
              <a:spLocks noChangeShapeType="1"/>
            </p:cNvSpPr>
            <p:nvPr/>
          </p:nvSpPr>
          <p:spPr bwMode="auto">
            <a:xfrm>
              <a:off x="2928" y="2790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Line 157"/>
            <p:cNvSpPr>
              <a:spLocks noChangeShapeType="1"/>
            </p:cNvSpPr>
            <p:nvPr/>
          </p:nvSpPr>
          <p:spPr bwMode="auto">
            <a:xfrm>
              <a:off x="2928" y="314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Line 158"/>
            <p:cNvSpPr>
              <a:spLocks noChangeShapeType="1"/>
            </p:cNvSpPr>
            <p:nvPr/>
          </p:nvSpPr>
          <p:spPr bwMode="auto">
            <a:xfrm>
              <a:off x="2928" y="3503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Line 159"/>
            <p:cNvSpPr>
              <a:spLocks noChangeShapeType="1"/>
            </p:cNvSpPr>
            <p:nvPr/>
          </p:nvSpPr>
          <p:spPr bwMode="auto">
            <a:xfrm>
              <a:off x="2928" y="3859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" name="Line 160"/>
            <p:cNvSpPr>
              <a:spLocks noChangeShapeType="1"/>
            </p:cNvSpPr>
            <p:nvPr/>
          </p:nvSpPr>
          <p:spPr bwMode="auto">
            <a:xfrm>
              <a:off x="2928" y="1008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Line 161"/>
            <p:cNvSpPr>
              <a:spLocks noChangeShapeType="1"/>
            </p:cNvSpPr>
            <p:nvPr/>
          </p:nvSpPr>
          <p:spPr bwMode="auto">
            <a:xfrm>
              <a:off x="3246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Line 162"/>
            <p:cNvSpPr>
              <a:spLocks noChangeShapeType="1"/>
            </p:cNvSpPr>
            <p:nvPr/>
          </p:nvSpPr>
          <p:spPr bwMode="auto">
            <a:xfrm>
              <a:off x="3564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Line 163"/>
            <p:cNvSpPr>
              <a:spLocks noChangeShapeType="1"/>
            </p:cNvSpPr>
            <p:nvPr/>
          </p:nvSpPr>
          <p:spPr bwMode="auto">
            <a:xfrm>
              <a:off x="3882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Line 164"/>
            <p:cNvSpPr>
              <a:spLocks noChangeShapeType="1"/>
            </p:cNvSpPr>
            <p:nvPr/>
          </p:nvSpPr>
          <p:spPr bwMode="auto">
            <a:xfrm>
              <a:off x="4200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Line 165"/>
            <p:cNvSpPr>
              <a:spLocks noChangeShapeType="1"/>
            </p:cNvSpPr>
            <p:nvPr/>
          </p:nvSpPr>
          <p:spPr bwMode="auto">
            <a:xfrm>
              <a:off x="4518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" name="Line 166"/>
            <p:cNvSpPr>
              <a:spLocks noChangeShapeType="1"/>
            </p:cNvSpPr>
            <p:nvPr/>
          </p:nvSpPr>
          <p:spPr bwMode="auto">
            <a:xfrm>
              <a:off x="4836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Line 167"/>
            <p:cNvSpPr>
              <a:spLocks noChangeShapeType="1"/>
            </p:cNvSpPr>
            <p:nvPr/>
          </p:nvSpPr>
          <p:spPr bwMode="auto">
            <a:xfrm>
              <a:off x="5154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" name="Line 168"/>
            <p:cNvSpPr>
              <a:spLocks noChangeShapeType="1"/>
            </p:cNvSpPr>
            <p:nvPr/>
          </p:nvSpPr>
          <p:spPr bwMode="auto">
            <a:xfrm>
              <a:off x="5472" y="1008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9B98B-81E8-4F93-9D5F-341603AF684F}" type="slidenum">
              <a:rPr lang="en-US"/>
              <a:pPr/>
              <a:t>19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4: Eight Queens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Arrangements of n queens, one per column in the leftmost n columns, with no queen attacking another are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Successor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Add a queen to any square in the leftmost empty column such that it is not attacked by any other queen.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2057 sequences to investigate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648200" y="1600200"/>
            <a:ext cx="4038600" cy="4525963"/>
            <a:chOff x="2928" y="1008"/>
            <a:chExt cx="2544" cy="2851"/>
          </a:xfrm>
        </p:grpSpPr>
        <p:sp>
          <p:nvSpPr>
            <p:cNvPr id="17416" name="Rectangle 87"/>
            <p:cNvSpPr>
              <a:spLocks noChangeArrowheads="1"/>
            </p:cNvSpPr>
            <p:nvPr/>
          </p:nvSpPr>
          <p:spPr bwMode="auto">
            <a:xfrm>
              <a:off x="5154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17" name="Rectangle 88"/>
            <p:cNvSpPr>
              <a:spLocks noChangeArrowheads="1"/>
            </p:cNvSpPr>
            <p:nvPr/>
          </p:nvSpPr>
          <p:spPr bwMode="auto">
            <a:xfrm>
              <a:off x="4836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18" name="Rectangle 89"/>
            <p:cNvSpPr>
              <a:spLocks noChangeArrowheads="1"/>
            </p:cNvSpPr>
            <p:nvPr/>
          </p:nvSpPr>
          <p:spPr bwMode="auto">
            <a:xfrm>
              <a:off x="4518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19" name="Rectangle 90"/>
            <p:cNvSpPr>
              <a:spLocks noChangeArrowheads="1"/>
            </p:cNvSpPr>
            <p:nvPr/>
          </p:nvSpPr>
          <p:spPr bwMode="auto">
            <a:xfrm>
              <a:off x="4200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20" name="Rectangle 91"/>
            <p:cNvSpPr>
              <a:spLocks noChangeArrowheads="1"/>
            </p:cNvSpPr>
            <p:nvPr/>
          </p:nvSpPr>
          <p:spPr bwMode="auto">
            <a:xfrm>
              <a:off x="3882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1" name="Rectangle 92"/>
            <p:cNvSpPr>
              <a:spLocks noChangeArrowheads="1"/>
            </p:cNvSpPr>
            <p:nvPr/>
          </p:nvSpPr>
          <p:spPr bwMode="auto">
            <a:xfrm>
              <a:off x="3564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2" name="Rectangle 93"/>
            <p:cNvSpPr>
              <a:spLocks noChangeArrowheads="1"/>
            </p:cNvSpPr>
            <p:nvPr/>
          </p:nvSpPr>
          <p:spPr bwMode="auto">
            <a:xfrm>
              <a:off x="3246" y="3503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3" name="Rectangle 94"/>
            <p:cNvSpPr>
              <a:spLocks noChangeArrowheads="1"/>
            </p:cNvSpPr>
            <p:nvPr/>
          </p:nvSpPr>
          <p:spPr bwMode="auto">
            <a:xfrm>
              <a:off x="2928" y="3503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4" name="Rectangle 95"/>
            <p:cNvSpPr>
              <a:spLocks noChangeArrowheads="1"/>
            </p:cNvSpPr>
            <p:nvPr/>
          </p:nvSpPr>
          <p:spPr bwMode="auto">
            <a:xfrm>
              <a:off x="5154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5" name="Rectangle 96"/>
            <p:cNvSpPr>
              <a:spLocks noChangeArrowheads="1"/>
            </p:cNvSpPr>
            <p:nvPr/>
          </p:nvSpPr>
          <p:spPr bwMode="auto">
            <a:xfrm>
              <a:off x="4836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6" name="Rectangle 97"/>
            <p:cNvSpPr>
              <a:spLocks noChangeArrowheads="1"/>
            </p:cNvSpPr>
            <p:nvPr/>
          </p:nvSpPr>
          <p:spPr bwMode="auto">
            <a:xfrm>
              <a:off x="4518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7" name="Rectangle 98"/>
            <p:cNvSpPr>
              <a:spLocks noChangeArrowheads="1"/>
            </p:cNvSpPr>
            <p:nvPr/>
          </p:nvSpPr>
          <p:spPr bwMode="auto">
            <a:xfrm>
              <a:off x="4200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8" name="Rectangle 99"/>
            <p:cNvSpPr>
              <a:spLocks noChangeArrowheads="1"/>
            </p:cNvSpPr>
            <p:nvPr/>
          </p:nvSpPr>
          <p:spPr bwMode="auto">
            <a:xfrm>
              <a:off x="3882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29" name="Rectangle 100"/>
            <p:cNvSpPr>
              <a:spLocks noChangeArrowheads="1"/>
            </p:cNvSpPr>
            <p:nvPr/>
          </p:nvSpPr>
          <p:spPr bwMode="auto">
            <a:xfrm>
              <a:off x="3564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30" name="Rectangle 101"/>
            <p:cNvSpPr>
              <a:spLocks noChangeArrowheads="1"/>
            </p:cNvSpPr>
            <p:nvPr/>
          </p:nvSpPr>
          <p:spPr bwMode="auto">
            <a:xfrm>
              <a:off x="3246" y="3146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1" name="Rectangle 102"/>
            <p:cNvSpPr>
              <a:spLocks noChangeArrowheads="1"/>
            </p:cNvSpPr>
            <p:nvPr/>
          </p:nvSpPr>
          <p:spPr bwMode="auto">
            <a:xfrm>
              <a:off x="2928" y="3146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2" name="Rectangle 103"/>
            <p:cNvSpPr>
              <a:spLocks noChangeArrowheads="1"/>
            </p:cNvSpPr>
            <p:nvPr/>
          </p:nvSpPr>
          <p:spPr bwMode="auto">
            <a:xfrm>
              <a:off x="5154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33" name="Rectangle 104"/>
            <p:cNvSpPr>
              <a:spLocks noChangeArrowheads="1"/>
            </p:cNvSpPr>
            <p:nvPr/>
          </p:nvSpPr>
          <p:spPr bwMode="auto">
            <a:xfrm>
              <a:off x="4836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4" name="Rectangle 105"/>
            <p:cNvSpPr>
              <a:spLocks noChangeArrowheads="1"/>
            </p:cNvSpPr>
            <p:nvPr/>
          </p:nvSpPr>
          <p:spPr bwMode="auto">
            <a:xfrm>
              <a:off x="4518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5" name="Rectangle 106"/>
            <p:cNvSpPr>
              <a:spLocks noChangeArrowheads="1"/>
            </p:cNvSpPr>
            <p:nvPr/>
          </p:nvSpPr>
          <p:spPr bwMode="auto">
            <a:xfrm>
              <a:off x="4200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6" name="Rectangle 107"/>
            <p:cNvSpPr>
              <a:spLocks noChangeArrowheads="1"/>
            </p:cNvSpPr>
            <p:nvPr/>
          </p:nvSpPr>
          <p:spPr bwMode="auto">
            <a:xfrm>
              <a:off x="3882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7" name="Rectangle 108"/>
            <p:cNvSpPr>
              <a:spLocks noChangeArrowheads="1"/>
            </p:cNvSpPr>
            <p:nvPr/>
          </p:nvSpPr>
          <p:spPr bwMode="auto">
            <a:xfrm>
              <a:off x="3564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8" name="Rectangle 109"/>
            <p:cNvSpPr>
              <a:spLocks noChangeArrowheads="1"/>
            </p:cNvSpPr>
            <p:nvPr/>
          </p:nvSpPr>
          <p:spPr bwMode="auto">
            <a:xfrm>
              <a:off x="3246" y="2790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9" name="Rectangle 110"/>
            <p:cNvSpPr>
              <a:spLocks noChangeArrowheads="1"/>
            </p:cNvSpPr>
            <p:nvPr/>
          </p:nvSpPr>
          <p:spPr bwMode="auto">
            <a:xfrm>
              <a:off x="2928" y="2790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0" name="Rectangle 111"/>
            <p:cNvSpPr>
              <a:spLocks noChangeArrowheads="1"/>
            </p:cNvSpPr>
            <p:nvPr/>
          </p:nvSpPr>
          <p:spPr bwMode="auto">
            <a:xfrm>
              <a:off x="5154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1" name="Rectangle 112"/>
            <p:cNvSpPr>
              <a:spLocks noChangeArrowheads="1"/>
            </p:cNvSpPr>
            <p:nvPr/>
          </p:nvSpPr>
          <p:spPr bwMode="auto">
            <a:xfrm>
              <a:off x="4836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2" name="Rectangle 113"/>
            <p:cNvSpPr>
              <a:spLocks noChangeArrowheads="1"/>
            </p:cNvSpPr>
            <p:nvPr/>
          </p:nvSpPr>
          <p:spPr bwMode="auto">
            <a:xfrm>
              <a:off x="4518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3" name="Rectangle 114"/>
            <p:cNvSpPr>
              <a:spLocks noChangeArrowheads="1"/>
            </p:cNvSpPr>
            <p:nvPr/>
          </p:nvSpPr>
          <p:spPr bwMode="auto">
            <a:xfrm>
              <a:off x="4200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4" name="Rectangle 115"/>
            <p:cNvSpPr>
              <a:spLocks noChangeArrowheads="1"/>
            </p:cNvSpPr>
            <p:nvPr/>
          </p:nvSpPr>
          <p:spPr bwMode="auto">
            <a:xfrm>
              <a:off x="3882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45" name="Rectangle 116"/>
            <p:cNvSpPr>
              <a:spLocks noChangeArrowheads="1"/>
            </p:cNvSpPr>
            <p:nvPr/>
          </p:nvSpPr>
          <p:spPr bwMode="auto">
            <a:xfrm>
              <a:off x="3564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6" name="Rectangle 117"/>
            <p:cNvSpPr>
              <a:spLocks noChangeArrowheads="1"/>
            </p:cNvSpPr>
            <p:nvPr/>
          </p:nvSpPr>
          <p:spPr bwMode="auto">
            <a:xfrm>
              <a:off x="3246" y="2434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7" name="Rectangle 118"/>
            <p:cNvSpPr>
              <a:spLocks noChangeArrowheads="1"/>
            </p:cNvSpPr>
            <p:nvPr/>
          </p:nvSpPr>
          <p:spPr bwMode="auto">
            <a:xfrm>
              <a:off x="2928" y="2434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8" name="Rectangle 119"/>
            <p:cNvSpPr>
              <a:spLocks noChangeArrowheads="1"/>
            </p:cNvSpPr>
            <p:nvPr/>
          </p:nvSpPr>
          <p:spPr bwMode="auto">
            <a:xfrm>
              <a:off x="5154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9" name="Rectangle 120"/>
            <p:cNvSpPr>
              <a:spLocks noChangeArrowheads="1"/>
            </p:cNvSpPr>
            <p:nvPr/>
          </p:nvSpPr>
          <p:spPr bwMode="auto">
            <a:xfrm>
              <a:off x="4836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50" name="Rectangle 121"/>
            <p:cNvSpPr>
              <a:spLocks noChangeArrowheads="1"/>
            </p:cNvSpPr>
            <p:nvPr/>
          </p:nvSpPr>
          <p:spPr bwMode="auto">
            <a:xfrm>
              <a:off x="4518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1" name="Rectangle 122"/>
            <p:cNvSpPr>
              <a:spLocks noChangeArrowheads="1"/>
            </p:cNvSpPr>
            <p:nvPr/>
          </p:nvSpPr>
          <p:spPr bwMode="auto">
            <a:xfrm>
              <a:off x="4200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2" name="Rectangle 123"/>
            <p:cNvSpPr>
              <a:spLocks noChangeArrowheads="1"/>
            </p:cNvSpPr>
            <p:nvPr/>
          </p:nvSpPr>
          <p:spPr bwMode="auto">
            <a:xfrm>
              <a:off x="3882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3" name="Rectangle 124"/>
            <p:cNvSpPr>
              <a:spLocks noChangeArrowheads="1"/>
            </p:cNvSpPr>
            <p:nvPr/>
          </p:nvSpPr>
          <p:spPr bwMode="auto">
            <a:xfrm>
              <a:off x="3564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4" name="Rectangle 125"/>
            <p:cNvSpPr>
              <a:spLocks noChangeArrowheads="1"/>
            </p:cNvSpPr>
            <p:nvPr/>
          </p:nvSpPr>
          <p:spPr bwMode="auto">
            <a:xfrm>
              <a:off x="3246" y="2077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5" name="Rectangle 126"/>
            <p:cNvSpPr>
              <a:spLocks noChangeArrowheads="1"/>
            </p:cNvSpPr>
            <p:nvPr/>
          </p:nvSpPr>
          <p:spPr bwMode="auto">
            <a:xfrm>
              <a:off x="2928" y="2077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6" name="Rectangle 127"/>
            <p:cNvSpPr>
              <a:spLocks noChangeArrowheads="1"/>
            </p:cNvSpPr>
            <p:nvPr/>
          </p:nvSpPr>
          <p:spPr bwMode="auto">
            <a:xfrm>
              <a:off x="5154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7" name="Rectangle 128"/>
            <p:cNvSpPr>
              <a:spLocks noChangeArrowheads="1"/>
            </p:cNvSpPr>
            <p:nvPr/>
          </p:nvSpPr>
          <p:spPr bwMode="auto">
            <a:xfrm>
              <a:off x="4836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8" name="Rectangle 129"/>
            <p:cNvSpPr>
              <a:spLocks noChangeArrowheads="1"/>
            </p:cNvSpPr>
            <p:nvPr/>
          </p:nvSpPr>
          <p:spPr bwMode="auto">
            <a:xfrm>
              <a:off x="4518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9" name="Rectangle 130"/>
            <p:cNvSpPr>
              <a:spLocks noChangeArrowheads="1"/>
            </p:cNvSpPr>
            <p:nvPr/>
          </p:nvSpPr>
          <p:spPr bwMode="auto">
            <a:xfrm>
              <a:off x="4200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0" name="Rectangle 131"/>
            <p:cNvSpPr>
              <a:spLocks noChangeArrowheads="1"/>
            </p:cNvSpPr>
            <p:nvPr/>
          </p:nvSpPr>
          <p:spPr bwMode="auto">
            <a:xfrm>
              <a:off x="3882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1" name="Rectangle 132"/>
            <p:cNvSpPr>
              <a:spLocks noChangeArrowheads="1"/>
            </p:cNvSpPr>
            <p:nvPr/>
          </p:nvSpPr>
          <p:spPr bwMode="auto">
            <a:xfrm>
              <a:off x="3564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2" name="Rectangle 133"/>
            <p:cNvSpPr>
              <a:spLocks noChangeArrowheads="1"/>
            </p:cNvSpPr>
            <p:nvPr/>
          </p:nvSpPr>
          <p:spPr bwMode="auto">
            <a:xfrm>
              <a:off x="3246" y="1721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3" name="Rectangle 134"/>
            <p:cNvSpPr>
              <a:spLocks noChangeArrowheads="1"/>
            </p:cNvSpPr>
            <p:nvPr/>
          </p:nvSpPr>
          <p:spPr bwMode="auto">
            <a:xfrm>
              <a:off x="2928" y="1721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64" name="Rectangle 135"/>
            <p:cNvSpPr>
              <a:spLocks noChangeArrowheads="1"/>
            </p:cNvSpPr>
            <p:nvPr/>
          </p:nvSpPr>
          <p:spPr bwMode="auto">
            <a:xfrm>
              <a:off x="5154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5" name="Rectangle 136"/>
            <p:cNvSpPr>
              <a:spLocks noChangeArrowheads="1"/>
            </p:cNvSpPr>
            <p:nvPr/>
          </p:nvSpPr>
          <p:spPr bwMode="auto">
            <a:xfrm>
              <a:off x="4836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6" name="Rectangle 137"/>
            <p:cNvSpPr>
              <a:spLocks noChangeArrowheads="1"/>
            </p:cNvSpPr>
            <p:nvPr/>
          </p:nvSpPr>
          <p:spPr bwMode="auto">
            <a:xfrm>
              <a:off x="4518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67" name="Rectangle 138"/>
            <p:cNvSpPr>
              <a:spLocks noChangeArrowheads="1"/>
            </p:cNvSpPr>
            <p:nvPr/>
          </p:nvSpPr>
          <p:spPr bwMode="auto">
            <a:xfrm>
              <a:off x="4200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8" name="Rectangle 139"/>
            <p:cNvSpPr>
              <a:spLocks noChangeArrowheads="1"/>
            </p:cNvSpPr>
            <p:nvPr/>
          </p:nvSpPr>
          <p:spPr bwMode="auto">
            <a:xfrm>
              <a:off x="3882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9" name="Rectangle 140"/>
            <p:cNvSpPr>
              <a:spLocks noChangeArrowheads="1"/>
            </p:cNvSpPr>
            <p:nvPr/>
          </p:nvSpPr>
          <p:spPr bwMode="auto">
            <a:xfrm>
              <a:off x="3564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0" name="Rectangle 141"/>
            <p:cNvSpPr>
              <a:spLocks noChangeArrowheads="1"/>
            </p:cNvSpPr>
            <p:nvPr/>
          </p:nvSpPr>
          <p:spPr bwMode="auto">
            <a:xfrm>
              <a:off x="3246" y="1364"/>
              <a:ext cx="31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1" name="Rectangle 142"/>
            <p:cNvSpPr>
              <a:spLocks noChangeArrowheads="1"/>
            </p:cNvSpPr>
            <p:nvPr/>
          </p:nvSpPr>
          <p:spPr bwMode="auto">
            <a:xfrm>
              <a:off x="2928" y="1364"/>
              <a:ext cx="318" cy="35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2" name="Rectangle 143"/>
            <p:cNvSpPr>
              <a:spLocks noChangeArrowheads="1"/>
            </p:cNvSpPr>
            <p:nvPr/>
          </p:nvSpPr>
          <p:spPr bwMode="auto">
            <a:xfrm>
              <a:off x="5154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3" name="Rectangle 144"/>
            <p:cNvSpPr>
              <a:spLocks noChangeArrowheads="1"/>
            </p:cNvSpPr>
            <p:nvPr/>
          </p:nvSpPr>
          <p:spPr bwMode="auto">
            <a:xfrm>
              <a:off x="4836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4" name="Rectangle 145"/>
            <p:cNvSpPr>
              <a:spLocks noChangeArrowheads="1"/>
            </p:cNvSpPr>
            <p:nvPr/>
          </p:nvSpPr>
          <p:spPr bwMode="auto">
            <a:xfrm>
              <a:off x="4518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5" name="Rectangle 146"/>
            <p:cNvSpPr>
              <a:spLocks noChangeArrowheads="1"/>
            </p:cNvSpPr>
            <p:nvPr/>
          </p:nvSpPr>
          <p:spPr bwMode="auto">
            <a:xfrm>
              <a:off x="4200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6" name="Rectangle 147"/>
            <p:cNvSpPr>
              <a:spLocks noChangeArrowheads="1"/>
            </p:cNvSpPr>
            <p:nvPr/>
          </p:nvSpPr>
          <p:spPr bwMode="auto">
            <a:xfrm>
              <a:off x="3882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7" name="Rectangle 148"/>
            <p:cNvSpPr>
              <a:spLocks noChangeArrowheads="1"/>
            </p:cNvSpPr>
            <p:nvPr/>
          </p:nvSpPr>
          <p:spPr bwMode="auto">
            <a:xfrm>
              <a:off x="3564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8" name="Rectangle 149"/>
            <p:cNvSpPr>
              <a:spLocks noChangeArrowheads="1"/>
            </p:cNvSpPr>
            <p:nvPr/>
          </p:nvSpPr>
          <p:spPr bwMode="auto">
            <a:xfrm>
              <a:off x="3246" y="1008"/>
              <a:ext cx="318" cy="3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Q</a:t>
              </a:r>
            </a:p>
          </p:txBody>
        </p:sp>
        <p:sp>
          <p:nvSpPr>
            <p:cNvPr id="17479" name="Rectangle 150"/>
            <p:cNvSpPr>
              <a:spLocks noChangeArrowheads="1"/>
            </p:cNvSpPr>
            <p:nvPr/>
          </p:nvSpPr>
          <p:spPr bwMode="auto">
            <a:xfrm>
              <a:off x="2928" y="1008"/>
              <a:ext cx="3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80" name="Line 151"/>
            <p:cNvSpPr>
              <a:spLocks noChangeShapeType="1"/>
            </p:cNvSpPr>
            <p:nvPr/>
          </p:nvSpPr>
          <p:spPr bwMode="auto">
            <a:xfrm>
              <a:off x="2928" y="100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Line 152"/>
            <p:cNvSpPr>
              <a:spLocks noChangeShapeType="1"/>
            </p:cNvSpPr>
            <p:nvPr/>
          </p:nvSpPr>
          <p:spPr bwMode="auto">
            <a:xfrm>
              <a:off x="2928" y="1364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Line 153"/>
            <p:cNvSpPr>
              <a:spLocks noChangeShapeType="1"/>
            </p:cNvSpPr>
            <p:nvPr/>
          </p:nvSpPr>
          <p:spPr bwMode="auto">
            <a:xfrm>
              <a:off x="2928" y="1721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Line 154"/>
            <p:cNvSpPr>
              <a:spLocks noChangeShapeType="1"/>
            </p:cNvSpPr>
            <p:nvPr/>
          </p:nvSpPr>
          <p:spPr bwMode="auto">
            <a:xfrm>
              <a:off x="2928" y="2077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Line 155"/>
            <p:cNvSpPr>
              <a:spLocks noChangeShapeType="1"/>
            </p:cNvSpPr>
            <p:nvPr/>
          </p:nvSpPr>
          <p:spPr bwMode="auto">
            <a:xfrm>
              <a:off x="2928" y="2434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Line 156"/>
            <p:cNvSpPr>
              <a:spLocks noChangeShapeType="1"/>
            </p:cNvSpPr>
            <p:nvPr/>
          </p:nvSpPr>
          <p:spPr bwMode="auto">
            <a:xfrm>
              <a:off x="2928" y="2790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Line 157"/>
            <p:cNvSpPr>
              <a:spLocks noChangeShapeType="1"/>
            </p:cNvSpPr>
            <p:nvPr/>
          </p:nvSpPr>
          <p:spPr bwMode="auto">
            <a:xfrm>
              <a:off x="2928" y="314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7" name="Line 158"/>
            <p:cNvSpPr>
              <a:spLocks noChangeShapeType="1"/>
            </p:cNvSpPr>
            <p:nvPr/>
          </p:nvSpPr>
          <p:spPr bwMode="auto">
            <a:xfrm>
              <a:off x="2928" y="3503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8" name="Line 159"/>
            <p:cNvSpPr>
              <a:spLocks noChangeShapeType="1"/>
            </p:cNvSpPr>
            <p:nvPr/>
          </p:nvSpPr>
          <p:spPr bwMode="auto">
            <a:xfrm>
              <a:off x="2928" y="3859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Line 160"/>
            <p:cNvSpPr>
              <a:spLocks noChangeShapeType="1"/>
            </p:cNvSpPr>
            <p:nvPr/>
          </p:nvSpPr>
          <p:spPr bwMode="auto">
            <a:xfrm>
              <a:off x="2928" y="1008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Line 161"/>
            <p:cNvSpPr>
              <a:spLocks noChangeShapeType="1"/>
            </p:cNvSpPr>
            <p:nvPr/>
          </p:nvSpPr>
          <p:spPr bwMode="auto">
            <a:xfrm>
              <a:off x="3246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1" name="Line 162"/>
            <p:cNvSpPr>
              <a:spLocks noChangeShapeType="1"/>
            </p:cNvSpPr>
            <p:nvPr/>
          </p:nvSpPr>
          <p:spPr bwMode="auto">
            <a:xfrm>
              <a:off x="3564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2" name="Line 163"/>
            <p:cNvSpPr>
              <a:spLocks noChangeShapeType="1"/>
            </p:cNvSpPr>
            <p:nvPr/>
          </p:nvSpPr>
          <p:spPr bwMode="auto">
            <a:xfrm>
              <a:off x="3882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164"/>
            <p:cNvSpPr>
              <a:spLocks noChangeShapeType="1"/>
            </p:cNvSpPr>
            <p:nvPr/>
          </p:nvSpPr>
          <p:spPr bwMode="auto">
            <a:xfrm>
              <a:off x="4200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165"/>
            <p:cNvSpPr>
              <a:spLocks noChangeShapeType="1"/>
            </p:cNvSpPr>
            <p:nvPr/>
          </p:nvSpPr>
          <p:spPr bwMode="auto">
            <a:xfrm>
              <a:off x="4518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166"/>
            <p:cNvSpPr>
              <a:spLocks noChangeShapeType="1"/>
            </p:cNvSpPr>
            <p:nvPr/>
          </p:nvSpPr>
          <p:spPr bwMode="auto">
            <a:xfrm>
              <a:off x="4836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167"/>
            <p:cNvSpPr>
              <a:spLocks noChangeShapeType="1"/>
            </p:cNvSpPr>
            <p:nvPr/>
          </p:nvSpPr>
          <p:spPr bwMode="auto">
            <a:xfrm>
              <a:off x="5154" y="1008"/>
              <a:ext cx="0" cy="2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168"/>
            <p:cNvSpPr>
              <a:spLocks noChangeShapeType="1"/>
            </p:cNvSpPr>
            <p:nvPr/>
          </p:nvSpPr>
          <p:spPr bwMode="auto">
            <a:xfrm>
              <a:off x="5472" y="1008"/>
              <a:ext cx="0" cy="28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31A693-2954-4C58-A2EE-AC741A29B546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Problem types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Example problems</a:t>
            </a:r>
          </a:p>
          <a:p>
            <a:r>
              <a:rPr lang="en-US" dirty="0"/>
              <a:t>Basic search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Blind/Exhaustive/Uninformed Search</a:t>
            </a:r>
          </a:p>
          <a:p>
            <a:r>
              <a:rPr lang="en-US" dirty="0" smtClean="0"/>
              <a:t>Guided/Heuristic/Informed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/>
              <a:t>robotic assembly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8819FB-A2F0-4757-8208-321D8B112ECE}" type="slidenum">
              <a:rPr lang="en-US"/>
              <a:pPr/>
              <a:t>20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2286000"/>
            <a:ext cx="8153400" cy="3962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states?</a:t>
            </a:r>
            <a:r>
              <a:rPr lang="en-US" sz="2800" dirty="0"/>
              <a:t>: real-valued coordinates of robot joint </a:t>
            </a:r>
            <a:r>
              <a:rPr lang="en-US" sz="2800" dirty="0" smtClean="0"/>
              <a:t>angles,  </a:t>
            </a:r>
            <a:r>
              <a:rPr lang="en-US" sz="2800" dirty="0"/>
              <a:t>parts of the object to </a:t>
            </a:r>
            <a:r>
              <a:rPr lang="en-US" sz="2800" dirty="0" smtClean="0"/>
              <a:t>	   be </a:t>
            </a:r>
            <a:r>
              <a:rPr lang="en-US" sz="2800" dirty="0"/>
              <a:t>assembled
</a:t>
            </a:r>
          </a:p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actions?</a:t>
            </a:r>
            <a:r>
              <a:rPr lang="en-US" sz="2800" dirty="0"/>
              <a:t>: continuous motions of robot joints
</a:t>
            </a:r>
          </a:p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goal test?</a:t>
            </a:r>
            <a:r>
              <a:rPr lang="en-US" sz="2800" dirty="0"/>
              <a:t>: complete assembly
</a:t>
            </a:r>
          </a:p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path cost?</a:t>
            </a:r>
            <a:r>
              <a:rPr lang="en-US" sz="2800" dirty="0"/>
              <a:t>: time to execute
</a:t>
            </a:r>
          </a:p>
        </p:txBody>
      </p:sp>
      <p:pic>
        <p:nvPicPr>
          <p:cNvPr id="19460" name="Picture 4" descr="stanford-arm+bloc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4ECD9CD-BAF1-43D0-B0DC-8FF3579F8740}" type="slidenum">
              <a:rPr lang="en-US"/>
              <a:pPr/>
              <a:t>21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For Solutions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Having formulated some problems…how do we solve them?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Search through a </a:t>
            </a:r>
            <a:r>
              <a:rPr lang="en-US" dirty="0" smtClean="0">
                <a:solidFill>
                  <a:srgbClr val="FF0000"/>
                </a:solidFill>
              </a:rPr>
              <a:t>state space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 a </a:t>
            </a:r>
            <a:r>
              <a:rPr lang="en-US" dirty="0" smtClean="0">
                <a:solidFill>
                  <a:srgbClr val="FF0000"/>
                </a:solidFill>
              </a:rPr>
              <a:t>search tree </a:t>
            </a:r>
            <a:r>
              <a:rPr lang="en-US" dirty="0" smtClean="0"/>
              <a:t>that is generated with an initial state and successor functions that define the state space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Remark: Selecting </a:t>
            </a:r>
            <a:r>
              <a:rPr lang="en-US" dirty="0"/>
              <a:t>a state space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70A1562-73C0-4D57-91B9-71C3A98F2E27}" type="slidenum">
              <a:rPr lang="en-US"/>
              <a:pPr/>
              <a:t>22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Real world is absurdly complex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state space must be </a:t>
            </a:r>
            <a:r>
              <a:rPr lang="en-US" sz="2000" dirty="0">
                <a:solidFill>
                  <a:srgbClr val="FF0000"/>
                </a:solidFill>
              </a:rPr>
              <a:t>abstracted</a:t>
            </a:r>
            <a:r>
              <a:rPr lang="en-US" sz="2000" dirty="0"/>
              <a:t> for problem </a:t>
            </a:r>
            <a:r>
              <a:rPr lang="en-US" sz="2000" dirty="0" smtClean="0"/>
              <a:t>solving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(Abstract) state = set of real </a:t>
            </a:r>
            <a:r>
              <a:rPr lang="en-US" sz="2400" dirty="0" smtClean="0"/>
              <a:t>states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(Abstract) action = complex combination of real actions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e.g., "Arad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Zerind</a:t>
            </a:r>
            <a:r>
              <a:rPr lang="en-US" sz="2000" dirty="0"/>
              <a:t>" represents a complex set of possible routes, detours, rest stops, etc.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guaranteed </a:t>
            </a:r>
            <a:r>
              <a:rPr lang="en-US" sz="2400" dirty="0" err="1"/>
              <a:t>realizability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any</a:t>
            </a:r>
            <a:r>
              <a:rPr lang="en-US" sz="2400" dirty="0"/>
              <a:t> real state "in Arad“ must get to </a:t>
            </a:r>
            <a:r>
              <a:rPr lang="en-US" sz="2400" dirty="0">
                <a:solidFill>
                  <a:srgbClr val="FF0000"/>
                </a:solidFill>
              </a:rPr>
              <a:t>some</a:t>
            </a:r>
            <a:r>
              <a:rPr lang="en-US" sz="2400" dirty="0"/>
              <a:t> real state "in </a:t>
            </a:r>
            <a:r>
              <a:rPr lang="en-US" sz="2400" dirty="0" err="1"/>
              <a:t>Zerind</a:t>
            </a:r>
            <a:r>
              <a:rPr lang="en-US" sz="2400" dirty="0" smtClean="0"/>
              <a:t>"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(Abstract) solution =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set of real paths that are solutions in the real </a:t>
            </a:r>
            <a:r>
              <a:rPr lang="en-US" sz="2000" dirty="0" smtClean="0"/>
              <a:t>world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Each abstract action should be "easier" than the original </a:t>
            </a:r>
            <a:r>
              <a:rPr lang="en-US" sz="2400" dirty="0" smtClean="0"/>
              <a:t>problem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1713F03-D065-4A6A-A5D2-6E916DE752DD}" type="slidenum">
              <a:rPr lang="en-US"/>
              <a:pPr/>
              <a:t>23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Basic terms for tree search state space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state</a:t>
            </a:r>
            <a:r>
              <a:rPr lang="en-US" sz="2400" dirty="0"/>
              <a:t> is a (representation of) a physical configuration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is a data structure constituting part of a search tree includes </a:t>
            </a:r>
            <a:r>
              <a:rPr lang="en-US" sz="2400" dirty="0">
                <a:solidFill>
                  <a:srgbClr val="FF0000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parent node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action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path cost</a:t>
            </a:r>
            <a:r>
              <a:rPr lang="en-US" sz="2400" dirty="0"/>
              <a:t> </a:t>
            </a:r>
            <a:r>
              <a:rPr lang="en-US" sz="2400" i="1" dirty="0"/>
              <a:t>g(x)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depth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Expand</a:t>
            </a:r>
            <a:r>
              <a:rPr lang="en-US" sz="2400" dirty="0"/>
              <a:t> function creates new nodes, filling in the various fields and using the </a:t>
            </a:r>
            <a:r>
              <a:rPr lang="en-US" sz="2400" dirty="0" err="1">
                <a:latin typeface="Courier New" pitchFamily="49" charset="0"/>
              </a:rPr>
              <a:t>SuccessorFn</a:t>
            </a:r>
            <a:r>
              <a:rPr lang="en-US" sz="2400" dirty="0"/>
              <a:t> of the problem to create the corresponding states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2762250"/>
            <a:ext cx="56483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F3093B9-51BF-4682-9A02-C1B385862AD1}" type="slidenum">
              <a:rPr lang="en-US"/>
              <a:pPr/>
              <a:t>24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Basic concept in Searching For Solutions in a tree search space</a:t>
            </a: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038350"/>
            <a:ext cx="83248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F85BE50-1180-49E9-BB60-E88141E3A0E0}" type="slidenum">
              <a:rPr lang="en-US"/>
              <a:pPr/>
              <a:t>25</a:t>
            </a:fld>
            <a:endParaRPr lang="en-US"/>
          </a:p>
        </p:txBody>
      </p:sp>
      <p:pic>
        <p:nvPicPr>
          <p:cNvPr id="21508" name="Picture 4" descr="search-map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705475" cy="160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FD3B0B-C2BC-4A4A-B46F-0754431FC8CE}" type="slidenum">
              <a:rPr lang="en-US"/>
              <a:pPr/>
              <a:t>26</a:t>
            </a:fld>
            <a:endParaRPr lang="en-US"/>
          </a:p>
        </p:txBody>
      </p:sp>
      <p:pic>
        <p:nvPicPr>
          <p:cNvPr id="75780" name="Picture 4" descr="search-map2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0213" y="1671638"/>
            <a:ext cx="6986587" cy="17240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07A40AB-1AE7-4794-9D6C-F5D7FA32612F}" type="slidenum">
              <a:rPr lang="en-US"/>
              <a:pPr/>
              <a:t>27</a:t>
            </a:fld>
            <a:endParaRPr lang="en-US"/>
          </a:p>
        </p:txBody>
      </p:sp>
      <p:pic>
        <p:nvPicPr>
          <p:cNvPr id="76804" name="Picture 4" descr="search-map3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0213" y="1671638"/>
            <a:ext cx="6986587" cy="17240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Implementation: general tree search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AF5FD33-A411-43BB-9F62-9A33DF786175}" type="slidenum">
              <a:rPr lang="en-US"/>
              <a:pPr/>
              <a:t>28</a:t>
            </a:fld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 l="14844" t="18750" r="3125" b="9375"/>
          <a:stretch>
            <a:fillRect/>
          </a:stretch>
        </p:blipFill>
        <p:spPr bwMode="auto">
          <a:xfrm>
            <a:off x="990600" y="1600200"/>
            <a:ext cx="73152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strategies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04AD0-1273-4CC0-B524-FD0C3094BA51}" type="slidenum">
              <a:rPr lang="en-US"/>
              <a:pPr/>
              <a:t>29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search </a:t>
            </a:r>
            <a:r>
              <a:rPr lang="en-US" sz="2400" dirty="0">
                <a:solidFill>
                  <a:srgbClr val="FF0000"/>
                </a:solidFill>
              </a:rPr>
              <a:t>strategy</a:t>
            </a:r>
            <a:r>
              <a:rPr lang="en-US" sz="2400" dirty="0"/>
              <a:t> is defined by picking the </a:t>
            </a:r>
            <a:r>
              <a:rPr lang="en-US" sz="2400" dirty="0">
                <a:solidFill>
                  <a:srgbClr val="FF0000"/>
                </a:solidFill>
              </a:rPr>
              <a:t>order of node expansion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completeness</a:t>
            </a:r>
            <a:r>
              <a:rPr lang="en-US" sz="2000" dirty="0"/>
              <a:t>: 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time complexity</a:t>
            </a:r>
            <a:r>
              <a:rPr lang="en-US" sz="2000" dirty="0"/>
              <a:t>: number of nodes generated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space complexity</a:t>
            </a:r>
            <a:r>
              <a:rPr lang="en-US" sz="2000" dirty="0"/>
              <a:t>: maximum number of nodes in memory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optimality</a:t>
            </a:r>
            <a:r>
              <a:rPr lang="en-US" sz="2000" dirty="0"/>
              <a:t>: does it always find a least-cost solution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Time 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b:</a:t>
            </a:r>
            <a:r>
              <a:rPr lang="en-US" sz="2000" dirty="0"/>
              <a:t>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d: </a:t>
            </a:r>
            <a:r>
              <a:rPr lang="en-US" sz="2000" dirty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m</a:t>
            </a:r>
            <a:r>
              <a:rPr lang="en-US" sz="2000" dirty="0"/>
              <a:t>: maximum depth of the state space (may be </a:t>
            </a:r>
            <a:r>
              <a:rPr lang="en-US" sz="2000" dirty="0" smtClean="0">
                <a:cs typeface="Arial" pitchFamily="34" charset="0"/>
              </a:rPr>
              <a:t>∞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FD3CAA-525F-45AE-B829-9B3E9562E2D9}" type="slidenum">
              <a:rPr lang="en-US"/>
              <a:pPr/>
              <a:t>3</a:t>
            </a:fld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 Agents</a:t>
            </a:r>
          </a:p>
        </p:txBody>
      </p:sp>
      <p:sp>
        <p:nvSpPr>
          <p:cNvPr id="10343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Problem solving agent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kind of “goal based” agent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Finds </a:t>
            </a:r>
            <a:r>
              <a:rPr lang="en-US" u="sng" dirty="0"/>
              <a:t>sequences of actions</a:t>
            </a:r>
            <a:r>
              <a:rPr lang="en-US" dirty="0"/>
              <a:t> that lead to desirable </a:t>
            </a:r>
            <a:r>
              <a:rPr lang="en-US" dirty="0" smtClean="0"/>
              <a:t>state(s) (goal).</a:t>
            </a:r>
            <a:endParaRPr lang="en-US" dirty="0"/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533400" y="3246438"/>
            <a:ext cx="413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Uninformed search strategies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984FB9F-4977-4451-AEF3-37E3AD3767D4}" type="slidenum">
              <a:rPr lang="en-US"/>
              <a:pPr/>
              <a:t>30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Uninformed</a:t>
            </a:r>
            <a:r>
              <a:rPr lang="en-US" dirty="0"/>
              <a:t> search strategies use only the information available in the problem </a:t>
            </a:r>
            <a:r>
              <a:rPr lang="en-US" dirty="0" smtClean="0"/>
              <a:t>definition</a:t>
            </a:r>
            <a:endParaRPr lang="en-US" dirty="0"/>
          </a:p>
          <a:p>
            <a:pPr lvl="1"/>
            <a:r>
              <a:rPr lang="en-US" dirty="0"/>
              <a:t>Breadth-first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b="1" i="1" dirty="0"/>
              <a:t>Uniform-cost </a:t>
            </a:r>
            <a:r>
              <a:rPr lang="en-US" b="1" i="1" dirty="0" smtClean="0"/>
              <a:t>search</a:t>
            </a:r>
            <a:endParaRPr lang="en-US" b="1" i="1" dirty="0"/>
          </a:p>
          <a:p>
            <a:pPr lvl="1"/>
            <a:r>
              <a:rPr lang="en-US" dirty="0"/>
              <a:t>Depth-first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b="1" i="1" dirty="0"/>
              <a:t>Depth-limited </a:t>
            </a:r>
            <a:r>
              <a:rPr lang="en-US" b="1" i="1" dirty="0" smtClean="0"/>
              <a:t>search</a:t>
            </a:r>
            <a:endParaRPr lang="en-US" b="1" i="1" dirty="0"/>
          </a:p>
          <a:p>
            <a:pPr lvl="1"/>
            <a:r>
              <a:rPr lang="en-US" b="1" i="1" dirty="0"/>
              <a:t>Iterative deepening </a:t>
            </a:r>
            <a:r>
              <a:rPr lang="en-US" b="1" i="1" dirty="0" smtClean="0"/>
              <a:t>search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FD2EC4A-7007-4256-8F1F-D6146A107CB6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1"/>
            <a:ext cx="8229600" cy="49530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Expands all nodes at </a:t>
            </a:r>
            <a:r>
              <a:rPr lang="en-GB" dirty="0" smtClean="0">
                <a:solidFill>
                  <a:srgbClr val="FF0000"/>
                </a:solidFill>
              </a:rPr>
              <a:t>one level </a:t>
            </a:r>
            <a:r>
              <a:rPr lang="en-GB" dirty="0" smtClean="0"/>
              <a:t>before moving to the next i.e. the branch (child) nodes are visited first.</a:t>
            </a:r>
          </a:p>
          <a:p>
            <a:pPr lvl="1"/>
            <a:r>
              <a:rPr lang="en-GB" dirty="0" smtClean="0"/>
              <a:t>This is search strategy in which the nodes of the same level are visited first.</a:t>
            </a:r>
          </a:p>
          <a:p>
            <a:r>
              <a:rPr lang="en-US" dirty="0" smtClean="0"/>
              <a:t>Expand </a:t>
            </a:r>
            <a:r>
              <a:rPr lang="en-US" dirty="0"/>
              <a:t>shallowest unexpanded </a:t>
            </a:r>
            <a:r>
              <a:rPr lang="en-US" dirty="0" smtClean="0"/>
              <a:t>node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</a:t>
            </a: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F56B882-FB8E-432F-95A1-A3604F38C11B}" type="slidenum">
              <a:rPr lang="en-US"/>
              <a:pPr/>
              <a:t>32</a:t>
            </a:fld>
            <a:endParaRPr 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Breadth-First Search</a:t>
            </a:r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313" y="2352675"/>
            <a:ext cx="33813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1B5C693-FD1F-4AAB-94A4-2E21459A39D7}" type="slidenum">
              <a:rPr lang="en-US"/>
              <a:pPr/>
              <a:t>33</a:t>
            </a:fld>
            <a:endParaRPr 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Breadth-First Search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413" y="2371725"/>
            <a:ext cx="3305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F9EDB4B-9723-4139-81C4-AADD86F9AD16}" type="slidenum">
              <a:rPr lang="en-US"/>
              <a:pPr/>
              <a:t>34</a:t>
            </a:fld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Breadth-First Search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2366963"/>
            <a:ext cx="32575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B8E01AA-970C-4546-A535-58B04C6AF111}" type="slidenum">
              <a:rPr lang="en-US"/>
              <a:pPr/>
              <a:t>35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Breadth-First Search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2200275"/>
            <a:ext cx="42005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8702458-90F3-4CD0-A887-A2D83771001B}" type="slidenum">
              <a:rPr lang="en-US"/>
              <a:pPr/>
              <a:t>36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Properties of Breadth-First Search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Yes if b (max branching factor) is finite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1 + b + b</a:t>
            </a:r>
            <a:r>
              <a:rPr lang="en-US" sz="2000" baseline="30000" smtClean="0"/>
              <a:t>2</a:t>
            </a:r>
            <a:r>
              <a:rPr lang="en-US" sz="2000" smtClean="0"/>
              <a:t> + … + b</a:t>
            </a:r>
            <a:r>
              <a:rPr lang="en-US" sz="2000" baseline="30000" smtClean="0"/>
              <a:t>d</a:t>
            </a:r>
            <a:r>
              <a:rPr lang="en-US" sz="2000" smtClean="0"/>
              <a:t> + b(b</a:t>
            </a:r>
            <a:r>
              <a:rPr lang="en-US" sz="2000" baseline="30000" smtClean="0"/>
              <a:t>d</a:t>
            </a:r>
            <a:r>
              <a:rPr lang="en-US" sz="2000" smtClean="0"/>
              <a:t>-1) = O(b</a:t>
            </a:r>
            <a:r>
              <a:rPr lang="en-US" sz="2000" baseline="30000" smtClean="0"/>
              <a:t>d+1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exponential in 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O(b</a:t>
            </a:r>
            <a:r>
              <a:rPr lang="en-US" sz="2000" baseline="30000" smtClean="0"/>
              <a:t>d+1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Keeps every node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the big problem; an agent that generates nodes at 10 MB/sec will produce 860 MB in 24 hours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Yes (if cost is 1 per step); not optimal in general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ECA73DD-A0F0-40F0-90C7-43CB6EE214CF}" type="slidenum">
              <a:rPr lang="en-US"/>
              <a:pPr/>
              <a:t>37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Lessons From Breadth First Search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memory requirements are a bigger problem for breadth-first search than is execution time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BA22019-CD02-41AE-9050-3869EDE42587}" type="slidenum">
              <a:rPr lang="en-US"/>
              <a:pPr/>
              <a:t>38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Uniform-Cost Search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Same idea as the algorithm for breadth-first search…but…</a:t>
            </a:r>
          </a:p>
          <a:p>
            <a:pPr lvl="1" eaLnBrk="1" hangingPunct="1"/>
            <a:r>
              <a:rPr lang="en-US" smtClean="0"/>
              <a:t>Expand the </a:t>
            </a:r>
            <a:r>
              <a:rPr lang="en-US" b="1" i="1" u="sng" smtClean="0"/>
              <a:t>least-cost</a:t>
            </a:r>
            <a:r>
              <a:rPr lang="en-US" smtClean="0"/>
              <a:t> unexpanded node</a:t>
            </a:r>
          </a:p>
          <a:p>
            <a:pPr lvl="1" eaLnBrk="1" hangingPunct="1"/>
            <a:r>
              <a:rPr lang="en-US" smtClean="0"/>
              <a:t>FIFO queue is ordered by cost</a:t>
            </a:r>
          </a:p>
          <a:p>
            <a:pPr lvl="1" eaLnBrk="1" hangingPunct="1"/>
            <a:r>
              <a:rPr lang="en-US" smtClean="0"/>
              <a:t>Equivalent to regular breadth-first search if all step costs 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8562AC1-AB25-41A7-AFD6-AD7D41F752D2}" type="slidenum">
              <a:rPr lang="en-US"/>
              <a:pPr/>
              <a:t>39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Uniform-Cost Search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Yes if the cost is greater than some threshold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step cost &gt;= </a:t>
            </a:r>
            <a:r>
              <a:rPr lang="el-GR" sz="2400" dirty="0" smtClean="0">
                <a:cs typeface="Tahoma" pitchFamily="34" charset="0"/>
              </a:rPr>
              <a:t>ε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Complexity cannot be determined easily by d or </a:t>
            </a:r>
            <a:r>
              <a:rPr lang="en-US" sz="2400" dirty="0" smtClean="0"/>
              <a:t>m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Let C* be the cost of the optimal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ceil</a:t>
            </a:r>
            <a:r>
              <a:rPr lang="en-US" sz="2400" baseline="30000" dirty="0" smtClean="0"/>
              <a:t>(C*/ </a:t>
            </a:r>
            <a:r>
              <a:rPr lang="el-GR" sz="2400" baseline="30000" dirty="0" smtClean="0">
                <a:cs typeface="Tahoma" pitchFamily="34" charset="0"/>
              </a:rPr>
              <a:t>ε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ceil</a:t>
            </a:r>
            <a:r>
              <a:rPr lang="en-US" sz="2400" baseline="30000" dirty="0" smtClean="0"/>
              <a:t>(C*/ </a:t>
            </a:r>
            <a:r>
              <a:rPr lang="el-GR" sz="2400" baseline="30000" dirty="0" smtClean="0">
                <a:cs typeface="Tahoma" pitchFamily="34" charset="0"/>
              </a:rPr>
              <a:t>ε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Optimal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Yes, Nodes are expanded in increasing order</a:t>
            </a:r>
          </a:p>
        </p:txBody>
      </p:sp>
      <p:graphicFrame>
        <p:nvGraphicFramePr>
          <p:cNvPr id="2050" name="Rectangle 4"/>
          <p:cNvGraphicFramePr>
            <a:graphicFrameLocks/>
          </p:cNvGraphicFramePr>
          <p:nvPr>
            <p:ph sz="quarter" idx="4294967295"/>
          </p:nvPr>
        </p:nvGraphicFramePr>
        <p:xfrm>
          <a:off x="5864225" y="1600200"/>
          <a:ext cx="3279775" cy="2185988"/>
        </p:xfrm>
        <a:graphic>
          <a:graphicData uri="http://schemas.openxmlformats.org/presentationml/2006/ole">
            <p:oleObj spid="_x0000_s27650" name="Equation" r:id="rId3" imgW="0" imgH="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28ED45-1855-4FA0-9504-0C42A3A8E33E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Based Agent</a:t>
            </a:r>
          </a:p>
        </p:txBody>
      </p:sp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990600" y="1600200"/>
            <a:ext cx="4724400" cy="396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Goal Based Agent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 rot="5400000">
            <a:off x="5753100" y="3238500"/>
            <a:ext cx="40386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Environment</a:t>
            </a: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5715000" y="2362200"/>
            <a:ext cx="1676400" cy="4572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Percepts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 flipH="1">
            <a:off x="5715000" y="4572000"/>
            <a:ext cx="1676400" cy="4572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Actions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124200" y="24384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What the world </a:t>
            </a:r>
          </a:p>
          <a:p>
            <a:pPr algn="ctr"/>
            <a:r>
              <a:rPr lang="en-US" sz="1200"/>
              <a:t>is like now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953000" y="2438400"/>
            <a:ext cx="7096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Sensors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4876800" y="4648200"/>
            <a:ext cx="819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Actuators</a:t>
            </a:r>
          </a:p>
        </p:txBody>
      </p:sp>
      <p:cxnSp>
        <p:nvCxnSpPr>
          <p:cNvPr id="112650" name="AutoShape 10"/>
          <p:cNvCxnSpPr>
            <a:cxnSpLocks noChangeShapeType="1"/>
            <a:stCxn id="112648" idx="1"/>
            <a:endCxn id="112647" idx="3"/>
          </p:cNvCxnSpPr>
          <p:nvPr/>
        </p:nvCxnSpPr>
        <p:spPr bwMode="auto">
          <a:xfrm flipH="1">
            <a:off x="4572000" y="2576513"/>
            <a:ext cx="381000" cy="90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651" name="AutoShape 11"/>
          <p:cNvCxnSpPr>
            <a:cxnSpLocks noChangeShapeType="1"/>
            <a:stCxn id="112652" idx="3"/>
            <a:endCxn id="112649" idx="1"/>
          </p:cNvCxnSpPr>
          <p:nvPr/>
        </p:nvCxnSpPr>
        <p:spPr bwMode="auto">
          <a:xfrm>
            <a:off x="4572000" y="4724400"/>
            <a:ext cx="304800" cy="61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3124200" y="4495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What action I </a:t>
            </a:r>
          </a:p>
          <a:p>
            <a:pPr algn="ctr"/>
            <a:r>
              <a:rPr lang="en-US" sz="1200"/>
              <a:t>should do now</a:t>
            </a:r>
          </a:p>
        </p:txBody>
      </p:sp>
      <p:cxnSp>
        <p:nvCxnSpPr>
          <p:cNvPr id="112653" name="AutoShape 13"/>
          <p:cNvCxnSpPr>
            <a:cxnSpLocks noChangeShapeType="1"/>
            <a:stCxn id="112647" idx="2"/>
            <a:endCxn id="112663" idx="0"/>
          </p:cNvCxnSpPr>
          <p:nvPr/>
        </p:nvCxnSpPr>
        <p:spPr bwMode="auto">
          <a:xfrm>
            <a:off x="3848100" y="2895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654" name="AutoShape 14"/>
          <p:cNvSpPr>
            <a:spLocks noChangeArrowheads="1"/>
          </p:cNvSpPr>
          <p:nvPr/>
        </p:nvSpPr>
        <p:spPr bwMode="auto">
          <a:xfrm>
            <a:off x="1219200" y="4572000"/>
            <a:ext cx="1219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Goals</a:t>
            </a:r>
          </a:p>
        </p:txBody>
      </p:sp>
      <p:cxnSp>
        <p:nvCxnSpPr>
          <p:cNvPr id="112655" name="AutoShape 15"/>
          <p:cNvCxnSpPr>
            <a:cxnSpLocks noChangeShapeType="1"/>
            <a:stCxn id="112654" idx="3"/>
            <a:endCxn id="112652" idx="1"/>
          </p:cNvCxnSpPr>
          <p:nvPr/>
        </p:nvCxnSpPr>
        <p:spPr bwMode="auto">
          <a:xfrm>
            <a:off x="2438400" y="4724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656" name="AutoShape 16"/>
          <p:cNvSpPr>
            <a:spLocks noChangeArrowheads="1"/>
          </p:cNvSpPr>
          <p:nvPr/>
        </p:nvSpPr>
        <p:spPr bwMode="auto">
          <a:xfrm>
            <a:off x="1219200" y="2667000"/>
            <a:ext cx="16002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State</a:t>
            </a:r>
          </a:p>
        </p:txBody>
      </p:sp>
      <p:sp>
        <p:nvSpPr>
          <p:cNvPr id="112657" name="AutoShape 17"/>
          <p:cNvSpPr>
            <a:spLocks noChangeArrowheads="1"/>
          </p:cNvSpPr>
          <p:nvPr/>
        </p:nvSpPr>
        <p:spPr bwMode="auto">
          <a:xfrm>
            <a:off x="1219200" y="2971800"/>
            <a:ext cx="16002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How the world evolves</a:t>
            </a:r>
          </a:p>
        </p:txBody>
      </p:sp>
      <p:sp>
        <p:nvSpPr>
          <p:cNvPr id="112658" name="AutoShape 18"/>
          <p:cNvSpPr>
            <a:spLocks noChangeArrowheads="1"/>
          </p:cNvSpPr>
          <p:nvPr/>
        </p:nvSpPr>
        <p:spPr bwMode="auto">
          <a:xfrm>
            <a:off x="1219200" y="3276600"/>
            <a:ext cx="16002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What my actions do</a:t>
            </a:r>
          </a:p>
        </p:txBody>
      </p:sp>
      <p:cxnSp>
        <p:nvCxnSpPr>
          <p:cNvPr id="112659" name="AutoShape 19"/>
          <p:cNvCxnSpPr>
            <a:cxnSpLocks noChangeShapeType="1"/>
            <a:stCxn id="112658" idx="3"/>
            <a:endCxn id="112647" idx="1"/>
          </p:cNvCxnSpPr>
          <p:nvPr/>
        </p:nvCxnSpPr>
        <p:spPr bwMode="auto">
          <a:xfrm flipV="1">
            <a:off x="2819400" y="2667000"/>
            <a:ext cx="3048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660" name="AutoShape 20"/>
          <p:cNvCxnSpPr>
            <a:cxnSpLocks noChangeShapeType="1"/>
            <a:stCxn id="112657" idx="3"/>
            <a:endCxn id="112647" idx="1"/>
          </p:cNvCxnSpPr>
          <p:nvPr/>
        </p:nvCxnSpPr>
        <p:spPr bwMode="auto">
          <a:xfrm flipV="1">
            <a:off x="2819400" y="2667000"/>
            <a:ext cx="3048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661" name="AutoShape 21"/>
          <p:cNvCxnSpPr>
            <a:cxnSpLocks noChangeShapeType="1"/>
            <a:stCxn id="112656" idx="3"/>
            <a:endCxn id="112647" idx="1"/>
          </p:cNvCxnSpPr>
          <p:nvPr/>
        </p:nvCxnSpPr>
        <p:spPr bwMode="auto">
          <a:xfrm flipV="1">
            <a:off x="2819400" y="2667000"/>
            <a:ext cx="3048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662" name="AutoShape 22"/>
          <p:cNvCxnSpPr>
            <a:cxnSpLocks noChangeShapeType="1"/>
            <a:stCxn id="112647" idx="0"/>
            <a:endCxn id="112656" idx="0"/>
          </p:cNvCxnSpPr>
          <p:nvPr/>
        </p:nvCxnSpPr>
        <p:spPr bwMode="auto">
          <a:xfrm rot="16200000" flipH="1" flipV="1">
            <a:off x="2819400" y="1638300"/>
            <a:ext cx="228600" cy="18288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3124200" y="34290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What it will be like </a:t>
            </a:r>
          </a:p>
          <a:p>
            <a:pPr algn="ctr"/>
            <a:r>
              <a:rPr lang="en-US" sz="1200"/>
              <a:t>if I do action A</a:t>
            </a:r>
          </a:p>
        </p:txBody>
      </p:sp>
      <p:cxnSp>
        <p:nvCxnSpPr>
          <p:cNvPr id="112664" name="AutoShape 24"/>
          <p:cNvCxnSpPr>
            <a:cxnSpLocks noChangeShapeType="1"/>
            <a:stCxn id="112663" idx="2"/>
            <a:endCxn id="112652" idx="0"/>
          </p:cNvCxnSpPr>
          <p:nvPr/>
        </p:nvCxnSpPr>
        <p:spPr bwMode="auto">
          <a:xfrm>
            <a:off x="3848100" y="3886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665" name="AutoShape 25"/>
          <p:cNvCxnSpPr>
            <a:cxnSpLocks noChangeShapeType="1"/>
            <a:stCxn id="112657" idx="3"/>
            <a:endCxn id="112663" idx="1"/>
          </p:cNvCxnSpPr>
          <p:nvPr/>
        </p:nvCxnSpPr>
        <p:spPr bwMode="auto">
          <a:xfrm>
            <a:off x="2819400" y="3086100"/>
            <a:ext cx="3048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666" name="AutoShape 26"/>
          <p:cNvCxnSpPr>
            <a:cxnSpLocks noChangeShapeType="1"/>
            <a:stCxn id="112658" idx="3"/>
            <a:endCxn id="112663" idx="1"/>
          </p:cNvCxnSpPr>
          <p:nvPr/>
        </p:nvCxnSpPr>
        <p:spPr bwMode="auto">
          <a:xfrm>
            <a:off x="2819400" y="3390900"/>
            <a:ext cx="3048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F587ACB-DD22-4877-BCB2-3504078DF0CA}" type="slidenum">
              <a:rPr lang="en-US"/>
              <a:pPr/>
              <a:t>40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Expand </a:t>
            </a:r>
            <a:r>
              <a:rPr lang="en-US" dirty="0" smtClean="0"/>
              <a:t>the </a:t>
            </a:r>
            <a:r>
              <a:rPr lang="en-US" b="1" i="1" u="sng" dirty="0" smtClean="0"/>
              <a:t>deepest</a:t>
            </a:r>
            <a:r>
              <a:rPr lang="en-US" dirty="0" smtClean="0"/>
              <a:t> unexpanded node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Unexplored successors are placed on a stack until fully explored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281475A-B358-4485-8659-BCB9EBE09A13}" type="slidenum">
              <a:rPr lang="en-US"/>
              <a:pPr/>
              <a:t>41</a:t>
            </a:fld>
            <a:endParaRPr lang="en-US"/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2238375"/>
            <a:ext cx="4200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09DEB3A-698B-4383-A76F-3DB6EC2E6E7E}" type="slidenum">
              <a:rPr lang="en-US"/>
              <a:pPr/>
              <a:t>42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3" y="2243138"/>
            <a:ext cx="41814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1D789FE-4A41-40B3-B0B7-DA48205EC1A1}" type="slidenum">
              <a:rPr lang="en-US"/>
              <a:pPr/>
              <a:t>43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2228850"/>
            <a:ext cx="41243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1FC08F3-96ED-49C2-A9BF-D7E682B07E97}" type="slidenum">
              <a:rPr lang="en-US"/>
              <a:pPr/>
              <a:t>44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025" y="2257425"/>
            <a:ext cx="4171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E346B2A-D3FD-406B-ADE1-9E4940B656BE}" type="slidenum">
              <a:rPr lang="en-US"/>
              <a:pPr/>
              <a:t>45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2214563"/>
            <a:ext cx="412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5B3EC3D-2637-4F6F-B086-54FC04E5052E}" type="slidenum">
              <a:rPr lang="en-US"/>
              <a:pPr/>
              <a:t>46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2238375"/>
            <a:ext cx="41433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9E99F39-DCA3-48C7-A716-973D5FBE2BFC}" type="slidenum">
              <a:rPr lang="en-US"/>
              <a:pPr/>
              <a:t>47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788" y="2233613"/>
            <a:ext cx="41624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CEFAD36-B7A2-40CF-947D-11390BC1807E}" type="slidenum">
              <a:rPr lang="en-US"/>
              <a:pPr/>
              <a:t>48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2233613"/>
            <a:ext cx="41243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7F08B37-CBA5-4B2B-B761-A8980209799B}" type="slidenum">
              <a:rPr lang="en-US"/>
              <a:pPr/>
              <a:t>49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075" y="2228850"/>
            <a:ext cx="4133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3FD207-BB76-4FDD-87FF-2241738BD89C}" type="slidenum">
              <a:rPr lang="en-US"/>
              <a:pPr/>
              <a:t>5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Based Agent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Function Simple-Problem-Solving-Agent( percept ) returns action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Inputs</a:t>
            </a:r>
            <a:r>
              <a:rPr lang="en-US" sz="1600" dirty="0">
                <a:latin typeface="Courier New" pitchFamily="49" charset="0"/>
              </a:rPr>
              <a:t>:	percept		a percept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Static</a:t>
            </a:r>
            <a:r>
              <a:rPr lang="en-US" sz="1600" dirty="0">
                <a:latin typeface="Courier New" pitchFamily="49" charset="0"/>
              </a:rPr>
              <a:t>:	</a:t>
            </a:r>
            <a:r>
              <a:rPr lang="en-US" sz="1600" dirty="0" err="1">
                <a:latin typeface="Courier New" pitchFamily="49" charset="0"/>
              </a:rPr>
              <a:t>seq</a:t>
            </a:r>
            <a:r>
              <a:rPr lang="en-US" sz="1600" dirty="0">
                <a:latin typeface="Courier New" pitchFamily="49" charset="0"/>
              </a:rPr>
              <a:t>		an action sequence initially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state		some description of the current world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goal		a goal, initially null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problem		a problem formulation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state &lt;- UPDATE-STATE( state, percept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if </a:t>
            </a:r>
            <a:r>
              <a:rPr lang="en-US" sz="1600" dirty="0" err="1">
                <a:latin typeface="Courier New" pitchFamily="49" charset="0"/>
              </a:rPr>
              <a:t>seq</a:t>
            </a:r>
            <a:r>
              <a:rPr lang="en-US" sz="1600" dirty="0">
                <a:latin typeface="Courier New" pitchFamily="49" charset="0"/>
              </a:rPr>
              <a:t> is empty then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goal &lt;- FORMULATE-GOAL( state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problem &lt;- FORMULATE-PROBLEM( state, goal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seq</a:t>
            </a:r>
            <a:r>
              <a:rPr lang="en-US" sz="1600" dirty="0">
                <a:latin typeface="Courier New" pitchFamily="49" charset="0"/>
              </a:rPr>
              <a:t> &lt;- SEARCH( problem )				# SEARCH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action &lt;- RECOMMENDATION ( </a:t>
            </a:r>
            <a:r>
              <a:rPr lang="en-US" sz="1600" dirty="0" err="1">
                <a:latin typeface="Courier New" pitchFamily="49" charset="0"/>
              </a:rPr>
              <a:t>seq</a:t>
            </a:r>
            <a:r>
              <a:rPr lang="en-US" sz="1600" dirty="0">
                <a:latin typeface="Courier New" pitchFamily="49" charset="0"/>
              </a:rPr>
              <a:t> )			# SOLUTION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urier New" pitchFamily="49" charset="0"/>
              </a:rPr>
              <a:t>seq</a:t>
            </a:r>
            <a:r>
              <a:rPr lang="en-US" sz="1600" dirty="0">
                <a:latin typeface="Courier New" pitchFamily="49" charset="0"/>
              </a:rPr>
              <a:t> &lt;- REMAINDER( </a:t>
            </a:r>
            <a:r>
              <a:rPr lang="en-US" sz="1600" dirty="0" err="1">
                <a:latin typeface="Courier New" pitchFamily="49" charset="0"/>
              </a:rPr>
              <a:t>seq</a:t>
            </a:r>
            <a:r>
              <a:rPr lang="en-US" sz="1600" dirty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return action						# EXECUTION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C59DD0F-489F-47F9-AAEE-E97B43AE0767}" type="slidenum">
              <a:rPr lang="en-US"/>
              <a:pPr/>
              <a:t>50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075" y="2238375"/>
            <a:ext cx="41338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1F8DBD0-39D8-4077-93EE-AFD6E96EC74D}" type="slidenum">
              <a:rPr lang="en-US"/>
              <a:pPr/>
              <a:t>51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8888" y="2238375"/>
            <a:ext cx="40862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6C2988D-7CE7-429D-944E-FFB13E2C147F}" type="slidenum">
              <a:rPr lang="en-US"/>
              <a:pPr/>
              <a:t>52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2233613"/>
            <a:ext cx="4191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3E4127D-DC2C-45D7-9C17-E0C62E9D72A1}" type="slidenum">
              <a:rPr lang="en-US"/>
              <a:pPr/>
              <a:t>53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No: fails in infinite-depth spaces, spaces with loops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Modify to avoid repeated spaces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Yes: in finite spaces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O(b</a:t>
            </a:r>
            <a:r>
              <a:rPr lang="en-US" sz="2000" baseline="30000" smtClean="0"/>
              <a:t>m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 great if m is much larger than 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But if the solutions are dense, this may be faster than breadth-first search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O(bm)…linear space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Optimal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5AFB113-CE49-4161-8F31-1E0494F2CD57}" type="slidenum">
              <a:rPr lang="en-US"/>
              <a:pPr/>
              <a:t>54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Depth-Limited Search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variation of depth-first search that uses a depth limit</a:t>
            </a:r>
          </a:p>
          <a:p>
            <a:pPr lvl="1" eaLnBrk="1" hangingPunct="1"/>
            <a:r>
              <a:rPr lang="en-US" smtClean="0"/>
              <a:t>Alleviates the problem of unbounded trees</a:t>
            </a:r>
          </a:p>
          <a:p>
            <a:pPr lvl="1" eaLnBrk="1" hangingPunct="1"/>
            <a:r>
              <a:rPr lang="en-US" smtClean="0"/>
              <a:t>Search to a predetermined depth </a:t>
            </a:r>
            <a:r>
              <a:rPr lang="en-US" b="1" smtClean="0">
                <a:latin typeface="Script MT Bold" pitchFamily="66" charset="0"/>
              </a:rPr>
              <a:t>l</a:t>
            </a:r>
            <a:r>
              <a:rPr lang="en-US" b="1" smtClean="0"/>
              <a:t> </a:t>
            </a:r>
            <a:r>
              <a:rPr lang="en-US" smtClean="0"/>
              <a:t>(“ell”)</a:t>
            </a:r>
            <a:endParaRPr lang="en-US" b="1" smtClean="0">
              <a:latin typeface="Script MT Bold" pitchFamily="66" charset="0"/>
            </a:endParaRPr>
          </a:p>
          <a:p>
            <a:pPr lvl="1" eaLnBrk="1" hangingPunct="1"/>
            <a:r>
              <a:rPr lang="en-US" smtClean="0"/>
              <a:t>Nodes at depth </a:t>
            </a:r>
            <a:r>
              <a:rPr lang="en-US" smtClean="0">
                <a:latin typeface="Script MT Bold" pitchFamily="66" charset="0"/>
              </a:rPr>
              <a:t>l</a:t>
            </a:r>
            <a:r>
              <a:rPr lang="en-US" smtClean="0"/>
              <a:t> have no successors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Same as depth-first search if </a:t>
            </a:r>
            <a:r>
              <a:rPr lang="en-US" smtClean="0">
                <a:latin typeface="Script MT Bold" pitchFamily="66" charset="0"/>
              </a:rPr>
              <a:t>l</a:t>
            </a:r>
            <a:r>
              <a:rPr lang="en-US" smtClean="0"/>
              <a:t> = </a:t>
            </a:r>
            <a:r>
              <a:rPr lang="en-US" smtClean="0">
                <a:cs typeface="Tahoma" pitchFamily="34" charset="0"/>
              </a:rPr>
              <a:t>∞</a:t>
            </a:r>
          </a:p>
          <a:p>
            <a:pPr eaLnBrk="1" hangingPunct="1"/>
            <a:r>
              <a:rPr lang="en-US" smtClean="0">
                <a:cs typeface="Tahoma" pitchFamily="34" charset="0"/>
              </a:rPr>
              <a:t>Can terminate for failure and cutoff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5C32827-6E45-4EB2-8558-0E7D0EB0539E}" type="slidenum">
              <a:rPr lang="en-US"/>
              <a:pPr/>
              <a:t>55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Depth-Limited Search</a:t>
            </a:r>
          </a:p>
        </p:txBody>
      </p:sp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685925"/>
            <a:ext cx="83439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3136F39-638D-47B5-82D6-56634CF86DFC}" type="slidenum">
              <a:rPr lang="en-US"/>
              <a:pPr/>
              <a:t>56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Depth-Limited Search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</a:t>
            </a:r>
          </a:p>
          <a:p>
            <a:pPr lvl="1" eaLnBrk="1" hangingPunct="1"/>
            <a:r>
              <a:rPr lang="en-US" smtClean="0"/>
              <a:t>Yes if </a:t>
            </a:r>
            <a:r>
              <a:rPr lang="en-US" smtClean="0">
                <a:latin typeface="Script MT Bold" pitchFamily="66" charset="0"/>
              </a:rPr>
              <a:t>l</a:t>
            </a:r>
            <a:r>
              <a:rPr lang="en-US" smtClean="0"/>
              <a:t> &lt; d</a:t>
            </a:r>
          </a:p>
          <a:p>
            <a:pPr eaLnBrk="1" hangingPunct="1"/>
            <a:r>
              <a:rPr lang="en-US" smtClean="0"/>
              <a:t>Time</a:t>
            </a:r>
          </a:p>
          <a:p>
            <a:pPr lvl="1" eaLnBrk="1" hangingPunct="1"/>
            <a:r>
              <a:rPr lang="en-US" smtClean="0"/>
              <a:t>O(b</a:t>
            </a:r>
            <a:r>
              <a:rPr lang="en-US" baseline="30000" smtClean="0">
                <a:latin typeface="Script MT Bold" pitchFamily="66" charset="0"/>
              </a:rPr>
              <a:t>l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Space</a:t>
            </a:r>
          </a:p>
          <a:p>
            <a:pPr lvl="1" eaLnBrk="1" hangingPunct="1"/>
            <a:r>
              <a:rPr lang="en-US" smtClean="0"/>
              <a:t>O(b</a:t>
            </a:r>
            <a:r>
              <a:rPr lang="en-US" smtClean="0">
                <a:latin typeface="Script MT Bold" pitchFamily="66" charset="0"/>
              </a:rPr>
              <a:t>l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Optimal</a:t>
            </a:r>
          </a:p>
          <a:p>
            <a:pPr lvl="1" eaLnBrk="1" hangingPunct="1"/>
            <a:r>
              <a:rPr lang="en-US" smtClean="0"/>
              <a:t>No if </a:t>
            </a:r>
            <a:r>
              <a:rPr lang="en-US" smtClean="0">
                <a:latin typeface="Script MT Bold" pitchFamily="66" charset="0"/>
              </a:rPr>
              <a:t>l</a:t>
            </a:r>
            <a:r>
              <a:rPr lang="en-US" smtClean="0"/>
              <a:t> &gt; 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72373A3-2F35-43C8-BB87-AFEE5AB1035B}" type="slidenum">
              <a:rPr lang="en-US"/>
              <a:pPr/>
              <a:t>57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depth-first search</a:t>
            </a:r>
          </a:p>
          <a:p>
            <a:pPr lvl="1" eaLnBrk="1" hangingPunct="1"/>
            <a:r>
              <a:rPr lang="en-US" smtClean="0"/>
              <a:t>Uses depth-first search</a:t>
            </a:r>
          </a:p>
          <a:p>
            <a:pPr lvl="1" eaLnBrk="1" hangingPunct="1"/>
            <a:r>
              <a:rPr lang="en-US" smtClean="0"/>
              <a:t>Finds the best depth limit</a:t>
            </a:r>
          </a:p>
          <a:p>
            <a:pPr lvl="2" eaLnBrk="1" hangingPunct="1"/>
            <a:r>
              <a:rPr lang="en-US" smtClean="0"/>
              <a:t>Gradually increases the depth limit; 0, 1, 2, … until a goal is found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18D6746-4397-4694-97FA-CB256BB0C7BA}" type="slidenum">
              <a:rPr lang="en-US"/>
              <a:pPr/>
              <a:t>58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66950"/>
            <a:ext cx="82962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5CEF64E-CAE0-4F62-8E29-D463B6676E96}" type="slidenum">
              <a:rPr lang="en-US"/>
              <a:pPr/>
              <a:t>59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</a:t>
            </a:r>
          </a:p>
        </p:txBody>
      </p:sp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3148013"/>
            <a:ext cx="4143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23D215-C3C7-4445-9F21-F0B3F212E73A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Based Agents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Assumes the problem environment is: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Static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 plan remains the same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Observable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Agent knows the initial state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Discrete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Agent can enumerate the choices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Deterministic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Agent can plan a sequence of actions such that each will lead to an intermediate state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The agent carries out its plans with its </a:t>
            </a:r>
            <a:r>
              <a:rPr lang="en-US" sz="2400" dirty="0" smtClean="0"/>
              <a:t>“eyes closed”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Certain of what’s going on</a:t>
            </a:r>
          </a:p>
          <a:p>
            <a:pPr lvl="1"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441AC0B-A3DA-479C-8FE5-0B2C08C9A95F}" type="slidenum">
              <a:rPr lang="en-US"/>
              <a:pPr/>
              <a:t>60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</a:t>
            </a:r>
          </a:p>
        </p:txBody>
      </p:sp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067050"/>
            <a:ext cx="87820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2314602-0F7E-4EC4-9AE6-B1EDA2807B76}" type="slidenum">
              <a:rPr lang="en-US"/>
              <a:pPr/>
              <a:t>61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</a:t>
            </a:r>
          </a:p>
        </p:txBody>
      </p:sp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2343150"/>
            <a:ext cx="88963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327D6ED-73CE-4496-BC8E-0C39C5B9BD4C}" type="slidenum">
              <a:rPr lang="en-US"/>
              <a:pPr/>
              <a:t>62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</a:t>
            </a:r>
          </a:p>
        </p:txBody>
      </p:sp>
      <p:pic>
        <p:nvPicPr>
          <p:cNvPr id="604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66838"/>
            <a:ext cx="89916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EB30859-77BB-4ACB-9CED-B2CE2AF46867}" type="slidenum">
              <a:rPr lang="en-US"/>
              <a:pPr/>
              <a:t>63</a:t>
            </a:fld>
            <a:endParaRPr lang="en-US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Yes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O(b</a:t>
            </a:r>
            <a:r>
              <a:rPr lang="en-US" baseline="30000" smtClean="0"/>
              <a:t>d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O(bd)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Yes if step cost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be modified to explore uniform cost tree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algorithms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2DB194-05C3-42F3-AE90-F3C5212A5AB2}" type="slidenum">
              <a:rPr lang="en-US"/>
              <a:pPr/>
              <a:t>64</a:t>
            </a:fld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 l="14063" t="22917" r="17969" b="51042"/>
          <a:stretch>
            <a:fillRect/>
          </a:stretch>
        </p:blipFill>
        <p:spPr bwMode="auto">
          <a:xfrm>
            <a:off x="1143000" y="1676400"/>
            <a:ext cx="739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Repeated states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2C3B63-4779-43F1-9B96-87E298625FCD}" type="slidenum">
              <a:rPr lang="en-US"/>
              <a:pPr/>
              <a:t>65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Failure to detect repeated states can turn a linear problem into an exponential one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Problems with Blind Search Strategies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sz="2800" dirty="0" smtClean="0"/>
              <a:t>Exhaustive search has the advantage of guaranteeing solutions if they exist. </a:t>
            </a:r>
          </a:p>
          <a:p>
            <a:pPr lvl="0"/>
            <a:r>
              <a:rPr lang="en-GB" sz="2800" dirty="0" smtClean="0"/>
              <a:t>However, exhaustive search has some problems associated with the need to visit all states at times.</a:t>
            </a:r>
          </a:p>
          <a:p>
            <a:pPr lvl="1"/>
            <a:r>
              <a:rPr lang="en-GB" sz="2400" dirty="0" smtClean="0"/>
              <a:t>One problem is about </a:t>
            </a:r>
            <a:r>
              <a:rPr lang="en-GB" sz="2400" dirty="0" smtClean="0">
                <a:solidFill>
                  <a:srgbClr val="FF0000"/>
                </a:solidFill>
              </a:rPr>
              <a:t>combinatorial problems </a:t>
            </a:r>
            <a:r>
              <a:rPr lang="en-GB" sz="2400" dirty="0" smtClean="0"/>
              <a:t>associated with some search cases. At times the number of possibilities rise and demands on storage and processing cannot be met.</a:t>
            </a:r>
          </a:p>
          <a:p>
            <a:pPr lvl="1"/>
            <a:r>
              <a:rPr lang="en-GB" sz="2400" dirty="0" smtClean="0"/>
              <a:t>The other problem is that the state space can be extremely large such that complete search is time consuming. Sometimes the state space can be </a:t>
            </a:r>
            <a:r>
              <a:rPr lang="en-GB" sz="2400" dirty="0" smtClean="0">
                <a:solidFill>
                  <a:srgbClr val="FF0000"/>
                </a:solidFill>
              </a:rPr>
              <a:t>inexhaustible</a:t>
            </a:r>
            <a:r>
              <a:rPr lang="en-GB" sz="2400" dirty="0" smtClean="0"/>
              <a:t>, in that it is difficult to enumerate.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Summary-Uninformed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34CB59-8E3E-4917-81F7-627FA37AE9E6}" type="slidenum">
              <a:rPr lang="en-US"/>
              <a:pPr/>
              <a:t>67</a:t>
            </a:fld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formulation usually requires abstracting away real-world details to define a state space that can feasibly be explored
</a:t>
            </a:r>
            <a:r>
              <a:rPr lang="en-US" sz="2400" dirty="0" smtClean="0"/>
              <a:t>Variety </a:t>
            </a:r>
            <a:r>
              <a:rPr lang="en-US" sz="2400" dirty="0"/>
              <a:t>of uninformed search strategies
</a:t>
            </a:r>
            <a:r>
              <a:rPr lang="en-US" sz="2400" dirty="0" smtClean="0"/>
              <a:t>Iterative </a:t>
            </a:r>
            <a:r>
              <a:rPr lang="en-US" sz="2400" dirty="0"/>
              <a:t>deepening search uses only linear space and not much more time than other uninformed </a:t>
            </a:r>
            <a:r>
              <a:rPr lang="en-US" sz="2400" dirty="0" smtClean="0"/>
              <a:t>algorithms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Informed search algorithms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98A523-7B01-4E61-AAAC-28D8F08A86B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Best-first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Greedy best-first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Heuristics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Local search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Hill-climbing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F07E3A-15A0-4116-A469-1E5F1BFBD529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Well Defined Problems and Solutions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problem is defined by providing:</a:t>
            </a:r>
            <a:endParaRPr lang="en-US" dirty="0"/>
          </a:p>
          <a:p>
            <a:pPr lvl="1"/>
            <a:r>
              <a:rPr lang="en-US" dirty="0"/>
              <a:t>Initial state</a:t>
            </a:r>
          </a:p>
          <a:p>
            <a:pPr lvl="1"/>
            <a:r>
              <a:rPr lang="en-US" dirty="0"/>
              <a:t>Actions and Successor Function</a:t>
            </a:r>
          </a:p>
          <a:p>
            <a:pPr lvl="1"/>
            <a:r>
              <a:rPr lang="en-US" dirty="0"/>
              <a:t>Goal test</a:t>
            </a:r>
          </a:p>
          <a:p>
            <a:pPr lvl="1"/>
            <a:r>
              <a:rPr lang="en-US" dirty="0" smtClean="0"/>
              <a:t>Path </a:t>
            </a:r>
            <a:r>
              <a:rPr lang="en-US" dirty="0"/>
              <a:t>cost </a:t>
            </a:r>
            <a:endParaRPr lang="en-US" dirty="0" smtClean="0"/>
          </a:p>
          <a:p>
            <a:r>
              <a:rPr lang="en-US" sz="3200" dirty="0" smtClean="0"/>
              <a:t>A </a:t>
            </a:r>
            <a:r>
              <a:rPr lang="en-US" sz="3200" b="1" i="1" dirty="0" smtClean="0">
                <a:solidFill>
                  <a:srgbClr val="FF0000"/>
                </a:solidFill>
              </a:rPr>
              <a:t>solution</a:t>
            </a:r>
            <a:r>
              <a:rPr lang="en-US" sz="3200" dirty="0" smtClean="0"/>
              <a:t> is a sequence of actions leading from the </a:t>
            </a:r>
            <a:r>
              <a:rPr lang="en-US" sz="3200" i="1" dirty="0" smtClean="0"/>
              <a:t>initial state </a:t>
            </a:r>
            <a:r>
              <a:rPr lang="en-US" sz="3200" dirty="0" smtClean="0"/>
              <a:t>to a </a:t>
            </a:r>
            <a:r>
              <a:rPr lang="en-US" sz="3200" i="1" dirty="0" smtClean="0"/>
              <a:t>goal state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Review: Tree 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search strategy is defined by picking the </a:t>
            </a:r>
            <a:r>
              <a:rPr lang="en-US" dirty="0" smtClean="0">
                <a:solidFill>
                  <a:srgbClr val="FF0000"/>
                </a:solidFill>
              </a:rPr>
              <a:t>order of node </a:t>
            </a:r>
            <a:r>
              <a:rPr lang="en-US" dirty="0" smtClean="0">
                <a:solidFill>
                  <a:srgbClr val="FF0000"/>
                </a:solidFill>
              </a:rPr>
              <a:t>expansion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Informed Search Strategies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Guided search is one solution to the problems associated with exhaustive search. </a:t>
            </a:r>
          </a:p>
          <a:p>
            <a:pPr lvl="0"/>
            <a:r>
              <a:rPr lang="en-GB" dirty="0" smtClean="0"/>
              <a:t>The knowledge about the problem domain is used to guide the search mechanism thus enabling it to avoid wrong options.</a:t>
            </a:r>
          </a:p>
          <a:p>
            <a:pPr lvl="0"/>
            <a:r>
              <a:rPr lang="en-GB" dirty="0" smtClean="0"/>
              <a:t>Heuristics are rules that apply most of the time but not all the time. </a:t>
            </a:r>
          </a:p>
          <a:p>
            <a:pPr>
              <a:buNone/>
            </a:pPr>
            <a:r>
              <a:rPr lang="en-GB" b="1" dirty="0" smtClean="0"/>
              <a:t>Definition:</a:t>
            </a:r>
            <a:endParaRPr lang="en-GB" dirty="0" smtClean="0"/>
          </a:p>
          <a:p>
            <a:pPr lvl="0"/>
            <a:r>
              <a:rPr lang="en-GB" dirty="0" smtClean="0"/>
              <a:t>Searches that use a heuristic function to direct the search towards the goal. </a:t>
            </a:r>
          </a:p>
          <a:p>
            <a:pPr lvl="0"/>
            <a:r>
              <a:rPr lang="en-GB" dirty="0" smtClean="0"/>
              <a:t>Heuristic Function (h(n))</a:t>
            </a:r>
          </a:p>
          <a:p>
            <a:pPr lvl="1"/>
            <a:r>
              <a:rPr lang="en-GB" dirty="0" smtClean="0"/>
              <a:t>A function that calculates the cost of reaching the goal state from the node n.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Best-first 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Idea: use an </a:t>
            </a:r>
            <a:r>
              <a:rPr lang="en-US" sz="2400" dirty="0" smtClean="0">
                <a:solidFill>
                  <a:srgbClr val="FF0000"/>
                </a:solidFill>
              </a:rPr>
              <a:t>evaluation function</a:t>
            </a:r>
            <a:r>
              <a:rPr lang="en-US" sz="2400" dirty="0" smtClean="0"/>
              <a:t> </a:t>
            </a:r>
            <a:r>
              <a:rPr lang="en-US" sz="2400" i="1" dirty="0" smtClean="0"/>
              <a:t>f(n) </a:t>
            </a:r>
            <a:r>
              <a:rPr lang="en-US" sz="2400" dirty="0" smtClean="0"/>
              <a:t>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Provides estimate </a:t>
            </a:r>
            <a:r>
              <a:rPr lang="en-US" sz="2000" dirty="0" smtClean="0"/>
              <a:t>of "</a:t>
            </a:r>
            <a:r>
              <a:rPr lang="en-US" sz="2000" dirty="0" smtClean="0"/>
              <a:t>desirability"</a:t>
            </a:r>
            <a:r>
              <a:rPr lang="en-US" sz="2000" dirty="0" smtClean="0"/>
              <a:t>
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000" dirty="0" smtClean="0"/>
              <a:t>Expand most desirable unexpanded node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Implementation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Order the nodes in fringe in decreasing order of desirability
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Romania with step costs in km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7171" name="Picture 4" descr="romani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best-first 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Evaluation function </a:t>
            </a:r>
            <a:r>
              <a:rPr lang="en-US" i="1" dirty="0" smtClean="0"/>
              <a:t>f(n) = h(n)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euristic)</a:t>
            </a:r>
          </a:p>
          <a:p>
            <a:pPr eaLnBrk="1" hangingPunct="1"/>
            <a:r>
              <a:rPr lang="en-US" dirty="0" smtClean="0"/>
              <a:t>= estimate of cost from </a:t>
            </a:r>
            <a:r>
              <a:rPr lang="en-US" i="1" dirty="0" smtClean="0"/>
              <a:t>n</a:t>
            </a:r>
            <a:r>
              <a:rPr lang="en-US" dirty="0" smtClean="0"/>
              <a:t> to </a:t>
            </a:r>
            <a:r>
              <a:rPr lang="en-US" i="1" dirty="0" smtClean="0"/>
              <a:t>goal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e.g.,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SLD</a:t>
            </a:r>
            <a:r>
              <a:rPr lang="en-US" i="1" dirty="0" smtClean="0"/>
              <a:t>(n)</a:t>
            </a:r>
            <a:r>
              <a:rPr lang="en-US" dirty="0" smtClean="0"/>
              <a:t> = straight-line distance from </a:t>
            </a:r>
            <a:r>
              <a:rPr lang="en-US" i="1" dirty="0" smtClean="0"/>
              <a:t>n</a:t>
            </a:r>
            <a:r>
              <a:rPr lang="en-US" dirty="0" smtClean="0"/>
              <a:t> to </a:t>
            </a:r>
            <a:r>
              <a:rPr lang="en-US" dirty="0" smtClean="0"/>
              <a:t>Bucharest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Greedy best-first search expands the node that </a:t>
            </a:r>
            <a:r>
              <a:rPr lang="en-US" dirty="0" smtClean="0">
                <a:solidFill>
                  <a:srgbClr val="FF0000"/>
                </a:solidFill>
              </a:rPr>
              <a:t>appears</a:t>
            </a:r>
            <a:r>
              <a:rPr lang="en-US" dirty="0" smtClean="0"/>
              <a:t> to be closest to </a:t>
            </a:r>
            <a:r>
              <a:rPr lang="en-US" dirty="0" smtClean="0"/>
              <a:t>goal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Greedy best-first search algorithm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i="1" dirty="0" smtClean="0"/>
              <a:t>QUEUE-path only containing the root</a:t>
            </a:r>
          </a:p>
          <a:p>
            <a:r>
              <a:rPr lang="en-GB" i="1" dirty="0" smtClean="0"/>
              <a:t>WHILE QUEUE is non-empty AND goal not reached DO</a:t>
            </a:r>
            <a:endParaRPr lang="en-GB" dirty="0" smtClean="0"/>
          </a:p>
          <a:p>
            <a:r>
              <a:rPr lang="en-GB" i="1" dirty="0" smtClean="0"/>
              <a:t>	Remove the first path from the QUEUE</a:t>
            </a:r>
            <a:endParaRPr lang="en-GB" dirty="0" smtClean="0"/>
          </a:p>
          <a:p>
            <a:r>
              <a:rPr lang="en-GB" i="1" dirty="0" smtClean="0"/>
              <a:t>Create new paths (to all children)</a:t>
            </a:r>
            <a:endParaRPr lang="en-GB" dirty="0" smtClean="0"/>
          </a:p>
          <a:p>
            <a:r>
              <a:rPr lang="en-GB" i="1" dirty="0" smtClean="0"/>
              <a:t>Reject new paths with loops</a:t>
            </a:r>
            <a:endParaRPr lang="en-GB" dirty="0" smtClean="0"/>
          </a:p>
          <a:p>
            <a:r>
              <a:rPr lang="en-GB" i="1" dirty="0" smtClean="0"/>
              <a:t>Add paths and sort the entire QUEUE</a:t>
            </a:r>
            <a:endParaRPr lang="en-GB" dirty="0" smtClean="0"/>
          </a:p>
          <a:p>
            <a:r>
              <a:rPr lang="en-GB" i="1" dirty="0" smtClean="0"/>
              <a:t>	IF goal reached THEN success ELSE failure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9219" name="Picture 4" descr="greedy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greedy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greedy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greedy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08CD8A-1192-4A69-B59C-D3E7AC7F77F7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/>
              <a:t>Water Pouring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4 gallon bucket and a 3 gallon bucket, how can we measure exactly 2 gallons into one bucket?</a:t>
            </a:r>
          </a:p>
          <a:p>
            <a:pPr lvl="1"/>
            <a:r>
              <a:rPr lang="en-US"/>
              <a:t>There are no markings on the bucket</a:t>
            </a:r>
          </a:p>
          <a:p>
            <a:pPr lvl="1"/>
            <a:r>
              <a:rPr lang="en-US"/>
              <a:t>You must fill each bucket completely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Properties of greedy best-first 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Complete?</a:t>
            </a:r>
            <a:r>
              <a:rPr lang="en-US" dirty="0" smtClean="0"/>
              <a:t> No – can get stuck in loops, e.g., Iasi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Neamt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Iasi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Neamt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Time?</a:t>
            </a:r>
            <a:r>
              <a:rPr lang="en-US" dirty="0" smtClean="0"/>
              <a:t> </a:t>
            </a:r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m</a:t>
            </a:r>
            <a:r>
              <a:rPr lang="en-US" i="1" dirty="0" smtClean="0"/>
              <a:t>)</a:t>
            </a:r>
            <a:r>
              <a:rPr lang="en-US" dirty="0" smtClean="0"/>
              <a:t>, but a good heuristic can give dramatic </a:t>
            </a:r>
            <a:r>
              <a:rPr lang="en-US" dirty="0" smtClean="0"/>
              <a:t>improvement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Space?</a:t>
            </a:r>
            <a:r>
              <a:rPr lang="en-US" dirty="0" smtClean="0"/>
              <a:t> </a:t>
            </a:r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m</a:t>
            </a:r>
            <a:r>
              <a:rPr lang="en-US" i="1" dirty="0" smtClean="0"/>
              <a:t>) </a:t>
            </a:r>
            <a:r>
              <a:rPr lang="en-US" dirty="0" smtClean="0"/>
              <a:t>-- keeps all nodes in </a:t>
            </a:r>
            <a:r>
              <a:rPr lang="en-US" dirty="0" smtClean="0"/>
              <a:t>memory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 smtClean="0">
                <a:solidFill>
                  <a:srgbClr val="CC0099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 smtClean="0"/>
              <a:t>No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Idea: avoid expanding paths that are already </a:t>
            </a:r>
            <a:r>
              <a:rPr lang="en-US" dirty="0" smtClean="0"/>
              <a:t>expensive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Evaluation function </a:t>
            </a:r>
            <a:r>
              <a:rPr lang="en-US" i="1" dirty="0" smtClean="0"/>
              <a:t>f(n) = g(n) + h(n</a:t>
            </a:r>
            <a:r>
              <a:rPr lang="en-US" i="1" dirty="0" smtClean="0"/>
              <a:t>)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i="1" dirty="0" smtClean="0"/>
              <a:t>g(n) </a:t>
            </a:r>
            <a:r>
              <a:rPr lang="en-US" dirty="0" smtClean="0"/>
              <a:t>= cost so far to reach </a:t>
            </a:r>
            <a:r>
              <a:rPr lang="en-US" i="1" dirty="0" smtClean="0"/>
              <a:t>n</a:t>
            </a:r>
          </a:p>
          <a:p>
            <a:pPr eaLnBrk="1" hangingPunct="1"/>
            <a:r>
              <a:rPr lang="en-US" i="1" dirty="0" smtClean="0"/>
              <a:t>h(n)</a:t>
            </a:r>
            <a:r>
              <a:rPr lang="en-US" dirty="0" smtClean="0"/>
              <a:t> = estimated cost from </a:t>
            </a:r>
            <a:r>
              <a:rPr lang="en-US" i="1" dirty="0" smtClean="0"/>
              <a:t>n</a:t>
            </a:r>
            <a:r>
              <a:rPr lang="en-US" dirty="0" smtClean="0"/>
              <a:t> to goal</a:t>
            </a:r>
          </a:p>
          <a:p>
            <a:pPr eaLnBrk="1" hangingPunct="1"/>
            <a:r>
              <a:rPr lang="en-US" i="1" dirty="0" smtClean="0"/>
              <a:t>f(n) </a:t>
            </a:r>
            <a:r>
              <a:rPr lang="en-US" dirty="0" smtClean="0"/>
              <a:t>= estimated total cost of path through </a:t>
            </a:r>
            <a:r>
              <a:rPr lang="en-US" i="1" dirty="0" smtClean="0"/>
              <a:t>n</a:t>
            </a:r>
            <a:r>
              <a:rPr lang="en-US" dirty="0" smtClean="0"/>
              <a:t> to </a:t>
            </a:r>
            <a:r>
              <a:rPr lang="en-US" dirty="0" smtClean="0"/>
              <a:t>goal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A* search (2)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Adds a "breadth-first" component to the evaluation function by including the </a:t>
            </a:r>
            <a:r>
              <a:rPr lang="en-GB" i="1" dirty="0" smtClean="0"/>
              <a:t>g</a:t>
            </a:r>
            <a:r>
              <a:rPr lang="en-GB" dirty="0" smtClean="0"/>
              <a:t> term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Ranks nodes on the search frontier by the estimated cost of a solution that goes from the start node through the given node to a goal node. That is, </a:t>
            </a:r>
            <a:r>
              <a:rPr lang="en-GB" i="1" dirty="0" smtClean="0"/>
              <a:t>g(n)</a:t>
            </a:r>
            <a:r>
              <a:rPr lang="en-GB" dirty="0" smtClean="0"/>
              <a:t> is the cost from the start node to node </a:t>
            </a:r>
            <a:r>
              <a:rPr lang="en-GB" i="1" dirty="0" smtClean="0"/>
              <a:t>n</a:t>
            </a:r>
            <a:r>
              <a:rPr lang="en-GB" dirty="0" smtClean="0"/>
              <a:t>, and </a:t>
            </a:r>
            <a:r>
              <a:rPr lang="en-GB" i="1" dirty="0" smtClean="0"/>
              <a:t>h(n)</a:t>
            </a:r>
            <a:r>
              <a:rPr lang="en-GB" dirty="0" smtClean="0"/>
              <a:t> is the estimated cost from node </a:t>
            </a:r>
            <a:r>
              <a:rPr lang="en-GB" i="1" dirty="0" smtClean="0"/>
              <a:t>n</a:t>
            </a:r>
            <a:r>
              <a:rPr lang="en-GB" dirty="0" smtClean="0"/>
              <a:t> to a goal.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15363" name="Picture 4" descr="astar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astar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7411" name="Picture 5" descr="astar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8435" name="Picture 4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19459" name="Picture 4" descr="astar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20483" name="Picture 4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Optimality of A</a:t>
            </a:r>
            <a:r>
              <a:rPr lang="en-US" baseline="30000" smtClean="0"/>
              <a:t>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expands nodes in order of increasing </a:t>
            </a:r>
            <a:r>
              <a:rPr lang="en-US" sz="2000" i="1" dirty="0" smtClean="0"/>
              <a:t>f</a:t>
            </a:r>
            <a:r>
              <a:rPr lang="en-US" sz="2000" dirty="0" smtClean="0"/>
              <a:t> </a:t>
            </a:r>
            <a:r>
              <a:rPr lang="en-US" sz="2000" dirty="0" smtClean="0"/>
              <a:t>value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Gradually </a:t>
            </a:r>
            <a:r>
              <a:rPr lang="en-US" sz="2000" dirty="0" smtClean="0"/>
              <a:t>adds "</a:t>
            </a:r>
            <a:r>
              <a:rPr lang="en-US" sz="2000" i="1" dirty="0" smtClean="0"/>
              <a:t>f</a:t>
            </a:r>
            <a:r>
              <a:rPr lang="en-US" sz="2000" dirty="0" smtClean="0"/>
              <a:t>-contours" of nodes </a:t>
            </a:r>
          </a:p>
          <a:p>
            <a:pPr eaLnBrk="1" hangingPunct="1"/>
            <a:r>
              <a:rPr lang="en-US" sz="2000" dirty="0" smtClean="0"/>
              <a:t>Contour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has all nodes with </a:t>
            </a:r>
            <a:r>
              <a:rPr lang="en-US" sz="2000" i="1" dirty="0" smtClean="0"/>
              <a:t>f=</a:t>
            </a:r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, where </a:t>
            </a:r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&lt;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i+1</a:t>
            </a:r>
            <a:endParaRPr lang="en-US" sz="2000" dirty="0" smtClean="0"/>
          </a:p>
        </p:txBody>
      </p:sp>
      <p:pic>
        <p:nvPicPr>
          <p:cNvPr id="25604" name="Picture 4" descr="f-circ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56388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68BD18F-4B16-4DC6-86E2-1A42924B343C}" type="slidenum">
              <a:rPr lang="en-US"/>
              <a:pPr/>
              <a:t>9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/>
              <a:t>Water Pouring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 state: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buckets are empty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Represented by the </a:t>
            </a:r>
            <a:r>
              <a:rPr lang="en-US" sz="2400" dirty="0" err="1"/>
              <a:t>tuple</a:t>
            </a:r>
            <a:r>
              <a:rPr lang="en-US" sz="2400" dirty="0"/>
              <a:t> ( 0 0 </a:t>
            </a:r>
            <a:r>
              <a:rPr lang="en-US" sz="2400" dirty="0" smtClean="0"/>
              <a:t>) - (gallon 3 gallon 4)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Goal state: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One of the buckets has two gallons of water in 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Represented by either ( x 2 ) or ( 2 x 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Path cost: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 per unit step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dirty="0" smtClean="0"/>
              <a:t>ICS 3211-AI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Hill-climbing 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"Like climbing Everest in thick fog with amnesia</a:t>
            </a:r>
            <a:r>
              <a:rPr lang="en-US" dirty="0" smtClean="0"/>
              <a:t>"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 l="17969" t="27083" r="13281" b="36459"/>
          <a:stretch>
            <a:fillRect/>
          </a:stretch>
        </p:blipFill>
        <p:spPr bwMode="auto">
          <a:xfrm>
            <a:off x="838200" y="2743200"/>
            <a:ext cx="76200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Hill-climbing 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 3211-AI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452797-1FCA-459C-B075-D266921F02D9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Problem: depending on initial state, can get stuck in local maxima
</a:t>
            </a:r>
          </a:p>
          <a:p>
            <a:pPr eaLnBrk="1" hangingPunct="1"/>
            <a:endParaRPr lang="en-US" smtClean="0"/>
          </a:p>
        </p:txBody>
      </p:sp>
      <p:pic>
        <p:nvPicPr>
          <p:cNvPr id="34820" name="Picture 4" descr="hill-climb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69342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910</TotalTime>
  <Words>2926</Words>
  <Application>Microsoft Office PowerPoint</Application>
  <PresentationFormat>On-screen Show (4:3)</PresentationFormat>
  <Paragraphs>668</Paragraphs>
  <Slides>91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Median</vt:lpstr>
      <vt:lpstr>Document</vt:lpstr>
      <vt:lpstr>Microsoft Equation 3.0</vt:lpstr>
      <vt:lpstr>ICS 3211: Artificial Intelligence Lecture 3: Solving problems by searching</vt:lpstr>
      <vt:lpstr>Outline</vt:lpstr>
      <vt:lpstr>Problem Solving Agents</vt:lpstr>
      <vt:lpstr>Goal Based Agent</vt:lpstr>
      <vt:lpstr>Goal Based Agent</vt:lpstr>
      <vt:lpstr>Goal Based Agents</vt:lpstr>
      <vt:lpstr>Well Defined Problems and Solutions</vt:lpstr>
      <vt:lpstr>Example 1: Water Pouring</vt:lpstr>
      <vt:lpstr>Example 1: Water Pouring</vt:lpstr>
      <vt:lpstr>Example 1: Water Pouring</vt:lpstr>
      <vt:lpstr>Example 1: Water Pouring</vt:lpstr>
      <vt:lpstr>Example 2: Romania</vt:lpstr>
      <vt:lpstr>Example 2: Romania</vt:lpstr>
      <vt:lpstr>Example 2: Romania</vt:lpstr>
      <vt:lpstr>Example 3: Eight Puzzle</vt:lpstr>
      <vt:lpstr>Example 3: Eight Puzzle</vt:lpstr>
      <vt:lpstr>Example 4: Eight Queens</vt:lpstr>
      <vt:lpstr>Example 4: Eight Queens</vt:lpstr>
      <vt:lpstr>Example 4: Eight Queens</vt:lpstr>
      <vt:lpstr>Example 5: robotic assembly</vt:lpstr>
      <vt:lpstr>Searching For Solutions</vt:lpstr>
      <vt:lpstr>Remark: Selecting a state space</vt:lpstr>
      <vt:lpstr>Basic terms for tree search state space</vt:lpstr>
      <vt:lpstr>Basic concept in Searching For Solutions in a tree search space</vt:lpstr>
      <vt:lpstr>Tree search example</vt:lpstr>
      <vt:lpstr>Tree search example</vt:lpstr>
      <vt:lpstr>Tree search example</vt:lpstr>
      <vt:lpstr>Implementation: general tree search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Lessons From Breadth First Search</vt:lpstr>
      <vt:lpstr>Uniform-Cost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Depth-Limited Search</vt:lpstr>
      <vt:lpstr>Depth-Limited Search</vt:lpstr>
      <vt:lpstr>Depth-Limited Search</vt:lpstr>
      <vt:lpstr>Iterative Deepening Search</vt:lpstr>
      <vt:lpstr>Iterative Deepening Search</vt:lpstr>
      <vt:lpstr>Iterative Deepening Search</vt:lpstr>
      <vt:lpstr>Iterative Deepening Search</vt:lpstr>
      <vt:lpstr>Iterative Deepening Search</vt:lpstr>
      <vt:lpstr>Iterative Deepening Search</vt:lpstr>
      <vt:lpstr>Iterative Deepening Search</vt:lpstr>
      <vt:lpstr>Summary of algorithms</vt:lpstr>
      <vt:lpstr>Repeated states</vt:lpstr>
      <vt:lpstr>Problems with Blind Search Strategies</vt:lpstr>
      <vt:lpstr>Summary-Uninformed</vt:lpstr>
      <vt:lpstr>Informed search algorithms </vt:lpstr>
      <vt:lpstr>Outline</vt:lpstr>
      <vt:lpstr>Review: Tree search</vt:lpstr>
      <vt:lpstr>Informed Search Strategies</vt:lpstr>
      <vt:lpstr>Best-first search</vt:lpstr>
      <vt:lpstr>Romania with step costs in km</vt:lpstr>
      <vt:lpstr>Greedy best-first search</vt:lpstr>
      <vt:lpstr>Greedy best-first search algorithm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A* search (2)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Optimality of A*</vt:lpstr>
      <vt:lpstr>Hill-climbing search</vt:lpstr>
      <vt:lpstr>Hill-climbing search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USERS</cp:lastModifiedBy>
  <cp:revision>94</cp:revision>
  <dcterms:created xsi:type="dcterms:W3CDTF">2003-12-17T02:58:58Z</dcterms:created>
  <dcterms:modified xsi:type="dcterms:W3CDTF">2014-02-27T11:38:17Z</dcterms:modified>
</cp:coreProperties>
</file>