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74" r:id="rId5"/>
    <p:sldId id="257" r:id="rId6"/>
    <p:sldId id="259" r:id="rId7"/>
    <p:sldId id="258" r:id="rId8"/>
    <p:sldId id="260" r:id="rId9"/>
    <p:sldId id="261" r:id="rId10"/>
    <p:sldId id="262" r:id="rId11"/>
    <p:sldId id="270" r:id="rId12"/>
    <p:sldId id="263" r:id="rId13"/>
    <p:sldId id="264" r:id="rId14"/>
    <p:sldId id="265" r:id="rId15"/>
    <p:sldId id="268" r:id="rId16"/>
    <p:sldId id="271"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231C3D-405E-4D56-A781-F13C3F25F60C}"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40994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31C3D-405E-4D56-A781-F13C3F25F60C}"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249728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31C3D-405E-4D56-A781-F13C3F25F60C}"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78089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31C3D-405E-4D56-A781-F13C3F25F60C}"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321091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231C3D-405E-4D56-A781-F13C3F25F60C}"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159020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231C3D-405E-4D56-A781-F13C3F25F60C}"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284784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231C3D-405E-4D56-A781-F13C3F25F60C}" type="datetimeFigureOut">
              <a:rPr lang="en-US" smtClean="0"/>
              <a:pPr/>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405838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231C3D-405E-4D56-A781-F13C3F25F60C}" type="datetimeFigureOut">
              <a:rPr lang="en-US" smtClean="0"/>
              <a:pPr/>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409559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31C3D-405E-4D56-A781-F13C3F25F60C}" type="datetimeFigureOut">
              <a:rPr lang="en-US" smtClean="0"/>
              <a:pPr/>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128150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31C3D-405E-4D56-A781-F13C3F25F60C}"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1949701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31C3D-405E-4D56-A781-F13C3F25F60C}"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2796080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31C3D-405E-4D56-A781-F13C3F25F60C}" type="datetimeFigureOut">
              <a:rPr lang="en-US" smtClean="0"/>
              <a:pPr/>
              <a:t>3/4/2018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996B5-9D7E-414D-9656-F80D14E44CAB}" type="slidenum">
              <a:rPr lang="en-US" smtClean="0"/>
              <a:pPr/>
              <a:t>‹#›</a:t>
            </a:fld>
            <a:endParaRPr lang="en-US"/>
          </a:p>
        </p:txBody>
      </p:sp>
    </p:spTree>
    <p:extLst>
      <p:ext uri="{BB962C8B-B14F-4D97-AF65-F5344CB8AC3E}">
        <p14:creationId xmlns:p14="http://schemas.microsoft.com/office/powerpoint/2010/main" xmlns="" val="1474889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cholarpedia.org/w/index.php?title=Decibel&amp;action=edit&amp;redlink=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Channel_(communications)" TargetMode="External"/><Relationship Id="rId2" Type="http://schemas.openxmlformats.org/officeDocument/2006/relationships/hyperlink" Target="http://en.wikipedia.org/wiki/Distor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Sine_wave" TargetMode="External"/><Relationship Id="rId2" Type="http://schemas.openxmlformats.org/officeDocument/2006/relationships/hyperlink" Target="http://en.wikipedia.org/wiki/Audio_engineering" TargetMode="External"/><Relationship Id="rId1" Type="http://schemas.openxmlformats.org/officeDocument/2006/relationships/slideLayout" Target="../slideLayouts/slideLayout2.xml"/><Relationship Id="rId6" Type="http://schemas.openxmlformats.org/officeDocument/2006/relationships/hyperlink" Target="http://en.wikipedia.org/wiki/DBu" TargetMode="External"/><Relationship Id="rId5" Type="http://schemas.openxmlformats.org/officeDocument/2006/relationships/hyperlink" Target="http://en.wikipedia.org/wiki/Alignment_level" TargetMode="External"/><Relationship Id="rId4" Type="http://schemas.openxmlformats.org/officeDocument/2006/relationships/hyperlink" Target="http://en.wikipedia.org/wiki/Nominal_leve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en.wikipedia.org/wiki/Image" TargetMode="External"/><Relationship Id="rId3" Type="http://schemas.openxmlformats.org/officeDocument/2006/relationships/hyperlink" Target="http://en.wikipedia.org/wiki/Mean" TargetMode="External"/><Relationship Id="rId7" Type="http://schemas.openxmlformats.org/officeDocument/2006/relationships/hyperlink" Target="http://en.wikipedia.org/wiki/Image_processing" TargetMode="External"/><Relationship Id="rId2" Type="http://schemas.openxmlformats.org/officeDocument/2006/relationships/hyperlink" Target="http://en.wikipedia.org/wiki/Coefficient_of_variation" TargetMode="External"/><Relationship Id="rId1" Type="http://schemas.openxmlformats.org/officeDocument/2006/relationships/slideLayout" Target="../slideLayouts/slideLayout2.xml"/><Relationship Id="rId6" Type="http://schemas.openxmlformats.org/officeDocument/2006/relationships/hyperlink" Target="http://en.wikipedia.org/wiki/Expected_value" TargetMode="External"/><Relationship Id="rId5" Type="http://schemas.openxmlformats.org/officeDocument/2006/relationships/image" Target="../media/image6.png"/><Relationship Id="rId4" Type="http://schemas.openxmlformats.org/officeDocument/2006/relationships/hyperlink" Target="http://en.wikipedia.org/wiki/Standard_deviation"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Filter_(signal_process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Noise" TargetMode="External"/><Relationship Id="rId2" Type="http://schemas.openxmlformats.org/officeDocument/2006/relationships/hyperlink" Target="http://en.wikipedia.org/wiki/Signal_(electrical_engineering)" TargetMode="External"/><Relationship Id="rId1" Type="http://schemas.openxmlformats.org/officeDocument/2006/relationships/slideLayout" Target="../slideLayouts/slideLayout2.xml"/><Relationship Id="rId6" Type="http://schemas.openxmlformats.org/officeDocument/2006/relationships/hyperlink" Target="http://en.wikipedia.org/wiki/Biochemical_signaling" TargetMode="External"/><Relationship Id="rId5" Type="http://schemas.openxmlformats.org/officeDocument/2006/relationships/hyperlink" Target="http://en.wikipedia.org/wiki/Ice_core" TargetMode="External"/><Relationship Id="rId4" Type="http://schemas.openxmlformats.org/officeDocument/2006/relationships/hyperlink" Target="http://en.wikipedia.org/wiki/Decibe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Off-topic" TargetMode="External"/><Relationship Id="rId3" Type="http://schemas.openxmlformats.org/officeDocument/2006/relationships/hyperlink" Target="http://en.wikipedia.org/wiki/Channel_capacity" TargetMode="External"/><Relationship Id="rId7" Type="http://schemas.openxmlformats.org/officeDocument/2006/relationships/hyperlink" Target="http://en.wikipedia.org/wiki/Internet_forum" TargetMode="External"/><Relationship Id="rId2" Type="http://schemas.openxmlformats.org/officeDocument/2006/relationships/hyperlink" Target="http://en.wikipedia.org/wiki/Bandwidth_(signal_processing)" TargetMode="External"/><Relationship Id="rId1" Type="http://schemas.openxmlformats.org/officeDocument/2006/relationships/slideLayout" Target="../slideLayouts/slideLayout2.xml"/><Relationship Id="rId6" Type="http://schemas.openxmlformats.org/officeDocument/2006/relationships/hyperlink" Target="http://en.wikipedia.org/wiki/Information" TargetMode="External"/><Relationship Id="rId5" Type="http://schemas.openxmlformats.org/officeDocument/2006/relationships/hyperlink" Target="http://en.wikipedia.org/wiki/Shannon%E2%80%93Hartley_theorem" TargetMode="External"/><Relationship Id="rId4" Type="http://schemas.openxmlformats.org/officeDocument/2006/relationships/hyperlink" Target="http://en.wikipedia.org/wiki/Channel_(communications)" TargetMode="External"/><Relationship Id="rId9" Type="http://schemas.openxmlformats.org/officeDocument/2006/relationships/hyperlink" Target="http://en.wikipedia.org/wiki/Spamm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Signal_(information_theory)" TargetMode="External"/><Relationship Id="rId2" Type="http://schemas.openxmlformats.org/officeDocument/2006/relationships/hyperlink" Target="http://en.wikipedia.org/wiki/Power_(physics)"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en.wikipedia.org/wiki/Bandwidth_(signal_processing)" TargetMode="External"/><Relationship Id="rId4" Type="http://schemas.openxmlformats.org/officeDocument/2006/relationships/hyperlink" Target="http://en.wikipedia.org/wiki/Noise_(electronic)"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Decibel" TargetMode="External"/><Relationship Id="rId3" Type="http://schemas.openxmlformats.org/officeDocument/2006/relationships/hyperlink" Target="http://en.wikipedia.org/wiki/Electrical_impedance" TargetMode="External"/><Relationship Id="rId7" Type="http://schemas.openxmlformats.org/officeDocument/2006/relationships/hyperlink" Target="http://en.wikipedia.org/wiki/Logarith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en.wikipedia.org/wiki/Dynamic_range" TargetMode="External"/><Relationship Id="rId5" Type="http://schemas.openxmlformats.org/officeDocument/2006/relationships/hyperlink" Target="http://en.wikipedia.org/wiki/Root_mean_square" TargetMode="External"/><Relationship Id="rId4" Type="http://schemas.openxmlformats.org/officeDocument/2006/relationships/hyperlink" Target="http://en.wikipedia.org/wiki/Amplitu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7772400" cy="1470025"/>
          </a:xfrm>
        </p:spPr>
        <p:txBody>
          <a:bodyPr>
            <a:normAutofit fontScale="90000"/>
          </a:bodyPr>
          <a:lstStyle/>
          <a:p>
            <a:r>
              <a:rPr lang="en-US" dirty="0" smtClean="0"/>
              <a:t>ICS 3103</a:t>
            </a:r>
            <a:br>
              <a:rPr lang="en-US" dirty="0" smtClean="0"/>
            </a:br>
            <a:r>
              <a:rPr lang="en-US" dirty="0" smtClean="0"/>
              <a:t/>
            </a:r>
            <a:br>
              <a:rPr lang="en-US" dirty="0" smtClean="0"/>
            </a:br>
            <a:r>
              <a:rPr lang="en-US" sz="4900" dirty="0" smtClean="0"/>
              <a:t>Data communications lecture</a:t>
            </a:r>
            <a:br>
              <a:rPr lang="en-US" sz="4900" dirty="0" smtClean="0"/>
            </a:br>
            <a:r>
              <a:rPr lang="en-US" sz="4900" dirty="0" smtClean="0"/>
              <a:t/>
            </a:r>
            <a:br>
              <a:rPr lang="en-US" sz="4900" dirty="0" smtClean="0"/>
            </a:br>
            <a:r>
              <a:rPr lang="en-US" sz="4000" dirty="0" smtClean="0"/>
              <a:t>Signal-to-Noise Power </a:t>
            </a:r>
            <a:r>
              <a:rPr lang="en-US" sz="4000" dirty="0"/>
              <a:t>R</a:t>
            </a:r>
            <a:r>
              <a:rPr lang="en-US" sz="4000" dirty="0" smtClean="0"/>
              <a:t>atio</a:t>
            </a:r>
            <a:endParaRPr lang="en-US" sz="4000" dirty="0"/>
          </a:p>
        </p:txBody>
      </p:sp>
      <p:sp>
        <p:nvSpPr>
          <p:cNvPr id="3" name="Subtitle 2"/>
          <p:cNvSpPr>
            <a:spLocks noGrp="1"/>
          </p:cNvSpPr>
          <p:nvPr>
            <p:ph type="subTitle" idx="1"/>
          </p:nvPr>
        </p:nvSpPr>
        <p:spPr>
          <a:xfrm>
            <a:off x="762000" y="3810000"/>
            <a:ext cx="7696200" cy="2362200"/>
          </a:xfrm>
        </p:spPr>
        <p:txBody>
          <a:bodyPr>
            <a:normAutofit/>
          </a:bodyPr>
          <a:lstStyle/>
          <a:p>
            <a:endParaRPr lang="en-US" dirty="0"/>
          </a:p>
          <a:p>
            <a:r>
              <a:rPr lang="en-US" smtClean="0"/>
              <a:t>P</a:t>
            </a:r>
            <a:r>
              <a:rPr lang="en-US" smtClean="0"/>
              <a:t>rof.Cheruiyot</a:t>
            </a:r>
            <a:r>
              <a:rPr lang="en-US" dirty="0" smtClean="0"/>
              <a:t> </a:t>
            </a:r>
            <a:r>
              <a:rPr lang="en-US" dirty="0" err="1" smtClean="0"/>
              <a:t>w.k</a:t>
            </a:r>
            <a:r>
              <a:rPr lang="en-US" dirty="0" smtClean="0"/>
              <a:t>, </a:t>
            </a:r>
          </a:p>
          <a:p>
            <a:r>
              <a:rPr lang="en-US" dirty="0" smtClean="0"/>
              <a:t>JKUAT-ICSIT</a:t>
            </a:r>
          </a:p>
          <a:p>
            <a:r>
              <a:rPr lang="en-US" dirty="0" smtClean="0"/>
              <a:t>Computing Department</a:t>
            </a:r>
            <a:endParaRPr lang="en-US" dirty="0"/>
          </a:p>
        </p:txBody>
      </p:sp>
    </p:spTree>
    <p:extLst>
      <p:ext uri="{BB962C8B-B14F-4D97-AF65-F5344CB8AC3E}">
        <p14:creationId xmlns:p14="http://schemas.microsoft.com/office/powerpoint/2010/main" xmlns="" val="102170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decibels</a:t>
            </a:r>
            <a:endParaRPr lang="en-US" dirty="0"/>
          </a:p>
        </p:txBody>
      </p:sp>
      <p:sp>
        <p:nvSpPr>
          <p:cNvPr id="3" name="Content Placeholder 2"/>
          <p:cNvSpPr>
            <a:spLocks noGrp="1"/>
          </p:cNvSpPr>
          <p:nvPr>
            <p:ph idx="1"/>
          </p:nvPr>
        </p:nvSpPr>
        <p:spPr/>
        <p:txBody>
          <a:bodyPr/>
          <a:lstStyle/>
          <a:p>
            <a:r>
              <a:rPr lang="en-US" dirty="0" smtClean="0"/>
              <a:t>In decibels, the SNR is defined as</a:t>
            </a:r>
          </a:p>
          <a:p>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7400" y="2133600"/>
            <a:ext cx="4210050" cy="1142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143000" y="3429000"/>
            <a:ext cx="7010400" cy="830997"/>
          </a:xfrm>
          <a:prstGeom prst="rect">
            <a:avLst/>
          </a:prstGeom>
        </p:spPr>
        <p:txBody>
          <a:bodyPr wrap="square">
            <a:spAutoFit/>
          </a:bodyPr>
          <a:lstStyle/>
          <a:p>
            <a:r>
              <a:rPr lang="en-US" sz="2400" dirty="0" smtClean="0"/>
              <a:t>which may equivalently be written using amplitude ratios as:</a:t>
            </a:r>
            <a:endParaRPr lang="en-US" sz="2400" dirty="0"/>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7400" y="4259998"/>
            <a:ext cx="4257675" cy="1312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9446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engineers…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Engineers frequently express SNR in </a:t>
            </a:r>
            <a:r>
              <a:rPr lang="en-US" dirty="0" smtClean="0">
                <a:hlinkClick r:id="rId2" tooltip="Decibel (page does not exist)"/>
              </a:rPr>
              <a:t>decibels</a:t>
            </a:r>
            <a:r>
              <a:rPr lang="en-US" dirty="0" smtClean="0"/>
              <a:t> as </a:t>
            </a:r>
          </a:p>
          <a:p>
            <a:endParaRPr lang="en-US" dirty="0" smtClean="0"/>
          </a:p>
          <a:p>
            <a:endParaRPr lang="en-US" dirty="0"/>
          </a:p>
          <a:p>
            <a:endParaRPr lang="en-US" dirty="0" smtClean="0"/>
          </a:p>
          <a:p>
            <a:pPr lvl="3"/>
            <a:r>
              <a:rPr lang="en-US" sz="2200" dirty="0" smtClean="0"/>
              <a:t>Ps=signal power</a:t>
            </a:r>
          </a:p>
          <a:p>
            <a:pPr lvl="3"/>
            <a:r>
              <a:rPr lang="en-US" sz="2200" dirty="0" smtClean="0"/>
              <a:t>PN=noise power</a:t>
            </a:r>
          </a:p>
          <a:p>
            <a:r>
              <a:rPr lang="en-US" i="1" dirty="0" smtClean="0">
                <a:solidFill>
                  <a:srgbClr val="FF0000"/>
                </a:solidFill>
              </a:rPr>
              <a:t>Engineers consider a SNR of 2 (3 dB) to be the boundary between low and high SNRs.</a:t>
            </a:r>
          </a:p>
          <a:p>
            <a:r>
              <a:rPr lang="en-US" i="1" dirty="0" smtClean="0">
                <a:solidFill>
                  <a:srgbClr val="FF0000"/>
                </a:solidFill>
              </a:rPr>
              <a:t>In image processing, PSNR must be greater than about 20 dB to be considered a high-quality picture. </a:t>
            </a:r>
            <a:endParaRPr lang="en-US" i="1" dirty="0">
              <a:solidFill>
                <a:srgbClr val="FF0000"/>
              </a:solidFill>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45511" y="2209801"/>
            <a:ext cx="2907689" cy="11697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8924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concepts of signal-to-noise ratio and dynamic range are closely related. </a:t>
            </a:r>
          </a:p>
          <a:p>
            <a:r>
              <a:rPr lang="en-US" dirty="0" smtClean="0"/>
              <a:t>Dynamic range measures the ratio between the strongest </a:t>
            </a:r>
            <a:r>
              <a:rPr lang="en-US" u="sng" dirty="0" smtClean="0">
                <a:solidFill>
                  <a:schemeClr val="accent1"/>
                </a:solidFill>
              </a:rPr>
              <a:t>un-</a:t>
            </a:r>
            <a:r>
              <a:rPr lang="en-US" u="sng" dirty="0" smtClean="0">
                <a:solidFill>
                  <a:schemeClr val="accent1"/>
                </a:solidFill>
                <a:hlinkClick r:id="rId2" tooltip="Distortion"/>
              </a:rPr>
              <a:t>distorted</a:t>
            </a:r>
            <a:r>
              <a:rPr lang="en-US" dirty="0" smtClean="0"/>
              <a:t> signal on a </a:t>
            </a:r>
            <a:r>
              <a:rPr lang="en-US" dirty="0" smtClean="0">
                <a:hlinkClick r:id="rId3" tooltip="Channel (communications)"/>
              </a:rPr>
              <a:t>channel</a:t>
            </a:r>
            <a:r>
              <a:rPr lang="en-US" dirty="0" smtClean="0"/>
              <a:t> and the minimum discernable signal, which for most purposes is the noise level. </a:t>
            </a:r>
          </a:p>
          <a:p>
            <a:r>
              <a:rPr lang="en-US" dirty="0" smtClean="0"/>
              <a:t>SNR measures the ratio between an arbitrary signal level (not necessarily the most powerful signal possible) and noise. </a:t>
            </a:r>
          </a:p>
          <a:p>
            <a:r>
              <a:rPr lang="en-US" dirty="0" smtClean="0"/>
              <a:t>Measuring signal-to-noise ratios requires the selection of a representative or </a:t>
            </a:r>
            <a:r>
              <a:rPr lang="en-US" i="1" dirty="0" smtClean="0"/>
              <a:t>reference</a:t>
            </a:r>
            <a:r>
              <a:rPr lang="en-US" dirty="0" smtClean="0"/>
              <a:t> signal.</a:t>
            </a:r>
            <a:endParaRPr lang="en-US" dirty="0"/>
          </a:p>
        </p:txBody>
      </p:sp>
    </p:spTree>
    <p:extLst>
      <p:ext uri="{BB962C8B-B14F-4D97-AF65-F5344CB8AC3E}">
        <p14:creationId xmlns:p14="http://schemas.microsoft.com/office/powerpoint/2010/main" xmlns="" val="308631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smtClean="0">
                <a:hlinkClick r:id="rId2" tooltip="Audio engineering"/>
              </a:rPr>
              <a:t>audio engineering</a:t>
            </a:r>
            <a:r>
              <a:rPr lang="en-US" dirty="0" smtClean="0"/>
              <a:t>, the reference signal is usually a </a:t>
            </a:r>
            <a:r>
              <a:rPr lang="en-US" dirty="0" smtClean="0">
                <a:hlinkClick r:id="rId3" tooltip="Sine wave"/>
              </a:rPr>
              <a:t>sine wave</a:t>
            </a:r>
            <a:r>
              <a:rPr lang="en-US" dirty="0" smtClean="0"/>
              <a:t> at a standardized </a:t>
            </a:r>
            <a:r>
              <a:rPr lang="en-US" dirty="0" smtClean="0">
                <a:hlinkClick r:id="rId4" tooltip="Nominal level"/>
              </a:rPr>
              <a:t>nominal</a:t>
            </a:r>
            <a:r>
              <a:rPr lang="en-US" dirty="0" smtClean="0"/>
              <a:t> or </a:t>
            </a:r>
            <a:r>
              <a:rPr lang="en-US" dirty="0" smtClean="0">
                <a:hlinkClick r:id="rId5" tooltip="Alignment level"/>
              </a:rPr>
              <a:t>alignment level</a:t>
            </a:r>
            <a:r>
              <a:rPr lang="en-US" dirty="0" smtClean="0"/>
              <a:t>, such as 1 kHz at +4 </a:t>
            </a:r>
            <a:r>
              <a:rPr lang="en-US" dirty="0" err="1" smtClean="0">
                <a:hlinkClick r:id="rId6" tooltip="DBu"/>
              </a:rPr>
              <a:t>dBu</a:t>
            </a:r>
            <a:r>
              <a:rPr lang="en-US" dirty="0" smtClean="0"/>
              <a:t> </a:t>
            </a:r>
          </a:p>
          <a:p>
            <a:r>
              <a:rPr lang="en-US" dirty="0" smtClean="0"/>
              <a:t>SNR is usually taken to indicate an </a:t>
            </a:r>
            <a:r>
              <a:rPr lang="en-US" i="1" dirty="0" smtClean="0"/>
              <a:t>average</a:t>
            </a:r>
            <a:r>
              <a:rPr lang="en-US" dirty="0" smtClean="0"/>
              <a:t> signal-to-noise ratio, as it is possible that (near) instantaneous signal-to-noise ratios will be considerably different. </a:t>
            </a:r>
          </a:p>
          <a:p>
            <a:r>
              <a:rPr lang="en-US" dirty="0" smtClean="0"/>
              <a:t>The concept can be understood as normalizing the noise level to </a:t>
            </a:r>
            <a:r>
              <a:rPr lang="en-US" dirty="0" smtClean="0">
                <a:solidFill>
                  <a:srgbClr val="FF0000"/>
                </a:solidFill>
              </a:rPr>
              <a:t>1 (0 dB) </a:t>
            </a:r>
            <a:r>
              <a:rPr lang="en-US" dirty="0" smtClean="0"/>
              <a:t>and measuring how far the signal 'stands out'.</a:t>
            </a:r>
          </a:p>
          <a:p>
            <a:endParaRPr lang="en-US" dirty="0"/>
          </a:p>
        </p:txBody>
      </p:sp>
    </p:spTree>
    <p:extLst>
      <p:ext uri="{BB962C8B-B14F-4D97-AF65-F5344CB8AC3E}">
        <p14:creationId xmlns:p14="http://schemas.microsoft.com/office/powerpoint/2010/main" xmlns="" val="419215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t>An alternative definition of SNR is as the reciprocal of the </a:t>
            </a:r>
            <a:r>
              <a:rPr lang="en-US" sz="2800" dirty="0" smtClean="0">
                <a:hlinkClick r:id="rId2" tooltip="Coefficient of variation"/>
              </a:rPr>
              <a:t>coefficient of variation</a:t>
            </a:r>
            <a:r>
              <a:rPr lang="en-US" sz="2800" dirty="0" smtClean="0"/>
              <a:t>, i.e., the ratio of </a:t>
            </a:r>
            <a:r>
              <a:rPr lang="en-US" sz="2800" dirty="0" smtClean="0">
                <a:hlinkClick r:id="rId3" tooltip="Mean"/>
              </a:rPr>
              <a:t>mean</a:t>
            </a:r>
            <a:r>
              <a:rPr lang="en-US" sz="2800" dirty="0" smtClean="0"/>
              <a:t> to </a:t>
            </a:r>
            <a:r>
              <a:rPr lang="en-US" sz="2800" dirty="0" smtClean="0">
                <a:hlinkClick r:id="rId4" tooltip="Standard deviation"/>
              </a:rPr>
              <a:t>standard deviation</a:t>
            </a:r>
            <a:r>
              <a:rPr lang="en-US" sz="2800" dirty="0" smtClean="0"/>
              <a:t> of a signal or measurement:</a:t>
            </a:r>
          </a:p>
          <a:p>
            <a:endParaRPr lang="en-US" dirty="0"/>
          </a:p>
        </p:txBody>
      </p:sp>
      <p:pic>
        <p:nvPicPr>
          <p:cNvPr id="6146"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79801" y="3048000"/>
            <a:ext cx="187965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381000" y="3810000"/>
            <a:ext cx="8763000" cy="3539430"/>
          </a:xfrm>
          <a:prstGeom prst="rect">
            <a:avLst/>
          </a:prstGeom>
        </p:spPr>
        <p:txBody>
          <a:bodyPr wrap="square">
            <a:spAutoFit/>
          </a:bodyPr>
          <a:lstStyle/>
          <a:p>
            <a:pPr marL="1828800" lvl="3" indent="-457200">
              <a:buFont typeface="Wingdings" pitchFamily="2" charset="2"/>
              <a:buChar char="Ø"/>
            </a:pPr>
            <a:r>
              <a:rPr lang="el-GR" sz="2800" dirty="0" smtClean="0"/>
              <a:t>μ</a:t>
            </a:r>
            <a:r>
              <a:rPr lang="en-US" sz="2800" dirty="0" smtClean="0"/>
              <a:t> is the signal mean or </a:t>
            </a:r>
            <a:r>
              <a:rPr lang="en-US" sz="2800" dirty="0" smtClean="0">
                <a:hlinkClick r:id="rId6" tooltip="Expected value"/>
              </a:rPr>
              <a:t>expected value</a:t>
            </a:r>
            <a:r>
              <a:rPr lang="en-US" sz="2800" dirty="0" smtClean="0"/>
              <a:t> and</a:t>
            </a:r>
          </a:p>
          <a:p>
            <a:pPr marL="1828800" lvl="3" indent="-457200">
              <a:buFont typeface="Wingdings" pitchFamily="2" charset="2"/>
              <a:buChar char="Ø"/>
            </a:pPr>
            <a:r>
              <a:rPr lang="el-GR" sz="2800" dirty="0" smtClean="0"/>
              <a:t>δ</a:t>
            </a:r>
            <a:r>
              <a:rPr lang="en-US" sz="2800" dirty="0" smtClean="0"/>
              <a:t> is the standard deviation of the noise, or an estimate thereof. </a:t>
            </a:r>
          </a:p>
          <a:p>
            <a:r>
              <a:rPr lang="en-US" sz="2800" dirty="0" smtClean="0"/>
              <a:t>The definition is most commonly used in </a:t>
            </a:r>
            <a:r>
              <a:rPr lang="en-US" sz="2800" dirty="0" smtClean="0">
                <a:hlinkClick r:id="rId7" tooltip="Image processing"/>
              </a:rPr>
              <a:t>image processing</a:t>
            </a:r>
            <a:r>
              <a:rPr lang="en-US" sz="2800" dirty="0" smtClean="0"/>
              <a:t>,</a:t>
            </a:r>
            <a:r>
              <a:rPr lang="en-US" sz="2800" baseline="30000" dirty="0" smtClean="0"/>
              <a:t> </a:t>
            </a:r>
            <a:r>
              <a:rPr lang="en-US" sz="2800" dirty="0" smtClean="0"/>
              <a:t>where the SNR of an </a:t>
            </a:r>
            <a:r>
              <a:rPr lang="en-US" sz="2800" dirty="0" smtClean="0">
                <a:hlinkClick r:id="rId8" tooltip="Image"/>
              </a:rPr>
              <a:t>image</a:t>
            </a:r>
            <a:r>
              <a:rPr lang="en-US" sz="2800" dirty="0" smtClean="0"/>
              <a:t> is usually calculated as the ratio of the </a:t>
            </a:r>
            <a:r>
              <a:rPr lang="en-US" sz="2800" dirty="0" smtClean="0">
                <a:hlinkClick r:id="rId3" tooltip="Mean"/>
              </a:rPr>
              <a:t>mean</a:t>
            </a:r>
            <a:r>
              <a:rPr lang="en-US" sz="2800" dirty="0" smtClean="0"/>
              <a:t> pixel value to the </a:t>
            </a:r>
            <a:r>
              <a:rPr lang="en-US" sz="2800" dirty="0" smtClean="0">
                <a:hlinkClick r:id="rId4" tooltip="Standard deviation"/>
              </a:rPr>
              <a:t>standard deviation</a:t>
            </a:r>
            <a:r>
              <a:rPr lang="en-US" sz="2800" dirty="0" smtClean="0"/>
              <a:t> of the pixel values over a given neighborhood.</a:t>
            </a:r>
          </a:p>
          <a:p>
            <a:endParaRPr lang="en-US" sz="2800" dirty="0"/>
          </a:p>
        </p:txBody>
      </p:sp>
    </p:spTree>
    <p:extLst>
      <p:ext uri="{BB962C8B-B14F-4D97-AF65-F5344CB8AC3E}">
        <p14:creationId xmlns:p14="http://schemas.microsoft.com/office/powerpoint/2010/main" xmlns="" val="349044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Improving SNR in practice</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All real measurements are disturbed by noise. This includes electronic noise, but can also include external events that affect the measured phenomenon — wind, vibrations, gravitational attraction of the moon, variations of temperature, variations of humidity, etc., depending on what is measured and of the sensitivity of the device. </a:t>
            </a:r>
          </a:p>
          <a:p>
            <a:r>
              <a:rPr lang="en-US" dirty="0" smtClean="0"/>
              <a:t>It is often possible to reduce the noise by controlling the environment. Otherwise, when the characteristics of the noise are known and are different from the signals, it is possible to </a:t>
            </a:r>
            <a:r>
              <a:rPr lang="en-US" dirty="0" smtClean="0">
                <a:hlinkClick r:id="rId2" tooltip="Filter (signal processing)"/>
              </a:rPr>
              <a:t>filter</a:t>
            </a:r>
            <a:r>
              <a:rPr lang="en-US" dirty="0" smtClean="0"/>
              <a:t> it or to process the signal.</a:t>
            </a:r>
            <a:endParaRPr lang="en-US" dirty="0"/>
          </a:p>
        </p:txBody>
      </p:sp>
    </p:spTree>
    <p:extLst>
      <p:ext uri="{BB962C8B-B14F-4D97-AF65-F5344CB8AC3E}">
        <p14:creationId xmlns:p14="http://schemas.microsoft.com/office/powerpoint/2010/main" xmlns="" val="3043764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nterference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Most definitions implicitly assume that the signal and the noise are statistically unrelated and arise from different sources. </a:t>
            </a:r>
          </a:p>
          <a:p>
            <a:r>
              <a:rPr lang="en-US" dirty="0" smtClean="0"/>
              <a:t>In many applications, some part of what is not signal arises from man-made sources and can be statistically related to the signal. For example, a cellular telephone's signal can be corrupted by other telephone signals as well as noise. </a:t>
            </a:r>
          </a:p>
          <a:p>
            <a:r>
              <a:rPr lang="en-US" dirty="0" smtClean="0"/>
              <a:t>Such non-signals are termed </a:t>
            </a:r>
            <a:r>
              <a:rPr lang="en-US" b="1" dirty="0" smtClean="0"/>
              <a:t>interference</a:t>
            </a:r>
            <a:r>
              <a:rPr lang="en-US" dirty="0" smtClean="0"/>
              <a:t> and a </a:t>
            </a:r>
            <a:r>
              <a:rPr lang="en-US" b="1" dirty="0" smtClean="0"/>
              <a:t>signal-to-interference ratio</a:t>
            </a:r>
            <a:r>
              <a:rPr lang="en-US" dirty="0" smtClean="0"/>
              <a:t>, abbreviated SIR</a:t>
            </a:r>
          </a:p>
          <a:p>
            <a:r>
              <a:rPr lang="en-US" dirty="0" smtClean="0"/>
              <a:t>However, when both interference and noise are present, neither the SIR nor the SNR characterizes the performance of signal processing systems. </a:t>
            </a:r>
            <a:endParaRPr lang="en-US" dirty="0"/>
          </a:p>
        </p:txBody>
      </p:sp>
    </p:spTree>
    <p:extLst>
      <p:ext uri="{BB962C8B-B14F-4D97-AF65-F5344CB8AC3E}">
        <p14:creationId xmlns:p14="http://schemas.microsoft.com/office/powerpoint/2010/main" xmlns="" val="4018317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For example, it is sometimes possible to modulate and confine the signal within a very narrow bandwidth and then filter the detected signal to the narrow band where it resides, thereby eliminating most of the broadband noise. When the signal is constant or periodic and the noise is random, it is possible to enhance the SNR by averaging the measurement. In this case the noise goes down as the square root of the number of averaged samples.</a:t>
            </a:r>
            <a:endParaRPr lang="en-US" dirty="0"/>
          </a:p>
        </p:txBody>
      </p:sp>
    </p:spTree>
    <p:extLst>
      <p:ext uri="{BB962C8B-B14F-4D97-AF65-F5344CB8AC3E}">
        <p14:creationId xmlns:p14="http://schemas.microsoft.com/office/powerpoint/2010/main" xmlns="" val="292839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and noise</a:t>
            </a:r>
            <a:endParaRPr lang="en-US" dirty="0"/>
          </a:p>
        </p:txBody>
      </p:sp>
      <p:sp>
        <p:nvSpPr>
          <p:cNvPr id="3" name="Content Placeholder 2"/>
          <p:cNvSpPr>
            <a:spLocks noGrp="1"/>
          </p:cNvSpPr>
          <p:nvPr>
            <p:ph idx="1"/>
          </p:nvPr>
        </p:nvSpPr>
        <p:spPr/>
        <p:txBody>
          <a:bodyPr>
            <a:normAutofit lnSpcReduction="10000"/>
          </a:bodyPr>
          <a:lstStyle/>
          <a:p>
            <a:r>
              <a:rPr lang="en-US" dirty="0" smtClean="0"/>
              <a:t>One of the fundamental problems in signal measurement is distinguishing the noise from the signal. </a:t>
            </a:r>
          </a:p>
          <a:p>
            <a:r>
              <a:rPr lang="en-US" dirty="0" smtClean="0"/>
              <a:t>It is not always easy. </a:t>
            </a:r>
          </a:p>
          <a:p>
            <a:r>
              <a:rPr lang="en-US" dirty="0" smtClean="0"/>
              <a:t>The </a:t>
            </a:r>
            <a:r>
              <a:rPr lang="en-US" i="1" dirty="0" smtClean="0">
                <a:effectLst/>
              </a:rPr>
              <a:t>signal</a:t>
            </a:r>
            <a:r>
              <a:rPr lang="en-US" dirty="0" smtClean="0"/>
              <a:t> is the "important" part of the data that you want to measure - it might be the average of the signal over a certain time period, or it might be the height of a peak or the area under a peak that occurs in the data. </a:t>
            </a:r>
            <a:endParaRPr lang="en-US" dirty="0"/>
          </a:p>
        </p:txBody>
      </p:sp>
    </p:spTree>
    <p:extLst>
      <p:ext uri="{BB962C8B-B14F-4D97-AF65-F5344CB8AC3E}">
        <p14:creationId xmlns:p14="http://schemas.microsoft.com/office/powerpoint/2010/main" xmlns="" val="17290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noise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Building vibrations, air currents, electric power fluctuations, stray radiation from nearby electrical equipment, static electricity, interference from radio and TV transmissions, turbulence in the flow of gases or liquids, random thermal motion of molecules, background radiation from natural radioactive elements, "cosmic rays" from outer space (seriously), and even the basic quantum nature of matter and energy itself, </a:t>
            </a:r>
            <a:r>
              <a:rPr lang="en-US" dirty="0" err="1" smtClean="0"/>
              <a:t>etc</a:t>
            </a:r>
            <a:endParaRPr lang="en-US" dirty="0"/>
          </a:p>
        </p:txBody>
      </p:sp>
    </p:spTree>
    <p:extLst>
      <p:ext uri="{BB962C8B-B14F-4D97-AF65-F5344CB8AC3E}">
        <p14:creationId xmlns:p14="http://schemas.microsoft.com/office/powerpoint/2010/main" xmlns="" val="967940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Signal-to-noise ratio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i="1" dirty="0" smtClean="0">
                <a:effectLst/>
              </a:rPr>
              <a:t>quality</a:t>
            </a:r>
            <a:r>
              <a:rPr lang="en-US" dirty="0" smtClean="0"/>
              <a:t> of a signal is often expressed quantitatively as the </a:t>
            </a:r>
            <a:r>
              <a:rPr lang="en-US" i="1" dirty="0" smtClean="0"/>
              <a:t>signal-to-noise ratio</a:t>
            </a:r>
            <a:r>
              <a:rPr lang="en-US" dirty="0" smtClean="0"/>
              <a:t> (SNR), which is the ratio of the true signal amplitude (e.g. the average amplitude or the peak height) to the standard deviation of the noise.  </a:t>
            </a:r>
          </a:p>
          <a:p>
            <a:r>
              <a:rPr lang="en-US" dirty="0" smtClean="0"/>
              <a:t>SNR measurement describes how much noise is in the output of a device, in relation to the signal level.</a:t>
            </a:r>
          </a:p>
          <a:p>
            <a:r>
              <a:rPr lang="en-US" dirty="0" smtClean="0"/>
              <a:t>Measuring the signal-to-noise ratio is much easier if the noise can be measured separately, in the absence of signal. </a:t>
            </a:r>
            <a:endParaRPr lang="en-US" dirty="0"/>
          </a:p>
        </p:txBody>
      </p:sp>
    </p:spTree>
    <p:extLst>
      <p:ext uri="{BB962C8B-B14F-4D97-AF65-F5344CB8AC3E}">
        <p14:creationId xmlns:p14="http://schemas.microsoft.com/office/powerpoint/2010/main" xmlns="" val="125866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Signal-to-noise ratio</a:t>
            </a:r>
            <a:endParaRPr lang="en-US" dirty="0"/>
          </a:p>
        </p:txBody>
      </p:sp>
      <p:sp>
        <p:nvSpPr>
          <p:cNvPr id="3" name="Content Placeholder 2"/>
          <p:cNvSpPr>
            <a:spLocks noGrp="1"/>
          </p:cNvSpPr>
          <p:nvPr>
            <p:ph idx="1"/>
          </p:nvPr>
        </p:nvSpPr>
        <p:spPr/>
        <p:txBody>
          <a:bodyPr>
            <a:normAutofit lnSpcReduction="10000"/>
          </a:bodyPr>
          <a:lstStyle/>
          <a:p>
            <a:r>
              <a:rPr lang="en-US" dirty="0" smtClean="0"/>
              <a:t>Every device has some amount of noise at its output. </a:t>
            </a:r>
          </a:p>
          <a:p>
            <a:r>
              <a:rPr lang="en-US" dirty="0" smtClean="0"/>
              <a:t>A small amount of noise may not be objectionable if the output signal is very strong. </a:t>
            </a:r>
          </a:p>
          <a:p>
            <a:r>
              <a:rPr lang="en-US" dirty="0" smtClean="0"/>
              <a:t>In many cases, the noise may not be audible at all. But if the signal level is very small, even a very low noise level can have an adverse effect.</a:t>
            </a:r>
            <a:endParaRPr lang="en-US" dirty="0"/>
          </a:p>
        </p:txBody>
      </p:sp>
    </p:spTree>
    <p:extLst>
      <p:ext uri="{BB962C8B-B14F-4D97-AF65-F5344CB8AC3E}">
        <p14:creationId xmlns:p14="http://schemas.microsoft.com/office/powerpoint/2010/main" xmlns="" val="123099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asics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Signal-to-noise ratio</a:t>
            </a:r>
            <a:r>
              <a:rPr lang="en-US" dirty="0" smtClean="0"/>
              <a:t> (</a:t>
            </a:r>
            <a:r>
              <a:rPr lang="en-US" b="1" dirty="0" smtClean="0"/>
              <a:t>SNR</a:t>
            </a:r>
            <a:r>
              <a:rPr lang="en-US" dirty="0" smtClean="0"/>
              <a:t> or </a:t>
            </a:r>
            <a:r>
              <a:rPr lang="en-US" b="1" dirty="0" smtClean="0"/>
              <a:t>S/N</a:t>
            </a:r>
            <a:r>
              <a:rPr lang="en-US" dirty="0" smtClean="0"/>
              <a:t>) is a measure used in science and engineering that compares the level of a desired </a:t>
            </a:r>
            <a:r>
              <a:rPr lang="en-US" dirty="0" smtClean="0">
                <a:hlinkClick r:id="rId2" tooltip="Signal (electrical engineering)"/>
              </a:rPr>
              <a:t>signal</a:t>
            </a:r>
            <a:r>
              <a:rPr lang="en-US" dirty="0" smtClean="0"/>
              <a:t> to the level of background </a:t>
            </a:r>
            <a:r>
              <a:rPr lang="en-US" dirty="0" smtClean="0">
                <a:hlinkClick r:id="rId3" tooltip="Noise"/>
              </a:rPr>
              <a:t>noise</a:t>
            </a:r>
            <a:r>
              <a:rPr lang="en-US" dirty="0" smtClean="0"/>
              <a:t>. </a:t>
            </a:r>
          </a:p>
          <a:p>
            <a:r>
              <a:rPr lang="en-US" dirty="0" smtClean="0"/>
              <a:t>It is defined as the ratio of signal power to the noise power, often expressed in </a:t>
            </a:r>
            <a:r>
              <a:rPr lang="en-US" dirty="0" smtClean="0">
                <a:hlinkClick r:id="rId4" tooltip="Decibel"/>
              </a:rPr>
              <a:t>decibels</a:t>
            </a:r>
            <a:r>
              <a:rPr lang="en-US" dirty="0" smtClean="0"/>
              <a:t>. </a:t>
            </a:r>
          </a:p>
          <a:p>
            <a:r>
              <a:rPr lang="en-US" dirty="0" smtClean="0"/>
              <a:t>A ratio higher than 1:1 (greater than 0 dB) indicates more signal than noise. </a:t>
            </a:r>
          </a:p>
          <a:p>
            <a:r>
              <a:rPr lang="en-US" dirty="0" smtClean="0"/>
              <a:t>While SNR is commonly quoted for electrical signals, it can be applied to any form of signal (such as isotope levels in an </a:t>
            </a:r>
            <a:r>
              <a:rPr lang="en-US" dirty="0" smtClean="0">
                <a:hlinkClick r:id="rId5" tooltip="Ice core"/>
              </a:rPr>
              <a:t>ice core</a:t>
            </a:r>
            <a:r>
              <a:rPr lang="en-US" dirty="0" smtClean="0"/>
              <a:t> or </a:t>
            </a:r>
            <a:r>
              <a:rPr lang="en-US" dirty="0" smtClean="0">
                <a:hlinkClick r:id="rId6" tooltip="Biochemical signaling"/>
              </a:rPr>
              <a:t>biochemical signaling</a:t>
            </a:r>
            <a:r>
              <a:rPr lang="en-US" dirty="0" smtClean="0"/>
              <a:t> between cells).</a:t>
            </a:r>
            <a:endParaRPr lang="en-US" dirty="0"/>
          </a:p>
        </p:txBody>
      </p:sp>
    </p:spTree>
    <p:extLst>
      <p:ext uri="{BB962C8B-B14F-4D97-AF65-F5344CB8AC3E}">
        <p14:creationId xmlns:p14="http://schemas.microsoft.com/office/powerpoint/2010/main" xmlns="" val="157210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signal-to-noise ratio, the </a:t>
            </a:r>
            <a:r>
              <a:rPr lang="en-US" dirty="0" smtClean="0">
                <a:hlinkClick r:id="rId2" tooltip="Bandwidth (signal processing)"/>
              </a:rPr>
              <a:t>bandwidth</a:t>
            </a:r>
            <a:r>
              <a:rPr lang="en-US" dirty="0" smtClean="0"/>
              <a:t>, and the </a:t>
            </a:r>
            <a:r>
              <a:rPr lang="en-US" dirty="0" smtClean="0">
                <a:hlinkClick r:id="rId3" tooltip="Channel capacity"/>
              </a:rPr>
              <a:t>channel capacity</a:t>
            </a:r>
            <a:r>
              <a:rPr lang="en-US" dirty="0" smtClean="0"/>
              <a:t> of a </a:t>
            </a:r>
            <a:r>
              <a:rPr lang="en-US" dirty="0" smtClean="0">
                <a:hlinkClick r:id="rId4" tooltip="Channel (communications)"/>
              </a:rPr>
              <a:t>communication channel</a:t>
            </a:r>
            <a:r>
              <a:rPr lang="en-US" dirty="0" smtClean="0"/>
              <a:t> are connected by the </a:t>
            </a:r>
            <a:r>
              <a:rPr lang="en-US" dirty="0" smtClean="0">
                <a:hlinkClick r:id="rId5" tooltip="Shannon–Hartley theorem"/>
              </a:rPr>
              <a:t>Shannon–Hartley theorem</a:t>
            </a:r>
            <a:r>
              <a:rPr lang="en-US" dirty="0" smtClean="0"/>
              <a:t>.</a:t>
            </a:r>
          </a:p>
          <a:p>
            <a:r>
              <a:rPr lang="en-US" dirty="0" smtClean="0"/>
              <a:t>Signal-to-noise ratio is sometimes used informally to refer to the ratio of useful </a:t>
            </a:r>
            <a:r>
              <a:rPr lang="en-US" dirty="0" smtClean="0">
                <a:hlinkClick r:id="rId6" tooltip="Information"/>
              </a:rPr>
              <a:t>information</a:t>
            </a:r>
            <a:r>
              <a:rPr lang="en-US" dirty="0" smtClean="0"/>
              <a:t> to false or irrelevant data in a conversation or exchange. For example, in </a:t>
            </a:r>
            <a:r>
              <a:rPr lang="en-US" dirty="0" smtClean="0">
                <a:hlinkClick r:id="rId7" tooltip="Internet forum"/>
              </a:rPr>
              <a:t>online discussion forums</a:t>
            </a:r>
            <a:r>
              <a:rPr lang="en-US" dirty="0" smtClean="0"/>
              <a:t> and other online communities, </a:t>
            </a:r>
            <a:r>
              <a:rPr lang="en-US" dirty="0" smtClean="0">
                <a:hlinkClick r:id="rId8" tooltip="Off-topic"/>
              </a:rPr>
              <a:t>off-topic</a:t>
            </a:r>
            <a:r>
              <a:rPr lang="en-US" dirty="0" smtClean="0"/>
              <a:t> posts and </a:t>
            </a:r>
            <a:r>
              <a:rPr lang="en-US" dirty="0" smtClean="0">
                <a:hlinkClick r:id="rId9" tooltip="Spamming"/>
              </a:rPr>
              <a:t>spam</a:t>
            </a:r>
            <a:r>
              <a:rPr lang="en-US" dirty="0" smtClean="0"/>
              <a:t> are regarded as "noise" that interferes with the "signal" of appropriate discussion.</a:t>
            </a:r>
          </a:p>
          <a:p>
            <a:endParaRPr lang="en-US" dirty="0"/>
          </a:p>
        </p:txBody>
      </p:sp>
    </p:spTree>
    <p:extLst>
      <p:ext uri="{BB962C8B-B14F-4D97-AF65-F5344CB8AC3E}">
        <p14:creationId xmlns:p14="http://schemas.microsoft.com/office/powerpoint/2010/main" xmlns="" val="270587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92500"/>
          </a:bodyPr>
          <a:lstStyle/>
          <a:p>
            <a:r>
              <a:rPr lang="en-US" dirty="0" smtClean="0"/>
              <a:t>Signal-to-noise ratio is defined as the </a:t>
            </a:r>
            <a:r>
              <a:rPr lang="en-US" dirty="0" smtClean="0">
                <a:hlinkClick r:id="rId2" tooltip="Power (physics)"/>
              </a:rPr>
              <a:t>power</a:t>
            </a:r>
            <a:r>
              <a:rPr lang="en-US" dirty="0" smtClean="0"/>
              <a:t> ratio between a </a:t>
            </a:r>
            <a:r>
              <a:rPr lang="en-US" dirty="0" smtClean="0">
                <a:hlinkClick r:id="rId3" tooltip="Signal (information theory)"/>
              </a:rPr>
              <a:t>signal</a:t>
            </a:r>
            <a:r>
              <a:rPr lang="en-US" dirty="0" smtClean="0"/>
              <a:t> (meaningful information) and the background </a:t>
            </a:r>
            <a:r>
              <a:rPr lang="en-US" dirty="0" smtClean="0">
                <a:hlinkClick r:id="rId4" tooltip="Noise (electronic)"/>
              </a:rPr>
              <a:t>noise</a:t>
            </a:r>
            <a:r>
              <a:rPr lang="en-US" dirty="0" smtClean="0"/>
              <a:t> (unwanted signal):</a:t>
            </a:r>
          </a:p>
          <a:p>
            <a:endParaRPr lang="en-US" dirty="0" smtClean="0"/>
          </a:p>
          <a:p>
            <a:endParaRPr lang="en-US" dirty="0"/>
          </a:p>
          <a:p>
            <a:pPr marL="800100" lvl="2" indent="0">
              <a:buNone/>
            </a:pPr>
            <a:r>
              <a:rPr lang="en-US" dirty="0" smtClean="0"/>
              <a:t>where </a:t>
            </a:r>
            <a:r>
              <a:rPr lang="en-US" i="1" dirty="0" smtClean="0"/>
              <a:t>P</a:t>
            </a:r>
            <a:r>
              <a:rPr lang="en-US" dirty="0" smtClean="0"/>
              <a:t> is average power. </a:t>
            </a:r>
          </a:p>
          <a:p>
            <a:pPr marL="457200" indent="-457200"/>
            <a:r>
              <a:rPr lang="en-US" dirty="0" smtClean="0"/>
              <a:t>Both signal and noise power must be measured at the same or equivalent points in a system, and within the same system </a:t>
            </a:r>
            <a:r>
              <a:rPr lang="en-US" dirty="0" smtClean="0">
                <a:hlinkClick r:id="rId5" tooltip="Bandwidth (signal processing)"/>
              </a:rPr>
              <a:t>bandwidth</a:t>
            </a:r>
            <a:r>
              <a:rPr lang="en-US" dirty="0" smtClean="0"/>
              <a:t>. </a:t>
            </a:r>
            <a:endParaRPr lang="en-US" dirty="0"/>
          </a:p>
        </p:txBody>
      </p:sp>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819400" y="3048001"/>
            <a:ext cx="2057400" cy="895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196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0" y="3124200"/>
            <a:ext cx="3048000" cy="10390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57200" y="1447800"/>
            <a:ext cx="8229600" cy="3046988"/>
          </a:xfrm>
          <a:prstGeom prst="rect">
            <a:avLst/>
          </a:prstGeom>
        </p:spPr>
        <p:txBody>
          <a:bodyPr wrap="square">
            <a:spAutoFit/>
          </a:bodyPr>
          <a:lstStyle/>
          <a:p>
            <a:r>
              <a:rPr lang="en-US" sz="2400" dirty="0" smtClean="0"/>
              <a:t>If the signal and the noise are measured across the same </a:t>
            </a:r>
            <a:r>
              <a:rPr lang="en-US" sz="2400" dirty="0" smtClean="0">
                <a:hlinkClick r:id="rId3" tooltip="Electrical impedance"/>
              </a:rPr>
              <a:t>impedance</a:t>
            </a:r>
            <a:r>
              <a:rPr lang="en-US" sz="2400" dirty="0" smtClean="0"/>
              <a:t> (a constant related to electromagnetic wave propagation in a medium), then the SNR can be obtained by calculating the square of the </a:t>
            </a:r>
            <a:r>
              <a:rPr lang="en-US" sz="2400" dirty="0" smtClean="0">
                <a:hlinkClick r:id="rId4" tooltip="Amplitude"/>
              </a:rPr>
              <a:t>amplitude</a:t>
            </a:r>
            <a:r>
              <a:rPr lang="en-US" sz="2400" dirty="0" smtClean="0"/>
              <a:t> ratio</a:t>
            </a:r>
            <a:r>
              <a:rPr lang="en-US" sz="2800" dirty="0" smtClean="0"/>
              <a:t>:</a:t>
            </a:r>
          </a:p>
          <a:p>
            <a:endParaRPr lang="en-US" sz="2800" dirty="0" smtClean="0"/>
          </a:p>
          <a:p>
            <a:endParaRPr lang="en-US" sz="2800" dirty="0"/>
          </a:p>
          <a:p>
            <a:endParaRPr lang="en-US" dirty="0" smtClean="0"/>
          </a:p>
          <a:p>
            <a:endParaRPr lang="en-US" dirty="0"/>
          </a:p>
        </p:txBody>
      </p:sp>
      <p:sp>
        <p:nvSpPr>
          <p:cNvPr id="5" name="Rectangle 4"/>
          <p:cNvSpPr/>
          <p:nvPr/>
        </p:nvSpPr>
        <p:spPr>
          <a:xfrm>
            <a:off x="32825" y="4572000"/>
            <a:ext cx="9144000" cy="1569660"/>
          </a:xfrm>
          <a:prstGeom prst="rect">
            <a:avLst/>
          </a:prstGeom>
        </p:spPr>
        <p:txBody>
          <a:bodyPr wrap="square">
            <a:spAutoFit/>
          </a:bodyPr>
          <a:lstStyle/>
          <a:p>
            <a:r>
              <a:rPr lang="en-US" sz="2400" dirty="0" smtClean="0"/>
              <a:t>where </a:t>
            </a:r>
            <a:r>
              <a:rPr lang="en-US" sz="2400" i="1" dirty="0" smtClean="0"/>
              <a:t>A</a:t>
            </a:r>
            <a:r>
              <a:rPr lang="en-US" sz="2400" dirty="0" smtClean="0"/>
              <a:t> is </a:t>
            </a:r>
            <a:r>
              <a:rPr lang="en-US" sz="2400" dirty="0" smtClean="0">
                <a:hlinkClick r:id="rId5" tooltip="Root mean square"/>
              </a:rPr>
              <a:t>root mean square</a:t>
            </a:r>
            <a:r>
              <a:rPr lang="en-US" sz="2400" dirty="0" smtClean="0"/>
              <a:t> (RMS) </a:t>
            </a:r>
            <a:r>
              <a:rPr lang="en-US" sz="2400" dirty="0" smtClean="0">
                <a:hlinkClick r:id="rId4" tooltip="Amplitude"/>
              </a:rPr>
              <a:t>amplitude</a:t>
            </a:r>
            <a:r>
              <a:rPr lang="en-US" sz="2400" dirty="0" smtClean="0"/>
              <a:t> (for example, RMS voltage). </a:t>
            </a:r>
          </a:p>
          <a:p>
            <a:r>
              <a:rPr lang="en-US" sz="2400" dirty="0" smtClean="0"/>
              <a:t>Because many signals have a very wide </a:t>
            </a:r>
            <a:r>
              <a:rPr lang="en-US" sz="2400" dirty="0" smtClean="0">
                <a:hlinkClick r:id="rId6" tooltip="Dynamic range"/>
              </a:rPr>
              <a:t>dynamic range</a:t>
            </a:r>
            <a:r>
              <a:rPr lang="en-US" sz="2400" dirty="0" smtClean="0"/>
              <a:t>, SNRs are often expressed using the </a:t>
            </a:r>
            <a:r>
              <a:rPr lang="en-US" sz="2400" dirty="0" smtClean="0">
                <a:hlinkClick r:id="rId7" tooltip="Logarithm"/>
              </a:rPr>
              <a:t>logarithmic</a:t>
            </a:r>
            <a:r>
              <a:rPr lang="en-US" sz="2400" dirty="0" smtClean="0"/>
              <a:t> </a:t>
            </a:r>
            <a:r>
              <a:rPr lang="en-US" sz="2400" dirty="0" smtClean="0">
                <a:hlinkClick r:id="rId8" tooltip="Decibel"/>
              </a:rPr>
              <a:t>decibel</a:t>
            </a:r>
            <a:r>
              <a:rPr lang="en-US" sz="2400" dirty="0" smtClean="0"/>
              <a:t> scale. </a:t>
            </a:r>
            <a:endParaRPr lang="en-US" sz="2400" dirty="0"/>
          </a:p>
        </p:txBody>
      </p:sp>
    </p:spTree>
    <p:extLst>
      <p:ext uri="{BB962C8B-B14F-4D97-AF65-F5344CB8AC3E}">
        <p14:creationId xmlns:p14="http://schemas.microsoft.com/office/powerpoint/2010/main" xmlns="" val="428314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1073</Words>
  <Application>Microsoft Office PowerPoint</Application>
  <PresentationFormat>On-screen Show (4:3)</PresentationFormat>
  <Paragraphs>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ICS 3103  Data communications lecture  Signal-to-Noise Power Ratio</vt:lpstr>
      <vt:lpstr>Signals and noise</vt:lpstr>
      <vt:lpstr>Sources of noise</vt:lpstr>
      <vt:lpstr>Signal-to-noise ratio</vt:lpstr>
      <vt:lpstr>Signal-to-noise ratio</vt:lpstr>
      <vt:lpstr>Basics</vt:lpstr>
      <vt:lpstr>Basics</vt:lpstr>
      <vt:lpstr>Definition</vt:lpstr>
      <vt:lpstr>Slide 9</vt:lpstr>
      <vt:lpstr>In decibels</vt:lpstr>
      <vt:lpstr>For engineers…</vt:lpstr>
      <vt:lpstr>Slide 12</vt:lpstr>
      <vt:lpstr>Slide 13</vt:lpstr>
      <vt:lpstr>Slide 14</vt:lpstr>
      <vt:lpstr>Improving SNR in practice </vt:lpstr>
      <vt:lpstr>Interference</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Cherry</dc:creator>
  <cp:lastModifiedBy>Windows 用户</cp:lastModifiedBy>
  <cp:revision>14</cp:revision>
  <dcterms:created xsi:type="dcterms:W3CDTF">2013-07-03T03:14:40Z</dcterms:created>
  <dcterms:modified xsi:type="dcterms:W3CDTF">2018-03-04T15:21:01Z</dcterms:modified>
</cp:coreProperties>
</file>