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3" r:id="rId3"/>
    <p:sldId id="258" r:id="rId4"/>
    <p:sldId id="295" r:id="rId5"/>
    <p:sldId id="296" r:id="rId6"/>
    <p:sldId id="297" r:id="rId7"/>
    <p:sldId id="298" r:id="rId8"/>
    <p:sldId id="299" r:id="rId9"/>
    <p:sldId id="300" r:id="rId10"/>
    <p:sldId id="301" r:id="rId11"/>
    <p:sldId id="302" r:id="rId12"/>
    <p:sldId id="294" r:id="rId13"/>
    <p:sldId id="260" r:id="rId14"/>
    <p:sldId id="261"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262" r:id="rId30"/>
    <p:sldId id="263" r:id="rId31"/>
    <p:sldId id="264" r:id="rId32"/>
    <p:sldId id="303"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3" r:id="rId50"/>
    <p:sldId id="284" r:id="rId51"/>
    <p:sldId id="285" r:id="rId52"/>
    <p:sldId id="286" r:id="rId53"/>
    <p:sldId id="287" r:id="rId54"/>
    <p:sldId id="288" r:id="rId55"/>
    <p:sldId id="289" r:id="rId56"/>
    <p:sldId id="290" r:id="rId57"/>
    <p:sldId id="291" r:id="rId58"/>
    <p:sldId id="292"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AD800D-9D54-4956-B5E9-D56C40112641}" type="datetimeFigureOut">
              <a:rPr lang="en-US" smtClean="0"/>
              <a:pPr/>
              <a:t>10/18/2015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B240C-0830-4B45-8E1D-12A7E210A0DD}" type="slidenum">
              <a:rPr lang="en-US" smtClean="0"/>
              <a:pPr/>
              <a:t>‹#›</a:t>
            </a:fld>
            <a:endParaRPr lang="en-US"/>
          </a:p>
        </p:txBody>
      </p:sp>
    </p:spTree>
    <p:extLst>
      <p:ext uri="{BB962C8B-B14F-4D97-AF65-F5344CB8AC3E}">
        <p14:creationId xmlns:p14="http://schemas.microsoft.com/office/powerpoint/2010/main" xmlns="" val="1228236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D800D-9D54-4956-B5E9-D56C40112641}" type="datetimeFigureOut">
              <a:rPr lang="en-US" smtClean="0"/>
              <a:pPr/>
              <a:t>10/18/2015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B240C-0830-4B45-8E1D-12A7E210A0DD}" type="slidenum">
              <a:rPr lang="en-US" smtClean="0"/>
              <a:pPr/>
              <a:t>‹#›</a:t>
            </a:fld>
            <a:endParaRPr lang="en-US"/>
          </a:p>
        </p:txBody>
      </p:sp>
    </p:spTree>
    <p:extLst>
      <p:ext uri="{BB962C8B-B14F-4D97-AF65-F5344CB8AC3E}">
        <p14:creationId xmlns:p14="http://schemas.microsoft.com/office/powerpoint/2010/main" xmlns="" val="22480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D800D-9D54-4956-B5E9-D56C40112641}" type="datetimeFigureOut">
              <a:rPr lang="en-US" smtClean="0"/>
              <a:pPr/>
              <a:t>10/18/2015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B240C-0830-4B45-8E1D-12A7E210A0DD}" type="slidenum">
              <a:rPr lang="en-US" smtClean="0"/>
              <a:pPr/>
              <a:t>‹#›</a:t>
            </a:fld>
            <a:endParaRPr lang="en-US"/>
          </a:p>
        </p:txBody>
      </p:sp>
    </p:spTree>
    <p:extLst>
      <p:ext uri="{BB962C8B-B14F-4D97-AF65-F5344CB8AC3E}">
        <p14:creationId xmlns:p14="http://schemas.microsoft.com/office/powerpoint/2010/main" xmlns="" val="3784529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013200" cy="468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371600"/>
            <a:ext cx="4013200" cy="468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2"/>
          <p:cNvSpPr>
            <a:spLocks noGrp="1" noChangeArrowheads="1"/>
          </p:cNvSpPr>
          <p:nvPr>
            <p:ph type="dt" sz="half" idx="10"/>
          </p:nvPr>
        </p:nvSpPr>
        <p:spPr>
          <a:ln/>
        </p:spPr>
        <p:txBody>
          <a:bodyPr/>
          <a:lstStyle>
            <a:lvl1pPr>
              <a:defRPr/>
            </a:lvl1pPr>
          </a:lstStyle>
          <a:p>
            <a:pPr>
              <a:defRPr/>
            </a:pPr>
            <a:endParaRPr lang="en-GB"/>
          </a:p>
        </p:txBody>
      </p:sp>
      <p:sp>
        <p:nvSpPr>
          <p:cNvPr id="6" name="Rectangle 2053"/>
          <p:cNvSpPr>
            <a:spLocks noGrp="1" noChangeArrowheads="1"/>
          </p:cNvSpPr>
          <p:nvPr>
            <p:ph type="ftr" sz="quarter" idx="11"/>
          </p:nvPr>
        </p:nvSpPr>
        <p:spPr>
          <a:ln/>
        </p:spPr>
        <p:txBody>
          <a:bodyPr/>
          <a:lstStyle>
            <a:lvl1pPr>
              <a:defRPr/>
            </a:lvl1pPr>
          </a:lstStyle>
          <a:p>
            <a:pPr>
              <a:defRPr/>
            </a:pPr>
            <a:endParaRPr lang="en-GB"/>
          </a:p>
        </p:txBody>
      </p:sp>
      <p:sp>
        <p:nvSpPr>
          <p:cNvPr id="7" name="Rectangle 2054"/>
          <p:cNvSpPr>
            <a:spLocks noGrp="1" noChangeArrowheads="1"/>
          </p:cNvSpPr>
          <p:nvPr>
            <p:ph type="sldNum" sz="quarter" idx="12"/>
          </p:nvPr>
        </p:nvSpPr>
        <p:spPr>
          <a:ln/>
        </p:spPr>
        <p:txBody>
          <a:bodyPr/>
          <a:lstStyle>
            <a:lvl1pPr>
              <a:defRPr/>
            </a:lvl1pPr>
          </a:lstStyle>
          <a:p>
            <a:pPr>
              <a:defRPr/>
            </a:pPr>
            <a:fld id="{033EE7FB-4741-4899-96BA-4DCAED8A93AB}"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D800D-9D54-4956-B5E9-D56C40112641}" type="datetimeFigureOut">
              <a:rPr lang="en-US" smtClean="0"/>
              <a:pPr/>
              <a:t>10/18/2015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B240C-0830-4B45-8E1D-12A7E210A0DD}" type="slidenum">
              <a:rPr lang="en-US" smtClean="0"/>
              <a:pPr/>
              <a:t>‹#›</a:t>
            </a:fld>
            <a:endParaRPr lang="en-US"/>
          </a:p>
        </p:txBody>
      </p:sp>
    </p:spTree>
    <p:extLst>
      <p:ext uri="{BB962C8B-B14F-4D97-AF65-F5344CB8AC3E}">
        <p14:creationId xmlns:p14="http://schemas.microsoft.com/office/powerpoint/2010/main" xmlns="" val="140247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AD800D-9D54-4956-B5E9-D56C40112641}" type="datetimeFigureOut">
              <a:rPr lang="en-US" smtClean="0"/>
              <a:pPr/>
              <a:t>10/18/2015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B240C-0830-4B45-8E1D-12A7E210A0DD}" type="slidenum">
              <a:rPr lang="en-US" smtClean="0"/>
              <a:pPr/>
              <a:t>‹#›</a:t>
            </a:fld>
            <a:endParaRPr lang="en-US"/>
          </a:p>
        </p:txBody>
      </p:sp>
    </p:spTree>
    <p:extLst>
      <p:ext uri="{BB962C8B-B14F-4D97-AF65-F5344CB8AC3E}">
        <p14:creationId xmlns:p14="http://schemas.microsoft.com/office/powerpoint/2010/main" xmlns="" val="4241238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AD800D-9D54-4956-B5E9-D56C40112641}" type="datetimeFigureOut">
              <a:rPr lang="en-US" smtClean="0"/>
              <a:pPr/>
              <a:t>10/18/2015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B240C-0830-4B45-8E1D-12A7E210A0DD}" type="slidenum">
              <a:rPr lang="en-US" smtClean="0"/>
              <a:pPr/>
              <a:t>‹#›</a:t>
            </a:fld>
            <a:endParaRPr lang="en-US"/>
          </a:p>
        </p:txBody>
      </p:sp>
    </p:spTree>
    <p:extLst>
      <p:ext uri="{BB962C8B-B14F-4D97-AF65-F5344CB8AC3E}">
        <p14:creationId xmlns:p14="http://schemas.microsoft.com/office/powerpoint/2010/main" xmlns="" val="336840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AD800D-9D54-4956-B5E9-D56C40112641}" type="datetimeFigureOut">
              <a:rPr lang="en-US" smtClean="0"/>
              <a:pPr/>
              <a:t>10/18/2015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2B240C-0830-4B45-8E1D-12A7E210A0DD}" type="slidenum">
              <a:rPr lang="en-US" smtClean="0"/>
              <a:pPr/>
              <a:t>‹#›</a:t>
            </a:fld>
            <a:endParaRPr lang="en-US"/>
          </a:p>
        </p:txBody>
      </p:sp>
    </p:spTree>
    <p:extLst>
      <p:ext uri="{BB962C8B-B14F-4D97-AF65-F5344CB8AC3E}">
        <p14:creationId xmlns:p14="http://schemas.microsoft.com/office/powerpoint/2010/main" xmlns="" val="8045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AD800D-9D54-4956-B5E9-D56C40112641}" type="datetimeFigureOut">
              <a:rPr lang="en-US" smtClean="0"/>
              <a:pPr/>
              <a:t>10/18/2015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2B240C-0830-4B45-8E1D-12A7E210A0DD}" type="slidenum">
              <a:rPr lang="en-US" smtClean="0"/>
              <a:pPr/>
              <a:t>‹#›</a:t>
            </a:fld>
            <a:endParaRPr lang="en-US"/>
          </a:p>
        </p:txBody>
      </p:sp>
    </p:spTree>
    <p:extLst>
      <p:ext uri="{BB962C8B-B14F-4D97-AF65-F5344CB8AC3E}">
        <p14:creationId xmlns:p14="http://schemas.microsoft.com/office/powerpoint/2010/main" xmlns="" val="3088160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D800D-9D54-4956-B5E9-D56C40112641}" type="datetimeFigureOut">
              <a:rPr lang="en-US" smtClean="0"/>
              <a:pPr/>
              <a:t>10/18/2015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2B240C-0830-4B45-8E1D-12A7E210A0DD}" type="slidenum">
              <a:rPr lang="en-US" smtClean="0"/>
              <a:pPr/>
              <a:t>‹#›</a:t>
            </a:fld>
            <a:endParaRPr lang="en-US"/>
          </a:p>
        </p:txBody>
      </p:sp>
    </p:spTree>
    <p:extLst>
      <p:ext uri="{BB962C8B-B14F-4D97-AF65-F5344CB8AC3E}">
        <p14:creationId xmlns:p14="http://schemas.microsoft.com/office/powerpoint/2010/main" xmlns="" val="1146949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D800D-9D54-4956-B5E9-D56C40112641}" type="datetimeFigureOut">
              <a:rPr lang="en-US" smtClean="0"/>
              <a:pPr/>
              <a:t>10/18/2015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B240C-0830-4B45-8E1D-12A7E210A0DD}" type="slidenum">
              <a:rPr lang="en-US" smtClean="0"/>
              <a:pPr/>
              <a:t>‹#›</a:t>
            </a:fld>
            <a:endParaRPr lang="en-US"/>
          </a:p>
        </p:txBody>
      </p:sp>
    </p:spTree>
    <p:extLst>
      <p:ext uri="{BB962C8B-B14F-4D97-AF65-F5344CB8AC3E}">
        <p14:creationId xmlns:p14="http://schemas.microsoft.com/office/powerpoint/2010/main" xmlns="" val="675456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D800D-9D54-4956-B5E9-D56C40112641}" type="datetimeFigureOut">
              <a:rPr lang="en-US" smtClean="0"/>
              <a:pPr/>
              <a:t>10/18/2015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B240C-0830-4B45-8E1D-12A7E210A0DD}" type="slidenum">
              <a:rPr lang="en-US" smtClean="0"/>
              <a:pPr/>
              <a:t>‹#›</a:t>
            </a:fld>
            <a:endParaRPr lang="en-US"/>
          </a:p>
        </p:txBody>
      </p:sp>
    </p:spTree>
    <p:extLst>
      <p:ext uri="{BB962C8B-B14F-4D97-AF65-F5344CB8AC3E}">
        <p14:creationId xmlns:p14="http://schemas.microsoft.com/office/powerpoint/2010/main" xmlns="" val="1308567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D800D-9D54-4956-B5E9-D56C40112641}" type="datetimeFigureOut">
              <a:rPr lang="en-US" smtClean="0"/>
              <a:pPr/>
              <a:t>10/18/2015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B240C-0830-4B45-8E1D-12A7E210A0DD}" type="slidenum">
              <a:rPr lang="en-US" smtClean="0"/>
              <a:pPr/>
              <a:t>‹#›</a:t>
            </a:fld>
            <a:endParaRPr lang="en-US"/>
          </a:p>
        </p:txBody>
      </p:sp>
    </p:spTree>
    <p:extLst>
      <p:ext uri="{BB962C8B-B14F-4D97-AF65-F5344CB8AC3E}">
        <p14:creationId xmlns:p14="http://schemas.microsoft.com/office/powerpoint/2010/main" xmlns="" val="1600332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ctrTitle"/>
          </p:nvPr>
        </p:nvSpPr>
        <p:spPr/>
        <p:txBody>
          <a:bodyPr/>
          <a:lstStyle/>
          <a:p>
            <a:pPr eaLnBrk="1" hangingPunct="1"/>
            <a:r>
              <a:rPr lang="en-US" dirty="0" smtClean="0">
                <a:ea typeface="ＭＳ Ｐゴシック" pitchFamily="-65" charset="-128"/>
              </a:rPr>
              <a:t>ICS 3103:Data Communications</a:t>
            </a:r>
            <a:br>
              <a:rPr lang="en-US" dirty="0" smtClean="0">
                <a:ea typeface="ＭＳ Ｐゴシック" pitchFamily="-65" charset="-128"/>
              </a:rPr>
            </a:br>
            <a:r>
              <a:rPr lang="en-US" dirty="0" smtClean="0">
                <a:ea typeface="ＭＳ Ｐゴシック" pitchFamily="-65" charset="-128"/>
              </a:rPr>
              <a:t>Modulation Techniques</a:t>
            </a:r>
          </a:p>
        </p:txBody>
      </p:sp>
      <p:sp>
        <p:nvSpPr>
          <p:cNvPr id="3" name="Subtitle 2"/>
          <p:cNvSpPr>
            <a:spLocks noGrp="1"/>
          </p:cNvSpPr>
          <p:nvPr>
            <p:ph type="subTitle" idx="1"/>
          </p:nvPr>
        </p:nvSpPr>
        <p:spPr>
          <a:ln>
            <a:miter lim="800000"/>
            <a:headEnd/>
            <a:tailEnd/>
          </a:ln>
          <a:effectLst>
            <a:reflection blurRad="6350" stA="52000" endA="300" endPos="35000" dir="5400000" sy="-100000" algn="bl" rotWithShape="0"/>
          </a:effectLst>
        </p:spPr>
        <p:txBody>
          <a:bodyPr>
            <a:normAutofit/>
          </a:bodyPr>
          <a:lstStyle/>
          <a:p>
            <a:pPr eaLnBrk="1" fontAlgn="auto" hangingPunct="1">
              <a:spcAft>
                <a:spcPts val="0"/>
              </a:spcAft>
              <a:buClr>
                <a:schemeClr val="accent3"/>
              </a:buClr>
              <a:buFont typeface="Georgia"/>
              <a:buNone/>
              <a:defRPr/>
            </a:pPr>
            <a:r>
              <a:rPr lang="en-US" dirty="0" smtClean="0"/>
              <a:t>By </a:t>
            </a:r>
            <a:r>
              <a:rPr lang="en-US" dirty="0" err="1" smtClean="0"/>
              <a:t>Cheruiyot</a:t>
            </a:r>
            <a:r>
              <a:rPr lang="en-US" dirty="0" smtClean="0"/>
              <a:t> W.K, PhD</a:t>
            </a:r>
          </a:p>
          <a:p>
            <a:pPr eaLnBrk="1" fontAlgn="auto" hangingPunct="1">
              <a:spcAft>
                <a:spcPts val="0"/>
              </a:spcAft>
              <a:buClr>
                <a:schemeClr val="accent3"/>
              </a:buClr>
              <a:buFont typeface="Georgia"/>
              <a:buNone/>
              <a:defRPr/>
            </a:pPr>
            <a:r>
              <a:rPr lang="en-US" smtClean="0"/>
              <a:t>JKUAT-SCIT</a:t>
            </a:r>
            <a:endParaRPr lang="en-US" dirty="0" smtClean="0"/>
          </a:p>
          <a:p>
            <a:pPr eaLnBrk="1" fontAlgn="auto" hangingPunct="1">
              <a:spcAft>
                <a:spcPts val="0"/>
              </a:spcAft>
              <a:buClr>
                <a:schemeClr val="accent3"/>
              </a:buClr>
              <a:buFont typeface="Georgia"/>
              <a:buNone/>
              <a:defRPr/>
            </a:pPr>
            <a:r>
              <a:rPr lang="en-US" dirty="0" smtClean="0"/>
              <a:t>Computing Department</a:t>
            </a:r>
          </a:p>
        </p:txBody>
      </p:sp>
    </p:spTree>
    <p:extLst>
      <p:ext uri="{BB962C8B-B14F-4D97-AF65-F5344CB8AC3E}">
        <p14:creationId xmlns:p14="http://schemas.microsoft.com/office/powerpoint/2010/main" xmlns="" val="4213316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miter lim="800000"/>
            <a:headEnd/>
            <a:tailEnd/>
          </a:ln>
        </p:spPr>
        <p:txBody>
          <a:bodyPr/>
          <a:lstStyle/>
          <a:p>
            <a:fld id="{4AF64E8E-0E16-465E-A485-CA4DA3451B8B}" type="slidenum">
              <a:rPr lang="en-GB">
                <a:latin typeface="Arial" pitchFamily="34" charset="0"/>
              </a:rPr>
              <a:pPr/>
              <a:t>10</a:t>
            </a:fld>
            <a:endParaRPr lang="en-GB">
              <a:latin typeface="Arial" pitchFamily="34" charset="0"/>
            </a:endParaRPr>
          </a:p>
        </p:txBody>
      </p:sp>
      <p:sp>
        <p:nvSpPr>
          <p:cNvPr id="11267" name="Rectangle 2"/>
          <p:cNvSpPr>
            <a:spLocks noGrp="1" noChangeArrowheads="1"/>
          </p:cNvSpPr>
          <p:nvPr>
            <p:ph type="title"/>
          </p:nvPr>
        </p:nvSpPr>
        <p:spPr/>
        <p:txBody>
          <a:bodyPr/>
          <a:lstStyle/>
          <a:p>
            <a:r>
              <a:rPr lang="en-US" altLang="zh-CN" smtClean="0">
                <a:ea typeface="SimSun" pitchFamily="2" charset="-122"/>
              </a:rPr>
              <a:t>Evaluation</a:t>
            </a:r>
            <a:r>
              <a:rPr lang="en-US" altLang="en-US" smtClean="0"/>
              <a:t> of Encoding Schemes (1)</a:t>
            </a:r>
          </a:p>
        </p:txBody>
      </p:sp>
      <p:sp>
        <p:nvSpPr>
          <p:cNvPr id="11268" name="Rectangle 3"/>
          <p:cNvSpPr>
            <a:spLocks noGrp="1" noChangeArrowheads="1"/>
          </p:cNvSpPr>
          <p:nvPr>
            <p:ph type="body" idx="1"/>
          </p:nvPr>
        </p:nvSpPr>
        <p:spPr/>
        <p:txBody>
          <a:bodyPr/>
          <a:lstStyle/>
          <a:p>
            <a:pPr marL="533400" indent="-533400"/>
            <a:r>
              <a:rPr lang="en-US" altLang="en-US" sz="2400" smtClean="0"/>
              <a:t>Signal Spectrum</a:t>
            </a:r>
          </a:p>
          <a:p>
            <a:pPr marL="914400" lvl="1" indent="-457200"/>
            <a:r>
              <a:rPr lang="en-US" altLang="en-US" sz="2000" smtClean="0"/>
              <a:t>Lack of high frequencies reduces required bandwidth</a:t>
            </a:r>
          </a:p>
          <a:p>
            <a:pPr marL="914400" lvl="1" indent="-457200"/>
            <a:r>
              <a:rPr lang="en-US" altLang="en-US" sz="2000" smtClean="0"/>
              <a:t>Lack of dc component allows ac coupling via transformer, providing electrical isolation and reducing interference</a:t>
            </a:r>
          </a:p>
          <a:p>
            <a:pPr marL="914400" lvl="1" indent="-457200"/>
            <a:r>
              <a:rPr lang="en-US" altLang="en-US" sz="2000" smtClean="0"/>
              <a:t>Concentrate power in the middle of the bandwidth</a:t>
            </a:r>
          </a:p>
          <a:p>
            <a:pPr marL="533400" indent="-533400"/>
            <a:r>
              <a:rPr lang="en-US" altLang="en-US" sz="2400" smtClean="0"/>
              <a:t>Clocking</a:t>
            </a:r>
          </a:p>
          <a:p>
            <a:pPr marL="914400" lvl="1" indent="-457200"/>
            <a:r>
              <a:rPr lang="en-US" altLang="en-US" sz="2000" smtClean="0"/>
              <a:t>Need to determine the beginning and end of each bit</a:t>
            </a:r>
          </a:p>
          <a:p>
            <a:pPr marL="914400" lvl="1" indent="-457200"/>
            <a:r>
              <a:rPr lang="en-US" altLang="en-US" sz="2000" smtClean="0"/>
              <a:t>Synchronizing transmitter and receiver</a:t>
            </a:r>
          </a:p>
          <a:p>
            <a:pPr marL="1295400" lvl="2" indent="-381000">
              <a:buFontTx/>
              <a:buAutoNum type="arabicPeriod"/>
            </a:pPr>
            <a:r>
              <a:rPr lang="en-US" altLang="en-US" sz="1800" smtClean="0"/>
              <a:t>Use external clock, which is expensive; or</a:t>
            </a:r>
          </a:p>
          <a:p>
            <a:pPr marL="1295400" lvl="2" indent="-381000">
              <a:buFontTx/>
              <a:buAutoNum type="arabicPeriod"/>
            </a:pPr>
            <a:r>
              <a:rPr lang="en-US" altLang="en-US" sz="1800" smtClean="0"/>
              <a:t>Synchronization mechanism based on the transmitted signal</a:t>
            </a:r>
          </a:p>
          <a:p>
            <a:pPr marL="533400" indent="-533400"/>
            <a:endParaRPr lang="en-US" altLang="en-US" sz="24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miter lim="800000"/>
            <a:headEnd/>
            <a:tailEnd/>
          </a:ln>
        </p:spPr>
        <p:txBody>
          <a:bodyPr/>
          <a:lstStyle/>
          <a:p>
            <a:fld id="{F0B92636-E53D-4740-8F76-A5B6C487A725}" type="slidenum">
              <a:rPr lang="en-GB">
                <a:latin typeface="Arial" pitchFamily="34" charset="0"/>
              </a:rPr>
              <a:pPr/>
              <a:t>11</a:t>
            </a:fld>
            <a:endParaRPr lang="en-GB">
              <a:latin typeface="Arial" pitchFamily="34" charset="0"/>
            </a:endParaRPr>
          </a:p>
        </p:txBody>
      </p:sp>
      <p:sp>
        <p:nvSpPr>
          <p:cNvPr id="12291" name="Rectangle 2"/>
          <p:cNvSpPr>
            <a:spLocks noGrp="1" noChangeArrowheads="1"/>
          </p:cNvSpPr>
          <p:nvPr>
            <p:ph type="title"/>
          </p:nvPr>
        </p:nvSpPr>
        <p:spPr/>
        <p:txBody>
          <a:bodyPr>
            <a:normAutofit fontScale="90000"/>
          </a:bodyPr>
          <a:lstStyle/>
          <a:p>
            <a:r>
              <a:rPr lang="en-US" altLang="en-US" smtClean="0"/>
              <a:t>Comparison of Encoding Schemes (2)</a:t>
            </a:r>
          </a:p>
        </p:txBody>
      </p:sp>
      <p:sp>
        <p:nvSpPr>
          <p:cNvPr id="12292" name="Rectangle 3"/>
          <p:cNvSpPr>
            <a:spLocks noGrp="1" noChangeArrowheads="1"/>
          </p:cNvSpPr>
          <p:nvPr>
            <p:ph type="body" idx="1"/>
          </p:nvPr>
        </p:nvSpPr>
        <p:spPr/>
        <p:txBody>
          <a:bodyPr/>
          <a:lstStyle/>
          <a:p>
            <a:r>
              <a:rPr lang="en-US" altLang="en-US" sz="2400" smtClean="0"/>
              <a:t>Error detection</a:t>
            </a:r>
          </a:p>
          <a:p>
            <a:pPr lvl="1"/>
            <a:r>
              <a:rPr lang="en-US" altLang="en-US" sz="2000" smtClean="0"/>
              <a:t>Various error-detection techniques will be covered in Chapter </a:t>
            </a:r>
            <a:r>
              <a:rPr lang="en-US" altLang="zh-CN" sz="2000" smtClean="0">
                <a:ea typeface="SimSun" pitchFamily="2" charset="-122"/>
              </a:rPr>
              <a:t>9</a:t>
            </a:r>
            <a:endParaRPr lang="en-US" altLang="en-US" sz="2000" smtClean="0"/>
          </a:p>
          <a:p>
            <a:pPr lvl="1"/>
            <a:r>
              <a:rPr lang="en-US" altLang="en-US" sz="2000" smtClean="0"/>
              <a:t>Some error detection capability can be built into signal encoding scheme</a:t>
            </a:r>
          </a:p>
          <a:p>
            <a:r>
              <a:rPr lang="en-US" altLang="en-US" sz="2400" smtClean="0"/>
              <a:t>Signal interference and noise immunity</a:t>
            </a:r>
          </a:p>
          <a:p>
            <a:pPr lvl="1"/>
            <a:r>
              <a:rPr lang="en-US" altLang="en-US" sz="2000" smtClean="0"/>
              <a:t>Some codes are better than others in the presence of noise</a:t>
            </a:r>
          </a:p>
          <a:p>
            <a:pPr lvl="1"/>
            <a:r>
              <a:rPr lang="en-US" altLang="en-US" sz="2000" smtClean="0"/>
              <a:t>Performance is usually expressed in terms of BER</a:t>
            </a:r>
          </a:p>
          <a:p>
            <a:r>
              <a:rPr lang="en-US" altLang="en-US" sz="2400" smtClean="0"/>
              <a:t>Cost and complexity</a:t>
            </a:r>
          </a:p>
          <a:p>
            <a:pPr lvl="1"/>
            <a:r>
              <a:rPr lang="en-US" altLang="en-US" sz="2000" smtClean="0"/>
              <a:t>Higher signal rate (thus data rate) leads to higher cost</a:t>
            </a:r>
          </a:p>
          <a:p>
            <a:pPr lvl="1"/>
            <a:r>
              <a:rPr lang="en-US" altLang="en-US" sz="2000" smtClean="0"/>
              <a:t>Some codes require a signal rate greater than the actual data rate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noFill/>
        </p:spPr>
        <p:txBody>
          <a:bodyPr/>
          <a:lstStyle/>
          <a:p>
            <a:fld id="{2E8BB3DD-4A45-460D-BDAB-EB3EA156A87C}" type="slidenum">
              <a:rPr lang="en-US"/>
              <a:pPr/>
              <a:t>12</a:t>
            </a:fld>
            <a:endParaRPr lang="en-US"/>
          </a:p>
        </p:txBody>
      </p:sp>
      <p:sp>
        <p:nvSpPr>
          <p:cNvPr id="3075" name="Text Box 1026"/>
          <p:cNvSpPr txBox="1">
            <a:spLocks noChangeArrowheads="1"/>
          </p:cNvSpPr>
          <p:nvPr/>
        </p:nvSpPr>
        <p:spPr bwMode="auto">
          <a:xfrm>
            <a:off x="685800" y="5638800"/>
            <a:ext cx="4396332" cy="646331"/>
          </a:xfrm>
          <a:prstGeom prst="rect">
            <a:avLst/>
          </a:prstGeom>
          <a:noFill/>
          <a:ln w="9525">
            <a:noFill/>
            <a:miter lim="800000"/>
            <a:headEnd/>
            <a:tailEnd/>
          </a:ln>
        </p:spPr>
        <p:txBody>
          <a:bodyPr wrap="none">
            <a:spAutoFit/>
          </a:bodyPr>
          <a:lstStyle/>
          <a:p>
            <a:r>
              <a:rPr lang="en-US" sz="3600" dirty="0">
                <a:solidFill>
                  <a:schemeClr val="accent2"/>
                </a:solidFill>
              </a:rPr>
              <a:t>Figure </a:t>
            </a:r>
            <a:r>
              <a:rPr lang="en-US" sz="3600" dirty="0" smtClean="0">
                <a:solidFill>
                  <a:schemeClr val="accent2"/>
                </a:solidFill>
              </a:rPr>
              <a:t>1.0 </a:t>
            </a:r>
            <a:r>
              <a:rPr lang="en-US" sz="3600" dirty="0">
                <a:solidFill>
                  <a:schemeClr val="accent2"/>
                </a:solidFill>
              </a:rPr>
              <a:t>Sound wave</a:t>
            </a:r>
          </a:p>
        </p:txBody>
      </p:sp>
      <p:pic>
        <p:nvPicPr>
          <p:cNvPr id="3076" name="Picture 1028" descr="E:\Chapter 6\06.02.jpg"/>
          <p:cNvPicPr>
            <a:picLocks noChangeAspect="1" noChangeArrowheads="1"/>
          </p:cNvPicPr>
          <p:nvPr/>
        </p:nvPicPr>
        <p:blipFill>
          <a:blip r:embed="rId2" cstate="print"/>
          <a:srcRect/>
          <a:stretch>
            <a:fillRect/>
          </a:stretch>
        </p:blipFill>
        <p:spPr bwMode="auto">
          <a:xfrm>
            <a:off x="304800" y="914400"/>
            <a:ext cx="8534400" cy="3810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pPr eaLnBrk="1" hangingPunct="1"/>
            <a:r>
              <a:rPr lang="en-US" smtClean="0">
                <a:ea typeface="ＭＳ Ｐゴシック" pitchFamily="-65" charset="-128"/>
              </a:rPr>
              <a:t>Modulation</a:t>
            </a:r>
          </a:p>
        </p:txBody>
      </p:sp>
      <p:sp>
        <p:nvSpPr>
          <p:cNvPr id="18435" name="Content Placeholder 2"/>
          <p:cNvSpPr>
            <a:spLocks noGrp="1"/>
          </p:cNvSpPr>
          <p:nvPr>
            <p:ph idx="1"/>
          </p:nvPr>
        </p:nvSpPr>
        <p:spPr>
          <a:xfrm>
            <a:off x="457200" y="1600200"/>
            <a:ext cx="8458200" cy="4525963"/>
          </a:xfrm>
        </p:spPr>
        <p:txBody>
          <a:bodyPr>
            <a:normAutofit/>
          </a:bodyPr>
          <a:lstStyle/>
          <a:p>
            <a:pPr algn="just" eaLnBrk="1" hangingPunct="1">
              <a:defRPr/>
            </a:pPr>
            <a:r>
              <a:rPr lang="en-US" dirty="0" smtClean="0">
                <a:ea typeface="ＭＳ Ｐゴシック" pitchFamily="-65" charset="-128"/>
              </a:rPr>
              <a:t>In modulation process, we need to use two types of signals:</a:t>
            </a:r>
          </a:p>
          <a:p>
            <a:pPr lvl="1" algn="just" eaLnBrk="1" hangingPunct="1">
              <a:defRPr/>
            </a:pPr>
            <a:r>
              <a:rPr lang="en-US" dirty="0" smtClean="0">
                <a:ea typeface="ＭＳ Ｐゴシック" pitchFamily="-65" charset="-128"/>
              </a:rPr>
              <a:t>Information, message or transmitted signal</a:t>
            </a:r>
          </a:p>
          <a:p>
            <a:pPr lvl="1" algn="just" eaLnBrk="1" hangingPunct="1">
              <a:defRPr/>
            </a:pPr>
            <a:r>
              <a:rPr lang="en-US" dirty="0" smtClean="0">
                <a:ea typeface="ＭＳ Ｐゴシック" pitchFamily="-65" charset="-128"/>
              </a:rPr>
              <a:t>Carrier signal</a:t>
            </a:r>
          </a:p>
          <a:p>
            <a:pPr algn="just" eaLnBrk="1" hangingPunct="1">
              <a:defRPr/>
            </a:pPr>
            <a:r>
              <a:rPr lang="en-US" dirty="0" smtClean="0">
                <a:ea typeface="ＭＳ Ｐゴシック" pitchFamily="-65" charset="-128"/>
              </a:rPr>
              <a:t>Let’s assume the carrier signal is of a sinusoidal type of the form x(t) = A sin (wt + θ )</a:t>
            </a:r>
          </a:p>
          <a:p>
            <a:pPr algn="just" eaLnBrk="1" hangingPunct="1">
              <a:defRPr/>
            </a:pPr>
            <a:r>
              <a:rPr lang="en-US" dirty="0" smtClean="0">
                <a:ea typeface="ＭＳ Ｐゴシック" pitchFamily="-65" charset="-128"/>
              </a:rPr>
              <a:t>Modulation is letting the message signal to change one of the carrier signal parameters </a:t>
            </a:r>
          </a:p>
        </p:txBody>
      </p:sp>
    </p:spTree>
    <p:extLst>
      <p:ext uri="{BB962C8B-B14F-4D97-AF65-F5344CB8AC3E}">
        <p14:creationId xmlns:p14="http://schemas.microsoft.com/office/powerpoint/2010/main" xmlns="" val="708561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pPr eaLnBrk="1" hangingPunct="1"/>
            <a:r>
              <a:rPr lang="en-US" smtClean="0">
                <a:ea typeface="ＭＳ Ｐゴシック" pitchFamily="-65" charset="-128"/>
              </a:rPr>
              <a:t>Modulation</a:t>
            </a:r>
          </a:p>
        </p:txBody>
      </p:sp>
      <p:sp>
        <p:nvSpPr>
          <p:cNvPr id="122883" name="Content Placeholder 2"/>
          <p:cNvSpPr>
            <a:spLocks noGrp="1"/>
          </p:cNvSpPr>
          <p:nvPr>
            <p:ph idx="1"/>
          </p:nvPr>
        </p:nvSpPr>
        <p:spPr/>
        <p:txBody>
          <a:bodyPr/>
          <a:lstStyle/>
          <a:p>
            <a:pPr algn="just" eaLnBrk="1" hangingPunct="1"/>
            <a:endParaRPr lang="en-US" smtClean="0">
              <a:ea typeface="ＭＳ Ｐゴシック" pitchFamily="-65" charset="-128"/>
            </a:endParaRPr>
          </a:p>
          <a:p>
            <a:pPr algn="just" eaLnBrk="1" hangingPunct="1"/>
            <a:r>
              <a:rPr lang="en-US" smtClean="0">
                <a:ea typeface="ＭＳ Ｐゴシック" pitchFamily="-65" charset="-128"/>
              </a:rPr>
              <a:t>If we let the carrier signal amplitude changes in accordance with the message signal then we call the process </a:t>
            </a:r>
            <a:r>
              <a:rPr lang="en-US" b="1" i="1" u="sng" smtClean="0">
                <a:ea typeface="ＭＳ Ｐゴシック" pitchFamily="-65" charset="-128"/>
              </a:rPr>
              <a:t>amplitude modulation</a:t>
            </a:r>
          </a:p>
          <a:p>
            <a:pPr algn="just" eaLnBrk="1" hangingPunct="1">
              <a:buFont typeface="Georgia" pitchFamily="-65" charset="0"/>
              <a:buNone/>
            </a:pPr>
            <a:endParaRPr lang="en-US" b="1" i="1" u="sng" smtClean="0">
              <a:ea typeface="ＭＳ Ｐゴシック" pitchFamily="-65" charset="-128"/>
            </a:endParaRPr>
          </a:p>
          <a:p>
            <a:pPr algn="just" eaLnBrk="1" hangingPunct="1"/>
            <a:r>
              <a:rPr lang="en-US" smtClean="0">
                <a:ea typeface="ＭＳ Ｐゴシック" pitchFamily="-65" charset="-128"/>
              </a:rPr>
              <a:t>If we let the carrier signal frequency changes in accordance with the message signal then we call this process </a:t>
            </a:r>
            <a:r>
              <a:rPr lang="en-US" b="1" i="1" u="sng" smtClean="0">
                <a:ea typeface="ＭＳ Ｐゴシック" pitchFamily="-65" charset="-128"/>
              </a:rPr>
              <a:t>frequency modulation</a:t>
            </a:r>
          </a:p>
        </p:txBody>
      </p:sp>
    </p:spTree>
    <p:extLst>
      <p:ext uri="{BB962C8B-B14F-4D97-AF65-F5344CB8AC3E}">
        <p14:creationId xmlns:p14="http://schemas.microsoft.com/office/powerpoint/2010/main" xmlns="" val="1781344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endParaRPr lang="en-US" smtClean="0"/>
          </a:p>
        </p:txBody>
      </p:sp>
      <p:pic>
        <p:nvPicPr>
          <p:cNvPr id="10243" name="Picture 2"/>
          <p:cNvPicPr>
            <a:picLocks noChangeAspect="1" noChangeArrowheads="1"/>
          </p:cNvPicPr>
          <p:nvPr/>
        </p:nvPicPr>
        <p:blipFill>
          <a:blip r:embed="rId2" cstate="print"/>
          <a:srcRect/>
          <a:stretch>
            <a:fillRect/>
          </a:stretch>
        </p:blipFill>
        <p:spPr bwMode="auto">
          <a:xfrm>
            <a:off x="881063" y="1138238"/>
            <a:ext cx="7381875" cy="45815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endParaRPr lang="en-US" smtClean="0"/>
          </a:p>
        </p:txBody>
      </p:sp>
      <p:pic>
        <p:nvPicPr>
          <p:cNvPr id="11267" name="Picture 2"/>
          <p:cNvPicPr>
            <a:picLocks noChangeAspect="1" noChangeArrowheads="1"/>
          </p:cNvPicPr>
          <p:nvPr/>
        </p:nvPicPr>
        <p:blipFill>
          <a:blip r:embed="rId2" cstate="print"/>
          <a:srcRect/>
          <a:stretch>
            <a:fillRect/>
          </a:stretch>
        </p:blipFill>
        <p:spPr bwMode="auto">
          <a:xfrm>
            <a:off x="1371600" y="1076325"/>
            <a:ext cx="6400800" cy="47053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endParaRPr lang="en-US" smtClean="0"/>
          </a:p>
        </p:txBody>
      </p:sp>
      <p:pic>
        <p:nvPicPr>
          <p:cNvPr id="12291" name="Picture 2"/>
          <p:cNvPicPr>
            <a:picLocks noChangeAspect="1" noChangeArrowheads="1"/>
          </p:cNvPicPr>
          <p:nvPr/>
        </p:nvPicPr>
        <p:blipFill>
          <a:blip r:embed="rId2" cstate="print"/>
          <a:srcRect/>
          <a:stretch>
            <a:fillRect/>
          </a:stretch>
        </p:blipFill>
        <p:spPr bwMode="auto">
          <a:xfrm>
            <a:off x="904875" y="1071563"/>
            <a:ext cx="7334250" cy="47148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endParaRPr lang="en-US" smtClean="0"/>
          </a:p>
        </p:txBody>
      </p:sp>
      <p:pic>
        <p:nvPicPr>
          <p:cNvPr id="13315" name="Picture 2"/>
          <p:cNvPicPr>
            <a:picLocks noChangeAspect="1" noChangeArrowheads="1"/>
          </p:cNvPicPr>
          <p:nvPr/>
        </p:nvPicPr>
        <p:blipFill>
          <a:blip r:embed="rId2" cstate="print"/>
          <a:srcRect/>
          <a:stretch>
            <a:fillRect/>
          </a:stretch>
        </p:blipFill>
        <p:spPr bwMode="auto">
          <a:xfrm>
            <a:off x="1152525" y="1119188"/>
            <a:ext cx="6838950" cy="46196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endParaRPr lang="en-US" smtClean="0"/>
          </a:p>
        </p:txBody>
      </p:sp>
      <p:pic>
        <p:nvPicPr>
          <p:cNvPr id="14339" name="Picture 2"/>
          <p:cNvPicPr>
            <a:picLocks noChangeAspect="1" noChangeArrowheads="1"/>
          </p:cNvPicPr>
          <p:nvPr/>
        </p:nvPicPr>
        <p:blipFill>
          <a:blip r:embed="rId2" cstate="print"/>
          <a:srcRect/>
          <a:stretch>
            <a:fillRect/>
          </a:stretch>
        </p:blipFill>
        <p:spPr bwMode="auto">
          <a:xfrm>
            <a:off x="1014413" y="1066800"/>
            <a:ext cx="7115175" cy="4724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p:spPr>
        <p:txBody>
          <a:bodyPr/>
          <a:lstStyle/>
          <a:p>
            <a:fld id="{B3547306-8AA3-46BA-AF1E-7E8A49338FB4}" type="slidenum">
              <a:rPr lang="en-US"/>
              <a:pPr/>
              <a:t>2</a:t>
            </a:fld>
            <a:endParaRPr lang="en-US"/>
          </a:p>
        </p:txBody>
      </p:sp>
      <p:sp>
        <p:nvSpPr>
          <p:cNvPr id="2051" name="Rectangle 2050"/>
          <p:cNvSpPr>
            <a:spLocks noGrp="1" noChangeArrowheads="1"/>
          </p:cNvSpPr>
          <p:nvPr>
            <p:ph type="title"/>
          </p:nvPr>
        </p:nvSpPr>
        <p:spPr>
          <a:xfrm>
            <a:off x="685800" y="228600"/>
            <a:ext cx="7772400" cy="685800"/>
          </a:xfrm>
        </p:spPr>
        <p:txBody>
          <a:bodyPr>
            <a:normAutofit fontScale="90000"/>
          </a:bodyPr>
          <a:lstStyle/>
          <a:p>
            <a:pPr eaLnBrk="1" hangingPunct="1"/>
            <a:r>
              <a:rPr lang="en-US" dirty="0" smtClean="0">
                <a:solidFill>
                  <a:schemeClr val="accent2"/>
                </a:solidFill>
              </a:rPr>
              <a:t>Waves</a:t>
            </a:r>
            <a:endParaRPr lang="en-US" dirty="0" smtClean="0">
              <a:solidFill>
                <a:schemeClr val="accent2"/>
              </a:solidFill>
            </a:endParaRPr>
          </a:p>
        </p:txBody>
      </p:sp>
      <p:sp>
        <p:nvSpPr>
          <p:cNvPr id="2052" name="Rectangle 2051"/>
          <p:cNvSpPr>
            <a:spLocks noGrp="1" noChangeArrowheads="1"/>
          </p:cNvSpPr>
          <p:nvPr>
            <p:ph type="body" idx="1"/>
          </p:nvPr>
        </p:nvSpPr>
        <p:spPr>
          <a:xfrm>
            <a:off x="685800" y="1143000"/>
            <a:ext cx="7772400" cy="4953000"/>
          </a:xfrm>
        </p:spPr>
        <p:txBody>
          <a:bodyPr/>
          <a:lstStyle/>
          <a:p>
            <a:pPr eaLnBrk="1" hangingPunct="1">
              <a:lnSpc>
                <a:spcPct val="90000"/>
              </a:lnSpc>
            </a:pPr>
            <a:r>
              <a:rPr lang="en-US" sz="2800" smtClean="0"/>
              <a:t>Sound is converted into electricity by a telephone and then transmitted as an analog signal.  </a:t>
            </a:r>
          </a:p>
          <a:p>
            <a:pPr eaLnBrk="1" hangingPunct="1">
              <a:lnSpc>
                <a:spcPct val="90000"/>
              </a:lnSpc>
            </a:pPr>
            <a:r>
              <a:rPr lang="en-US" sz="2800" smtClean="0"/>
              <a:t>These waves have 3 fundamental characteristics:</a:t>
            </a:r>
          </a:p>
          <a:p>
            <a:pPr lvl="1" eaLnBrk="1" hangingPunct="1">
              <a:lnSpc>
                <a:spcPct val="90000"/>
              </a:lnSpc>
            </a:pPr>
            <a:r>
              <a:rPr lang="en-US" sz="2400" b="1" i="1" smtClean="0"/>
              <a:t>Amplitude</a:t>
            </a:r>
            <a:r>
              <a:rPr lang="en-US" sz="2400" smtClean="0"/>
              <a:t>, meaning the height (intensity) of the wave</a:t>
            </a:r>
          </a:p>
          <a:p>
            <a:pPr lvl="1" eaLnBrk="1" hangingPunct="1">
              <a:lnSpc>
                <a:spcPct val="90000"/>
              </a:lnSpc>
            </a:pPr>
            <a:r>
              <a:rPr lang="en-US" sz="2400" b="1" i="1" smtClean="0"/>
              <a:t>Frequency</a:t>
            </a:r>
            <a:r>
              <a:rPr lang="en-US" sz="2400" smtClean="0"/>
              <a:t>, which is the number of waves that pass in a single second and is measured in Hertz (cycles/second) (</a:t>
            </a:r>
            <a:r>
              <a:rPr lang="en-US" sz="2400" b="1" i="1" smtClean="0"/>
              <a:t>wavelength</a:t>
            </a:r>
            <a:r>
              <a:rPr lang="en-US" sz="2400" smtClean="0"/>
              <a:t>, the length of the wave from crest to crest, is related to frequency.).</a:t>
            </a:r>
          </a:p>
          <a:p>
            <a:pPr lvl="1" eaLnBrk="1" hangingPunct="1">
              <a:lnSpc>
                <a:spcPct val="90000"/>
              </a:lnSpc>
            </a:pPr>
            <a:r>
              <a:rPr lang="en-US" sz="2400" b="1" i="1" smtClean="0"/>
              <a:t>Phase</a:t>
            </a:r>
            <a:r>
              <a:rPr lang="en-US" sz="2400" smtClean="0"/>
              <a:t> is a third characteristic that describes the point in the wave’s cycle at which a wave begins and is measured in degrees. (For example, changing a wave’s cycle from crest to trough corresponds to a 180 degree phase shift).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endParaRPr lang="en-US" smtClean="0"/>
          </a:p>
        </p:txBody>
      </p:sp>
      <p:pic>
        <p:nvPicPr>
          <p:cNvPr id="15363" name="Picture 2"/>
          <p:cNvPicPr>
            <a:picLocks noChangeAspect="1" noChangeArrowheads="1"/>
          </p:cNvPicPr>
          <p:nvPr/>
        </p:nvPicPr>
        <p:blipFill>
          <a:blip r:embed="rId2" cstate="print"/>
          <a:srcRect/>
          <a:stretch>
            <a:fillRect/>
          </a:stretch>
        </p:blipFill>
        <p:spPr bwMode="auto">
          <a:xfrm>
            <a:off x="1004888" y="1119188"/>
            <a:ext cx="7134225" cy="46196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endParaRPr lang="en-US" smtClean="0"/>
          </a:p>
        </p:txBody>
      </p:sp>
      <p:pic>
        <p:nvPicPr>
          <p:cNvPr id="16387" name="Picture 2"/>
          <p:cNvPicPr>
            <a:picLocks noChangeAspect="1" noChangeArrowheads="1"/>
          </p:cNvPicPr>
          <p:nvPr/>
        </p:nvPicPr>
        <p:blipFill>
          <a:blip r:embed="rId2" cstate="print"/>
          <a:srcRect/>
          <a:stretch>
            <a:fillRect/>
          </a:stretch>
        </p:blipFill>
        <p:spPr bwMode="auto">
          <a:xfrm>
            <a:off x="1047750" y="1104900"/>
            <a:ext cx="7048500" cy="4648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endParaRPr lang="en-US" smtClean="0"/>
          </a:p>
        </p:txBody>
      </p:sp>
      <p:pic>
        <p:nvPicPr>
          <p:cNvPr id="17411" name="Picture 2"/>
          <p:cNvPicPr>
            <a:picLocks noChangeAspect="1" noChangeArrowheads="1"/>
          </p:cNvPicPr>
          <p:nvPr/>
        </p:nvPicPr>
        <p:blipFill>
          <a:blip r:embed="rId2" cstate="print"/>
          <a:srcRect/>
          <a:stretch>
            <a:fillRect/>
          </a:stretch>
        </p:blipFill>
        <p:spPr bwMode="auto">
          <a:xfrm>
            <a:off x="1057275" y="1095375"/>
            <a:ext cx="7029450" cy="46672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endParaRPr lang="en-US" smtClean="0"/>
          </a:p>
        </p:txBody>
      </p:sp>
      <p:pic>
        <p:nvPicPr>
          <p:cNvPr id="18435" name="Picture 2"/>
          <p:cNvPicPr>
            <a:picLocks noChangeAspect="1" noChangeArrowheads="1"/>
          </p:cNvPicPr>
          <p:nvPr/>
        </p:nvPicPr>
        <p:blipFill>
          <a:blip r:embed="rId2" cstate="print"/>
          <a:srcRect/>
          <a:stretch>
            <a:fillRect/>
          </a:stretch>
        </p:blipFill>
        <p:spPr bwMode="auto">
          <a:xfrm>
            <a:off x="990600" y="1104900"/>
            <a:ext cx="7162800" cy="4648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endParaRPr lang="en-US" smtClean="0"/>
          </a:p>
        </p:txBody>
      </p:sp>
      <p:pic>
        <p:nvPicPr>
          <p:cNvPr id="19459" name="Picture 2"/>
          <p:cNvPicPr>
            <a:picLocks noChangeAspect="1" noChangeArrowheads="1"/>
          </p:cNvPicPr>
          <p:nvPr/>
        </p:nvPicPr>
        <p:blipFill>
          <a:blip r:embed="rId2" cstate="print"/>
          <a:srcRect/>
          <a:stretch>
            <a:fillRect/>
          </a:stretch>
        </p:blipFill>
        <p:spPr bwMode="auto">
          <a:xfrm>
            <a:off x="1042988" y="1143000"/>
            <a:ext cx="7058025" cy="4572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endParaRPr lang="en-US" smtClean="0"/>
          </a:p>
        </p:txBody>
      </p:sp>
      <p:pic>
        <p:nvPicPr>
          <p:cNvPr id="20483" name="Picture 2"/>
          <p:cNvPicPr>
            <a:picLocks noChangeAspect="1" noChangeArrowheads="1"/>
          </p:cNvPicPr>
          <p:nvPr/>
        </p:nvPicPr>
        <p:blipFill>
          <a:blip r:embed="rId2" cstate="print"/>
          <a:srcRect/>
          <a:stretch>
            <a:fillRect/>
          </a:stretch>
        </p:blipFill>
        <p:spPr bwMode="auto">
          <a:xfrm>
            <a:off x="609600" y="1676400"/>
            <a:ext cx="7848600" cy="4792663"/>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endParaRPr lang="en-US" smtClean="0"/>
          </a:p>
        </p:txBody>
      </p:sp>
      <p:pic>
        <p:nvPicPr>
          <p:cNvPr id="21507" name="Picture 2"/>
          <p:cNvPicPr>
            <a:picLocks noChangeAspect="1" noChangeArrowheads="1"/>
          </p:cNvPicPr>
          <p:nvPr/>
        </p:nvPicPr>
        <p:blipFill>
          <a:blip r:embed="rId2" cstate="print"/>
          <a:srcRect/>
          <a:stretch>
            <a:fillRect/>
          </a:stretch>
        </p:blipFill>
        <p:spPr bwMode="auto">
          <a:xfrm>
            <a:off x="1033463" y="1157288"/>
            <a:ext cx="7077075" cy="454342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endParaRPr lang="en-US" smtClean="0"/>
          </a:p>
        </p:txBody>
      </p:sp>
      <p:pic>
        <p:nvPicPr>
          <p:cNvPr id="22531" name="Picture 2"/>
          <p:cNvPicPr>
            <a:picLocks noChangeAspect="1" noChangeArrowheads="1"/>
          </p:cNvPicPr>
          <p:nvPr/>
        </p:nvPicPr>
        <p:blipFill>
          <a:blip r:embed="rId2" cstate="print"/>
          <a:srcRect/>
          <a:stretch>
            <a:fillRect/>
          </a:stretch>
        </p:blipFill>
        <p:spPr bwMode="auto">
          <a:xfrm>
            <a:off x="1047750" y="1114425"/>
            <a:ext cx="7048500" cy="46291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endParaRPr lang="en-US" smtClean="0"/>
          </a:p>
        </p:txBody>
      </p:sp>
      <p:pic>
        <p:nvPicPr>
          <p:cNvPr id="23555" name="Picture 2"/>
          <p:cNvPicPr>
            <a:picLocks noChangeAspect="1" noChangeArrowheads="1"/>
          </p:cNvPicPr>
          <p:nvPr/>
        </p:nvPicPr>
        <p:blipFill>
          <a:blip r:embed="rId2" cstate="print"/>
          <a:srcRect/>
          <a:stretch>
            <a:fillRect/>
          </a:stretch>
        </p:blipFill>
        <p:spPr bwMode="auto">
          <a:xfrm>
            <a:off x="762000" y="1098550"/>
            <a:ext cx="7672388" cy="50736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pPr eaLnBrk="1" hangingPunct="1"/>
            <a:r>
              <a:rPr lang="en-US" smtClean="0">
                <a:ea typeface="ＭＳ Ｐゴシック" pitchFamily="-65" charset="-128"/>
              </a:rPr>
              <a:t>Digital Data Transmission</a:t>
            </a:r>
          </a:p>
        </p:txBody>
      </p:sp>
      <p:sp>
        <p:nvSpPr>
          <p:cNvPr id="123907" name="Content Placeholder 2"/>
          <p:cNvSpPr>
            <a:spLocks noGrp="1"/>
          </p:cNvSpPr>
          <p:nvPr>
            <p:ph idx="1"/>
          </p:nvPr>
        </p:nvSpPr>
        <p:spPr/>
        <p:txBody>
          <a:bodyPr/>
          <a:lstStyle/>
          <a:p>
            <a:pPr eaLnBrk="1" hangingPunct="1"/>
            <a:r>
              <a:rPr lang="en-US" smtClean="0">
                <a:ea typeface="ＭＳ Ｐゴシック" pitchFamily="-65" charset="-128"/>
              </a:rPr>
              <a:t>There are two types of Digital Data Transmission:</a:t>
            </a:r>
          </a:p>
          <a:p>
            <a:pPr eaLnBrk="1" hangingPunct="1">
              <a:buFont typeface="Georgia" pitchFamily="-65" charset="0"/>
              <a:buNone/>
            </a:pPr>
            <a:endParaRPr lang="en-US" smtClean="0">
              <a:ea typeface="ＭＳ Ｐゴシック" pitchFamily="-65" charset="-128"/>
            </a:endParaRPr>
          </a:p>
          <a:p>
            <a:pPr lvl="1" eaLnBrk="1" hangingPunct="1">
              <a:buFont typeface="Georgia" pitchFamily="-65" charset="0"/>
              <a:buNone/>
            </a:pPr>
            <a:r>
              <a:rPr lang="en-US" smtClean="0">
                <a:ea typeface="ＭＳ Ｐゴシック" pitchFamily="-65" charset="-128"/>
              </a:rPr>
              <a:t>1) Base-Band data transmission</a:t>
            </a:r>
          </a:p>
          <a:p>
            <a:pPr lvl="3" eaLnBrk="1" hangingPunct="1"/>
            <a:r>
              <a:rPr lang="en-US" smtClean="0">
                <a:ea typeface="ＭＳ Ｐゴシック" pitchFamily="-65" charset="-128"/>
              </a:rPr>
              <a:t>Uses low frequency carrier signal to transmit the data</a:t>
            </a:r>
          </a:p>
          <a:p>
            <a:pPr lvl="1" eaLnBrk="1" hangingPunct="1">
              <a:buFont typeface="Georgia" pitchFamily="-65" charset="0"/>
              <a:buNone/>
            </a:pPr>
            <a:r>
              <a:rPr lang="en-US" smtClean="0">
                <a:ea typeface="ＭＳ Ｐゴシック" pitchFamily="-65" charset="-128"/>
              </a:rPr>
              <a:t>2) Band-Pass data transmission</a:t>
            </a:r>
          </a:p>
          <a:p>
            <a:pPr lvl="3" eaLnBrk="1" hangingPunct="1"/>
            <a:r>
              <a:rPr lang="en-US" smtClean="0">
                <a:ea typeface="ＭＳ Ｐゴシック" pitchFamily="-65" charset="-128"/>
              </a:rPr>
              <a:t>Uses high frequency carrier signal to transmit the data</a:t>
            </a:r>
          </a:p>
          <a:p>
            <a:pPr eaLnBrk="1" hangingPunct="1"/>
            <a:endParaRPr lang="en-US" smtClean="0">
              <a:ea typeface="ＭＳ Ｐゴシック" pitchFamily="-65" charset="-128"/>
            </a:endParaRPr>
          </a:p>
        </p:txBody>
      </p:sp>
    </p:spTree>
    <p:extLst>
      <p:ext uri="{BB962C8B-B14F-4D97-AF65-F5344CB8AC3E}">
        <p14:creationId xmlns:p14="http://schemas.microsoft.com/office/powerpoint/2010/main" xmlns="" val="6747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pPr eaLnBrk="1" hangingPunct="1"/>
            <a:r>
              <a:rPr lang="en-US" dirty="0" smtClean="0">
                <a:ea typeface="ＭＳ Ｐゴシック" pitchFamily="-65" charset="-128"/>
              </a:rPr>
              <a:t>Waves</a:t>
            </a:r>
            <a:endParaRPr lang="en-US" dirty="0" smtClean="0">
              <a:ea typeface="ＭＳ Ｐゴシック" pitchFamily="-65" charset="-128"/>
            </a:endParaRPr>
          </a:p>
        </p:txBody>
      </p:sp>
      <p:sp>
        <p:nvSpPr>
          <p:cNvPr id="119811" name="Content Placeholder 2"/>
          <p:cNvSpPr>
            <a:spLocks noGrp="1"/>
          </p:cNvSpPr>
          <p:nvPr>
            <p:ph idx="1"/>
          </p:nvPr>
        </p:nvSpPr>
        <p:spPr/>
        <p:txBody>
          <a:bodyPr/>
          <a:lstStyle/>
          <a:p>
            <a:pPr algn="just" eaLnBrk="1" hangingPunct="1"/>
            <a:r>
              <a:rPr lang="en-US" smtClean="0">
                <a:ea typeface="ＭＳ Ｐゴシック" pitchFamily="-65" charset="-128"/>
              </a:rPr>
              <a:t>After encoding the binary data, the data is now ready to be transmitted through the physical channel</a:t>
            </a:r>
          </a:p>
          <a:p>
            <a:pPr algn="just" eaLnBrk="1" hangingPunct="1"/>
            <a:r>
              <a:rPr lang="en-US" smtClean="0">
                <a:ea typeface="ＭＳ Ｐゴシック" pitchFamily="-65" charset="-128"/>
              </a:rPr>
              <a:t>In order to transmit the data in the physical channel we must convert the data back to an electrical signal</a:t>
            </a:r>
          </a:p>
          <a:p>
            <a:pPr lvl="1" algn="just" eaLnBrk="1" hangingPunct="1"/>
            <a:r>
              <a:rPr lang="en-US" smtClean="0">
                <a:ea typeface="ＭＳ Ｐゴシック" pitchFamily="-65" charset="-128"/>
              </a:rPr>
              <a:t>Convert it back to an analog form</a:t>
            </a:r>
          </a:p>
          <a:p>
            <a:pPr algn="just" eaLnBrk="1" hangingPunct="1"/>
            <a:r>
              <a:rPr lang="en-US" smtClean="0">
                <a:ea typeface="ＭＳ Ｐゴシック" pitchFamily="-65" charset="-128"/>
              </a:rPr>
              <a:t>This process is called modulation</a:t>
            </a:r>
          </a:p>
        </p:txBody>
      </p:sp>
    </p:spTree>
    <p:extLst>
      <p:ext uri="{BB962C8B-B14F-4D97-AF65-F5344CB8AC3E}">
        <p14:creationId xmlns:p14="http://schemas.microsoft.com/office/powerpoint/2010/main" xmlns="" val="314195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0"/>
            <a:ext cx="7772400" cy="1143000"/>
          </a:xfrm>
        </p:spPr>
        <p:txBody>
          <a:bodyPr/>
          <a:lstStyle/>
          <a:p>
            <a:r>
              <a:rPr lang="en-US"/>
              <a:t>Baseband Transmission </a:t>
            </a:r>
          </a:p>
        </p:txBody>
      </p:sp>
      <p:sp>
        <p:nvSpPr>
          <p:cNvPr id="27651" name="Rectangle 3"/>
          <p:cNvSpPr>
            <a:spLocks noGrp="1" noChangeArrowheads="1"/>
          </p:cNvSpPr>
          <p:nvPr>
            <p:ph type="body" idx="1"/>
          </p:nvPr>
        </p:nvSpPr>
        <p:spPr>
          <a:xfrm>
            <a:off x="533400" y="1143000"/>
            <a:ext cx="7772400" cy="4114800"/>
          </a:xfrm>
        </p:spPr>
        <p:txBody>
          <a:bodyPr>
            <a:normAutofit fontScale="92500" lnSpcReduction="20000"/>
          </a:bodyPr>
          <a:lstStyle/>
          <a:p>
            <a:pPr>
              <a:lnSpc>
                <a:spcPct val="90000"/>
              </a:lnSpc>
              <a:buFontTx/>
              <a:buNone/>
            </a:pPr>
            <a:r>
              <a:rPr lang="en-US" sz="2800"/>
              <a:t>Digital transmission is the transmission of electrical pulses.  Digital information is binary in nature in that it has only two possible states 1 or 0.  Sequences of bits encode data (e.g., text characters).</a:t>
            </a:r>
          </a:p>
          <a:p>
            <a:pPr>
              <a:lnSpc>
                <a:spcPct val="90000"/>
              </a:lnSpc>
              <a:buFontTx/>
              <a:buNone/>
            </a:pPr>
            <a:r>
              <a:rPr lang="en-US" sz="2800"/>
              <a:t>Digital signals are commonly referred to as </a:t>
            </a:r>
            <a:r>
              <a:rPr lang="en-US" sz="2800" u="sng"/>
              <a:t>baseband signals</a:t>
            </a:r>
            <a:r>
              <a:rPr lang="en-US" sz="2800"/>
              <a:t>.</a:t>
            </a:r>
          </a:p>
          <a:p>
            <a:pPr>
              <a:lnSpc>
                <a:spcPct val="90000"/>
              </a:lnSpc>
              <a:buFontTx/>
              <a:buNone/>
            </a:pPr>
            <a:r>
              <a:rPr lang="en-US" sz="2800"/>
              <a:t>In order to successfully send and receive a message, both the sender and receiver have to agree how often the sender can transmit data (</a:t>
            </a:r>
            <a:r>
              <a:rPr lang="en-US" sz="2800" u="sng"/>
              <a:t>data rate</a:t>
            </a:r>
            <a:r>
              <a:rPr lang="en-US" sz="2800"/>
              <a:t>). </a:t>
            </a:r>
          </a:p>
          <a:p>
            <a:pPr>
              <a:lnSpc>
                <a:spcPct val="90000"/>
              </a:lnSpc>
              <a:buFontTx/>
              <a:buNone/>
            </a:pPr>
            <a:r>
              <a:rPr lang="en-US" sz="2800" u="sng"/>
              <a:t>Data rate</a:t>
            </a:r>
            <a:r>
              <a:rPr lang="en-US" sz="2800"/>
              <a:t> often called </a:t>
            </a:r>
            <a:r>
              <a:rPr lang="en-US" sz="2800" u="sng"/>
              <a:t>bandwidth</a:t>
            </a:r>
            <a:r>
              <a:rPr lang="en-US" sz="2800"/>
              <a:t> – but there is a different definition of bandwidth referring to the frequency range of a signal!</a:t>
            </a:r>
          </a:p>
        </p:txBody>
      </p:sp>
    </p:spTree>
    <p:extLst>
      <p:ext uri="{BB962C8B-B14F-4D97-AF65-F5344CB8AC3E}">
        <p14:creationId xmlns:p14="http://schemas.microsoft.com/office/powerpoint/2010/main" xmlns="" val="2559270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pPr eaLnBrk="1" hangingPunct="1"/>
            <a:r>
              <a:rPr lang="en-US" smtClean="0">
                <a:ea typeface="ＭＳ Ｐゴシック" pitchFamily="-65" charset="-128"/>
              </a:rPr>
              <a:t>Base-Band Data Transmission</a:t>
            </a:r>
          </a:p>
        </p:txBody>
      </p:sp>
      <p:sp>
        <p:nvSpPr>
          <p:cNvPr id="124931" name="Content Placeholder 2"/>
          <p:cNvSpPr>
            <a:spLocks noGrp="1"/>
          </p:cNvSpPr>
          <p:nvPr>
            <p:ph idx="1"/>
          </p:nvPr>
        </p:nvSpPr>
        <p:spPr/>
        <p:txBody>
          <a:bodyPr/>
          <a:lstStyle/>
          <a:p>
            <a:pPr eaLnBrk="1" hangingPunct="1"/>
            <a:r>
              <a:rPr lang="en-US" dirty="0" smtClean="0">
                <a:ea typeface="ＭＳ Ｐゴシック" pitchFamily="-65" charset="-128"/>
              </a:rPr>
              <a:t>Base-Band data transmission = Line coding</a:t>
            </a:r>
          </a:p>
          <a:p>
            <a:pPr algn="just" eaLnBrk="1" hangingPunct="1"/>
            <a:r>
              <a:rPr lang="en-US" dirty="0" smtClean="0">
                <a:ea typeface="ＭＳ Ｐゴシック" pitchFamily="-65" charset="-128"/>
              </a:rPr>
              <a:t>The binary data is converted into an electrical signal in order to transmit them in the channel</a:t>
            </a:r>
          </a:p>
          <a:p>
            <a:pPr algn="just" eaLnBrk="1" hangingPunct="1"/>
            <a:r>
              <a:rPr lang="en-US" dirty="0" smtClean="0">
                <a:ea typeface="ＭＳ Ｐゴシック" pitchFamily="-65" charset="-128"/>
              </a:rPr>
              <a:t>Binary data are represented using amplitudes for the 1’s and 0’s</a:t>
            </a:r>
          </a:p>
          <a:p>
            <a:pPr algn="just" eaLnBrk="1" hangingPunct="1"/>
            <a:r>
              <a:rPr lang="en-US" dirty="0" smtClean="0">
                <a:ea typeface="ＭＳ Ｐゴシック" pitchFamily="-65" charset="-128"/>
              </a:rPr>
              <a:t>We will present some of the common base-band signaling techniques used to transmit the information</a:t>
            </a:r>
          </a:p>
        </p:txBody>
      </p:sp>
    </p:spTree>
    <p:extLst>
      <p:ext uri="{BB962C8B-B14F-4D97-AF65-F5344CB8AC3E}">
        <p14:creationId xmlns:p14="http://schemas.microsoft.com/office/powerpoint/2010/main" xmlns="" val="3572653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miter lim="800000"/>
            <a:headEnd/>
            <a:tailEnd/>
          </a:ln>
        </p:spPr>
        <p:txBody>
          <a:bodyPr/>
          <a:lstStyle/>
          <a:p>
            <a:fld id="{4642631E-3793-4F6A-92A3-2ADDA10F1025}" type="slidenum">
              <a:rPr lang="en-GB">
                <a:latin typeface="Arial" pitchFamily="34" charset="0"/>
              </a:rPr>
              <a:pPr/>
              <a:t>32</a:t>
            </a:fld>
            <a:endParaRPr lang="en-GB">
              <a:latin typeface="Arial" pitchFamily="34" charset="0"/>
            </a:endParaRPr>
          </a:p>
        </p:txBody>
      </p:sp>
      <p:sp>
        <p:nvSpPr>
          <p:cNvPr id="13315" name="Rectangle 2"/>
          <p:cNvSpPr>
            <a:spLocks noGrp="1" noChangeArrowheads="1"/>
          </p:cNvSpPr>
          <p:nvPr>
            <p:ph type="title"/>
          </p:nvPr>
        </p:nvSpPr>
        <p:spPr/>
        <p:txBody>
          <a:bodyPr/>
          <a:lstStyle/>
          <a:p>
            <a:r>
              <a:rPr lang="en-US" altLang="en-US" smtClean="0"/>
              <a:t>Encoding Schemes</a:t>
            </a:r>
          </a:p>
        </p:txBody>
      </p:sp>
      <p:sp>
        <p:nvSpPr>
          <p:cNvPr id="13316" name="Rectangle 3"/>
          <p:cNvSpPr>
            <a:spLocks noGrp="1" noChangeArrowheads="1"/>
          </p:cNvSpPr>
          <p:nvPr>
            <p:ph type="body" idx="1"/>
          </p:nvPr>
        </p:nvSpPr>
        <p:spPr/>
        <p:txBody>
          <a:bodyPr/>
          <a:lstStyle/>
          <a:p>
            <a:pPr>
              <a:lnSpc>
                <a:spcPct val="90000"/>
              </a:lnSpc>
            </a:pPr>
            <a:r>
              <a:rPr lang="en-US" altLang="en-US" sz="2400" smtClean="0"/>
              <a:t>Nonreturn to Zero (NRZ)</a:t>
            </a:r>
          </a:p>
          <a:p>
            <a:pPr lvl="1">
              <a:lnSpc>
                <a:spcPct val="90000"/>
              </a:lnSpc>
            </a:pPr>
            <a:r>
              <a:rPr lang="en-US" altLang="en-US" sz="2000" smtClean="0"/>
              <a:t>Nonreturn to Zero-Level (NRZ-L)</a:t>
            </a:r>
          </a:p>
          <a:p>
            <a:pPr lvl="1">
              <a:lnSpc>
                <a:spcPct val="90000"/>
              </a:lnSpc>
            </a:pPr>
            <a:r>
              <a:rPr lang="en-US" altLang="en-US" sz="2000" smtClean="0"/>
              <a:t>Nonreturn to Zero Inverted (NRZI)</a:t>
            </a:r>
          </a:p>
          <a:p>
            <a:pPr>
              <a:lnSpc>
                <a:spcPct val="90000"/>
              </a:lnSpc>
            </a:pPr>
            <a:r>
              <a:rPr lang="en-US" altLang="en-US" sz="2400" smtClean="0"/>
              <a:t>Multilevel Binary</a:t>
            </a:r>
          </a:p>
          <a:p>
            <a:pPr lvl="1">
              <a:lnSpc>
                <a:spcPct val="90000"/>
              </a:lnSpc>
            </a:pPr>
            <a:r>
              <a:rPr lang="en-US" altLang="en-US" sz="2000" smtClean="0"/>
              <a:t>Bipolar-AMI</a:t>
            </a:r>
          </a:p>
          <a:p>
            <a:pPr lvl="1">
              <a:lnSpc>
                <a:spcPct val="90000"/>
              </a:lnSpc>
            </a:pPr>
            <a:r>
              <a:rPr lang="en-US" altLang="en-US" sz="2000" smtClean="0"/>
              <a:t>Pseudoternary</a:t>
            </a:r>
          </a:p>
          <a:p>
            <a:pPr>
              <a:lnSpc>
                <a:spcPct val="90000"/>
              </a:lnSpc>
            </a:pPr>
            <a:r>
              <a:rPr lang="en-US" altLang="en-US" sz="2400" smtClean="0"/>
              <a:t>Biphase</a:t>
            </a:r>
          </a:p>
          <a:p>
            <a:pPr lvl="1">
              <a:lnSpc>
                <a:spcPct val="90000"/>
              </a:lnSpc>
            </a:pPr>
            <a:r>
              <a:rPr lang="en-US" altLang="en-US" sz="2000" smtClean="0"/>
              <a:t>Manchester</a:t>
            </a:r>
          </a:p>
          <a:p>
            <a:pPr lvl="1">
              <a:lnSpc>
                <a:spcPct val="90000"/>
              </a:lnSpc>
            </a:pPr>
            <a:r>
              <a:rPr lang="en-US" altLang="en-US" sz="2000" smtClean="0"/>
              <a:t>Differential Manchester</a:t>
            </a:r>
          </a:p>
          <a:p>
            <a:pPr>
              <a:lnSpc>
                <a:spcPct val="90000"/>
              </a:lnSpc>
            </a:pPr>
            <a:r>
              <a:rPr lang="en-US" altLang="en-US" sz="2400" smtClean="0"/>
              <a:t>Scrambling techniques</a:t>
            </a:r>
          </a:p>
          <a:p>
            <a:pPr lvl="1">
              <a:lnSpc>
                <a:spcPct val="90000"/>
              </a:lnSpc>
            </a:pPr>
            <a:r>
              <a:rPr lang="en-US" altLang="en-US" sz="2000" smtClean="0"/>
              <a:t>B8ZS</a:t>
            </a:r>
          </a:p>
          <a:p>
            <a:pPr lvl="1">
              <a:lnSpc>
                <a:spcPct val="90000"/>
              </a:lnSpc>
            </a:pPr>
            <a:r>
              <a:rPr lang="en-US" altLang="en-US" sz="2000" smtClean="0"/>
              <a:t>HDB3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pPr eaLnBrk="1" hangingPunct="1"/>
            <a:r>
              <a:rPr lang="en-US" smtClean="0">
                <a:ea typeface="ＭＳ Ｐゴシック" pitchFamily="-65" charset="-128"/>
              </a:rPr>
              <a:t>Non-Return to Zero (NRZ)</a:t>
            </a:r>
          </a:p>
        </p:txBody>
      </p:sp>
      <p:sp>
        <p:nvSpPr>
          <p:cNvPr id="126979" name="Content Placeholder 2"/>
          <p:cNvSpPr>
            <a:spLocks noGrp="1"/>
          </p:cNvSpPr>
          <p:nvPr>
            <p:ph idx="1"/>
          </p:nvPr>
        </p:nvSpPr>
        <p:spPr/>
        <p:txBody>
          <a:bodyPr/>
          <a:lstStyle/>
          <a:p>
            <a:pPr eaLnBrk="1" hangingPunct="1"/>
            <a:r>
              <a:rPr lang="en-US" smtClean="0">
                <a:ea typeface="ＭＳ Ｐゴシック" pitchFamily="-65" charset="-128"/>
              </a:rPr>
              <a:t>The “1” is represented by some level</a:t>
            </a:r>
          </a:p>
          <a:p>
            <a:pPr eaLnBrk="1" hangingPunct="1"/>
            <a:r>
              <a:rPr lang="en-US" smtClean="0">
                <a:ea typeface="ＭＳ Ｐゴシック" pitchFamily="-65" charset="-128"/>
              </a:rPr>
              <a:t>The “0” is represented by the opposite</a:t>
            </a:r>
          </a:p>
          <a:p>
            <a:pPr algn="just" eaLnBrk="1" hangingPunct="1"/>
            <a:r>
              <a:rPr lang="en-US" smtClean="0">
                <a:ea typeface="ＭＳ Ｐゴシック" pitchFamily="-65" charset="-128"/>
              </a:rPr>
              <a:t>The term non-return to zero means the signal switched from one level to another without taking the zero value at any time during transmission.</a:t>
            </a:r>
          </a:p>
        </p:txBody>
      </p:sp>
    </p:spTree>
    <p:extLst>
      <p:ext uri="{BB962C8B-B14F-4D97-AF65-F5344CB8AC3E}">
        <p14:creationId xmlns:p14="http://schemas.microsoft.com/office/powerpoint/2010/main" xmlns="" val="2607229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pPr eaLnBrk="1" hangingPunct="1"/>
            <a:r>
              <a:rPr lang="en-US" smtClean="0">
                <a:ea typeface="ＭＳ Ｐゴシック" pitchFamily="-65" charset="-128"/>
              </a:rPr>
              <a:t>NRZ - Example</a:t>
            </a:r>
          </a:p>
        </p:txBody>
      </p:sp>
      <p:sp>
        <p:nvSpPr>
          <p:cNvPr id="128003" name="Content Placeholder 2"/>
          <p:cNvSpPr>
            <a:spLocks noGrp="1"/>
          </p:cNvSpPr>
          <p:nvPr>
            <p:ph idx="1"/>
          </p:nvPr>
        </p:nvSpPr>
        <p:spPr/>
        <p:txBody>
          <a:bodyPr/>
          <a:lstStyle/>
          <a:p>
            <a:pPr eaLnBrk="1" hangingPunct="1"/>
            <a:r>
              <a:rPr lang="en-US" smtClean="0">
                <a:ea typeface="ＭＳ Ｐゴシック" pitchFamily="-65" charset="-128"/>
              </a:rPr>
              <a:t>We want to transmit m=1011010</a:t>
            </a:r>
          </a:p>
        </p:txBody>
      </p:sp>
      <p:pic>
        <p:nvPicPr>
          <p:cNvPr id="128004" name="Picture 3" descr="Picture 12.pn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2819400"/>
            <a:ext cx="7364413"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94260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pPr eaLnBrk="1" hangingPunct="1"/>
            <a:r>
              <a:rPr lang="en-US" sz="3500" smtClean="0">
                <a:ea typeface="ＭＳ Ｐゴシック" pitchFamily="-65" charset="-128"/>
              </a:rPr>
              <a:t>Unipolar Return to Zero (Unipolar RZ)</a:t>
            </a:r>
          </a:p>
        </p:txBody>
      </p:sp>
      <p:sp>
        <p:nvSpPr>
          <p:cNvPr id="129027" name="Content Placeholder 2"/>
          <p:cNvSpPr>
            <a:spLocks noGrp="1"/>
          </p:cNvSpPr>
          <p:nvPr>
            <p:ph idx="1"/>
          </p:nvPr>
        </p:nvSpPr>
        <p:spPr/>
        <p:txBody>
          <a:bodyPr/>
          <a:lstStyle/>
          <a:p>
            <a:pPr eaLnBrk="1" hangingPunct="1"/>
            <a:endParaRPr lang="en-US" smtClean="0">
              <a:ea typeface="ＭＳ Ｐゴシック" pitchFamily="-65" charset="-128"/>
            </a:endParaRPr>
          </a:p>
          <a:p>
            <a:pPr eaLnBrk="1" hangingPunct="1"/>
            <a:r>
              <a:rPr lang="en-US" smtClean="0">
                <a:ea typeface="ＭＳ Ｐゴシック" pitchFamily="-65" charset="-128"/>
              </a:rPr>
              <a:t>Binary “1” is represented by some level that is half the width of the signal</a:t>
            </a:r>
          </a:p>
          <a:p>
            <a:pPr eaLnBrk="1" hangingPunct="1">
              <a:buFont typeface="Georgia" pitchFamily="-65" charset="0"/>
              <a:buNone/>
            </a:pPr>
            <a:endParaRPr lang="en-US" smtClean="0">
              <a:ea typeface="ＭＳ Ｐゴシック" pitchFamily="-65" charset="-128"/>
            </a:endParaRPr>
          </a:p>
          <a:p>
            <a:pPr eaLnBrk="1" hangingPunct="1"/>
            <a:r>
              <a:rPr lang="en-US" smtClean="0">
                <a:ea typeface="ＭＳ Ｐゴシック" pitchFamily="-65" charset="-128"/>
              </a:rPr>
              <a:t>Binary “0” is represented by the absence of the pulse</a:t>
            </a:r>
          </a:p>
        </p:txBody>
      </p:sp>
    </p:spTree>
    <p:extLst>
      <p:ext uri="{BB962C8B-B14F-4D97-AF65-F5344CB8AC3E}">
        <p14:creationId xmlns:p14="http://schemas.microsoft.com/office/powerpoint/2010/main" xmlns="" val="1422453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pPr eaLnBrk="1" hangingPunct="1"/>
            <a:r>
              <a:rPr lang="en-US" smtClean="0">
                <a:ea typeface="ＭＳ Ｐゴシック" pitchFamily="-65" charset="-128"/>
              </a:rPr>
              <a:t>Unipolar RZ - Example</a:t>
            </a:r>
          </a:p>
        </p:txBody>
      </p:sp>
      <p:sp>
        <p:nvSpPr>
          <p:cNvPr id="130051" name="Content Placeholder 2"/>
          <p:cNvSpPr>
            <a:spLocks noGrp="1"/>
          </p:cNvSpPr>
          <p:nvPr>
            <p:ph idx="1"/>
          </p:nvPr>
        </p:nvSpPr>
        <p:spPr/>
        <p:txBody>
          <a:bodyPr/>
          <a:lstStyle/>
          <a:p>
            <a:pPr eaLnBrk="1" hangingPunct="1"/>
            <a:r>
              <a:rPr lang="en-US" smtClean="0">
                <a:ea typeface="ＭＳ Ｐゴシック" pitchFamily="-65" charset="-128"/>
              </a:rPr>
              <a:t>We want to transmit m=1011010</a:t>
            </a:r>
          </a:p>
          <a:p>
            <a:pPr eaLnBrk="1" hangingPunct="1">
              <a:buFont typeface="Georgia" pitchFamily="-65" charset="0"/>
              <a:buNone/>
            </a:pPr>
            <a:endParaRPr lang="en-US" smtClean="0">
              <a:ea typeface="ＭＳ Ｐゴシック" pitchFamily="-65" charset="-128"/>
            </a:endParaRPr>
          </a:p>
        </p:txBody>
      </p:sp>
      <p:pic>
        <p:nvPicPr>
          <p:cNvPr id="130052" name="Picture 3" descr="Picture 13.pn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5988" y="2794000"/>
            <a:ext cx="7770812" cy="406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87801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pPr eaLnBrk="1" hangingPunct="1"/>
            <a:r>
              <a:rPr lang="en-US" smtClean="0">
                <a:ea typeface="ＭＳ Ｐゴシック" pitchFamily="-65" charset="-128"/>
              </a:rPr>
              <a:t>Bipolar Return to Zero (Bipolar RZ)</a:t>
            </a:r>
          </a:p>
        </p:txBody>
      </p:sp>
      <p:sp>
        <p:nvSpPr>
          <p:cNvPr id="131075" name="Content Placeholder 2"/>
          <p:cNvSpPr>
            <a:spLocks noGrp="1"/>
          </p:cNvSpPr>
          <p:nvPr>
            <p:ph idx="1"/>
          </p:nvPr>
        </p:nvSpPr>
        <p:spPr/>
        <p:txBody>
          <a:bodyPr/>
          <a:lstStyle/>
          <a:p>
            <a:pPr eaLnBrk="1" hangingPunct="1"/>
            <a:endParaRPr lang="en-US" smtClean="0">
              <a:ea typeface="ＭＳ Ｐゴシック" pitchFamily="-65" charset="-128"/>
            </a:endParaRPr>
          </a:p>
          <a:p>
            <a:pPr algn="just" eaLnBrk="1" hangingPunct="1"/>
            <a:r>
              <a:rPr lang="en-US" smtClean="0">
                <a:ea typeface="ＭＳ Ｐゴシック" pitchFamily="-65" charset="-128"/>
              </a:rPr>
              <a:t>Binary “1” is represented by some level that is half the width of the signal</a:t>
            </a:r>
          </a:p>
          <a:p>
            <a:pPr eaLnBrk="1" hangingPunct="1">
              <a:buFont typeface="Georgia" pitchFamily="-65" charset="0"/>
              <a:buNone/>
            </a:pPr>
            <a:endParaRPr lang="en-US" smtClean="0">
              <a:ea typeface="ＭＳ Ｐゴシック" pitchFamily="-65" charset="-128"/>
            </a:endParaRPr>
          </a:p>
          <a:p>
            <a:pPr algn="just" eaLnBrk="1" hangingPunct="1"/>
            <a:r>
              <a:rPr lang="en-US" smtClean="0">
                <a:ea typeface="ＭＳ Ｐゴシック" pitchFamily="-65" charset="-128"/>
              </a:rPr>
              <a:t>Binary “0” is represented a pulse that is half width the signal but with the opposite sign</a:t>
            </a:r>
          </a:p>
          <a:p>
            <a:pPr eaLnBrk="1" hangingPunct="1"/>
            <a:endParaRPr lang="en-US" smtClean="0">
              <a:ea typeface="ＭＳ Ｐゴシック" pitchFamily="-65" charset="-128"/>
            </a:endParaRPr>
          </a:p>
        </p:txBody>
      </p:sp>
    </p:spTree>
    <p:extLst>
      <p:ext uri="{BB962C8B-B14F-4D97-AF65-F5344CB8AC3E}">
        <p14:creationId xmlns:p14="http://schemas.microsoft.com/office/powerpoint/2010/main" xmlns="" val="2435348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pPr eaLnBrk="1" hangingPunct="1"/>
            <a:r>
              <a:rPr lang="en-US" smtClean="0">
                <a:ea typeface="ＭＳ Ｐゴシック" pitchFamily="-65" charset="-128"/>
              </a:rPr>
              <a:t>Bipolar RZ - Example</a:t>
            </a:r>
          </a:p>
        </p:txBody>
      </p:sp>
      <p:sp>
        <p:nvSpPr>
          <p:cNvPr id="132099" name="Content Placeholder 2"/>
          <p:cNvSpPr>
            <a:spLocks noGrp="1"/>
          </p:cNvSpPr>
          <p:nvPr>
            <p:ph idx="1"/>
          </p:nvPr>
        </p:nvSpPr>
        <p:spPr/>
        <p:txBody>
          <a:bodyPr/>
          <a:lstStyle/>
          <a:p>
            <a:pPr eaLnBrk="1" hangingPunct="1"/>
            <a:r>
              <a:rPr lang="en-US" smtClean="0">
                <a:ea typeface="ＭＳ Ｐゴシック" pitchFamily="-65" charset="-128"/>
              </a:rPr>
              <a:t>We want to transmit m=1011010</a:t>
            </a:r>
          </a:p>
        </p:txBody>
      </p:sp>
      <p:pic>
        <p:nvPicPr>
          <p:cNvPr id="132100" name="Picture 4" descr="Picture 14.pn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3048000"/>
            <a:ext cx="7086600" cy="3633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80860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pPr eaLnBrk="1" hangingPunct="1"/>
            <a:r>
              <a:rPr lang="en-US" sz="4000" smtClean="0">
                <a:ea typeface="ＭＳ Ｐゴシック" pitchFamily="-65" charset="-128"/>
              </a:rPr>
              <a:t>Return to Zero Alternate Mark Inversion (RZ-AMI)</a:t>
            </a:r>
            <a:br>
              <a:rPr lang="en-US" sz="4000" smtClean="0">
                <a:ea typeface="ＭＳ Ｐゴシック" pitchFamily="-65" charset="-128"/>
              </a:rPr>
            </a:br>
            <a:endParaRPr lang="en-US" sz="4000" smtClean="0">
              <a:ea typeface="ＭＳ Ｐゴシック" pitchFamily="-65" charset="-128"/>
            </a:endParaRPr>
          </a:p>
        </p:txBody>
      </p:sp>
      <p:sp>
        <p:nvSpPr>
          <p:cNvPr id="133123" name="Content Placeholder 2"/>
          <p:cNvSpPr>
            <a:spLocks noGrp="1"/>
          </p:cNvSpPr>
          <p:nvPr>
            <p:ph idx="1"/>
          </p:nvPr>
        </p:nvSpPr>
        <p:spPr/>
        <p:txBody>
          <a:bodyPr/>
          <a:lstStyle/>
          <a:p>
            <a:pPr eaLnBrk="1" hangingPunct="1"/>
            <a:endParaRPr lang="en-US" smtClean="0">
              <a:ea typeface="ＭＳ Ｐゴシック" pitchFamily="-65" charset="-128"/>
            </a:endParaRPr>
          </a:p>
          <a:p>
            <a:pPr algn="just" eaLnBrk="1" hangingPunct="1"/>
            <a:r>
              <a:rPr lang="en-US" smtClean="0">
                <a:ea typeface="ＭＳ Ｐゴシック" pitchFamily="-65" charset="-128"/>
              </a:rPr>
              <a:t>Binary “1” is represented by a pulse alternating in sign</a:t>
            </a:r>
          </a:p>
          <a:p>
            <a:pPr eaLnBrk="1" hangingPunct="1">
              <a:buFont typeface="Georgia" pitchFamily="-65" charset="0"/>
              <a:buNone/>
            </a:pPr>
            <a:endParaRPr lang="en-US" smtClean="0">
              <a:ea typeface="ＭＳ Ｐゴシック" pitchFamily="-65" charset="-128"/>
            </a:endParaRPr>
          </a:p>
          <a:p>
            <a:pPr algn="just" eaLnBrk="1" hangingPunct="1"/>
            <a:r>
              <a:rPr lang="en-US" smtClean="0">
                <a:ea typeface="ＭＳ Ｐゴシック" pitchFamily="-65" charset="-128"/>
              </a:rPr>
              <a:t>Binary “0” is represented with the absence of the pulse</a:t>
            </a:r>
          </a:p>
          <a:p>
            <a:pPr eaLnBrk="1" hangingPunct="1"/>
            <a:endParaRPr lang="en-US" smtClean="0">
              <a:ea typeface="ＭＳ Ｐゴシック" pitchFamily="-65" charset="-128"/>
            </a:endParaRPr>
          </a:p>
          <a:p>
            <a:pPr eaLnBrk="1" hangingPunct="1"/>
            <a:endParaRPr lang="en-US" smtClean="0">
              <a:ea typeface="ＭＳ Ｐゴシック" pitchFamily="-65" charset="-128"/>
            </a:endParaRPr>
          </a:p>
        </p:txBody>
      </p:sp>
    </p:spTree>
    <p:extLst>
      <p:ext uri="{BB962C8B-B14F-4D97-AF65-F5344CB8AC3E}">
        <p14:creationId xmlns:p14="http://schemas.microsoft.com/office/powerpoint/2010/main" xmlns="" val="181645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miter lim="800000"/>
            <a:headEnd/>
            <a:tailEnd/>
          </a:ln>
        </p:spPr>
        <p:txBody>
          <a:bodyPr/>
          <a:lstStyle/>
          <a:p>
            <a:fld id="{A7D49944-6878-4490-953D-79D4804AB2F3}" type="slidenum">
              <a:rPr lang="en-GB">
                <a:latin typeface="Arial" pitchFamily="34" charset="0"/>
              </a:rPr>
              <a:pPr/>
              <a:t>4</a:t>
            </a:fld>
            <a:endParaRPr lang="en-GB">
              <a:latin typeface="Arial" pitchFamily="34" charset="0"/>
            </a:endParaRPr>
          </a:p>
        </p:txBody>
      </p:sp>
      <p:sp>
        <p:nvSpPr>
          <p:cNvPr id="5123" name="Rectangle 5"/>
          <p:cNvSpPr>
            <a:spLocks noGrp="1" noChangeArrowheads="1"/>
          </p:cNvSpPr>
          <p:nvPr>
            <p:ph type="title"/>
          </p:nvPr>
        </p:nvSpPr>
        <p:spPr/>
        <p:txBody>
          <a:bodyPr/>
          <a:lstStyle/>
          <a:p>
            <a:r>
              <a:rPr lang="en-US" smtClean="0"/>
              <a:t>Encoding and Modulation</a:t>
            </a:r>
          </a:p>
        </p:txBody>
      </p:sp>
      <p:pic>
        <p:nvPicPr>
          <p:cNvPr id="5124" name="Picture 4"/>
          <p:cNvPicPr>
            <a:picLocks noChangeAspect="1" noChangeArrowheads="1"/>
          </p:cNvPicPr>
          <p:nvPr>
            <p:ph idx="1"/>
          </p:nvPr>
        </p:nvPicPr>
        <p:blipFill>
          <a:blip r:embed="rId2" cstate="print"/>
          <a:srcRect/>
          <a:stretch>
            <a:fillRect/>
          </a:stretch>
        </p:blipFill>
        <p:spPr>
          <a:xfrm>
            <a:off x="588963" y="1485900"/>
            <a:ext cx="7913687" cy="4686300"/>
          </a:xfr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pPr eaLnBrk="1" hangingPunct="1"/>
            <a:r>
              <a:rPr lang="en-US" smtClean="0">
                <a:ea typeface="ＭＳ Ｐゴシック" pitchFamily="-65" charset="-128"/>
              </a:rPr>
              <a:t>RZ-AMI - Example</a:t>
            </a:r>
          </a:p>
        </p:txBody>
      </p:sp>
      <p:pic>
        <p:nvPicPr>
          <p:cNvPr id="134147" name="Content Placeholder 3" descr="Picture 15.png"/>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457200" y="1728788"/>
            <a:ext cx="8229600" cy="4268787"/>
          </a:xfrm>
        </p:spPr>
      </p:pic>
      <p:sp>
        <p:nvSpPr>
          <p:cNvPr id="134148" name="Content Placeholder 2"/>
          <p:cNvSpPr txBox="1">
            <a:spLocks/>
          </p:cNvSpPr>
          <p:nvPr/>
        </p:nvSpPr>
        <p:spPr bwMode="auto">
          <a:xfrm>
            <a:off x="457200" y="1417638"/>
            <a:ext cx="8229600" cy="515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65125" indent="-255588" eaLnBrk="0" hangingPunct="0">
              <a:defRPr>
                <a:solidFill>
                  <a:schemeClr val="tx1"/>
                </a:solidFill>
                <a:latin typeface="Arial" charset="0"/>
                <a:ea typeface="ＭＳ Ｐゴシック" pitchFamily="-65" charset="-128"/>
              </a:defRPr>
            </a:lvl1pPr>
            <a:lvl2pPr marL="742950" indent="-285750" eaLnBrk="0" hangingPunct="0">
              <a:defRPr>
                <a:solidFill>
                  <a:schemeClr val="tx1"/>
                </a:solidFill>
                <a:latin typeface="Arial" charset="0"/>
                <a:ea typeface="ＭＳ Ｐゴシック" pitchFamily="-65" charset="-128"/>
              </a:defRPr>
            </a:lvl2pPr>
            <a:lvl3pPr marL="1143000" indent="-228600" eaLnBrk="0" hangingPunct="0">
              <a:defRPr>
                <a:solidFill>
                  <a:schemeClr val="tx1"/>
                </a:solidFill>
                <a:latin typeface="Arial" charset="0"/>
                <a:ea typeface="ＭＳ Ｐゴシック" pitchFamily="-65" charset="-128"/>
              </a:defRPr>
            </a:lvl3pPr>
            <a:lvl4pPr marL="1600200" indent="-228600" eaLnBrk="0" hangingPunct="0">
              <a:defRPr>
                <a:solidFill>
                  <a:schemeClr val="tx1"/>
                </a:solidFill>
                <a:latin typeface="Arial" charset="0"/>
                <a:ea typeface="ＭＳ Ｐゴシック" pitchFamily="-65" charset="-128"/>
              </a:defRPr>
            </a:lvl4pPr>
            <a:lvl5pPr marL="2057400" indent="-228600" eaLnBrk="0" hangingPunct="0">
              <a:defRPr>
                <a:solidFill>
                  <a:schemeClr val="tx1"/>
                </a:solidFill>
                <a:latin typeface="Arial" charset="0"/>
                <a:ea typeface="ＭＳ Ｐゴシック" pitchFamily="-65"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65"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65"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65"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65" charset="-128"/>
              </a:defRPr>
            </a:lvl9pPr>
          </a:lstStyle>
          <a:p>
            <a:pPr defTabSz="914400">
              <a:spcBef>
                <a:spcPts val="300"/>
              </a:spcBef>
              <a:buClr>
                <a:srgbClr val="E2751D"/>
              </a:buClr>
              <a:buFont typeface="Georgia" pitchFamily="-65" charset="0"/>
              <a:buChar char="•"/>
            </a:pPr>
            <a:r>
              <a:rPr lang="en-US" sz="2800">
                <a:latin typeface="Georgia" pitchFamily="-65" charset="0"/>
              </a:rPr>
              <a:t>We want to transmit m=1011010</a:t>
            </a:r>
          </a:p>
        </p:txBody>
      </p:sp>
    </p:spTree>
    <p:extLst>
      <p:ext uri="{BB962C8B-B14F-4D97-AF65-F5344CB8AC3E}">
        <p14:creationId xmlns:p14="http://schemas.microsoft.com/office/powerpoint/2010/main" xmlns="" val="4091499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a:bodyPr>
          <a:lstStyle/>
          <a:p>
            <a:pPr eaLnBrk="1" hangingPunct="1"/>
            <a:r>
              <a:rPr lang="en-US" sz="3200" smtClean="0">
                <a:ea typeface="ＭＳ Ｐゴシック" pitchFamily="-65" charset="-128"/>
              </a:rPr>
              <a:t>Non-Return to Zero – Mark (NRZ-Mark)</a:t>
            </a:r>
            <a:br>
              <a:rPr lang="en-US" sz="3200" smtClean="0">
                <a:ea typeface="ＭＳ Ｐゴシック" pitchFamily="-65" charset="-128"/>
              </a:rPr>
            </a:br>
            <a:endParaRPr lang="en-US" sz="3200" smtClean="0">
              <a:ea typeface="ＭＳ Ｐゴシック" pitchFamily="-65" charset="-128"/>
            </a:endParaRPr>
          </a:p>
        </p:txBody>
      </p:sp>
      <p:sp>
        <p:nvSpPr>
          <p:cNvPr id="135171" name="Content Placeholder 3"/>
          <p:cNvSpPr>
            <a:spLocks noGrp="1"/>
          </p:cNvSpPr>
          <p:nvPr>
            <p:ph idx="1"/>
          </p:nvPr>
        </p:nvSpPr>
        <p:spPr/>
        <p:txBody>
          <a:bodyPr/>
          <a:lstStyle/>
          <a:p>
            <a:pPr eaLnBrk="1" hangingPunct="1"/>
            <a:r>
              <a:rPr lang="en-US" smtClean="0">
                <a:ea typeface="ＭＳ Ｐゴシック" pitchFamily="-65" charset="-128"/>
              </a:rPr>
              <a:t>Also known as differential encoding</a:t>
            </a:r>
          </a:p>
          <a:p>
            <a:pPr eaLnBrk="1" hangingPunct="1"/>
            <a:endParaRPr lang="en-US" smtClean="0">
              <a:ea typeface="ＭＳ Ｐゴシック" pitchFamily="-65" charset="-128"/>
            </a:endParaRPr>
          </a:p>
          <a:p>
            <a:pPr eaLnBrk="1" hangingPunct="1"/>
            <a:r>
              <a:rPr lang="en-US" smtClean="0">
                <a:ea typeface="ＭＳ Ｐゴシック" pitchFamily="-65" charset="-128"/>
              </a:rPr>
              <a:t>Binary “1” represented in the change of the level </a:t>
            </a:r>
          </a:p>
          <a:p>
            <a:pPr lvl="1" eaLnBrk="1" hangingPunct="1"/>
            <a:r>
              <a:rPr lang="en-US" smtClean="0">
                <a:ea typeface="ＭＳ Ｐゴシック" pitchFamily="-65" charset="-128"/>
              </a:rPr>
              <a:t>High to low</a:t>
            </a:r>
          </a:p>
          <a:p>
            <a:pPr lvl="1" eaLnBrk="1" hangingPunct="1"/>
            <a:r>
              <a:rPr lang="en-US" smtClean="0">
                <a:ea typeface="ＭＳ Ｐゴシック" pitchFamily="-65" charset="-128"/>
              </a:rPr>
              <a:t>Low to high</a:t>
            </a:r>
          </a:p>
          <a:p>
            <a:pPr eaLnBrk="1" hangingPunct="1"/>
            <a:endParaRPr lang="en-US" smtClean="0">
              <a:ea typeface="ＭＳ Ｐゴシック" pitchFamily="-65" charset="-128"/>
            </a:endParaRPr>
          </a:p>
          <a:p>
            <a:pPr eaLnBrk="1" hangingPunct="1"/>
            <a:r>
              <a:rPr lang="en-US" smtClean="0">
                <a:ea typeface="ＭＳ Ｐゴシック" pitchFamily="-65" charset="-128"/>
              </a:rPr>
              <a:t>Binary “0” represents no change in the level</a:t>
            </a:r>
          </a:p>
        </p:txBody>
      </p:sp>
    </p:spTree>
    <p:extLst>
      <p:ext uri="{BB962C8B-B14F-4D97-AF65-F5344CB8AC3E}">
        <p14:creationId xmlns:p14="http://schemas.microsoft.com/office/powerpoint/2010/main" xmlns="" val="2868847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pPr eaLnBrk="1" hangingPunct="1"/>
            <a:r>
              <a:rPr lang="en-US" smtClean="0">
                <a:ea typeface="ＭＳ Ｐゴシック" pitchFamily="-65" charset="-128"/>
              </a:rPr>
              <a:t>NRZ-Mark - Example</a:t>
            </a:r>
          </a:p>
        </p:txBody>
      </p:sp>
      <p:pic>
        <p:nvPicPr>
          <p:cNvPr id="136195" name="Content Placeholder 3" descr="Picture 16.png"/>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508000" y="1600200"/>
            <a:ext cx="8128000" cy="4525963"/>
          </a:xfrm>
        </p:spPr>
      </p:pic>
      <p:sp>
        <p:nvSpPr>
          <p:cNvPr id="136196" name="Content Placeholder 2"/>
          <p:cNvSpPr txBox="1">
            <a:spLocks/>
          </p:cNvSpPr>
          <p:nvPr/>
        </p:nvSpPr>
        <p:spPr bwMode="auto">
          <a:xfrm>
            <a:off x="457200" y="1417638"/>
            <a:ext cx="8229600" cy="515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65125" indent="-255588" eaLnBrk="0" hangingPunct="0">
              <a:defRPr>
                <a:solidFill>
                  <a:schemeClr val="tx1"/>
                </a:solidFill>
                <a:latin typeface="Arial" charset="0"/>
                <a:ea typeface="ＭＳ Ｐゴシック" pitchFamily="-65" charset="-128"/>
              </a:defRPr>
            </a:lvl1pPr>
            <a:lvl2pPr marL="742950" indent="-285750" eaLnBrk="0" hangingPunct="0">
              <a:defRPr>
                <a:solidFill>
                  <a:schemeClr val="tx1"/>
                </a:solidFill>
                <a:latin typeface="Arial" charset="0"/>
                <a:ea typeface="ＭＳ Ｐゴシック" pitchFamily="-65" charset="-128"/>
              </a:defRPr>
            </a:lvl2pPr>
            <a:lvl3pPr marL="1143000" indent="-228600" eaLnBrk="0" hangingPunct="0">
              <a:defRPr>
                <a:solidFill>
                  <a:schemeClr val="tx1"/>
                </a:solidFill>
                <a:latin typeface="Arial" charset="0"/>
                <a:ea typeface="ＭＳ Ｐゴシック" pitchFamily="-65" charset="-128"/>
              </a:defRPr>
            </a:lvl3pPr>
            <a:lvl4pPr marL="1600200" indent="-228600" eaLnBrk="0" hangingPunct="0">
              <a:defRPr>
                <a:solidFill>
                  <a:schemeClr val="tx1"/>
                </a:solidFill>
                <a:latin typeface="Arial" charset="0"/>
                <a:ea typeface="ＭＳ Ｐゴシック" pitchFamily="-65" charset="-128"/>
              </a:defRPr>
            </a:lvl4pPr>
            <a:lvl5pPr marL="2057400" indent="-228600" eaLnBrk="0" hangingPunct="0">
              <a:defRPr>
                <a:solidFill>
                  <a:schemeClr val="tx1"/>
                </a:solidFill>
                <a:latin typeface="Arial" charset="0"/>
                <a:ea typeface="ＭＳ Ｐゴシック" pitchFamily="-65"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65"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65"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65"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65" charset="-128"/>
              </a:defRPr>
            </a:lvl9pPr>
          </a:lstStyle>
          <a:p>
            <a:pPr defTabSz="914400">
              <a:spcBef>
                <a:spcPts val="300"/>
              </a:spcBef>
              <a:buClr>
                <a:srgbClr val="E2751D"/>
              </a:buClr>
              <a:buFont typeface="Georgia" pitchFamily="-65" charset="0"/>
              <a:buChar char="•"/>
            </a:pPr>
            <a:r>
              <a:rPr lang="en-US" sz="2800">
                <a:latin typeface="Georgia" pitchFamily="-65" charset="0"/>
              </a:rPr>
              <a:t>We want to transmit m=1011010</a:t>
            </a:r>
          </a:p>
        </p:txBody>
      </p:sp>
    </p:spTree>
    <p:extLst>
      <p:ext uri="{BB962C8B-B14F-4D97-AF65-F5344CB8AC3E}">
        <p14:creationId xmlns:p14="http://schemas.microsoft.com/office/powerpoint/2010/main" xmlns="" val="3020247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pPr eaLnBrk="1" hangingPunct="1"/>
            <a:r>
              <a:rPr lang="en-US" smtClean="0">
                <a:ea typeface="ＭＳ Ｐゴシック" pitchFamily="-65" charset="-128"/>
              </a:rPr>
              <a:t>Manchester coding (Biphase)</a:t>
            </a:r>
          </a:p>
        </p:txBody>
      </p:sp>
      <p:sp>
        <p:nvSpPr>
          <p:cNvPr id="137219" name="Content Placeholder 2"/>
          <p:cNvSpPr>
            <a:spLocks noGrp="1"/>
          </p:cNvSpPr>
          <p:nvPr>
            <p:ph idx="1"/>
          </p:nvPr>
        </p:nvSpPr>
        <p:spPr/>
        <p:txBody>
          <a:bodyPr/>
          <a:lstStyle/>
          <a:p>
            <a:pPr eaLnBrk="1" hangingPunct="1"/>
            <a:endParaRPr lang="en-US" smtClean="0">
              <a:ea typeface="ＭＳ Ｐゴシック" pitchFamily="-65" charset="-128"/>
            </a:endParaRPr>
          </a:p>
          <a:p>
            <a:pPr eaLnBrk="1" hangingPunct="1"/>
            <a:r>
              <a:rPr lang="en-US" smtClean="0">
                <a:ea typeface="ＭＳ Ｐゴシック" pitchFamily="-65" charset="-128"/>
              </a:rPr>
              <a:t>Binary “1” is represented by a positive pulse half width the signal followed by a negative pulse</a:t>
            </a:r>
          </a:p>
          <a:p>
            <a:pPr eaLnBrk="1" hangingPunct="1"/>
            <a:endParaRPr lang="en-US" smtClean="0">
              <a:ea typeface="ＭＳ Ｐゴシック" pitchFamily="-65" charset="-128"/>
            </a:endParaRPr>
          </a:p>
          <a:p>
            <a:pPr eaLnBrk="1" hangingPunct="1"/>
            <a:r>
              <a:rPr lang="en-US" smtClean="0">
                <a:ea typeface="ＭＳ Ｐゴシック" pitchFamily="-65" charset="-128"/>
              </a:rPr>
              <a:t>Binary “0” is represented by a negative pulse half width the signal followed by a positive pulse</a:t>
            </a:r>
          </a:p>
        </p:txBody>
      </p:sp>
    </p:spTree>
    <p:extLst>
      <p:ext uri="{BB962C8B-B14F-4D97-AF65-F5344CB8AC3E}">
        <p14:creationId xmlns:p14="http://schemas.microsoft.com/office/powerpoint/2010/main" xmlns="" val="3224623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pPr eaLnBrk="1" hangingPunct="1"/>
            <a:r>
              <a:rPr lang="en-US" smtClean="0">
                <a:ea typeface="ＭＳ Ｐゴシック" pitchFamily="-65" charset="-128"/>
              </a:rPr>
              <a:t>Manchester coding - Example</a:t>
            </a:r>
          </a:p>
        </p:txBody>
      </p:sp>
      <p:pic>
        <p:nvPicPr>
          <p:cNvPr id="138243" name="Content Placeholder 3" descr="Picture 17.png"/>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457200" y="1768475"/>
            <a:ext cx="8229600" cy="4189413"/>
          </a:xfrm>
        </p:spPr>
      </p:pic>
      <p:sp>
        <p:nvSpPr>
          <p:cNvPr id="138244" name="Content Placeholder 2"/>
          <p:cNvSpPr txBox="1">
            <a:spLocks/>
          </p:cNvSpPr>
          <p:nvPr/>
        </p:nvSpPr>
        <p:spPr bwMode="auto">
          <a:xfrm>
            <a:off x="457200" y="1643063"/>
            <a:ext cx="8229600" cy="4930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65125" indent="-255588" eaLnBrk="0" hangingPunct="0">
              <a:defRPr>
                <a:solidFill>
                  <a:schemeClr val="tx1"/>
                </a:solidFill>
                <a:latin typeface="Arial" charset="0"/>
                <a:ea typeface="ＭＳ Ｐゴシック" pitchFamily="-65" charset="-128"/>
              </a:defRPr>
            </a:lvl1pPr>
            <a:lvl2pPr marL="742950" indent="-285750" eaLnBrk="0" hangingPunct="0">
              <a:defRPr>
                <a:solidFill>
                  <a:schemeClr val="tx1"/>
                </a:solidFill>
                <a:latin typeface="Arial" charset="0"/>
                <a:ea typeface="ＭＳ Ｐゴシック" pitchFamily="-65" charset="-128"/>
              </a:defRPr>
            </a:lvl2pPr>
            <a:lvl3pPr marL="1143000" indent="-228600" eaLnBrk="0" hangingPunct="0">
              <a:defRPr>
                <a:solidFill>
                  <a:schemeClr val="tx1"/>
                </a:solidFill>
                <a:latin typeface="Arial" charset="0"/>
                <a:ea typeface="ＭＳ Ｐゴシック" pitchFamily="-65" charset="-128"/>
              </a:defRPr>
            </a:lvl3pPr>
            <a:lvl4pPr marL="1600200" indent="-228600" eaLnBrk="0" hangingPunct="0">
              <a:defRPr>
                <a:solidFill>
                  <a:schemeClr val="tx1"/>
                </a:solidFill>
                <a:latin typeface="Arial" charset="0"/>
                <a:ea typeface="ＭＳ Ｐゴシック" pitchFamily="-65" charset="-128"/>
              </a:defRPr>
            </a:lvl4pPr>
            <a:lvl5pPr marL="2057400" indent="-228600" eaLnBrk="0" hangingPunct="0">
              <a:defRPr>
                <a:solidFill>
                  <a:schemeClr val="tx1"/>
                </a:solidFill>
                <a:latin typeface="Arial" charset="0"/>
                <a:ea typeface="ＭＳ Ｐゴシック" pitchFamily="-65"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65"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65"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65"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65" charset="-128"/>
              </a:defRPr>
            </a:lvl9pPr>
          </a:lstStyle>
          <a:p>
            <a:pPr defTabSz="914400">
              <a:spcBef>
                <a:spcPts val="300"/>
              </a:spcBef>
              <a:buClr>
                <a:srgbClr val="E2751D"/>
              </a:buClr>
              <a:buFont typeface="Georgia" pitchFamily="-65" charset="0"/>
              <a:buChar char="•"/>
            </a:pPr>
            <a:r>
              <a:rPr lang="en-US" sz="2800">
                <a:latin typeface="Georgia" pitchFamily="-65" charset="0"/>
              </a:rPr>
              <a:t>We want to transmit m=1011010</a:t>
            </a:r>
          </a:p>
        </p:txBody>
      </p:sp>
    </p:spTree>
    <p:extLst>
      <p:ext uri="{BB962C8B-B14F-4D97-AF65-F5344CB8AC3E}">
        <p14:creationId xmlns:p14="http://schemas.microsoft.com/office/powerpoint/2010/main" xmlns="" val="1659871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p:txBody>
          <a:bodyPr/>
          <a:lstStyle/>
          <a:p>
            <a:pPr eaLnBrk="1" hangingPunct="1"/>
            <a:r>
              <a:rPr lang="en-US" smtClean="0">
                <a:ea typeface="ＭＳ Ｐゴシック" pitchFamily="-65" charset="-128"/>
              </a:rPr>
              <a:t>Scrambling techniques</a:t>
            </a:r>
          </a:p>
        </p:txBody>
      </p:sp>
      <p:sp>
        <p:nvSpPr>
          <p:cNvPr id="140291" name="Content Placeholder 2"/>
          <p:cNvSpPr>
            <a:spLocks noGrp="1"/>
          </p:cNvSpPr>
          <p:nvPr>
            <p:ph idx="1"/>
          </p:nvPr>
        </p:nvSpPr>
        <p:spPr/>
        <p:txBody>
          <a:bodyPr/>
          <a:lstStyle/>
          <a:p>
            <a:pPr algn="just" eaLnBrk="1" hangingPunct="1"/>
            <a:endParaRPr lang="en-US" smtClean="0">
              <a:ea typeface="ＭＳ Ｐゴシック" pitchFamily="-65" charset="-128"/>
            </a:endParaRPr>
          </a:p>
          <a:p>
            <a:pPr algn="just" eaLnBrk="1" hangingPunct="1"/>
            <a:r>
              <a:rPr lang="en-US" smtClean="0">
                <a:ea typeface="ＭＳ Ｐゴシック" pitchFamily="-65" charset="-128"/>
              </a:rPr>
              <a:t>We present two techniques used to replace a long </a:t>
            </a:r>
            <a:r>
              <a:rPr lang="en-US" b="1" u="sng" smtClean="0">
                <a:ea typeface="ＭＳ Ｐゴシック" pitchFamily="-65" charset="-128"/>
              </a:rPr>
              <a:t>sequence of zeros </a:t>
            </a:r>
            <a:r>
              <a:rPr lang="en-US" smtClean="0">
                <a:ea typeface="ＭＳ Ｐゴシック" pitchFamily="-65" charset="-128"/>
              </a:rPr>
              <a:t>by some special type of sequences</a:t>
            </a:r>
          </a:p>
          <a:p>
            <a:pPr algn="just" eaLnBrk="1" hangingPunct="1">
              <a:buFont typeface="Georgia" pitchFamily="-65" charset="0"/>
              <a:buNone/>
            </a:pPr>
            <a:endParaRPr lang="en-US" smtClean="0">
              <a:ea typeface="ＭＳ Ｐゴシック" pitchFamily="-65" charset="-128"/>
            </a:endParaRPr>
          </a:p>
          <a:p>
            <a:pPr lvl="1" algn="just" eaLnBrk="1" hangingPunct="1"/>
            <a:r>
              <a:rPr lang="en-US" smtClean="0">
                <a:ea typeface="ＭＳ Ｐゴシック" pitchFamily="-65" charset="-128"/>
              </a:rPr>
              <a:t>Bipolar 8 Zero substitution (B8ZS)</a:t>
            </a:r>
          </a:p>
          <a:p>
            <a:pPr lvl="1" algn="just" eaLnBrk="1" hangingPunct="1">
              <a:buFont typeface="Georgia" pitchFamily="-65" charset="0"/>
              <a:buNone/>
            </a:pPr>
            <a:endParaRPr lang="en-US" smtClean="0">
              <a:ea typeface="ＭＳ Ｐゴシック" pitchFamily="-65" charset="-128"/>
            </a:endParaRPr>
          </a:p>
          <a:p>
            <a:pPr lvl="1" algn="just" eaLnBrk="1" hangingPunct="1"/>
            <a:r>
              <a:rPr lang="en-US" smtClean="0">
                <a:ea typeface="ＭＳ Ｐゴシック" pitchFamily="-65" charset="-128"/>
              </a:rPr>
              <a:t>High Density bipolar 3 Zeros (HDB3)</a:t>
            </a:r>
          </a:p>
          <a:p>
            <a:pPr lvl="1" algn="just" eaLnBrk="1" hangingPunct="1"/>
            <a:endParaRPr lang="en-US" smtClean="0">
              <a:ea typeface="ＭＳ Ｐゴシック" pitchFamily="-65" charset="-128"/>
            </a:endParaRPr>
          </a:p>
        </p:txBody>
      </p:sp>
    </p:spTree>
    <p:extLst>
      <p:ext uri="{BB962C8B-B14F-4D97-AF65-F5344CB8AC3E}">
        <p14:creationId xmlns:p14="http://schemas.microsoft.com/office/powerpoint/2010/main" xmlns="" val="2306945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fontScale="90000"/>
          </a:bodyPr>
          <a:lstStyle/>
          <a:p>
            <a:pPr marL="24161750" indent="-24161750" eaLnBrk="1" hangingPunct="1"/>
            <a:r>
              <a:rPr lang="en-US" sz="4000" smtClean="0">
                <a:ea typeface="ＭＳ Ｐゴシック" pitchFamily="-65" charset="-128"/>
              </a:rPr>
              <a:t>Bipolar 8 Zero substitution (B8ZS)</a:t>
            </a:r>
            <a:br>
              <a:rPr lang="en-US" sz="4000" smtClean="0">
                <a:ea typeface="ＭＳ Ｐゴシック" pitchFamily="-65" charset="-128"/>
              </a:rPr>
            </a:br>
            <a:endParaRPr lang="en-US" sz="4000" smtClean="0">
              <a:ea typeface="ＭＳ Ｐゴシック" pitchFamily="-65" charset="-128"/>
            </a:endParaRPr>
          </a:p>
        </p:txBody>
      </p:sp>
      <p:sp>
        <p:nvSpPr>
          <p:cNvPr id="141315" name="Content Placeholder 2"/>
          <p:cNvSpPr>
            <a:spLocks noGrp="1"/>
          </p:cNvSpPr>
          <p:nvPr>
            <p:ph idx="1"/>
          </p:nvPr>
        </p:nvSpPr>
        <p:spPr/>
        <p:txBody>
          <a:bodyPr/>
          <a:lstStyle/>
          <a:p>
            <a:pPr eaLnBrk="1" hangingPunct="1"/>
            <a:r>
              <a:rPr lang="en-US" smtClean="0">
                <a:ea typeface="ＭＳ Ｐゴシック" pitchFamily="-65" charset="-128"/>
              </a:rPr>
              <a:t>Used in North America to replace sequences with 8 zeros with a special sequence according to the following rules:</a:t>
            </a:r>
          </a:p>
          <a:p>
            <a:pPr lvl="2" algn="just" eaLnBrk="1" hangingPunct="1"/>
            <a:r>
              <a:rPr lang="en-US" smtClean="0">
                <a:ea typeface="ＭＳ Ｐゴシック" pitchFamily="-65" charset="-128"/>
              </a:rPr>
              <a:t>If an octet (8) of all zeros occurs and the last voltage pulse preceding this octet was positive, then 000+-0-+</a:t>
            </a:r>
          </a:p>
          <a:p>
            <a:pPr lvl="2" algn="just" eaLnBrk="1" hangingPunct="1"/>
            <a:r>
              <a:rPr lang="en-US" smtClean="0">
                <a:ea typeface="ＭＳ Ｐゴシック" pitchFamily="-65" charset="-128"/>
              </a:rPr>
              <a:t> If an octet of all zeros occurs and the last voltage pulse preceding this octet was negative, then                        000-+0+-</a:t>
            </a:r>
          </a:p>
        </p:txBody>
      </p:sp>
    </p:spTree>
    <p:extLst>
      <p:ext uri="{BB962C8B-B14F-4D97-AF65-F5344CB8AC3E}">
        <p14:creationId xmlns:p14="http://schemas.microsoft.com/office/powerpoint/2010/main" xmlns="" val="2652483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pPr eaLnBrk="1" hangingPunct="1"/>
            <a:r>
              <a:rPr lang="en-US" smtClean="0">
                <a:ea typeface="ＭＳ Ｐゴシック" pitchFamily="-65" charset="-128"/>
              </a:rPr>
              <a:t>B8ZS - Example</a:t>
            </a:r>
          </a:p>
        </p:txBody>
      </p:sp>
      <p:sp>
        <p:nvSpPr>
          <p:cNvPr id="142339" name="Content Placeholder 2"/>
          <p:cNvSpPr>
            <a:spLocks noGrp="1"/>
          </p:cNvSpPr>
          <p:nvPr>
            <p:ph idx="1"/>
          </p:nvPr>
        </p:nvSpPr>
        <p:spPr/>
        <p:txBody>
          <a:bodyPr/>
          <a:lstStyle/>
          <a:p>
            <a:pPr eaLnBrk="1" hangingPunct="1"/>
            <a:r>
              <a:rPr lang="en-US" smtClean="0">
                <a:ea typeface="ＭＳ Ｐゴシック" pitchFamily="-65" charset="-128"/>
              </a:rPr>
              <a:t>Suppose that we want to encode the message m=1100000000110000010</a:t>
            </a:r>
          </a:p>
          <a:p>
            <a:pPr eaLnBrk="1" hangingPunct="1">
              <a:buFont typeface="Georgia" pitchFamily="-65" charset="0"/>
              <a:buNone/>
            </a:pPr>
            <a:endParaRPr lang="en-US" smtClean="0">
              <a:ea typeface="ＭＳ Ｐゴシック" pitchFamily="-65" charset="-128"/>
            </a:endParaRPr>
          </a:p>
        </p:txBody>
      </p:sp>
      <p:pic>
        <p:nvPicPr>
          <p:cNvPr id="142340" name="Picture 3" descr="Picture 12.pn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 y="3557588"/>
            <a:ext cx="8686800" cy="263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1173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pPr eaLnBrk="1" hangingPunct="1"/>
            <a:r>
              <a:rPr lang="en-US" smtClean="0">
                <a:ea typeface="ＭＳ Ｐゴシック" pitchFamily="-65" charset="-128"/>
              </a:rPr>
              <a:t>B8ZS – Example (Continue)</a:t>
            </a:r>
          </a:p>
        </p:txBody>
      </p:sp>
      <p:pic>
        <p:nvPicPr>
          <p:cNvPr id="143363" name="Picture 3" descr="Picture 12.pn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 y="1905000"/>
            <a:ext cx="8686800" cy="2640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364" name="Picture 4" descr="Picture 13.pn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 y="4267200"/>
            <a:ext cx="87630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094018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p:txBody>
          <a:bodyPr/>
          <a:lstStyle/>
          <a:p>
            <a:pPr eaLnBrk="1" hangingPunct="1"/>
            <a:r>
              <a:rPr lang="en-US" smtClean="0">
                <a:ea typeface="ＭＳ Ｐゴシック" pitchFamily="-65" charset="-128"/>
              </a:rPr>
              <a:t>Transmission</a:t>
            </a:r>
          </a:p>
        </p:txBody>
      </p:sp>
      <p:sp>
        <p:nvSpPr>
          <p:cNvPr id="145411" name="Content Placeholder 2"/>
          <p:cNvSpPr>
            <a:spLocks noGrp="1"/>
          </p:cNvSpPr>
          <p:nvPr>
            <p:ph idx="1"/>
          </p:nvPr>
        </p:nvSpPr>
        <p:spPr/>
        <p:txBody>
          <a:bodyPr/>
          <a:lstStyle/>
          <a:p>
            <a:pPr algn="just" eaLnBrk="1" hangingPunct="1"/>
            <a:endParaRPr lang="en-US" b="1" u="sng" smtClean="0">
              <a:ea typeface="ＭＳ Ｐゴシック" pitchFamily="-65" charset="-128"/>
            </a:endParaRPr>
          </a:p>
          <a:p>
            <a:pPr algn="just" eaLnBrk="1" hangingPunct="1"/>
            <a:r>
              <a:rPr lang="en-US" b="1" u="sng" smtClean="0">
                <a:ea typeface="ＭＳ Ｐゴシック" pitchFamily="-65" charset="-128"/>
              </a:rPr>
              <a:t>Transmission bandwidth:</a:t>
            </a:r>
            <a:r>
              <a:rPr lang="en-US" smtClean="0">
                <a:ea typeface="ＭＳ Ｐゴシック" pitchFamily="-65" charset="-128"/>
              </a:rPr>
              <a:t> the transmission bandwidth of a communication system is the band of frequencies allowed for signal transmission, in another word it is the band of frequencies at which we are allowed to use to transmit the data.</a:t>
            </a:r>
          </a:p>
        </p:txBody>
      </p:sp>
    </p:spTree>
    <p:extLst>
      <p:ext uri="{BB962C8B-B14F-4D97-AF65-F5344CB8AC3E}">
        <p14:creationId xmlns:p14="http://schemas.microsoft.com/office/powerpoint/2010/main" xmlns="" val="1170611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miter lim="800000"/>
            <a:headEnd/>
            <a:tailEnd/>
          </a:ln>
        </p:spPr>
        <p:txBody>
          <a:bodyPr/>
          <a:lstStyle/>
          <a:p>
            <a:fld id="{000C83AA-5455-44AD-93A9-51F67660B4E6}" type="slidenum">
              <a:rPr lang="en-GB">
                <a:latin typeface="Arial" pitchFamily="34" charset="0"/>
              </a:rPr>
              <a:pPr/>
              <a:t>5</a:t>
            </a:fld>
            <a:endParaRPr lang="en-GB">
              <a:latin typeface="Arial" pitchFamily="34" charset="0"/>
            </a:endParaRPr>
          </a:p>
        </p:txBody>
      </p:sp>
      <p:sp>
        <p:nvSpPr>
          <p:cNvPr id="6147" name="Rectangle 2"/>
          <p:cNvSpPr>
            <a:spLocks noGrp="1" noChangeArrowheads="1"/>
          </p:cNvSpPr>
          <p:nvPr>
            <p:ph type="title"/>
          </p:nvPr>
        </p:nvSpPr>
        <p:spPr/>
        <p:txBody>
          <a:bodyPr/>
          <a:lstStyle/>
          <a:p>
            <a:r>
              <a:rPr lang="en-US" smtClean="0"/>
              <a:t>Modulation</a:t>
            </a:r>
          </a:p>
        </p:txBody>
      </p:sp>
      <p:sp>
        <p:nvSpPr>
          <p:cNvPr id="6148" name="Rectangle 3"/>
          <p:cNvSpPr>
            <a:spLocks noGrp="1" noChangeArrowheads="1"/>
          </p:cNvSpPr>
          <p:nvPr>
            <p:ph type="body" idx="1"/>
          </p:nvPr>
        </p:nvSpPr>
        <p:spPr/>
        <p:txBody>
          <a:bodyPr/>
          <a:lstStyle/>
          <a:p>
            <a:r>
              <a:rPr lang="en-US" sz="2400" smtClean="0"/>
              <a:t>Modulation is the process of encoding source data onto a </a:t>
            </a:r>
            <a:r>
              <a:rPr lang="en-US" sz="2400" smtClean="0">
                <a:solidFill>
                  <a:srgbClr val="FF0000"/>
                </a:solidFill>
              </a:rPr>
              <a:t>carrier signal</a:t>
            </a:r>
            <a:r>
              <a:rPr lang="en-US" sz="2400" smtClean="0"/>
              <a:t> with frequency f</a:t>
            </a:r>
            <a:r>
              <a:rPr lang="en-US" sz="2400" baseline="-25000" smtClean="0"/>
              <a:t>c</a:t>
            </a:r>
            <a:r>
              <a:rPr lang="en-US" sz="2400" smtClean="0"/>
              <a:t>.</a:t>
            </a:r>
          </a:p>
          <a:p>
            <a:pPr lvl="1"/>
            <a:r>
              <a:rPr lang="en-US" sz="2000" smtClean="0"/>
              <a:t>The frequency of the carrier signal is chosen to be compatible with the transmission medium being used.</a:t>
            </a:r>
            <a:endParaRPr lang="en-US" altLang="zh-CN" sz="2000" smtClean="0">
              <a:ea typeface="SimSun" pitchFamily="2" charset="-122"/>
            </a:endParaRPr>
          </a:p>
          <a:p>
            <a:pPr lvl="1"/>
            <a:r>
              <a:rPr lang="en-US" altLang="zh-CN" sz="2000" smtClean="0">
                <a:ea typeface="SimSun" pitchFamily="2" charset="-122"/>
              </a:rPr>
              <a:t>Modulation techniques involve operation on one or more of the three parameters: </a:t>
            </a:r>
            <a:r>
              <a:rPr lang="en-US" altLang="zh-CN" sz="2000" b="1" i="1" smtClean="0">
                <a:solidFill>
                  <a:srgbClr val="FF0000"/>
                </a:solidFill>
                <a:ea typeface="SimSun" pitchFamily="2" charset="-122"/>
              </a:rPr>
              <a:t>amplitude, frequency, and phase</a:t>
            </a:r>
            <a:endParaRPr lang="en-US" sz="2000" b="1" i="1" smtClean="0">
              <a:solidFill>
                <a:srgbClr val="FF0000"/>
              </a:solidFill>
            </a:endParaRPr>
          </a:p>
          <a:p>
            <a:r>
              <a:rPr lang="en-US" sz="2400" smtClean="0"/>
              <a:t>According to the input source signal m(t)</a:t>
            </a:r>
            <a:r>
              <a:rPr lang="en-US" altLang="zh-CN" sz="2400" smtClean="0">
                <a:ea typeface="SimSun" pitchFamily="2" charset="-122"/>
              </a:rPr>
              <a:t> (either analog or digital)</a:t>
            </a:r>
            <a:r>
              <a:rPr lang="en-US" sz="2400" smtClean="0"/>
              <a:t>, which is called </a:t>
            </a:r>
            <a:r>
              <a:rPr lang="en-US" sz="2400" smtClean="0">
                <a:solidFill>
                  <a:srgbClr val="FF0000"/>
                </a:solidFill>
              </a:rPr>
              <a:t>baseband signal</a:t>
            </a:r>
            <a:r>
              <a:rPr lang="en-US" altLang="zh-CN" sz="2400" smtClean="0">
                <a:solidFill>
                  <a:srgbClr val="FF0000"/>
                </a:solidFill>
                <a:ea typeface="SimSun" pitchFamily="2" charset="-122"/>
              </a:rPr>
              <a:t> (or modulating signal) </a:t>
            </a:r>
            <a:r>
              <a:rPr lang="en-US" sz="2400" smtClean="0"/>
              <a:t>, the carrier signal f</a:t>
            </a:r>
            <a:r>
              <a:rPr lang="en-US" sz="2400" baseline="-25000" smtClean="0"/>
              <a:t>c</a:t>
            </a:r>
            <a:r>
              <a:rPr lang="en-US" sz="2400" smtClean="0"/>
              <a:t>(t) will be modulated into </a:t>
            </a:r>
            <a:r>
              <a:rPr lang="en-US" sz="2400" smtClean="0">
                <a:solidFill>
                  <a:srgbClr val="FF0000"/>
                </a:solidFill>
              </a:rPr>
              <a:t>modulated signal</a:t>
            </a:r>
            <a:r>
              <a:rPr lang="en-US" sz="2400" smtClean="0"/>
              <a:t> s(t).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p:txBody>
          <a:bodyPr/>
          <a:lstStyle/>
          <a:p>
            <a:pPr eaLnBrk="1" hangingPunct="1"/>
            <a:r>
              <a:rPr lang="en-US" smtClean="0">
                <a:ea typeface="ＭＳ Ｐゴシック" pitchFamily="-65" charset="-128"/>
              </a:rPr>
              <a:t>Bit Rate</a:t>
            </a:r>
          </a:p>
        </p:txBody>
      </p:sp>
      <p:sp>
        <p:nvSpPr>
          <p:cNvPr id="14340" name="Content Placeholder 2"/>
          <p:cNvSpPr>
            <a:spLocks noGrp="1"/>
          </p:cNvSpPr>
          <p:nvPr>
            <p:ph idx="1"/>
          </p:nvPr>
        </p:nvSpPr>
        <p:spPr/>
        <p:txBody>
          <a:bodyPr/>
          <a:lstStyle/>
          <a:p>
            <a:pPr eaLnBrk="1" hangingPunct="1"/>
            <a:endParaRPr lang="en-US" b="1" u="sng" smtClean="0">
              <a:ea typeface="ＭＳ Ｐゴシック" pitchFamily="-65" charset="-128"/>
            </a:endParaRPr>
          </a:p>
          <a:p>
            <a:pPr eaLnBrk="1" hangingPunct="1"/>
            <a:r>
              <a:rPr lang="en-US" b="1" u="sng" smtClean="0">
                <a:ea typeface="ＭＳ Ｐゴシック" pitchFamily="-65" charset="-128"/>
              </a:rPr>
              <a:t>Bit Rate :</a:t>
            </a:r>
            <a:r>
              <a:rPr lang="en-US" smtClean="0">
                <a:ea typeface="ＭＳ Ｐゴシック" pitchFamily="-65" charset="-128"/>
              </a:rPr>
              <a:t> is the number of bits transferred between devices per second</a:t>
            </a:r>
          </a:p>
          <a:p>
            <a:pPr eaLnBrk="1" hangingPunct="1">
              <a:buFont typeface="Georgia" pitchFamily="-65" charset="0"/>
              <a:buNone/>
            </a:pPr>
            <a:endParaRPr lang="en-US" smtClean="0">
              <a:ea typeface="ＭＳ Ｐゴシック" pitchFamily="-65" charset="-128"/>
            </a:endParaRPr>
          </a:p>
          <a:p>
            <a:pPr eaLnBrk="1" hangingPunct="1"/>
            <a:r>
              <a:rPr lang="en-US" smtClean="0">
                <a:ea typeface="ＭＳ Ｐゴシック" pitchFamily="-65" charset="-128"/>
              </a:rPr>
              <a:t>If each bit is represented by a pulse of width Tb, then the bit rate</a:t>
            </a:r>
          </a:p>
          <a:p>
            <a:pPr eaLnBrk="1" hangingPunct="1">
              <a:buFont typeface="Georgia" pitchFamily="-65" charset="0"/>
              <a:buNone/>
            </a:pPr>
            <a:endParaRPr lang="en-US" smtClean="0">
              <a:ea typeface="ＭＳ Ｐゴシック" pitchFamily="-65" charset="-128"/>
            </a:endParaRPr>
          </a:p>
          <a:p>
            <a:pPr eaLnBrk="1" hangingPunct="1">
              <a:buFont typeface="Georgia" pitchFamily="-65" charset="0"/>
              <a:buNone/>
            </a:pPr>
            <a:r>
              <a:rPr lang="en-US" smtClean="0">
                <a:ea typeface="ＭＳ Ｐゴシック" pitchFamily="-65" charset="-128"/>
              </a:rPr>
              <a:t> </a:t>
            </a:r>
          </a:p>
        </p:txBody>
      </p:sp>
      <p:graphicFrame>
        <p:nvGraphicFramePr>
          <p:cNvPr id="14338" name="Object 2"/>
          <p:cNvGraphicFramePr>
            <a:graphicFrameLocks noChangeAspect="1"/>
          </p:cNvGraphicFramePr>
          <p:nvPr/>
        </p:nvGraphicFramePr>
        <p:xfrm>
          <a:off x="2190750" y="5151438"/>
          <a:ext cx="4267200" cy="1422400"/>
        </p:xfrm>
        <a:graphic>
          <a:graphicData uri="http://schemas.openxmlformats.org/presentationml/2006/ole">
            <p:oleObj spid="_x0000_s1026" name="Equation" r:id="rId3" imgW="1219200" imgH="406400" progId="Equation.3">
              <p:embed/>
            </p:oleObj>
          </a:graphicData>
        </a:graphic>
      </p:graphicFrame>
    </p:spTree>
    <p:extLst>
      <p:ext uri="{BB962C8B-B14F-4D97-AF65-F5344CB8AC3E}">
        <p14:creationId xmlns:p14="http://schemas.microsoft.com/office/powerpoint/2010/main" xmlns="" val="10970800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p:txBody>
          <a:bodyPr/>
          <a:lstStyle/>
          <a:p>
            <a:pPr eaLnBrk="1" hangingPunct="1"/>
            <a:r>
              <a:rPr lang="en-US" smtClean="0">
                <a:ea typeface="ＭＳ Ｐゴシック" pitchFamily="-65" charset="-128"/>
              </a:rPr>
              <a:t>Example – Bit rate calculation</a:t>
            </a:r>
          </a:p>
        </p:txBody>
      </p:sp>
      <p:sp>
        <p:nvSpPr>
          <p:cNvPr id="15364" name="Content Placeholder 2"/>
          <p:cNvSpPr>
            <a:spLocks noGrp="1"/>
          </p:cNvSpPr>
          <p:nvPr>
            <p:ph idx="1"/>
          </p:nvPr>
        </p:nvSpPr>
        <p:spPr/>
        <p:txBody>
          <a:bodyPr/>
          <a:lstStyle/>
          <a:p>
            <a:pPr eaLnBrk="1" hangingPunct="1"/>
            <a:r>
              <a:rPr lang="en-US" smtClean="0">
                <a:ea typeface="ＭＳ Ｐゴシック" pitchFamily="-65" charset="-128"/>
              </a:rPr>
              <a:t>Suppose that we have a binary data source that generates bits. Each bit is represented by a pulse of width Tb = 0.1 mSec </a:t>
            </a:r>
          </a:p>
          <a:p>
            <a:pPr eaLnBrk="1" hangingPunct="1"/>
            <a:r>
              <a:rPr lang="en-US" smtClean="0">
                <a:ea typeface="ＭＳ Ｐゴシック" pitchFamily="-65" charset="-128"/>
              </a:rPr>
              <a:t>Calculate the bit rate for the source</a:t>
            </a:r>
          </a:p>
          <a:p>
            <a:pPr eaLnBrk="1" hangingPunct="1"/>
            <a:endParaRPr lang="en-US" b="1" i="1" u="sng" smtClean="0">
              <a:ea typeface="ＭＳ Ｐゴシック" pitchFamily="-65" charset="-128"/>
            </a:endParaRPr>
          </a:p>
          <a:p>
            <a:pPr eaLnBrk="1" hangingPunct="1"/>
            <a:r>
              <a:rPr lang="en-US" b="1" i="1" u="sng" smtClean="0">
                <a:ea typeface="ＭＳ Ｐゴシック" pitchFamily="-65" charset="-128"/>
              </a:rPr>
              <a:t>Solution</a:t>
            </a:r>
          </a:p>
          <a:p>
            <a:pPr eaLnBrk="1" hangingPunct="1"/>
            <a:endParaRPr lang="en-US" b="1" i="1" u="sng" smtClean="0">
              <a:ea typeface="ＭＳ Ｐゴシック" pitchFamily="-65" charset="-128"/>
            </a:endParaRPr>
          </a:p>
          <a:p>
            <a:pPr eaLnBrk="1" hangingPunct="1">
              <a:buFont typeface="Georgia" pitchFamily="-65" charset="0"/>
              <a:buNone/>
            </a:pPr>
            <a:endParaRPr lang="en-US" b="1" i="1" u="sng" smtClean="0">
              <a:ea typeface="ＭＳ Ｐゴシック" pitchFamily="-65" charset="-128"/>
            </a:endParaRPr>
          </a:p>
        </p:txBody>
      </p:sp>
      <p:graphicFrame>
        <p:nvGraphicFramePr>
          <p:cNvPr id="15362" name="Object 2"/>
          <p:cNvGraphicFramePr>
            <a:graphicFrameLocks noChangeAspect="1"/>
          </p:cNvGraphicFramePr>
          <p:nvPr/>
        </p:nvGraphicFramePr>
        <p:xfrm>
          <a:off x="393700" y="5151438"/>
          <a:ext cx="8445500" cy="1422400"/>
        </p:xfrm>
        <a:graphic>
          <a:graphicData uri="http://schemas.openxmlformats.org/presentationml/2006/ole">
            <p:oleObj spid="_x0000_s2050" name="Equation" r:id="rId3" imgW="2413000" imgH="406400" progId="Equation.3">
              <p:embed/>
            </p:oleObj>
          </a:graphicData>
        </a:graphic>
      </p:graphicFrame>
    </p:spTree>
    <p:extLst>
      <p:ext uri="{BB962C8B-B14F-4D97-AF65-F5344CB8AC3E}">
        <p14:creationId xmlns:p14="http://schemas.microsoft.com/office/powerpoint/2010/main" xmlns="" val="2500926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pPr eaLnBrk="1" hangingPunct="1"/>
            <a:r>
              <a:rPr lang="en-US" smtClean="0">
                <a:ea typeface="ＭＳ Ｐゴシック" pitchFamily="-65" charset="-128"/>
              </a:rPr>
              <a:t>Example – Bit rate calculation</a:t>
            </a:r>
          </a:p>
        </p:txBody>
      </p:sp>
      <p:sp>
        <p:nvSpPr>
          <p:cNvPr id="146435" name="Content Placeholder 2"/>
          <p:cNvSpPr>
            <a:spLocks noGrp="1"/>
          </p:cNvSpPr>
          <p:nvPr>
            <p:ph idx="1"/>
          </p:nvPr>
        </p:nvSpPr>
        <p:spPr/>
        <p:txBody>
          <a:bodyPr/>
          <a:lstStyle/>
          <a:p>
            <a:pPr algn="just" eaLnBrk="1" hangingPunct="1"/>
            <a:r>
              <a:rPr lang="en-US" smtClean="0">
                <a:ea typeface="ＭＳ Ｐゴシック" pitchFamily="-65" charset="-128"/>
              </a:rPr>
              <a:t>Suppose we have an image frame of size 200x200 pixels. Each pixel is represented by three primary colors red, green and blue (RGB). Each one of these colors is represented by 8 bits, if we transmit 1000 frames in 5 seconds what is the bit rate for this image?</a:t>
            </a:r>
          </a:p>
          <a:p>
            <a:pPr algn="just" eaLnBrk="1" hangingPunct="1">
              <a:buFont typeface="Georgia" pitchFamily="-65" charset="0"/>
              <a:buNone/>
            </a:pPr>
            <a:endParaRPr lang="en-US" smtClean="0">
              <a:ea typeface="ＭＳ Ｐゴシック" pitchFamily="-65" charset="-128"/>
            </a:endParaRPr>
          </a:p>
        </p:txBody>
      </p:sp>
    </p:spTree>
    <p:extLst>
      <p:ext uri="{BB962C8B-B14F-4D97-AF65-F5344CB8AC3E}">
        <p14:creationId xmlns:p14="http://schemas.microsoft.com/office/powerpoint/2010/main" xmlns="" val="31791787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pPr eaLnBrk="1" hangingPunct="1"/>
            <a:r>
              <a:rPr lang="en-US" smtClean="0">
                <a:ea typeface="ＭＳ Ｐゴシック" pitchFamily="-65" charset="-128"/>
              </a:rPr>
              <a:t>Example – Bit rate calculation</a:t>
            </a:r>
          </a:p>
        </p:txBody>
      </p:sp>
      <p:sp>
        <p:nvSpPr>
          <p:cNvPr id="147459" name="Content Placeholder 2"/>
          <p:cNvSpPr>
            <a:spLocks noGrp="1"/>
          </p:cNvSpPr>
          <p:nvPr>
            <p:ph idx="1"/>
          </p:nvPr>
        </p:nvSpPr>
        <p:spPr/>
        <p:txBody>
          <a:bodyPr/>
          <a:lstStyle/>
          <a:p>
            <a:pPr eaLnBrk="1" hangingPunct="1"/>
            <a:r>
              <a:rPr lang="en-US" sz="2600" smtClean="0">
                <a:ea typeface="ＭＳ Ｐゴシック" pitchFamily="-65" charset="-128"/>
              </a:rPr>
              <a:t>We have a total size of 200x200 = 40000 pixels</a:t>
            </a:r>
          </a:p>
          <a:p>
            <a:pPr eaLnBrk="1" hangingPunct="1"/>
            <a:r>
              <a:rPr lang="en-US" sz="2600" smtClean="0">
                <a:ea typeface="ＭＳ Ｐゴシック" pitchFamily="-65" charset="-128"/>
              </a:rPr>
              <a:t>Each pixel has three colors, RGB that each of them has 8 bits.</a:t>
            </a:r>
          </a:p>
          <a:p>
            <a:pPr lvl="1" eaLnBrk="1" hangingPunct="1"/>
            <a:r>
              <a:rPr lang="en-US" smtClean="0">
                <a:ea typeface="ＭＳ Ｐゴシック" pitchFamily="-65" charset="-128"/>
              </a:rPr>
              <a:t>3 x 8 = 24 bits ( for each pixel with RGB)</a:t>
            </a:r>
          </a:p>
          <a:p>
            <a:pPr eaLnBrk="1" hangingPunct="1"/>
            <a:r>
              <a:rPr lang="en-US" sz="2600" smtClean="0">
                <a:ea typeface="ＭＳ Ｐゴシック" pitchFamily="-65" charset="-128"/>
              </a:rPr>
              <a:t>Therefore, for the whole image we have a total size of 24 x 40000 = 960000 bits</a:t>
            </a:r>
          </a:p>
          <a:p>
            <a:pPr algn="just" eaLnBrk="1" hangingPunct="1"/>
            <a:r>
              <a:rPr lang="en-US" sz="2600" smtClean="0">
                <a:ea typeface="ＭＳ Ｐゴシック" pitchFamily="-65" charset="-128"/>
              </a:rPr>
              <a:t>Since we have 1000 frames in 5 seconds, then the total number of bits transmitted will be 1000 x 960000 = 960000000 bits in 5 seconds</a:t>
            </a:r>
          </a:p>
          <a:p>
            <a:pPr algn="just" eaLnBrk="1" hangingPunct="1"/>
            <a:r>
              <a:rPr lang="en-US" sz="2600" smtClean="0">
                <a:ea typeface="ＭＳ Ｐゴシック" pitchFamily="-65" charset="-128"/>
              </a:rPr>
              <a:t>Bit rate = 96000000/5 = 192000000 bits/second</a:t>
            </a:r>
          </a:p>
        </p:txBody>
      </p:sp>
    </p:spTree>
    <p:extLst>
      <p:ext uri="{BB962C8B-B14F-4D97-AF65-F5344CB8AC3E}">
        <p14:creationId xmlns:p14="http://schemas.microsoft.com/office/powerpoint/2010/main" xmlns="" val="918493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p:txBody>
          <a:bodyPr/>
          <a:lstStyle/>
          <a:p>
            <a:pPr eaLnBrk="1" hangingPunct="1"/>
            <a:r>
              <a:rPr lang="en-US" smtClean="0">
                <a:ea typeface="ＭＳ Ｐゴシック" pitchFamily="-65" charset="-128"/>
              </a:rPr>
              <a:t>Baud rate (Symbol rate)</a:t>
            </a:r>
          </a:p>
        </p:txBody>
      </p:sp>
      <p:sp>
        <p:nvSpPr>
          <p:cNvPr id="47108" name="Content Placeholder 2"/>
          <p:cNvSpPr>
            <a:spLocks noGrp="1"/>
          </p:cNvSpPr>
          <p:nvPr>
            <p:ph idx="1"/>
          </p:nvPr>
        </p:nvSpPr>
        <p:spPr/>
        <p:txBody>
          <a:bodyPr>
            <a:normAutofit/>
          </a:bodyPr>
          <a:lstStyle/>
          <a:p>
            <a:pPr algn="just" eaLnBrk="1" hangingPunct="1">
              <a:lnSpc>
                <a:spcPct val="90000"/>
              </a:lnSpc>
            </a:pPr>
            <a:r>
              <a:rPr lang="en-US" sz="3000" smtClean="0">
                <a:ea typeface="ＭＳ Ｐゴシック" pitchFamily="-65" charset="-128"/>
              </a:rPr>
              <a:t>The number of symbols transmitted per second through the communication channel.</a:t>
            </a:r>
          </a:p>
          <a:p>
            <a:pPr algn="just" eaLnBrk="1" hangingPunct="1">
              <a:lnSpc>
                <a:spcPct val="90000"/>
              </a:lnSpc>
            </a:pPr>
            <a:r>
              <a:rPr lang="en-US" sz="3000" smtClean="0">
                <a:ea typeface="ＭＳ Ｐゴシック" pitchFamily="-65" charset="-128"/>
              </a:rPr>
              <a:t>The symbol rate is related to the bit rate by the following equation:</a:t>
            </a:r>
          </a:p>
          <a:p>
            <a:pPr algn="just" eaLnBrk="1" hangingPunct="1">
              <a:lnSpc>
                <a:spcPct val="90000"/>
              </a:lnSpc>
            </a:pPr>
            <a:endParaRPr lang="en-US" sz="3000" smtClean="0">
              <a:ea typeface="ＭＳ Ｐゴシック" pitchFamily="-65" charset="-128"/>
            </a:endParaRPr>
          </a:p>
          <a:p>
            <a:pPr algn="just" eaLnBrk="1" hangingPunct="1">
              <a:lnSpc>
                <a:spcPct val="90000"/>
              </a:lnSpc>
              <a:buFont typeface="Georgia" pitchFamily="-65" charset="0"/>
              <a:buNone/>
            </a:pPr>
            <a:endParaRPr lang="en-US" sz="3000" smtClean="0">
              <a:ea typeface="ＭＳ Ｐゴシック" pitchFamily="-65" charset="-128"/>
            </a:endParaRPr>
          </a:p>
          <a:p>
            <a:pPr algn="just" eaLnBrk="1" hangingPunct="1">
              <a:lnSpc>
                <a:spcPct val="90000"/>
              </a:lnSpc>
            </a:pPr>
            <a:r>
              <a:rPr lang="en-US" sz="3000" smtClean="0">
                <a:ea typeface="ＭＳ Ｐゴシック" pitchFamily="-65" charset="-128"/>
              </a:rPr>
              <a:t>Rb = bit rate</a:t>
            </a:r>
          </a:p>
          <a:p>
            <a:pPr algn="just" eaLnBrk="1" hangingPunct="1">
              <a:lnSpc>
                <a:spcPct val="90000"/>
              </a:lnSpc>
            </a:pPr>
            <a:r>
              <a:rPr lang="en-US" sz="3000" smtClean="0">
                <a:ea typeface="ＭＳ Ｐゴシック" pitchFamily="-65" charset="-128"/>
              </a:rPr>
              <a:t>Rs = symbol rate</a:t>
            </a:r>
          </a:p>
          <a:p>
            <a:pPr algn="just" eaLnBrk="1" hangingPunct="1">
              <a:lnSpc>
                <a:spcPct val="90000"/>
              </a:lnSpc>
            </a:pPr>
            <a:r>
              <a:rPr lang="en-US" sz="3000" smtClean="0">
                <a:ea typeface="ＭＳ Ｐゴシック" pitchFamily="-65" charset="-128"/>
              </a:rPr>
              <a:t>N  = Number of bits per symbol</a:t>
            </a:r>
          </a:p>
          <a:p>
            <a:pPr algn="just" eaLnBrk="1" hangingPunct="1">
              <a:lnSpc>
                <a:spcPct val="90000"/>
              </a:lnSpc>
            </a:pPr>
            <a:endParaRPr lang="en-US" sz="3000" smtClean="0">
              <a:ea typeface="ＭＳ Ｐゴシック" pitchFamily="-65" charset="-128"/>
            </a:endParaRPr>
          </a:p>
          <a:p>
            <a:pPr algn="just" eaLnBrk="1" hangingPunct="1">
              <a:lnSpc>
                <a:spcPct val="90000"/>
              </a:lnSpc>
            </a:pPr>
            <a:endParaRPr lang="en-US" sz="3000" smtClean="0">
              <a:ea typeface="ＭＳ Ｐゴシック" pitchFamily="-65" charset="-128"/>
            </a:endParaRPr>
          </a:p>
          <a:p>
            <a:pPr algn="just" eaLnBrk="1" hangingPunct="1">
              <a:lnSpc>
                <a:spcPct val="90000"/>
              </a:lnSpc>
            </a:pPr>
            <a:endParaRPr lang="en-US" sz="3000" smtClean="0">
              <a:ea typeface="ＭＳ Ｐゴシック" pitchFamily="-65" charset="-128"/>
            </a:endParaRPr>
          </a:p>
        </p:txBody>
      </p:sp>
      <p:graphicFrame>
        <p:nvGraphicFramePr>
          <p:cNvPr id="16386" name="Object 2"/>
          <p:cNvGraphicFramePr>
            <a:graphicFrameLocks noChangeAspect="1"/>
          </p:cNvGraphicFramePr>
          <p:nvPr/>
        </p:nvGraphicFramePr>
        <p:xfrm>
          <a:off x="3727450" y="4191000"/>
          <a:ext cx="1778000" cy="1289050"/>
        </p:xfrm>
        <a:graphic>
          <a:graphicData uri="http://schemas.openxmlformats.org/presentationml/2006/ole">
            <p:oleObj spid="_x0000_s3074" name="Equation" r:id="rId3" imgW="508000" imgH="368300" progId="Equation.3">
              <p:embed/>
            </p:oleObj>
          </a:graphicData>
        </a:graphic>
      </p:graphicFrame>
    </p:spTree>
    <p:extLst>
      <p:ext uri="{BB962C8B-B14F-4D97-AF65-F5344CB8AC3E}">
        <p14:creationId xmlns:p14="http://schemas.microsoft.com/office/powerpoint/2010/main" xmlns="" val="1110087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pPr eaLnBrk="1" hangingPunct="1"/>
            <a:r>
              <a:rPr lang="en-US" smtClean="0">
                <a:ea typeface="ＭＳ Ｐゴシック" pitchFamily="-65" charset="-128"/>
              </a:rPr>
              <a:t>Baud rate (Symbol rate)</a:t>
            </a:r>
          </a:p>
        </p:txBody>
      </p:sp>
      <p:sp>
        <p:nvSpPr>
          <p:cNvPr id="17412" name="Content Placeholder 2"/>
          <p:cNvSpPr>
            <a:spLocks noGrp="1"/>
          </p:cNvSpPr>
          <p:nvPr>
            <p:ph idx="1"/>
          </p:nvPr>
        </p:nvSpPr>
        <p:spPr/>
        <p:txBody>
          <a:bodyPr/>
          <a:lstStyle/>
          <a:p>
            <a:pPr eaLnBrk="1" hangingPunct="1"/>
            <a:r>
              <a:rPr lang="en-US" sz="2400" smtClean="0">
                <a:ea typeface="ＭＳ Ｐゴシック" pitchFamily="-65" charset="-128"/>
              </a:rPr>
              <a:t>We usually use symbols to transmit data when the transmission bandwidth is limited</a:t>
            </a:r>
          </a:p>
          <a:p>
            <a:pPr eaLnBrk="1" hangingPunct="1"/>
            <a:r>
              <a:rPr lang="en-US" sz="2400" smtClean="0">
                <a:ea typeface="ＭＳ Ｐゴシック" pitchFamily="-65" charset="-128"/>
              </a:rPr>
              <a:t>For example, we need to transmit a data at high rate and the bit duration Tb is very small; to overcome this problem we take a group of more than one bit, say 2, therefore :</a:t>
            </a:r>
          </a:p>
          <a:p>
            <a:pPr eaLnBrk="1" hangingPunct="1">
              <a:buFont typeface="Georgia" pitchFamily="-65" charset="0"/>
              <a:buNone/>
            </a:pPr>
            <a:r>
              <a:rPr lang="en-US" smtClean="0">
                <a:ea typeface="ＭＳ Ｐゴシック" pitchFamily="-65" charset="-128"/>
              </a:rPr>
              <a:t> </a:t>
            </a:r>
          </a:p>
        </p:txBody>
      </p:sp>
      <p:graphicFrame>
        <p:nvGraphicFramePr>
          <p:cNvPr id="17410" name="Object 2"/>
          <p:cNvGraphicFramePr>
            <a:graphicFrameLocks noChangeAspect="1"/>
          </p:cNvGraphicFramePr>
          <p:nvPr/>
        </p:nvGraphicFramePr>
        <p:xfrm>
          <a:off x="2895600" y="4267200"/>
          <a:ext cx="3222625" cy="3268663"/>
        </p:xfrm>
        <a:graphic>
          <a:graphicData uri="http://schemas.openxmlformats.org/presentationml/2006/ole">
            <p:oleObj spid="_x0000_s4098" name="Equation" r:id="rId3" imgW="1435100" imgH="1625600" progId="Equation.3">
              <p:embed/>
            </p:oleObj>
          </a:graphicData>
        </a:graphic>
      </p:graphicFrame>
    </p:spTree>
    <p:extLst>
      <p:ext uri="{BB962C8B-B14F-4D97-AF65-F5344CB8AC3E}">
        <p14:creationId xmlns:p14="http://schemas.microsoft.com/office/powerpoint/2010/main" xmlns="" val="13410074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p:txBody>
          <a:bodyPr/>
          <a:lstStyle/>
          <a:p>
            <a:pPr eaLnBrk="1" hangingPunct="1"/>
            <a:r>
              <a:rPr lang="en-US" smtClean="0">
                <a:ea typeface="ＭＳ Ｐゴシック" pitchFamily="-65" charset="-128"/>
              </a:rPr>
              <a:t>Baud rate (Symbol rate)</a:t>
            </a:r>
          </a:p>
        </p:txBody>
      </p:sp>
      <p:sp>
        <p:nvSpPr>
          <p:cNvPr id="148483" name="Content Placeholder 2"/>
          <p:cNvSpPr>
            <a:spLocks noGrp="1"/>
          </p:cNvSpPr>
          <p:nvPr>
            <p:ph idx="1"/>
          </p:nvPr>
        </p:nvSpPr>
        <p:spPr/>
        <p:txBody>
          <a:bodyPr/>
          <a:lstStyle/>
          <a:p>
            <a:pPr eaLnBrk="1" hangingPunct="1"/>
            <a:r>
              <a:rPr lang="en-US" smtClean="0">
                <a:ea typeface="ＭＳ Ｐゴシック" pitchFamily="-65" charset="-128"/>
              </a:rPr>
              <a:t>We notice that by transmitting symbols rather than bits we can reduce the spectrum of the transmitted signal. </a:t>
            </a:r>
          </a:p>
          <a:p>
            <a:pPr eaLnBrk="1" hangingPunct="1"/>
            <a:r>
              <a:rPr lang="en-US" smtClean="0">
                <a:ea typeface="ＭＳ Ｐゴシック" pitchFamily="-65" charset="-128"/>
              </a:rPr>
              <a:t>Hence, we can use symbol transmission rather than bit transmission when the transmission bandwidth is limited </a:t>
            </a:r>
          </a:p>
        </p:txBody>
      </p:sp>
    </p:spTree>
    <p:extLst>
      <p:ext uri="{BB962C8B-B14F-4D97-AF65-F5344CB8AC3E}">
        <p14:creationId xmlns:p14="http://schemas.microsoft.com/office/powerpoint/2010/main" xmlns="" val="14017340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p:txBody>
          <a:bodyPr/>
          <a:lstStyle/>
          <a:p>
            <a:pPr eaLnBrk="1" hangingPunct="1"/>
            <a:r>
              <a:rPr lang="en-US" smtClean="0">
                <a:ea typeface="ＭＳ Ｐゴシック" pitchFamily="-65" charset="-128"/>
              </a:rPr>
              <a:t>Example</a:t>
            </a:r>
          </a:p>
        </p:txBody>
      </p:sp>
      <p:sp>
        <p:nvSpPr>
          <p:cNvPr id="18436" name="Content Placeholder 2"/>
          <p:cNvSpPr>
            <a:spLocks noGrp="1"/>
          </p:cNvSpPr>
          <p:nvPr>
            <p:ph idx="1"/>
          </p:nvPr>
        </p:nvSpPr>
        <p:spPr/>
        <p:txBody>
          <a:bodyPr/>
          <a:lstStyle/>
          <a:p>
            <a:pPr algn="just" eaLnBrk="1" hangingPunct="1"/>
            <a:r>
              <a:rPr lang="en-US" smtClean="0">
                <a:ea typeface="ＭＳ Ｐゴシック" pitchFamily="-65" charset="-128"/>
              </a:rPr>
              <a:t>A binary data source transmits binary data, the bit duration is 1µsec, Suppose we want to transmit symbols rather than bits, if each symbol is represented by four bits. what is the symbol rate?</a:t>
            </a:r>
          </a:p>
          <a:p>
            <a:pPr algn="just" eaLnBrk="1" hangingPunct="1"/>
            <a:r>
              <a:rPr lang="en-US" smtClean="0">
                <a:ea typeface="ＭＳ Ｐゴシック" pitchFamily="-65" charset="-128"/>
              </a:rPr>
              <a:t>Each bit is represented by a pulse of duration 1µ second, hence the bit rate</a:t>
            </a:r>
          </a:p>
          <a:p>
            <a:pPr algn="just" eaLnBrk="1" hangingPunct="1"/>
            <a:endParaRPr lang="en-US" smtClean="0">
              <a:ea typeface="ＭＳ Ｐゴシック" pitchFamily="-65" charset="-128"/>
            </a:endParaRPr>
          </a:p>
        </p:txBody>
      </p:sp>
      <p:graphicFrame>
        <p:nvGraphicFramePr>
          <p:cNvPr id="18434" name="Object 2"/>
          <p:cNvGraphicFramePr>
            <a:graphicFrameLocks noChangeAspect="1"/>
          </p:cNvGraphicFramePr>
          <p:nvPr/>
        </p:nvGraphicFramePr>
        <p:xfrm>
          <a:off x="1981200" y="5629275"/>
          <a:ext cx="5175250" cy="944563"/>
        </p:xfrm>
        <a:graphic>
          <a:graphicData uri="http://schemas.openxmlformats.org/presentationml/2006/ole">
            <p:oleObj spid="_x0000_s5122" name="Equation" r:id="rId3" imgW="2019300" imgH="368300" progId="Equation.3">
              <p:embed/>
            </p:oleObj>
          </a:graphicData>
        </a:graphic>
      </p:graphicFrame>
    </p:spTree>
    <p:extLst>
      <p:ext uri="{BB962C8B-B14F-4D97-AF65-F5344CB8AC3E}">
        <p14:creationId xmlns:p14="http://schemas.microsoft.com/office/powerpoint/2010/main" xmlns="" val="17360739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p:txBody>
          <a:bodyPr/>
          <a:lstStyle/>
          <a:p>
            <a:pPr eaLnBrk="1" hangingPunct="1"/>
            <a:r>
              <a:rPr lang="en-US" smtClean="0">
                <a:ea typeface="ＭＳ Ｐゴシック" pitchFamily="-65" charset="-128"/>
              </a:rPr>
              <a:t>Example (Continue)</a:t>
            </a:r>
          </a:p>
        </p:txBody>
      </p:sp>
      <p:sp>
        <p:nvSpPr>
          <p:cNvPr id="19460" name="Content Placeholder 2"/>
          <p:cNvSpPr>
            <a:spLocks noGrp="1"/>
          </p:cNvSpPr>
          <p:nvPr>
            <p:ph idx="1"/>
          </p:nvPr>
        </p:nvSpPr>
        <p:spPr/>
        <p:txBody>
          <a:bodyPr/>
          <a:lstStyle/>
          <a:p>
            <a:pPr eaLnBrk="1" hangingPunct="1"/>
            <a:r>
              <a:rPr lang="en-US" smtClean="0">
                <a:ea typeface="ＭＳ Ｐゴシック" pitchFamily="-65" charset="-128"/>
              </a:rPr>
              <a:t>Therefore, the symbol rate will be </a:t>
            </a:r>
          </a:p>
          <a:p>
            <a:pPr eaLnBrk="1" hangingPunct="1">
              <a:buFont typeface="Georgia" pitchFamily="-65" charset="0"/>
              <a:buNone/>
            </a:pPr>
            <a:endParaRPr lang="en-US" smtClean="0">
              <a:ea typeface="ＭＳ Ｐゴシック" pitchFamily="-65" charset="-128"/>
            </a:endParaRPr>
          </a:p>
        </p:txBody>
      </p:sp>
      <p:graphicFrame>
        <p:nvGraphicFramePr>
          <p:cNvPr id="19458" name="Object 2"/>
          <p:cNvGraphicFramePr>
            <a:graphicFrameLocks noChangeAspect="1"/>
          </p:cNvGraphicFramePr>
          <p:nvPr/>
        </p:nvGraphicFramePr>
        <p:xfrm>
          <a:off x="1828800" y="2895600"/>
          <a:ext cx="6019800" cy="839788"/>
        </p:xfrm>
        <a:graphic>
          <a:graphicData uri="http://schemas.openxmlformats.org/presentationml/2006/ole">
            <p:oleObj spid="_x0000_s6146" name="Equation" r:id="rId3" imgW="2641600" imgH="368300" progId="Equation.3">
              <p:embed/>
            </p:oleObj>
          </a:graphicData>
        </a:graphic>
      </p:graphicFrame>
    </p:spTree>
    <p:extLst>
      <p:ext uri="{BB962C8B-B14F-4D97-AF65-F5344CB8AC3E}">
        <p14:creationId xmlns:p14="http://schemas.microsoft.com/office/powerpoint/2010/main" xmlns="" val="326503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miter lim="800000"/>
            <a:headEnd/>
            <a:tailEnd/>
          </a:ln>
        </p:spPr>
        <p:txBody>
          <a:bodyPr/>
          <a:lstStyle/>
          <a:p>
            <a:fld id="{C9BBD1F9-CA6B-4421-B463-3EF5C1C5FF56}" type="slidenum">
              <a:rPr lang="en-GB">
                <a:latin typeface="Arial" pitchFamily="34" charset="0"/>
              </a:rPr>
              <a:pPr/>
              <a:t>6</a:t>
            </a:fld>
            <a:endParaRPr lang="en-GB">
              <a:latin typeface="Arial" pitchFamily="34" charset="0"/>
            </a:endParaRPr>
          </a:p>
        </p:txBody>
      </p:sp>
      <p:sp>
        <p:nvSpPr>
          <p:cNvPr id="7171" name="Rectangle 2"/>
          <p:cNvSpPr>
            <a:spLocks noGrp="1" noChangeArrowheads="1"/>
          </p:cNvSpPr>
          <p:nvPr>
            <p:ph type="title"/>
          </p:nvPr>
        </p:nvSpPr>
        <p:spPr/>
        <p:txBody>
          <a:bodyPr/>
          <a:lstStyle/>
          <a:p>
            <a:r>
              <a:rPr lang="en-US" altLang="en-US" sz="3200" smtClean="0"/>
              <a:t>Encoding</a:t>
            </a:r>
            <a:r>
              <a:rPr lang="en-US" altLang="zh-CN" sz="3200" smtClean="0">
                <a:ea typeface="SimSun" pitchFamily="2" charset="-122"/>
              </a:rPr>
              <a:t>/modulation</a:t>
            </a:r>
            <a:r>
              <a:rPr lang="en-US" altLang="en-US" sz="3200" smtClean="0"/>
              <a:t> Techniques</a:t>
            </a:r>
          </a:p>
        </p:txBody>
      </p:sp>
      <p:sp>
        <p:nvSpPr>
          <p:cNvPr id="7172" name="Rectangle 3"/>
          <p:cNvSpPr>
            <a:spLocks noGrp="1" noChangeArrowheads="1"/>
          </p:cNvSpPr>
          <p:nvPr>
            <p:ph type="body" idx="1"/>
          </p:nvPr>
        </p:nvSpPr>
        <p:spPr>
          <a:xfrm>
            <a:off x="457200" y="1371600"/>
            <a:ext cx="8178800" cy="5029200"/>
          </a:xfrm>
        </p:spPr>
        <p:txBody>
          <a:bodyPr/>
          <a:lstStyle/>
          <a:p>
            <a:pPr>
              <a:lnSpc>
                <a:spcPct val="80000"/>
              </a:lnSpc>
            </a:pPr>
            <a:r>
              <a:rPr lang="en-US" altLang="en-US" sz="2400" b="1" smtClean="0"/>
              <a:t>Digital data, digital signal</a:t>
            </a:r>
          </a:p>
          <a:p>
            <a:pPr lvl="1">
              <a:lnSpc>
                <a:spcPct val="80000"/>
              </a:lnSpc>
            </a:pPr>
            <a:r>
              <a:rPr lang="en-US" altLang="zh-CN" sz="2000" smtClean="0">
                <a:ea typeface="SimSun" pitchFamily="2" charset="-122"/>
              </a:rPr>
              <a:t>The equipment for encoding digital data into a digital signal is l</a:t>
            </a:r>
            <a:r>
              <a:rPr lang="en-US" altLang="en-US" sz="2000" smtClean="0"/>
              <a:t>ess complex and less expensive</a:t>
            </a:r>
            <a:r>
              <a:rPr lang="en-US" altLang="zh-CN" sz="2000" smtClean="0">
                <a:ea typeface="SimSun" pitchFamily="2" charset="-122"/>
              </a:rPr>
              <a:t> than digital-to-analog modulation equipment.</a:t>
            </a:r>
            <a:endParaRPr lang="en-US" altLang="en-US" sz="2000" smtClean="0"/>
          </a:p>
          <a:p>
            <a:pPr>
              <a:lnSpc>
                <a:spcPct val="80000"/>
              </a:lnSpc>
            </a:pPr>
            <a:r>
              <a:rPr lang="en-US" altLang="en-US" sz="2400" smtClean="0"/>
              <a:t>Analog data, digital signal</a:t>
            </a:r>
          </a:p>
          <a:p>
            <a:pPr lvl="1">
              <a:lnSpc>
                <a:spcPct val="80000"/>
              </a:lnSpc>
            </a:pPr>
            <a:r>
              <a:rPr lang="en-US" altLang="zh-CN" sz="2000" smtClean="0">
                <a:ea typeface="SimSun" pitchFamily="2" charset="-122"/>
              </a:rPr>
              <a:t>Conversion of analog data (e.g., v</a:t>
            </a:r>
            <a:r>
              <a:rPr lang="en-US" altLang="en-US" sz="2000" smtClean="0"/>
              <a:t>oice</a:t>
            </a:r>
            <a:r>
              <a:rPr lang="en-US" altLang="zh-CN" sz="2000" smtClean="0">
                <a:ea typeface="SimSun" pitchFamily="2" charset="-122"/>
              </a:rPr>
              <a:t>, </a:t>
            </a:r>
            <a:r>
              <a:rPr lang="en-US" altLang="en-US" sz="2000" smtClean="0"/>
              <a:t>video</a:t>
            </a:r>
            <a:r>
              <a:rPr lang="en-US" altLang="zh-CN" sz="2000" smtClean="0">
                <a:ea typeface="SimSun" pitchFamily="2" charset="-122"/>
              </a:rPr>
              <a:t>)</a:t>
            </a:r>
            <a:r>
              <a:rPr lang="en-US" altLang="en-US" sz="2000" smtClean="0"/>
              <a:t> </a:t>
            </a:r>
            <a:r>
              <a:rPr lang="en-US" altLang="zh-CN" sz="2000" smtClean="0">
                <a:ea typeface="SimSun" pitchFamily="2" charset="-122"/>
              </a:rPr>
              <a:t>to digital form permits the use of modern </a:t>
            </a:r>
            <a:r>
              <a:rPr lang="en-US" altLang="en-US" sz="2000" smtClean="0">
                <a:sym typeface="Wingdings" pitchFamily="2" charset="2"/>
              </a:rPr>
              <a:t>digital transmission</a:t>
            </a:r>
            <a:r>
              <a:rPr lang="en-US" altLang="zh-CN" sz="2000" smtClean="0">
                <a:ea typeface="SimSun" pitchFamily="2" charset="-122"/>
                <a:sym typeface="Wingdings" pitchFamily="2" charset="2"/>
              </a:rPr>
              <a:t> &amp; switching.</a:t>
            </a:r>
            <a:endParaRPr lang="en-US" altLang="en-US" sz="2000" smtClean="0"/>
          </a:p>
          <a:p>
            <a:pPr>
              <a:lnSpc>
                <a:spcPct val="80000"/>
              </a:lnSpc>
            </a:pPr>
            <a:r>
              <a:rPr lang="en-US" altLang="en-US" sz="2400" b="1" smtClean="0"/>
              <a:t>Digital data, analog signal</a:t>
            </a:r>
          </a:p>
          <a:p>
            <a:pPr lvl="1">
              <a:lnSpc>
                <a:spcPct val="80000"/>
              </a:lnSpc>
            </a:pPr>
            <a:r>
              <a:rPr lang="en-US" altLang="en-US" sz="2000" smtClean="0"/>
              <a:t>Optical system</a:t>
            </a:r>
            <a:r>
              <a:rPr lang="en-US" altLang="zh-CN" sz="2000" smtClean="0">
                <a:ea typeface="SimSun" pitchFamily="2" charset="-122"/>
              </a:rPr>
              <a:t> and</a:t>
            </a:r>
            <a:r>
              <a:rPr lang="en-US" altLang="en-US" sz="2000" smtClean="0"/>
              <a:t> </a:t>
            </a:r>
            <a:r>
              <a:rPr lang="en-US" altLang="zh-CN" sz="2000" smtClean="0">
                <a:ea typeface="SimSun" pitchFamily="2" charset="-122"/>
              </a:rPr>
              <a:t>unguided media (</a:t>
            </a:r>
            <a:r>
              <a:rPr lang="en-US" altLang="en-US" sz="2000" smtClean="0"/>
              <a:t>wireless system</a:t>
            </a:r>
            <a:r>
              <a:rPr lang="en-US" altLang="zh-CN" sz="2000" smtClean="0">
                <a:ea typeface="SimSun" pitchFamily="2" charset="-122"/>
              </a:rPr>
              <a:t>) only propagate analog signals.</a:t>
            </a:r>
            <a:endParaRPr lang="en-US" altLang="en-US" sz="2000" smtClean="0"/>
          </a:p>
          <a:p>
            <a:pPr>
              <a:lnSpc>
                <a:spcPct val="80000"/>
              </a:lnSpc>
            </a:pPr>
            <a:r>
              <a:rPr lang="en-US" altLang="en-US" sz="2400" smtClean="0"/>
              <a:t>Analog data, analog signal</a:t>
            </a:r>
          </a:p>
          <a:p>
            <a:pPr lvl="1">
              <a:lnSpc>
                <a:spcPct val="80000"/>
              </a:lnSpc>
            </a:pPr>
            <a:r>
              <a:rPr lang="en-US" altLang="zh-CN" sz="2000" smtClean="0">
                <a:ea typeface="SimSun" pitchFamily="2" charset="-122"/>
              </a:rPr>
              <a:t>Baseband: easy and cheap, e.g., in voice-grade telephone lines, voice signals are transmitted over telephone lines at their original spectrum</a:t>
            </a:r>
          </a:p>
          <a:p>
            <a:pPr lvl="1">
              <a:lnSpc>
                <a:spcPct val="80000"/>
              </a:lnSpc>
            </a:pPr>
            <a:r>
              <a:rPr lang="en-US" altLang="zh-CN" sz="2000" smtClean="0">
                <a:ea typeface="SimSun" pitchFamily="2" charset="-122"/>
              </a:rPr>
              <a:t>Modulation permits frequency division multiplexing, e.g., AM/FM radios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6"/>
          <p:cNvSpPr>
            <a:spLocks noGrp="1"/>
          </p:cNvSpPr>
          <p:nvPr>
            <p:ph type="sldNum" sz="quarter" idx="12"/>
          </p:nvPr>
        </p:nvSpPr>
        <p:spPr>
          <a:noFill/>
          <a:ln>
            <a:miter lim="800000"/>
            <a:headEnd/>
            <a:tailEnd/>
          </a:ln>
        </p:spPr>
        <p:txBody>
          <a:bodyPr/>
          <a:lstStyle/>
          <a:p>
            <a:fld id="{BD6E454C-EC61-4F4C-9175-F9DCE943E367}" type="slidenum">
              <a:rPr lang="en-GB">
                <a:latin typeface="Arial" pitchFamily="34" charset="0"/>
              </a:rPr>
              <a:pPr/>
              <a:t>7</a:t>
            </a:fld>
            <a:endParaRPr lang="en-GB">
              <a:latin typeface="Arial" pitchFamily="34" charset="0"/>
            </a:endParaRPr>
          </a:p>
        </p:txBody>
      </p:sp>
      <p:sp>
        <p:nvSpPr>
          <p:cNvPr id="8195" name="Rectangle 2"/>
          <p:cNvSpPr>
            <a:spLocks noGrp="1" noChangeArrowheads="1"/>
          </p:cNvSpPr>
          <p:nvPr>
            <p:ph type="title"/>
          </p:nvPr>
        </p:nvSpPr>
        <p:spPr/>
        <p:txBody>
          <a:bodyPr/>
          <a:lstStyle/>
          <a:p>
            <a:r>
              <a:rPr lang="en-US" altLang="en-US" smtClean="0"/>
              <a:t>(I) Digital Data, Digital Signal</a:t>
            </a:r>
          </a:p>
        </p:txBody>
      </p:sp>
      <p:sp>
        <p:nvSpPr>
          <p:cNvPr id="8196" name="Rectangle 8"/>
          <p:cNvSpPr>
            <a:spLocks noGrp="1" noChangeArrowheads="1"/>
          </p:cNvSpPr>
          <p:nvPr>
            <p:ph type="body" idx="1"/>
          </p:nvPr>
        </p:nvSpPr>
        <p:spPr>
          <a:xfrm>
            <a:off x="457200" y="1371600"/>
            <a:ext cx="8178800" cy="4686300"/>
          </a:xfrm>
          <a:noFill/>
        </p:spPr>
        <p:txBody>
          <a:bodyPr>
            <a:normAutofit lnSpcReduction="10000"/>
          </a:bodyPr>
          <a:lstStyle/>
          <a:p>
            <a:r>
              <a:rPr lang="en-US" altLang="zh-CN" smtClean="0">
                <a:ea typeface="SimSun" pitchFamily="2" charset="-122"/>
              </a:rPr>
              <a:t>Digital signal is a sequence of discrete, discontinuous </a:t>
            </a:r>
            <a:r>
              <a:rPr lang="en-US" altLang="zh-CN" b="1" smtClean="0">
                <a:solidFill>
                  <a:srgbClr val="FF0000"/>
                </a:solidFill>
                <a:ea typeface="SimSun" pitchFamily="2" charset="-122"/>
              </a:rPr>
              <a:t>voltage pulses</a:t>
            </a:r>
            <a:r>
              <a:rPr lang="en-US" altLang="zh-CN" smtClean="0">
                <a:ea typeface="SimSun" pitchFamily="2" charset="-122"/>
              </a:rPr>
              <a:t>.</a:t>
            </a:r>
          </a:p>
          <a:p>
            <a:r>
              <a:rPr lang="en-US" altLang="zh-CN" smtClean="0">
                <a:ea typeface="SimSun" pitchFamily="2" charset="-122"/>
              </a:rPr>
              <a:t>Each pulse is a </a:t>
            </a:r>
            <a:r>
              <a:rPr lang="en-US" altLang="zh-CN" b="1" smtClean="0">
                <a:solidFill>
                  <a:srgbClr val="FF0000"/>
                </a:solidFill>
                <a:ea typeface="SimSun" pitchFamily="2" charset="-122"/>
              </a:rPr>
              <a:t>signal element</a:t>
            </a:r>
            <a:r>
              <a:rPr lang="en-US" altLang="zh-CN" smtClean="0">
                <a:ea typeface="SimSun" pitchFamily="2" charset="-122"/>
              </a:rPr>
              <a:t>.</a:t>
            </a:r>
          </a:p>
          <a:p>
            <a:r>
              <a:rPr lang="en-US" altLang="zh-CN" smtClean="0">
                <a:ea typeface="SimSun" pitchFamily="2" charset="-122"/>
              </a:rPr>
              <a:t>Binary data are transmitted by encoding the bit stream into signal elements.</a:t>
            </a:r>
          </a:p>
          <a:p>
            <a:r>
              <a:rPr lang="en-US" altLang="zh-CN" smtClean="0">
                <a:ea typeface="SimSun" pitchFamily="2" charset="-122"/>
              </a:rPr>
              <a:t>In the simplest case, one bit is represented by one signal element.</a:t>
            </a:r>
          </a:p>
          <a:p>
            <a:pPr lvl="1"/>
            <a:r>
              <a:rPr lang="en-US" altLang="zh-CN" smtClean="0">
                <a:ea typeface="SimSun" pitchFamily="2" charset="-122"/>
              </a:rPr>
              <a:t>E.g., 1 is represented by a lower voltage level, and 0 is represented by a higher voltage level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miter lim="800000"/>
            <a:headEnd/>
            <a:tailEnd/>
          </a:ln>
        </p:spPr>
        <p:txBody>
          <a:bodyPr/>
          <a:lstStyle/>
          <a:p>
            <a:fld id="{CA353E9E-1D3D-4B0E-9851-5340720106E4}" type="slidenum">
              <a:rPr lang="en-GB">
                <a:latin typeface="Arial" pitchFamily="34" charset="0"/>
              </a:rPr>
              <a:pPr/>
              <a:t>8</a:t>
            </a:fld>
            <a:endParaRPr lang="en-GB">
              <a:latin typeface="Arial" pitchFamily="34" charset="0"/>
            </a:endParaRPr>
          </a:p>
        </p:txBody>
      </p:sp>
      <p:sp>
        <p:nvSpPr>
          <p:cNvPr id="9219" name="Rectangle 2"/>
          <p:cNvSpPr>
            <a:spLocks noGrp="1" noChangeArrowheads="1"/>
          </p:cNvSpPr>
          <p:nvPr>
            <p:ph type="title"/>
          </p:nvPr>
        </p:nvSpPr>
        <p:spPr/>
        <p:txBody>
          <a:bodyPr/>
          <a:lstStyle/>
          <a:p>
            <a:r>
              <a:rPr lang="en-US" altLang="zh-CN" smtClean="0">
                <a:ea typeface="SimSun" pitchFamily="2" charset="-122"/>
              </a:rPr>
              <a:t>Terminologies</a:t>
            </a:r>
            <a:endParaRPr lang="en-US" smtClean="0"/>
          </a:p>
        </p:txBody>
      </p:sp>
      <p:sp>
        <p:nvSpPr>
          <p:cNvPr id="9220" name="Rectangle 3"/>
          <p:cNvSpPr>
            <a:spLocks noGrp="1" noChangeArrowheads="1"/>
          </p:cNvSpPr>
          <p:nvPr>
            <p:ph type="body" idx="1"/>
          </p:nvPr>
        </p:nvSpPr>
        <p:spPr/>
        <p:txBody>
          <a:bodyPr/>
          <a:lstStyle/>
          <a:p>
            <a:pPr>
              <a:lnSpc>
                <a:spcPct val="80000"/>
              </a:lnSpc>
            </a:pPr>
            <a:r>
              <a:rPr lang="en-US" altLang="en-US" sz="2000" smtClean="0"/>
              <a:t>Unipolar</a:t>
            </a:r>
          </a:p>
          <a:p>
            <a:pPr lvl="1">
              <a:lnSpc>
                <a:spcPct val="80000"/>
              </a:lnSpc>
            </a:pPr>
            <a:r>
              <a:rPr lang="en-US" altLang="zh-CN" sz="1800" smtClean="0">
                <a:ea typeface="SimSun" pitchFamily="2" charset="-122"/>
              </a:rPr>
              <a:t>If a</a:t>
            </a:r>
            <a:r>
              <a:rPr lang="en-US" altLang="en-US" sz="1800" smtClean="0"/>
              <a:t>ll signal elements have the same algebraic sign (all positive or all negative)</a:t>
            </a:r>
            <a:r>
              <a:rPr lang="en-US" altLang="zh-CN" sz="1800" smtClean="0">
                <a:ea typeface="SimSun" pitchFamily="2" charset="-122"/>
              </a:rPr>
              <a:t>, then the signal is unipolar.</a:t>
            </a:r>
            <a:endParaRPr lang="en-US" altLang="en-US" sz="1800" smtClean="0"/>
          </a:p>
          <a:p>
            <a:pPr>
              <a:lnSpc>
                <a:spcPct val="80000"/>
              </a:lnSpc>
            </a:pPr>
            <a:r>
              <a:rPr lang="en-US" altLang="en-US" sz="2000" smtClean="0"/>
              <a:t>Polar</a:t>
            </a:r>
          </a:p>
          <a:p>
            <a:pPr lvl="1">
              <a:lnSpc>
                <a:spcPct val="80000"/>
              </a:lnSpc>
            </a:pPr>
            <a:r>
              <a:rPr lang="en-US" altLang="en-US" sz="1800" smtClean="0"/>
              <a:t>One logic state represented by positive voltage, the other by negative voltage</a:t>
            </a:r>
          </a:p>
          <a:p>
            <a:pPr>
              <a:lnSpc>
                <a:spcPct val="80000"/>
              </a:lnSpc>
            </a:pPr>
            <a:r>
              <a:rPr lang="en-US" altLang="en-US" sz="2000" smtClean="0"/>
              <a:t>Data rate</a:t>
            </a:r>
          </a:p>
          <a:p>
            <a:pPr lvl="1">
              <a:lnSpc>
                <a:spcPct val="80000"/>
              </a:lnSpc>
            </a:pPr>
            <a:r>
              <a:rPr lang="en-US" altLang="en-US" sz="1800" smtClean="0"/>
              <a:t>Rate of data transmission </a:t>
            </a:r>
            <a:r>
              <a:rPr lang="en-US" altLang="zh-CN" sz="1800" smtClean="0">
                <a:ea typeface="SimSun" pitchFamily="2" charset="-122"/>
              </a:rPr>
              <a:t>measured </a:t>
            </a:r>
            <a:r>
              <a:rPr lang="en-US" altLang="en-US" sz="1800" smtClean="0"/>
              <a:t>in </a:t>
            </a:r>
            <a:r>
              <a:rPr lang="en-US" altLang="en-US" sz="1800" b="1" smtClean="0">
                <a:solidFill>
                  <a:srgbClr val="FF0000"/>
                </a:solidFill>
              </a:rPr>
              <a:t>bps</a:t>
            </a:r>
            <a:r>
              <a:rPr lang="en-US" altLang="en-US" sz="1800" smtClean="0"/>
              <a:t>: </a:t>
            </a:r>
            <a:r>
              <a:rPr lang="en-US" altLang="en-US" sz="1800" b="1" smtClean="0"/>
              <a:t>bits per second</a:t>
            </a:r>
          </a:p>
          <a:p>
            <a:pPr>
              <a:lnSpc>
                <a:spcPct val="80000"/>
              </a:lnSpc>
            </a:pPr>
            <a:r>
              <a:rPr lang="en-US" altLang="en-US" sz="2000" smtClean="0"/>
              <a:t>Duration or length of a bit</a:t>
            </a:r>
          </a:p>
          <a:p>
            <a:pPr lvl="1">
              <a:lnSpc>
                <a:spcPct val="80000"/>
              </a:lnSpc>
            </a:pPr>
            <a:r>
              <a:rPr lang="en-US" altLang="en-US" sz="1800" smtClean="0"/>
              <a:t>Time taken for transmitter to emit the bit</a:t>
            </a:r>
            <a:endParaRPr lang="en-US" altLang="zh-CN" sz="1800" smtClean="0">
              <a:ea typeface="SimSun" pitchFamily="2" charset="-122"/>
            </a:endParaRPr>
          </a:p>
          <a:p>
            <a:pPr>
              <a:lnSpc>
                <a:spcPct val="80000"/>
              </a:lnSpc>
            </a:pPr>
            <a:r>
              <a:rPr lang="en-US" altLang="en-US" sz="2000" smtClean="0"/>
              <a:t>Modulation rate</a:t>
            </a:r>
          </a:p>
          <a:p>
            <a:pPr lvl="1">
              <a:lnSpc>
                <a:spcPct val="80000"/>
              </a:lnSpc>
            </a:pPr>
            <a:r>
              <a:rPr lang="en-US" altLang="en-US" sz="1800" smtClean="0"/>
              <a:t>Rate at which the signal level changes</a:t>
            </a:r>
          </a:p>
          <a:p>
            <a:pPr lvl="1">
              <a:lnSpc>
                <a:spcPct val="80000"/>
              </a:lnSpc>
            </a:pPr>
            <a:r>
              <a:rPr lang="en-US" altLang="en-US" sz="1800" smtClean="0"/>
              <a:t>Measured in </a:t>
            </a:r>
            <a:r>
              <a:rPr lang="en-US" altLang="en-US" sz="1800" b="1" smtClean="0">
                <a:solidFill>
                  <a:srgbClr val="FF0000"/>
                </a:solidFill>
              </a:rPr>
              <a:t>baud</a:t>
            </a:r>
            <a:r>
              <a:rPr lang="en-US" altLang="en-US" sz="1800" b="1" smtClean="0"/>
              <a:t>:</a:t>
            </a:r>
            <a:r>
              <a:rPr lang="en-US" altLang="en-US" sz="1800" smtClean="0"/>
              <a:t> </a:t>
            </a:r>
            <a:r>
              <a:rPr lang="en-US" altLang="en-US" sz="1800" b="1" smtClean="0"/>
              <a:t>signal elements per second</a:t>
            </a:r>
          </a:p>
          <a:p>
            <a:pPr>
              <a:lnSpc>
                <a:spcPct val="80000"/>
              </a:lnSpc>
            </a:pPr>
            <a:r>
              <a:rPr lang="en-US" altLang="en-US" sz="2000" smtClean="0"/>
              <a:t>Mark and Space</a:t>
            </a:r>
          </a:p>
          <a:p>
            <a:pPr lvl="1">
              <a:lnSpc>
                <a:spcPct val="80000"/>
              </a:lnSpc>
            </a:pPr>
            <a:r>
              <a:rPr lang="en-US" altLang="en-US" sz="1800" smtClean="0"/>
              <a:t>Mark: Binary 1</a:t>
            </a:r>
          </a:p>
          <a:p>
            <a:pPr lvl="1">
              <a:lnSpc>
                <a:spcPct val="80000"/>
              </a:lnSpc>
            </a:pPr>
            <a:r>
              <a:rPr lang="en-US" altLang="en-US" sz="1800" smtClean="0"/>
              <a:t>Space: Binary 0</a:t>
            </a:r>
            <a:endParaRPr lang="en-US" sz="1800" smtClean="0"/>
          </a:p>
        </p:txBody>
      </p:sp>
      <p:grpSp>
        <p:nvGrpSpPr>
          <p:cNvPr id="2" name="Group 10"/>
          <p:cNvGrpSpPr>
            <a:grpSpLocks/>
          </p:cNvGrpSpPr>
          <p:nvPr/>
        </p:nvGrpSpPr>
        <p:grpSpPr bwMode="auto">
          <a:xfrm>
            <a:off x="3276600" y="3243263"/>
            <a:ext cx="5562600" cy="1752600"/>
            <a:chOff x="2064" y="2043"/>
            <a:chExt cx="3504" cy="1104"/>
          </a:xfrm>
        </p:grpSpPr>
        <p:sp>
          <p:nvSpPr>
            <p:cNvPr id="9222" name="Line 7"/>
            <p:cNvSpPr>
              <a:spLocks noChangeShapeType="1"/>
            </p:cNvSpPr>
            <p:nvPr/>
          </p:nvSpPr>
          <p:spPr bwMode="auto">
            <a:xfrm flipH="1" flipV="1">
              <a:off x="4512" y="2256"/>
              <a:ext cx="144" cy="240"/>
            </a:xfrm>
            <a:prstGeom prst="line">
              <a:avLst/>
            </a:prstGeom>
            <a:noFill/>
            <a:ln w="9525">
              <a:solidFill>
                <a:schemeClr val="tx1"/>
              </a:solidFill>
              <a:round/>
              <a:headEnd/>
              <a:tailEnd type="triangle" w="med" len="med"/>
            </a:ln>
            <a:effectLst/>
          </p:spPr>
          <p:txBody>
            <a:bodyPr lIns="90000" tIns="46800" rIns="90000" bIns="46800"/>
            <a:lstStyle/>
            <a:p>
              <a:endParaRPr lang="en-GB"/>
            </a:p>
          </p:txBody>
        </p:sp>
        <p:grpSp>
          <p:nvGrpSpPr>
            <p:cNvPr id="3" name="Group 9"/>
            <p:cNvGrpSpPr>
              <a:grpSpLocks/>
            </p:cNvGrpSpPr>
            <p:nvPr/>
          </p:nvGrpSpPr>
          <p:grpSpPr bwMode="auto">
            <a:xfrm>
              <a:off x="2064" y="2043"/>
              <a:ext cx="3504" cy="1104"/>
              <a:chOff x="2064" y="2043"/>
              <a:chExt cx="3504" cy="1104"/>
            </a:xfrm>
          </p:grpSpPr>
          <p:sp>
            <p:nvSpPr>
              <p:cNvPr id="9224" name="AutoShape 4"/>
              <p:cNvSpPr>
                <a:spLocks noChangeArrowheads="1"/>
              </p:cNvSpPr>
              <p:nvPr/>
            </p:nvSpPr>
            <p:spPr bwMode="auto">
              <a:xfrm>
                <a:off x="3621" y="2043"/>
                <a:ext cx="1200" cy="192"/>
              </a:xfrm>
              <a:prstGeom prst="roundRect">
                <a:avLst>
                  <a:gd name="adj" fmla="val 16667"/>
                </a:avLst>
              </a:prstGeom>
              <a:noFill/>
              <a:ln w="9525">
                <a:solidFill>
                  <a:srgbClr val="0000FF"/>
                </a:solidFill>
                <a:round/>
                <a:headEnd/>
                <a:tailEnd/>
              </a:ln>
              <a:effectLst/>
            </p:spPr>
            <p:txBody>
              <a:bodyPr wrap="none" lIns="90000" tIns="46800" rIns="90000" bIns="46800" anchor="ctr"/>
              <a:lstStyle/>
              <a:p>
                <a:pPr algn="ctr"/>
                <a:endParaRPr lang="en-US"/>
              </a:p>
            </p:txBody>
          </p:sp>
          <p:sp>
            <p:nvSpPr>
              <p:cNvPr id="9225" name="AutoShape 5"/>
              <p:cNvSpPr>
                <a:spLocks noChangeArrowheads="1"/>
              </p:cNvSpPr>
              <p:nvPr/>
            </p:nvSpPr>
            <p:spPr bwMode="auto">
              <a:xfrm>
                <a:off x="2064" y="2955"/>
                <a:ext cx="2016" cy="192"/>
              </a:xfrm>
              <a:prstGeom prst="roundRect">
                <a:avLst>
                  <a:gd name="adj" fmla="val 16667"/>
                </a:avLst>
              </a:prstGeom>
              <a:noFill/>
              <a:ln w="9525">
                <a:solidFill>
                  <a:srgbClr val="0000FF"/>
                </a:solidFill>
                <a:round/>
                <a:headEnd/>
                <a:tailEnd/>
              </a:ln>
              <a:effectLst/>
            </p:spPr>
            <p:txBody>
              <a:bodyPr wrap="none" lIns="90000" tIns="46800" rIns="90000" bIns="46800" anchor="ctr"/>
              <a:lstStyle/>
              <a:p>
                <a:endParaRPr lang="en-US"/>
              </a:p>
            </p:txBody>
          </p:sp>
          <p:sp>
            <p:nvSpPr>
              <p:cNvPr id="9226" name="Text Box 6"/>
              <p:cNvSpPr txBox="1">
                <a:spLocks noChangeArrowheads="1"/>
              </p:cNvSpPr>
              <p:nvPr/>
            </p:nvSpPr>
            <p:spPr bwMode="auto">
              <a:xfrm>
                <a:off x="4176" y="2496"/>
                <a:ext cx="1392" cy="524"/>
              </a:xfrm>
              <a:prstGeom prst="rect">
                <a:avLst/>
              </a:prstGeom>
              <a:noFill/>
              <a:ln w="9525">
                <a:solidFill>
                  <a:srgbClr val="FF0000"/>
                </a:solidFill>
                <a:miter lim="800000"/>
                <a:headEnd/>
                <a:tailEnd/>
              </a:ln>
              <a:effectLst/>
            </p:spPr>
            <p:txBody>
              <a:bodyPr lIns="90000" tIns="46800" rIns="90000" bIns="46800">
                <a:spAutoFit/>
              </a:bodyPr>
              <a:lstStyle/>
              <a:p>
                <a:pPr>
                  <a:spcBef>
                    <a:spcPct val="50000"/>
                  </a:spcBef>
                </a:pPr>
                <a:r>
                  <a:rPr lang="en-US" altLang="zh-CN">
                    <a:ea typeface="SimSun" pitchFamily="2" charset="-122"/>
                  </a:rPr>
                  <a:t>How are they related?</a:t>
                </a:r>
                <a:endParaRPr lang="en-US"/>
              </a:p>
            </p:txBody>
          </p:sp>
          <p:sp>
            <p:nvSpPr>
              <p:cNvPr id="9227" name="Line 8"/>
              <p:cNvSpPr>
                <a:spLocks noChangeShapeType="1"/>
              </p:cNvSpPr>
              <p:nvPr/>
            </p:nvSpPr>
            <p:spPr bwMode="auto">
              <a:xfrm flipH="1">
                <a:off x="3696" y="2736"/>
                <a:ext cx="480" cy="192"/>
              </a:xfrm>
              <a:prstGeom prst="line">
                <a:avLst/>
              </a:prstGeom>
              <a:noFill/>
              <a:ln w="9525">
                <a:solidFill>
                  <a:schemeClr val="tx1"/>
                </a:solidFill>
                <a:round/>
                <a:headEnd/>
                <a:tailEnd type="triangle" w="med" len="med"/>
              </a:ln>
              <a:effectLst/>
            </p:spPr>
            <p:txBody>
              <a:bodyPr lIns="90000" tIns="46800" rIns="90000" bIns="46800"/>
              <a:lstStyle/>
              <a:p>
                <a:endParaRPr lang="en-GB"/>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miter lim="800000"/>
            <a:headEnd/>
            <a:tailEnd/>
          </a:ln>
        </p:spPr>
        <p:txBody>
          <a:bodyPr/>
          <a:lstStyle/>
          <a:p>
            <a:fld id="{9F1F53F7-E1DA-4186-A5BB-74965E8EEEB2}" type="slidenum">
              <a:rPr lang="en-GB">
                <a:latin typeface="Arial" pitchFamily="34" charset="0"/>
              </a:rPr>
              <a:pPr/>
              <a:t>9</a:t>
            </a:fld>
            <a:endParaRPr lang="en-GB">
              <a:latin typeface="Arial" pitchFamily="34" charset="0"/>
            </a:endParaRPr>
          </a:p>
        </p:txBody>
      </p:sp>
      <p:sp>
        <p:nvSpPr>
          <p:cNvPr id="10243" name="Rectangle 2"/>
          <p:cNvSpPr>
            <a:spLocks noGrp="1" noChangeArrowheads="1"/>
          </p:cNvSpPr>
          <p:nvPr>
            <p:ph type="title"/>
          </p:nvPr>
        </p:nvSpPr>
        <p:spPr/>
        <p:txBody>
          <a:bodyPr/>
          <a:lstStyle/>
          <a:p>
            <a:r>
              <a:rPr lang="en-US" altLang="en-US" sz="3200" smtClean="0"/>
              <a:t>Interpreting Signals at the Receiver</a:t>
            </a:r>
          </a:p>
        </p:txBody>
      </p:sp>
      <p:sp>
        <p:nvSpPr>
          <p:cNvPr id="10244" name="Rectangle 3"/>
          <p:cNvSpPr>
            <a:spLocks noGrp="1" noChangeArrowheads="1"/>
          </p:cNvSpPr>
          <p:nvPr>
            <p:ph type="body" idx="1"/>
          </p:nvPr>
        </p:nvSpPr>
        <p:spPr/>
        <p:txBody>
          <a:bodyPr/>
          <a:lstStyle/>
          <a:p>
            <a:pPr>
              <a:lnSpc>
                <a:spcPct val="80000"/>
              </a:lnSpc>
            </a:pPr>
            <a:r>
              <a:rPr lang="en-US" altLang="en-US" sz="2000" smtClean="0"/>
              <a:t>The receiver needs to know</a:t>
            </a:r>
          </a:p>
          <a:p>
            <a:pPr lvl="1">
              <a:lnSpc>
                <a:spcPct val="80000"/>
              </a:lnSpc>
            </a:pPr>
            <a:r>
              <a:rPr lang="en-US" altLang="zh-CN" sz="1800" smtClean="0">
                <a:ea typeface="SimSun" pitchFamily="2" charset="-122"/>
              </a:rPr>
              <a:t>The </a:t>
            </a:r>
            <a:r>
              <a:rPr lang="en-US" altLang="en-US" sz="1800" smtClean="0"/>
              <a:t>timing of each </a:t>
            </a:r>
            <a:r>
              <a:rPr lang="en-US" altLang="zh-CN" sz="1800" smtClean="0">
                <a:ea typeface="SimSun" pitchFamily="2" charset="-122"/>
              </a:rPr>
              <a:t>signal element</a:t>
            </a:r>
            <a:r>
              <a:rPr lang="en-US" altLang="en-US" sz="1800" smtClean="0"/>
              <a:t>, i.e.</a:t>
            </a:r>
            <a:r>
              <a:rPr lang="en-US" altLang="zh-CN" sz="1800" smtClean="0">
                <a:ea typeface="SimSun" pitchFamily="2" charset="-122"/>
              </a:rPr>
              <a:t>,</a:t>
            </a:r>
            <a:r>
              <a:rPr lang="en-US" altLang="en-US" sz="1800" smtClean="0"/>
              <a:t> when a </a:t>
            </a:r>
            <a:r>
              <a:rPr lang="en-US" altLang="zh-CN" sz="1800" smtClean="0">
                <a:ea typeface="SimSun" pitchFamily="2" charset="-122"/>
              </a:rPr>
              <a:t>signal element</a:t>
            </a:r>
            <a:r>
              <a:rPr lang="en-US" altLang="en-US" sz="1800" smtClean="0"/>
              <a:t> begins and ends</a:t>
            </a:r>
          </a:p>
          <a:p>
            <a:pPr lvl="1">
              <a:lnSpc>
                <a:spcPct val="80000"/>
              </a:lnSpc>
            </a:pPr>
            <a:r>
              <a:rPr lang="en-US" altLang="en-US" sz="1800" smtClean="0"/>
              <a:t>signal levels</a:t>
            </a:r>
            <a:endParaRPr lang="en-US" altLang="zh-CN" sz="1800" smtClean="0">
              <a:ea typeface="SimSun" pitchFamily="2" charset="-122"/>
            </a:endParaRPr>
          </a:p>
          <a:p>
            <a:pPr lvl="1">
              <a:lnSpc>
                <a:spcPct val="80000"/>
              </a:lnSpc>
            </a:pPr>
            <a:r>
              <a:rPr lang="en-US" altLang="zh-CN" sz="1800" smtClean="0">
                <a:ea typeface="SimSun" pitchFamily="2" charset="-122"/>
              </a:rPr>
              <a:t>These tasks are performed by sampling each element position in the middle of the interval and comparing the value to a threshold.</a:t>
            </a:r>
            <a:endParaRPr lang="en-US" altLang="en-US" sz="1800" smtClean="0"/>
          </a:p>
          <a:p>
            <a:pPr>
              <a:lnSpc>
                <a:spcPct val="80000"/>
              </a:lnSpc>
            </a:pPr>
            <a:r>
              <a:rPr lang="en-US" altLang="en-US" sz="2000" smtClean="0"/>
              <a:t>Factors affecting successful interpreting of signals</a:t>
            </a:r>
          </a:p>
          <a:p>
            <a:pPr lvl="1">
              <a:lnSpc>
                <a:spcPct val="80000"/>
              </a:lnSpc>
            </a:pPr>
            <a:r>
              <a:rPr lang="en-US" altLang="en-US" sz="1800" smtClean="0"/>
              <a:t>Signal</a:t>
            </a:r>
            <a:r>
              <a:rPr lang="en-US" altLang="zh-CN" sz="1800" smtClean="0">
                <a:ea typeface="SimSun" pitchFamily="2" charset="-122"/>
              </a:rPr>
              <a:t>-</a:t>
            </a:r>
            <a:r>
              <a:rPr lang="en-US" altLang="en-US" sz="1800" smtClean="0"/>
              <a:t>to</a:t>
            </a:r>
            <a:r>
              <a:rPr lang="en-US" altLang="zh-CN" sz="1800" smtClean="0">
                <a:ea typeface="SimSun" pitchFamily="2" charset="-122"/>
              </a:rPr>
              <a:t>-</a:t>
            </a:r>
            <a:r>
              <a:rPr lang="en-US" altLang="en-US" sz="1800" smtClean="0"/>
              <a:t>noise ratio (SNR)</a:t>
            </a:r>
          </a:p>
          <a:p>
            <a:pPr lvl="1">
              <a:lnSpc>
                <a:spcPct val="80000"/>
              </a:lnSpc>
            </a:pPr>
            <a:r>
              <a:rPr lang="en-US" altLang="en-US" sz="1800" smtClean="0"/>
              <a:t>Data rate</a:t>
            </a:r>
          </a:p>
          <a:p>
            <a:pPr lvl="1">
              <a:lnSpc>
                <a:spcPct val="80000"/>
              </a:lnSpc>
            </a:pPr>
            <a:r>
              <a:rPr lang="en-US" altLang="en-US" sz="1800" smtClean="0"/>
              <a:t>Bandwidth</a:t>
            </a:r>
          </a:p>
          <a:p>
            <a:pPr>
              <a:lnSpc>
                <a:spcPct val="80000"/>
              </a:lnSpc>
            </a:pPr>
            <a:r>
              <a:rPr lang="en-US" altLang="en-US" sz="2000" smtClean="0"/>
              <a:t>Some principles:</a:t>
            </a:r>
          </a:p>
          <a:p>
            <a:pPr lvl="1">
              <a:lnSpc>
                <a:spcPct val="80000"/>
              </a:lnSpc>
            </a:pPr>
            <a:r>
              <a:rPr lang="en-US" altLang="en-US" sz="1800" smtClean="0"/>
              <a:t>An increase in data rate increases bit error rate (BER)</a:t>
            </a:r>
          </a:p>
          <a:p>
            <a:pPr lvl="1">
              <a:lnSpc>
                <a:spcPct val="80000"/>
              </a:lnSpc>
            </a:pPr>
            <a:r>
              <a:rPr lang="en-US" altLang="en-US" sz="1800" smtClean="0"/>
              <a:t>An increase in SNR decreases BER</a:t>
            </a:r>
          </a:p>
          <a:p>
            <a:pPr lvl="1">
              <a:lnSpc>
                <a:spcPct val="80000"/>
              </a:lnSpc>
            </a:pPr>
            <a:r>
              <a:rPr lang="en-US" altLang="en-US" sz="1800" smtClean="0"/>
              <a:t>An increase in bandwidth allows an increase in data rate</a:t>
            </a:r>
          </a:p>
          <a:p>
            <a:pPr>
              <a:lnSpc>
                <a:spcPct val="80000"/>
              </a:lnSpc>
            </a:pPr>
            <a:r>
              <a:rPr lang="en-US" altLang="en-US" sz="2000" smtClean="0"/>
              <a:t>Another factor that can improve performance:</a:t>
            </a:r>
          </a:p>
          <a:p>
            <a:pPr lvl="1">
              <a:lnSpc>
                <a:spcPct val="80000"/>
              </a:lnSpc>
            </a:pPr>
            <a:r>
              <a:rPr lang="en-US" altLang="en-US" sz="1800" smtClean="0">
                <a:solidFill>
                  <a:srgbClr val="FF0000"/>
                </a:solidFill>
              </a:rPr>
              <a:t>Encoding scheme</a:t>
            </a:r>
            <a:r>
              <a:rPr lang="en-US" altLang="en-US" sz="1800" smtClean="0"/>
              <a:t>: the mapping from data bits to signal elements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2082</Words>
  <Application>Microsoft Office PowerPoint</Application>
  <PresentationFormat>On-screen Show (4:3)</PresentationFormat>
  <Paragraphs>244</Paragraphs>
  <Slides>58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Office Theme</vt:lpstr>
      <vt:lpstr>Equation</vt:lpstr>
      <vt:lpstr>ICS 3103:Data Communications Modulation Techniques</vt:lpstr>
      <vt:lpstr>Waves</vt:lpstr>
      <vt:lpstr>Waves</vt:lpstr>
      <vt:lpstr>Encoding and Modulation</vt:lpstr>
      <vt:lpstr>Modulation</vt:lpstr>
      <vt:lpstr>Encoding/modulation Techniques</vt:lpstr>
      <vt:lpstr>(I) Digital Data, Digital Signal</vt:lpstr>
      <vt:lpstr>Terminologies</vt:lpstr>
      <vt:lpstr>Interpreting Signals at the Receiver</vt:lpstr>
      <vt:lpstr>Evaluation of Encoding Schemes (1)</vt:lpstr>
      <vt:lpstr>Comparison of Encoding Schemes (2)</vt:lpstr>
      <vt:lpstr>Slide 12</vt:lpstr>
      <vt:lpstr>Modulation</vt:lpstr>
      <vt:lpstr>Modulation</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Digital Data Transmission</vt:lpstr>
      <vt:lpstr>Baseband Transmission </vt:lpstr>
      <vt:lpstr>Base-Band Data Transmission</vt:lpstr>
      <vt:lpstr>Encoding Schemes</vt:lpstr>
      <vt:lpstr>Non-Return to Zero (NRZ)</vt:lpstr>
      <vt:lpstr>NRZ - Example</vt:lpstr>
      <vt:lpstr>Unipolar Return to Zero (Unipolar RZ)</vt:lpstr>
      <vt:lpstr>Unipolar RZ - Example</vt:lpstr>
      <vt:lpstr>Bipolar Return to Zero (Bipolar RZ)</vt:lpstr>
      <vt:lpstr>Bipolar RZ - Example</vt:lpstr>
      <vt:lpstr>Return to Zero Alternate Mark Inversion (RZ-AMI) </vt:lpstr>
      <vt:lpstr>RZ-AMI - Example</vt:lpstr>
      <vt:lpstr>Non-Return to Zero – Mark (NRZ-Mark) </vt:lpstr>
      <vt:lpstr>NRZ-Mark - Example</vt:lpstr>
      <vt:lpstr>Manchester coding (Biphase)</vt:lpstr>
      <vt:lpstr>Manchester coding - Example</vt:lpstr>
      <vt:lpstr>Scrambling techniques</vt:lpstr>
      <vt:lpstr>Bipolar 8 Zero substitution (B8ZS) </vt:lpstr>
      <vt:lpstr>B8ZS - Example</vt:lpstr>
      <vt:lpstr>B8ZS – Example (Continue)</vt:lpstr>
      <vt:lpstr>Transmission</vt:lpstr>
      <vt:lpstr>Bit Rate</vt:lpstr>
      <vt:lpstr>Example – Bit rate calculation</vt:lpstr>
      <vt:lpstr>Example – Bit rate calculation</vt:lpstr>
      <vt:lpstr>Example – Bit rate calculation</vt:lpstr>
      <vt:lpstr>Baud rate (Symbol rate)</vt:lpstr>
      <vt:lpstr>Baud rate (Symbol rate)</vt:lpstr>
      <vt:lpstr>Baud rate (Symbol rate)</vt:lpstr>
      <vt:lpstr>Example</vt:lpstr>
      <vt:lpstr>Example (Continue)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3103:Data Communications Modulation Techniques</dc:title>
  <dc:creator>Cherry</dc:creator>
  <cp:lastModifiedBy>Windows 用户</cp:lastModifiedBy>
  <cp:revision>5</cp:revision>
  <dcterms:created xsi:type="dcterms:W3CDTF">2013-06-05T05:00:09Z</dcterms:created>
  <dcterms:modified xsi:type="dcterms:W3CDTF">2015-10-18T10:19:46Z</dcterms:modified>
</cp:coreProperties>
</file>