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44"/>
  </p:notesMasterIdLst>
  <p:handoutMasterIdLst>
    <p:handoutMasterId r:id="rId45"/>
  </p:handoutMasterIdLst>
  <p:sldIdLst>
    <p:sldId id="256" r:id="rId4"/>
    <p:sldId id="265" r:id="rId5"/>
    <p:sldId id="306" r:id="rId6"/>
    <p:sldId id="322" r:id="rId7"/>
    <p:sldId id="320" r:id="rId8"/>
    <p:sldId id="307" r:id="rId9"/>
    <p:sldId id="308" r:id="rId10"/>
    <p:sldId id="309" r:id="rId11"/>
    <p:sldId id="311" r:id="rId12"/>
    <p:sldId id="330" r:id="rId13"/>
    <p:sldId id="331" r:id="rId14"/>
    <p:sldId id="312" r:id="rId15"/>
    <p:sldId id="313" r:id="rId16"/>
    <p:sldId id="314" r:id="rId17"/>
    <p:sldId id="315" r:id="rId18"/>
    <p:sldId id="316" r:id="rId19"/>
    <p:sldId id="317" r:id="rId20"/>
    <p:sldId id="321" r:id="rId21"/>
    <p:sldId id="318" r:id="rId22"/>
    <p:sldId id="323" r:id="rId23"/>
    <p:sldId id="332" r:id="rId24"/>
    <p:sldId id="333" r:id="rId25"/>
    <p:sldId id="334" r:id="rId26"/>
    <p:sldId id="335" r:id="rId27"/>
    <p:sldId id="336" r:id="rId28"/>
    <p:sldId id="337" r:id="rId29"/>
    <p:sldId id="324" r:id="rId30"/>
    <p:sldId id="325" r:id="rId31"/>
    <p:sldId id="319" r:id="rId32"/>
    <p:sldId id="327" r:id="rId33"/>
    <p:sldId id="329" r:id="rId34"/>
    <p:sldId id="328" r:id="rId35"/>
    <p:sldId id="338" r:id="rId36"/>
    <p:sldId id="339" r:id="rId37"/>
    <p:sldId id="341" r:id="rId38"/>
    <p:sldId id="340" r:id="rId39"/>
    <p:sldId id="326" r:id="rId40"/>
    <p:sldId id="310" r:id="rId41"/>
    <p:sldId id="261" r:id="rId42"/>
    <p:sldId id="272" r:id="rId4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01">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0DD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9" d="100"/>
          <a:sy n="139" d="100"/>
        </p:scale>
        <p:origin x="-768" y="-104"/>
      </p:cViewPr>
      <p:guideLst>
        <p:guide orient="horz" pos="1801"/>
        <p:guide pos="2880"/>
      </p:guideLst>
    </p:cSldViewPr>
  </p:slideViewPr>
  <p:notesTextViewPr>
    <p:cViewPr>
      <p:scale>
        <a:sx n="1" d="1"/>
        <a:sy n="1" d="1"/>
      </p:scale>
      <p:origin x="0" y="0"/>
    </p:cViewPr>
  </p:notesText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xmlns="" id="{8FEF09C3-5432-4DA0-9890-3050357C5E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xmlns="" id="{9227E202-B8C5-4411-9AB9-001230F36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CC0FA2-A713-4856-8F75-7FAFAF357361}" type="datetimeFigureOut">
              <a:rPr lang="ko-KR" altLang="en-US" smtClean="0"/>
              <a:t>16/07/18</a:t>
            </a:fld>
            <a:endParaRPr lang="ko-KR" altLang="en-US"/>
          </a:p>
        </p:txBody>
      </p:sp>
      <p:sp>
        <p:nvSpPr>
          <p:cNvPr id="4" name="바닥글 개체 틀 3">
            <a:extLst>
              <a:ext uri="{FF2B5EF4-FFF2-40B4-BE49-F238E27FC236}">
                <a16:creationId xmlns:a16="http://schemas.microsoft.com/office/drawing/2014/main" xmlns="" id="{A05FDCCD-9920-4087-A8EF-840D6BF967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xmlns="" id="{1B30773E-42C5-4B13-84D2-DE05FB0C34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A52E6A-8C14-4F5B-B0CB-3A4FCBC8D1E8}" type="slidenum">
              <a:rPr lang="ko-KR" altLang="en-US" smtClean="0"/>
              <a:t>‹#›</a:t>
            </a:fld>
            <a:endParaRPr lang="ko-KR" altLang="en-US"/>
          </a:p>
        </p:txBody>
      </p:sp>
    </p:spTree>
    <p:extLst>
      <p:ext uri="{BB962C8B-B14F-4D97-AF65-F5344CB8AC3E}">
        <p14:creationId xmlns:p14="http://schemas.microsoft.com/office/powerpoint/2010/main" val="1617795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8866FF-EA9A-44BA-8DB2-FB8E70490571}" type="datetimeFigureOut">
              <a:rPr lang="ko-KR" altLang="en-US" smtClean="0"/>
              <a:t>16/07/18</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89A33-A361-4541-B6A7-456994CC0C02}" type="slidenum">
              <a:rPr lang="ko-KR" altLang="en-US" smtClean="0"/>
              <a:t>‹#›</a:t>
            </a:fld>
            <a:endParaRPr lang="ko-KR" altLang="en-US"/>
          </a:p>
        </p:txBody>
      </p:sp>
    </p:spTree>
    <p:extLst>
      <p:ext uri="{BB962C8B-B14F-4D97-AF65-F5344CB8AC3E}">
        <p14:creationId xmlns:p14="http://schemas.microsoft.com/office/powerpoint/2010/main" val="382456447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g"/><Relationship Id="rId3"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49293" y="1563638"/>
            <a:ext cx="3845416" cy="1080121"/>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649145" y="2634232"/>
            <a:ext cx="3845416" cy="799934"/>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a:t>
            </a:r>
          </a:p>
          <a:p>
            <a:pPr lvl="0"/>
            <a:r>
              <a:rPr lang="en-US" altLang="ko-KR" dirty="0"/>
              <a:t>OF YOUR </a:t>
            </a:r>
          </a:p>
          <a:p>
            <a:pPr lvl="0"/>
            <a:r>
              <a:rPr lang="en-US" altLang="ko-KR" dirty="0"/>
              <a:t>PRESENTATION HERE</a:t>
            </a:r>
            <a:endParaRPr lang="ko-KR" altLang="en-US" dirty="0"/>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3116" y="843558"/>
            <a:ext cx="8077768" cy="2160240"/>
          </a:xfrm>
          <a:prstGeom prst="rect">
            <a:avLst/>
          </a:prstGeom>
          <a:solidFill>
            <a:schemeClr val="bg1">
              <a:lumMod val="95000"/>
            </a:schemeClr>
          </a:solidFill>
          <a:ln w="38100">
            <a:no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3" hasCustomPrompt="1"/>
          </p:nvPr>
        </p:nvSpPr>
        <p:spPr>
          <a:xfrm>
            <a:off x="4031416" y="2475359"/>
            <a:ext cx="1062118" cy="1062118"/>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1596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3" name="Rectangle 2"/>
          <p:cNvSpPr/>
          <p:nvPr userDrawn="1"/>
        </p:nvSpPr>
        <p:spPr>
          <a:xfrm>
            <a:off x="6012160" y="0"/>
            <a:ext cx="313184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p:cNvSpPr>
            <a:spLocks noGrp="1"/>
          </p:cNvSpPr>
          <p:nvPr>
            <p:ph type="pic" idx="1" hasCustomPrompt="1"/>
          </p:nvPr>
        </p:nvSpPr>
        <p:spPr>
          <a:xfrm>
            <a:off x="3131840" y="0"/>
            <a:ext cx="288032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33221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2" name="Rectangle 1"/>
          <p:cNvSpPr/>
          <p:nvPr userDrawn="1"/>
        </p:nvSpPr>
        <p:spPr>
          <a:xfrm>
            <a:off x="8244000" y="0"/>
            <a:ext cx="900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 name="Picture Placeholder 2"/>
          <p:cNvSpPr>
            <a:spLocks noGrp="1"/>
          </p:cNvSpPr>
          <p:nvPr>
            <p:ph type="pic" idx="12" hasCustomPrompt="1"/>
          </p:nvPr>
        </p:nvSpPr>
        <p:spPr>
          <a:xfrm>
            <a:off x="5811908"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2477595"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Rectangle 4"/>
          <p:cNvSpPr/>
          <p:nvPr userDrawn="1"/>
        </p:nvSpPr>
        <p:spPr>
          <a:xfrm>
            <a:off x="4916268" y="0"/>
            <a:ext cx="900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231730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429444"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5" hasCustomPrompt="1"/>
          </p:nvPr>
        </p:nvSpPr>
        <p:spPr>
          <a:xfrm>
            <a:off x="4644008"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6" hasCustomPrompt="1"/>
          </p:nvPr>
        </p:nvSpPr>
        <p:spPr>
          <a:xfrm>
            <a:off x="429444" y="2912740"/>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
        <p:nvSpPr>
          <p:cNvPr id="9" name="Rectangle 8"/>
          <p:cNvSpPr/>
          <p:nvPr userDrawn="1"/>
        </p:nvSpPr>
        <p:spPr>
          <a:xfrm>
            <a:off x="4644464" y="2912740"/>
            <a:ext cx="4104000" cy="18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85576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2" name="Rectangle 1"/>
          <p:cNvSpPr/>
          <p:nvPr userDrawn="1"/>
        </p:nvSpPr>
        <p:spPr>
          <a:xfrm>
            <a:off x="4583048" y="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1" hasCustomPrompt="1"/>
          </p:nvPr>
        </p:nvSpPr>
        <p:spPr>
          <a:xfrm>
            <a:off x="4583048"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298953"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81159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323528" y="24844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4" hasCustomPrompt="1"/>
          </p:nvPr>
        </p:nvSpPr>
        <p:spPr>
          <a:xfrm>
            <a:off x="3671560" y="183262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5" hasCustomPrompt="1"/>
          </p:nvPr>
        </p:nvSpPr>
        <p:spPr>
          <a:xfrm>
            <a:off x="2105640" y="341679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6" hasCustomPrompt="1"/>
          </p:nvPr>
        </p:nvSpPr>
        <p:spPr>
          <a:xfrm>
            <a:off x="323528" y="183262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7" hasCustomPrompt="1"/>
          </p:nvPr>
        </p:nvSpPr>
        <p:spPr>
          <a:xfrm>
            <a:off x="2105640" y="183204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8" hasCustomPrompt="1"/>
          </p:nvPr>
        </p:nvSpPr>
        <p:spPr>
          <a:xfrm>
            <a:off x="3671560" y="24844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83147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35896" y="10191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5283453" y="14154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97966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4824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8860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748616"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986924"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7"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116357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0152" y="1023301"/>
            <a:ext cx="3024336" cy="3662411"/>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6687664" y="1164297"/>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2" hasCustomPrompt="1"/>
          </p:nvPr>
        </p:nvSpPr>
        <p:spPr>
          <a:xfrm>
            <a:off x="5196830" y="1426241"/>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92235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a:blip r:embed="rId2"/>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blipFill>
              <a:blip r:embed="rId2"/>
              <a:stretch>
                <a:fillRect/>
              </a:stretch>
            </a:blip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
        <p:nvSpPr>
          <p:cNvPr id="10" name="Text Placeholder 9"/>
          <p:cNvSpPr>
            <a:spLocks noGrp="1"/>
          </p:cNvSpPr>
          <p:nvPr>
            <p:ph type="body" sz="quarter" idx="10" hasCustomPrompt="1"/>
          </p:nvPr>
        </p:nvSpPr>
        <p:spPr>
          <a:xfrm>
            <a:off x="0" y="2105794"/>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68185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95936" y="2253238"/>
            <a:ext cx="5148064"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995936" y="2726814"/>
            <a:ext cx="51480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8" name="Group 7"/>
          <p:cNvGrpSpPr/>
          <p:nvPr userDrawn="1"/>
        </p:nvGrpSpPr>
        <p:grpSpPr>
          <a:xfrm>
            <a:off x="941932" y="1244876"/>
            <a:ext cx="2693964" cy="2636602"/>
            <a:chOff x="1619672" y="548680"/>
            <a:chExt cx="5904656" cy="5778928"/>
          </a:xfrm>
        </p:grpSpPr>
        <p:sp>
          <p:nvSpPr>
            <p:cNvPr id="9" name="Oval 8"/>
            <p:cNvSpPr/>
            <p:nvPr userDrawn="1"/>
          </p:nvSpPr>
          <p:spPr>
            <a:xfrm>
              <a:off x="2411760" y="1268760"/>
              <a:ext cx="4320480" cy="4320480"/>
            </a:xfrm>
            <a:prstGeom prst="ellipse">
              <a:avLst/>
            </a:pr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2" name="Oval 11"/>
            <p:cNvSpPr/>
            <p:nvPr userDrawn="1"/>
          </p:nvSpPr>
          <p:spPr>
            <a:xfrm>
              <a:off x="2483768" y="1340768"/>
              <a:ext cx="4176464" cy="4176464"/>
            </a:xfrm>
            <a:prstGeom prst="ellipse">
              <a:avLst/>
            </a:prstGeom>
            <a:blipFill>
              <a:blip r:embed="rId3"/>
              <a:stretch>
                <a:fillRect/>
              </a:stretch>
            </a:blip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13" name="Straight Connector 12"/>
            <p:cNvCxnSpPr/>
            <p:nvPr userDrawn="1"/>
          </p:nvCxnSpPr>
          <p:spPr>
            <a:xfrm>
              <a:off x="4572000" y="548680"/>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572000" y="5607528"/>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732240"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619672"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6156176" y="2378312"/>
              <a:ext cx="792088" cy="3306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5431496" y="1124744"/>
              <a:ext cx="432048" cy="79208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094136" y="1131624"/>
              <a:ext cx="613768" cy="7852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195736" y="2090992"/>
              <a:ext cx="898400" cy="49224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V="1">
              <a:off x="3180984" y="4941168"/>
              <a:ext cx="526920" cy="576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6304" y="4329100"/>
              <a:ext cx="637832" cy="39604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5979584" y="4142812"/>
              <a:ext cx="968680" cy="51032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5431496" y="4875464"/>
              <a:ext cx="490068" cy="732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2754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1065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0381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23478"/>
            <a:ext cx="745232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699542"/>
            <a:ext cx="745232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98141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2700934" y="322499"/>
            <a:ext cx="1583034" cy="1385155"/>
          </a:xfrm>
          <a:prstGeom prst="rect">
            <a:avLst/>
          </a:prstGeom>
          <a:solidFill>
            <a:schemeClr val="bg1">
              <a:lumMod val="95000"/>
            </a:schemeClr>
          </a:solidFill>
          <a:ln w="1905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1" hasCustomPrompt="1"/>
          </p:nvPr>
        </p:nvSpPr>
        <p:spPr>
          <a:xfrm>
            <a:off x="2700934" y="1898609"/>
            <a:ext cx="1583034" cy="1385155"/>
          </a:xfrm>
          <a:prstGeom prst="rect">
            <a:avLst/>
          </a:prstGeom>
          <a:solidFill>
            <a:schemeClr val="bg1">
              <a:lumMod val="95000"/>
            </a:schemeClr>
          </a:solidFill>
          <a:ln w="1905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00934" y="3474719"/>
            <a:ext cx="1583034" cy="1385155"/>
          </a:xfrm>
          <a:prstGeom prst="rect">
            <a:avLst/>
          </a:prstGeom>
          <a:solidFill>
            <a:schemeClr val="bg1">
              <a:lumMod val="95000"/>
            </a:schemeClr>
          </a:solidFill>
          <a:ln w="1905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9658463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slideLayout" Target="../slideLayouts/slideLayout16.xml"/><Relationship Id="rId15" Type="http://schemas.openxmlformats.org/officeDocument/2006/relationships/slideLayout" Target="../slideLayouts/slideLayout17.xml"/><Relationship Id="rId16" Type="http://schemas.openxmlformats.org/officeDocument/2006/relationships/slideLayout" Target="../slideLayouts/slideLayout18.xml"/><Relationship Id="rId17" Type="http://schemas.openxmlformats.org/officeDocument/2006/relationships/slideLayout" Target="../slideLayouts/slideLayout19.xml"/><Relationship Id="rId18"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3" r:id="rId3"/>
    <p:sldLayoutId id="2147483660" r:id="rId4"/>
    <p:sldLayoutId id="2147483661" r:id="rId5"/>
    <p:sldLayoutId id="2147483662" r:id="rId6"/>
    <p:sldLayoutId id="2147483664" r:id="rId7"/>
    <p:sldLayoutId id="2147483655" r:id="rId8"/>
    <p:sldLayoutId id="2147483665" r:id="rId9"/>
    <p:sldLayoutId id="2147483666" r:id="rId10"/>
    <p:sldLayoutId id="2147483667" r:id="rId11"/>
    <p:sldLayoutId id="2147483668" r:id="rId12"/>
    <p:sldLayoutId id="2147483669" r:id="rId13"/>
    <p:sldLayoutId id="2147483673" r:id="rId14"/>
    <p:sldLayoutId id="2147483672" r:id="rId15"/>
    <p:sldLayoutId id="2147483671" r:id="rId16"/>
    <p:sldLayoutId id="2147483656"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png"/><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331640" y="1563638"/>
            <a:ext cx="6408712" cy="1080121"/>
          </a:xfrm>
        </p:spPr>
        <p:txBody>
          <a:bodyPr/>
          <a:lstStyle/>
          <a:p>
            <a:pPr lvl="0"/>
            <a:r>
              <a:rPr lang="en-US" altLang="ko-KR" dirty="0" smtClean="0">
                <a:ea typeface="맑은 고딕" pitchFamily="50" charset="-127"/>
              </a:rPr>
              <a:t>Knowledge Representation &amp; Reasoning</a:t>
            </a:r>
            <a:endParaRPr lang="en-US" altLang="ko-KR" dirty="0"/>
          </a:p>
        </p:txBody>
      </p:sp>
      <p:sp>
        <p:nvSpPr>
          <p:cNvPr id="4" name="Text Placeholder 3"/>
          <p:cNvSpPr>
            <a:spLocks noGrp="1"/>
          </p:cNvSpPr>
          <p:nvPr>
            <p:ph type="body" sz="quarter" idx="11"/>
          </p:nvPr>
        </p:nvSpPr>
        <p:spPr/>
        <p:txBody>
          <a:bodyPr/>
          <a:lstStyle/>
          <a:p>
            <a:pPr>
              <a:spcBef>
                <a:spcPts val="0"/>
              </a:spcBef>
              <a:defRPr/>
            </a:pPr>
            <a:r>
              <a:rPr lang="en-US" altLang="ko-KR" dirty="0" smtClean="0"/>
              <a:t>By Lameck </a:t>
            </a:r>
            <a:r>
              <a:rPr lang="en-US" altLang="ko-KR" dirty="0" err="1" smtClean="0"/>
              <a:t>Oyare</a:t>
            </a:r>
            <a:endParaRPr lang="en-US" altLang="ko-KR" dirty="0"/>
          </a:p>
        </p:txBody>
      </p:sp>
    </p:spTree>
    <p:extLst>
      <p:ext uri="{BB962C8B-B14F-4D97-AF65-F5344CB8AC3E}">
        <p14:creationId xmlns:p14="http://schemas.microsoft.com/office/powerpoint/2010/main" val="297184137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2800" dirty="0"/>
              <a:t>Uses of knowledge</a:t>
            </a:r>
            <a:endParaRPr lang="ko-KR" altLang="en-US" sz="2800" dirty="0">
              <a:solidFill>
                <a:schemeClr val="tx1">
                  <a:lumMod val="75000"/>
                  <a:lumOff val="25000"/>
                </a:schemeClr>
              </a:solidFill>
            </a:endParaRPr>
          </a:p>
        </p:txBody>
      </p:sp>
      <p:sp>
        <p:nvSpPr>
          <p:cNvPr id="4" name="Rectangle 3"/>
          <p:cNvSpPr/>
          <p:nvPr/>
        </p:nvSpPr>
        <p:spPr>
          <a:xfrm>
            <a:off x="1547664" y="627534"/>
            <a:ext cx="7488832" cy="432048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907704" y="771550"/>
            <a:ext cx="6984776" cy="4093428"/>
          </a:xfrm>
          <a:prstGeom prst="rect">
            <a:avLst/>
          </a:prstGeom>
          <a:noFill/>
        </p:spPr>
        <p:txBody>
          <a:bodyPr wrap="square" rtlCol="0" anchor="ctr">
            <a:spAutoFit/>
          </a:bodyPr>
          <a:lstStyle/>
          <a:p>
            <a:r>
              <a:rPr lang="en-US" sz="2000" b="1" dirty="0"/>
              <a:t>Learning </a:t>
            </a:r>
          </a:p>
          <a:p>
            <a:pPr marL="342900" indent="-342900">
              <a:buFont typeface="Arial"/>
              <a:buChar char="•"/>
            </a:pPr>
            <a:r>
              <a:rPr lang="en-US" sz="2000" dirty="0"/>
              <a:t>acquiring knowledge. This is more than simply adding new facts to a knowledge base. New data may have to be classified prior to storage for easy retrieval, etc.. Interaction and inference with existing facts to avoid redundancy and replication in the knowledge and and also so that facts can be updated. </a:t>
            </a:r>
          </a:p>
          <a:p>
            <a:endParaRPr lang="en-US" sz="2000" dirty="0" smtClean="0"/>
          </a:p>
          <a:p>
            <a:r>
              <a:rPr lang="en-US" sz="2000" b="1" dirty="0" smtClean="0"/>
              <a:t>Retrieval </a:t>
            </a:r>
            <a:endParaRPr lang="en-US" sz="2000" b="1" dirty="0"/>
          </a:p>
          <a:p>
            <a:pPr marL="342900" indent="-342900">
              <a:buFont typeface="Arial"/>
              <a:buChar char="•"/>
            </a:pPr>
            <a:r>
              <a:rPr lang="en-US" sz="2000" dirty="0"/>
              <a:t>The representation scheme used can have a critical effect on the efficiency of the method. Humans are very good at it. </a:t>
            </a:r>
          </a:p>
          <a:p>
            <a:pPr marL="342900" indent="-342900">
              <a:buFont typeface="Arial"/>
              <a:buChar char="•"/>
            </a:pPr>
            <a:r>
              <a:rPr lang="en-US" sz="2000" dirty="0"/>
              <a:t>Many AI methods have tried to model humans </a:t>
            </a:r>
            <a:endParaRPr lang="en-US" altLang="ko-KR" sz="2000" i="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4058719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2800" dirty="0"/>
              <a:t>Uses of knowledge (2)</a:t>
            </a:r>
            <a:endParaRPr lang="ko-KR" altLang="en-US" sz="2800" dirty="0">
              <a:solidFill>
                <a:schemeClr val="tx1">
                  <a:lumMod val="75000"/>
                  <a:lumOff val="25000"/>
                </a:schemeClr>
              </a:solidFill>
            </a:endParaRPr>
          </a:p>
        </p:txBody>
      </p:sp>
      <p:sp>
        <p:nvSpPr>
          <p:cNvPr id="4" name="Rectangle 3"/>
          <p:cNvSpPr/>
          <p:nvPr/>
        </p:nvSpPr>
        <p:spPr>
          <a:xfrm>
            <a:off x="1547664" y="627534"/>
            <a:ext cx="7488832" cy="432048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907704" y="1110104"/>
            <a:ext cx="6984776" cy="3416320"/>
          </a:xfrm>
          <a:prstGeom prst="rect">
            <a:avLst/>
          </a:prstGeom>
          <a:noFill/>
        </p:spPr>
        <p:txBody>
          <a:bodyPr wrap="square" rtlCol="0" anchor="ctr">
            <a:spAutoFit/>
          </a:bodyPr>
          <a:lstStyle/>
          <a:p>
            <a:r>
              <a:rPr lang="en-US" sz="2400" b="1" dirty="0"/>
              <a:t>Reasoning </a:t>
            </a:r>
          </a:p>
          <a:p>
            <a:pPr marL="342900" indent="-342900">
              <a:buFont typeface="Arial"/>
              <a:buChar char="•"/>
            </a:pPr>
            <a:r>
              <a:rPr lang="en-US" sz="2400" dirty="0"/>
              <a:t>Infer facts from existing data. </a:t>
            </a:r>
          </a:p>
          <a:p>
            <a:pPr marL="342900" indent="-342900">
              <a:buFont typeface="Arial"/>
              <a:buChar char="•"/>
            </a:pPr>
            <a:r>
              <a:rPr lang="en-US" sz="2400" dirty="0"/>
              <a:t>If a system only knows:  </a:t>
            </a:r>
            <a:r>
              <a:rPr lang="en-US" sz="2400" i="1" dirty="0"/>
              <a:t>Daisy is a world class model</a:t>
            </a:r>
            <a:r>
              <a:rPr lang="en-US" sz="2400" dirty="0"/>
              <a:t>.  All world class models are beautiful. </a:t>
            </a:r>
          </a:p>
          <a:p>
            <a:pPr marL="342900" indent="-342900">
              <a:buFont typeface="Arial"/>
              <a:buChar char="•"/>
            </a:pPr>
            <a:r>
              <a:rPr lang="en-US" sz="2400" dirty="0"/>
              <a:t>If things like Is </a:t>
            </a:r>
            <a:r>
              <a:rPr lang="en-US" sz="2400" i="1" dirty="0"/>
              <a:t>Daisy a world class model</a:t>
            </a:r>
            <a:r>
              <a:rPr lang="en-US" sz="2400" dirty="0"/>
              <a:t>? or </a:t>
            </a:r>
            <a:r>
              <a:rPr lang="en-US" sz="2400" i="1" dirty="0"/>
              <a:t>Are world class models beautiful</a:t>
            </a:r>
            <a:r>
              <a:rPr lang="en-US" sz="2400" dirty="0"/>
              <a:t>? are asked then the answer is readily obtained from the data structures and procedures. However a question like Is Daisy beautiful? requires reasoning. </a:t>
            </a:r>
            <a:endParaRPr lang="en-US" altLang="ko-KR" sz="2400" i="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69008757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dirty="0"/>
              <a:t>Knowledge Representation in Natural Language</a:t>
            </a:r>
            <a:endParaRPr lang="ko-KR" altLang="en-US" sz="2400" dirty="0">
              <a:solidFill>
                <a:schemeClr val="tx1">
                  <a:lumMod val="75000"/>
                  <a:lumOff val="25000"/>
                </a:schemeClr>
              </a:solidFill>
            </a:endParaRPr>
          </a:p>
        </p:txBody>
      </p:sp>
      <p:sp>
        <p:nvSpPr>
          <p:cNvPr id="4" name="Rectangle 3"/>
          <p:cNvSpPr/>
          <p:nvPr/>
        </p:nvSpPr>
        <p:spPr>
          <a:xfrm>
            <a:off x="1835696" y="771550"/>
            <a:ext cx="698477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907704" y="796303"/>
            <a:ext cx="6840760" cy="3908763"/>
          </a:xfrm>
          <a:prstGeom prst="rect">
            <a:avLst/>
          </a:prstGeom>
          <a:noFill/>
        </p:spPr>
        <p:txBody>
          <a:bodyPr wrap="square" rtlCol="0" anchor="ctr">
            <a:spAutoFit/>
          </a:bodyPr>
          <a:lstStyle/>
          <a:p>
            <a:r>
              <a:rPr lang="en-US" altLang="ko-KR" sz="1550" dirty="0">
                <a:solidFill>
                  <a:schemeClr val="tx1">
                    <a:lumMod val="75000"/>
                    <a:lumOff val="25000"/>
                  </a:schemeClr>
                </a:solidFill>
                <a:cs typeface="Arial" pitchFamily="34" charset="0"/>
              </a:rPr>
              <a:t>Humans usually use </a:t>
            </a:r>
            <a:r>
              <a:rPr lang="en-US" altLang="ko-KR" sz="1550" b="1" i="1" dirty="0">
                <a:solidFill>
                  <a:schemeClr val="tx1">
                    <a:lumMod val="75000"/>
                    <a:lumOff val="25000"/>
                  </a:schemeClr>
                </a:solidFill>
                <a:cs typeface="Arial" pitchFamily="34" charset="0"/>
              </a:rPr>
              <a:t>natural language </a:t>
            </a:r>
            <a:r>
              <a:rPr lang="en-US" altLang="ko-KR" sz="1550" dirty="0">
                <a:solidFill>
                  <a:schemeClr val="tx1">
                    <a:lumMod val="75000"/>
                    <a:lumOff val="25000"/>
                  </a:schemeClr>
                </a:solidFill>
                <a:cs typeface="Arial" pitchFamily="34" charset="0"/>
              </a:rPr>
              <a:t>(English, Spanish, Chinese, etc.) to </a:t>
            </a:r>
            <a:r>
              <a:rPr lang="en-US" altLang="ko-KR" sz="1550" dirty="0" smtClean="0">
                <a:solidFill>
                  <a:schemeClr val="tx1">
                    <a:lumMod val="75000"/>
                    <a:lumOff val="25000"/>
                  </a:schemeClr>
                </a:solidFill>
                <a:cs typeface="Arial" pitchFamily="34" charset="0"/>
              </a:rPr>
              <a:t>represent knowledge</a:t>
            </a:r>
            <a:r>
              <a:rPr lang="en-US" altLang="ko-KR" sz="1550" dirty="0">
                <a:solidFill>
                  <a:schemeClr val="tx1">
                    <a:lumMod val="75000"/>
                    <a:lumOff val="25000"/>
                  </a:schemeClr>
                </a:solidFill>
                <a:cs typeface="Arial" pitchFamily="34" charset="0"/>
              </a:rPr>
              <a:t>, so why not use that to represent knowledge in our AI systems</a:t>
            </a:r>
            <a:r>
              <a:rPr lang="en-US" altLang="ko-KR" sz="1550" dirty="0" smtClean="0">
                <a:solidFill>
                  <a:schemeClr val="tx1">
                    <a:lumMod val="75000"/>
                    <a:lumOff val="25000"/>
                  </a:schemeClr>
                </a:solidFill>
                <a:cs typeface="Arial" pitchFamily="34" charset="0"/>
              </a:rPr>
              <a:t>?</a:t>
            </a:r>
            <a:br>
              <a:rPr lang="en-US" altLang="ko-KR" sz="1550" dirty="0" smtClean="0">
                <a:solidFill>
                  <a:schemeClr val="tx1">
                    <a:lumMod val="75000"/>
                    <a:lumOff val="25000"/>
                  </a:schemeClr>
                </a:solidFill>
                <a:cs typeface="Arial" pitchFamily="34" charset="0"/>
              </a:rPr>
            </a:br>
            <a:endParaRPr lang="en-US" altLang="ko-KR" sz="1550" dirty="0">
              <a:solidFill>
                <a:schemeClr val="tx1">
                  <a:lumMod val="75000"/>
                  <a:lumOff val="25000"/>
                </a:schemeClr>
              </a:solidFill>
              <a:cs typeface="Arial" pitchFamily="34" charset="0"/>
            </a:endParaRPr>
          </a:p>
          <a:p>
            <a:r>
              <a:rPr lang="en-US" altLang="ko-KR" sz="1550" b="1" dirty="0">
                <a:solidFill>
                  <a:schemeClr val="tx1">
                    <a:lumMod val="75000"/>
                    <a:lumOff val="25000"/>
                  </a:schemeClr>
                </a:solidFill>
                <a:cs typeface="Arial" pitchFamily="34" charset="0"/>
              </a:rPr>
              <a:t>Advantages of Natural </a:t>
            </a:r>
            <a:r>
              <a:rPr lang="en-US" altLang="ko-KR" sz="1550" b="1" dirty="0" smtClean="0">
                <a:solidFill>
                  <a:schemeClr val="tx1">
                    <a:lumMod val="75000"/>
                    <a:lumOff val="25000"/>
                  </a:schemeClr>
                </a:solidFill>
                <a:cs typeface="Arial" pitchFamily="34" charset="0"/>
              </a:rPr>
              <a:t>Language</a:t>
            </a:r>
            <a:r>
              <a:rPr lang="en-US" altLang="ko-KR" sz="1550" dirty="0" smtClean="0">
                <a:solidFill>
                  <a:schemeClr val="tx1">
                    <a:lumMod val="75000"/>
                    <a:lumOff val="25000"/>
                  </a:schemeClr>
                </a:solidFill>
                <a:cs typeface="Arial" pitchFamily="34" charset="0"/>
              </a:rPr>
              <a:t/>
            </a:r>
            <a:br>
              <a:rPr lang="en-US" altLang="ko-KR" sz="1550" dirty="0" smtClean="0">
                <a:solidFill>
                  <a:schemeClr val="tx1">
                    <a:lumMod val="75000"/>
                    <a:lumOff val="25000"/>
                  </a:schemeClr>
                </a:solidFill>
                <a:cs typeface="Arial" pitchFamily="34" charset="0"/>
              </a:rPr>
            </a:br>
            <a:endParaRPr lang="en-US" altLang="ko-KR" sz="1550" dirty="0">
              <a:solidFill>
                <a:schemeClr val="tx1">
                  <a:lumMod val="75000"/>
                  <a:lumOff val="25000"/>
                </a:schemeClr>
              </a:solidFill>
              <a:cs typeface="Arial" pitchFamily="34" charset="0"/>
            </a:endParaRPr>
          </a:p>
          <a:p>
            <a:r>
              <a:rPr lang="en-US" altLang="ko-KR" sz="1550" dirty="0">
                <a:solidFill>
                  <a:schemeClr val="tx1">
                    <a:lumMod val="75000"/>
                    <a:lumOff val="25000"/>
                  </a:schemeClr>
                </a:solidFill>
                <a:cs typeface="Arial" pitchFamily="34" charset="0"/>
              </a:rPr>
              <a:t>1. It is extremely expressive – we can express virtually everything in natural </a:t>
            </a:r>
            <a:r>
              <a:rPr lang="en-US" altLang="ko-KR" sz="1550" dirty="0" smtClean="0">
                <a:solidFill>
                  <a:schemeClr val="tx1">
                    <a:lumMod val="75000"/>
                    <a:lumOff val="25000"/>
                  </a:schemeClr>
                </a:solidFill>
                <a:cs typeface="Arial" pitchFamily="34" charset="0"/>
              </a:rPr>
              <a:t>language (</a:t>
            </a:r>
            <a:r>
              <a:rPr lang="en-US" altLang="ko-KR" sz="1550" dirty="0">
                <a:solidFill>
                  <a:schemeClr val="tx1">
                    <a:lumMod val="75000"/>
                    <a:lumOff val="25000"/>
                  </a:schemeClr>
                </a:solidFill>
                <a:cs typeface="Arial" pitchFamily="34" charset="0"/>
              </a:rPr>
              <a:t>real world situations, pictures, symbols, ideas, emotions, reasoning, …).</a:t>
            </a:r>
          </a:p>
          <a:p>
            <a:r>
              <a:rPr lang="en-US" altLang="ko-KR" sz="1550" dirty="0">
                <a:solidFill>
                  <a:schemeClr val="tx1">
                    <a:lumMod val="75000"/>
                    <a:lumOff val="25000"/>
                  </a:schemeClr>
                </a:solidFill>
                <a:cs typeface="Arial" pitchFamily="34" charset="0"/>
              </a:rPr>
              <a:t>2. Most humans use it most of the time as their knowledge representation of </a:t>
            </a:r>
            <a:r>
              <a:rPr lang="en-US" altLang="ko-KR" sz="1550" dirty="0" smtClean="0">
                <a:solidFill>
                  <a:schemeClr val="tx1">
                    <a:lumMod val="75000"/>
                    <a:lumOff val="25000"/>
                  </a:schemeClr>
                </a:solidFill>
                <a:cs typeface="Arial" pitchFamily="34" charset="0"/>
              </a:rPr>
              <a:t>choice (</a:t>
            </a:r>
            <a:r>
              <a:rPr lang="en-US" altLang="ko-KR" sz="1550" dirty="0">
                <a:solidFill>
                  <a:schemeClr val="tx1">
                    <a:lumMod val="75000"/>
                    <a:lumOff val="25000"/>
                  </a:schemeClr>
                </a:solidFill>
                <a:cs typeface="Arial" pitchFamily="34" charset="0"/>
              </a:rPr>
              <a:t>how many text books are not written in natural language?)</a:t>
            </a:r>
            <a:r>
              <a:rPr lang="en-US" altLang="ko-KR" sz="1550" dirty="0" smtClean="0">
                <a:solidFill>
                  <a:schemeClr val="tx1">
                    <a:lumMod val="75000"/>
                    <a:lumOff val="25000"/>
                  </a:schemeClr>
                </a:solidFill>
                <a:cs typeface="Arial" pitchFamily="34" charset="0"/>
              </a:rPr>
              <a:t>.</a:t>
            </a:r>
          </a:p>
          <a:p>
            <a:endParaRPr lang="en-US" altLang="ko-KR" sz="1550" dirty="0">
              <a:solidFill>
                <a:schemeClr val="tx1">
                  <a:lumMod val="75000"/>
                  <a:lumOff val="25000"/>
                </a:schemeClr>
              </a:solidFill>
              <a:cs typeface="Arial" pitchFamily="34" charset="0"/>
            </a:endParaRPr>
          </a:p>
          <a:p>
            <a:r>
              <a:rPr lang="en-US" altLang="ko-KR" sz="1550" b="1" dirty="0">
                <a:solidFill>
                  <a:schemeClr val="tx1">
                    <a:lumMod val="75000"/>
                    <a:lumOff val="25000"/>
                  </a:schemeClr>
                </a:solidFill>
                <a:cs typeface="Arial" pitchFamily="34" charset="0"/>
              </a:rPr>
              <a:t>Disadvantages</a:t>
            </a:r>
          </a:p>
          <a:p>
            <a:r>
              <a:rPr lang="en-US" altLang="ko-KR" sz="1550" dirty="0">
                <a:solidFill>
                  <a:schemeClr val="tx1">
                    <a:lumMod val="75000"/>
                    <a:lumOff val="25000"/>
                  </a:schemeClr>
                </a:solidFill>
                <a:cs typeface="Arial" pitchFamily="34" charset="0"/>
              </a:rPr>
              <a:t>1. Both the syntax and semantics are very complex and not fully </a:t>
            </a:r>
            <a:r>
              <a:rPr lang="en-US" altLang="ko-KR" sz="1550" dirty="0" smtClean="0">
                <a:solidFill>
                  <a:schemeClr val="tx1">
                    <a:lumMod val="75000"/>
                    <a:lumOff val="25000"/>
                  </a:schemeClr>
                </a:solidFill>
                <a:cs typeface="Arial" pitchFamily="34" charset="0"/>
              </a:rPr>
              <a:t>understood</a:t>
            </a:r>
            <a:endParaRPr lang="en-US" altLang="ko-KR" sz="1550" dirty="0">
              <a:solidFill>
                <a:schemeClr val="tx1">
                  <a:lumMod val="75000"/>
                  <a:lumOff val="25000"/>
                </a:schemeClr>
              </a:solidFill>
              <a:cs typeface="Arial" pitchFamily="34" charset="0"/>
            </a:endParaRPr>
          </a:p>
          <a:p>
            <a:r>
              <a:rPr lang="en-US" altLang="ko-KR" sz="1550" dirty="0">
                <a:solidFill>
                  <a:schemeClr val="tx1">
                    <a:lumMod val="75000"/>
                    <a:lumOff val="25000"/>
                  </a:schemeClr>
                </a:solidFill>
                <a:cs typeface="Arial" pitchFamily="34" charset="0"/>
              </a:rPr>
              <a:t>2. There is little uniformity in the structure of sentences.</a:t>
            </a:r>
          </a:p>
          <a:p>
            <a:r>
              <a:rPr lang="en-US" altLang="ko-KR" sz="1550" dirty="0">
                <a:solidFill>
                  <a:schemeClr val="tx1">
                    <a:lumMod val="75000"/>
                    <a:lumOff val="25000"/>
                  </a:schemeClr>
                </a:solidFill>
                <a:cs typeface="Arial" pitchFamily="34" charset="0"/>
              </a:rPr>
              <a:t>3. It is often ambiguous – in fact, it is usually ambiguous.</a:t>
            </a:r>
            <a:endParaRPr lang="en-US" altLang="ko-KR" sz="1550" i="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9033988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dirty="0"/>
              <a:t>Database Systems</a:t>
            </a:r>
            <a:endParaRPr lang="ko-KR" altLang="en-US" sz="2400" dirty="0">
              <a:solidFill>
                <a:schemeClr val="tx1">
                  <a:lumMod val="75000"/>
                  <a:lumOff val="25000"/>
                </a:schemeClr>
              </a:solidFill>
            </a:endParaRPr>
          </a:p>
        </p:txBody>
      </p:sp>
      <p:sp>
        <p:nvSpPr>
          <p:cNvPr id="4" name="Rectangle 3"/>
          <p:cNvSpPr/>
          <p:nvPr/>
        </p:nvSpPr>
        <p:spPr>
          <a:xfrm>
            <a:off x="1835696" y="771550"/>
            <a:ext cx="698477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907704" y="877094"/>
            <a:ext cx="6840760" cy="3747180"/>
          </a:xfrm>
          <a:prstGeom prst="rect">
            <a:avLst/>
          </a:prstGeom>
          <a:noFill/>
        </p:spPr>
        <p:txBody>
          <a:bodyPr wrap="square" rtlCol="0" anchor="ctr">
            <a:spAutoFit/>
          </a:bodyPr>
          <a:lstStyle/>
          <a:p>
            <a:r>
              <a:rPr lang="en-US" altLang="ko-KR" sz="1550" dirty="0">
                <a:solidFill>
                  <a:schemeClr val="tx1">
                    <a:lumMod val="75000"/>
                    <a:lumOff val="25000"/>
                  </a:schemeClr>
                </a:solidFill>
                <a:cs typeface="Arial" pitchFamily="34" charset="0"/>
              </a:rPr>
              <a:t>Simple </a:t>
            </a:r>
            <a:r>
              <a:rPr lang="en-US" altLang="ko-KR" sz="1550" b="1" dirty="0">
                <a:solidFill>
                  <a:schemeClr val="tx1">
                    <a:lumMod val="75000"/>
                    <a:lumOff val="25000"/>
                  </a:schemeClr>
                </a:solidFill>
                <a:cs typeface="Arial" pitchFamily="34" charset="0"/>
              </a:rPr>
              <a:t>databases</a:t>
            </a:r>
            <a:r>
              <a:rPr lang="en-US" altLang="ko-KR" sz="1550" dirty="0">
                <a:solidFill>
                  <a:schemeClr val="tx1">
                    <a:lumMod val="75000"/>
                    <a:lumOff val="25000"/>
                  </a:schemeClr>
                </a:solidFill>
                <a:cs typeface="Arial" pitchFamily="34" charset="0"/>
              </a:rPr>
              <a:t> are commonly used to good effect in Computer Science. They can </a:t>
            </a:r>
            <a:r>
              <a:rPr lang="en-US" altLang="ko-KR" sz="1550" dirty="0" smtClean="0">
                <a:solidFill>
                  <a:schemeClr val="tx1">
                    <a:lumMod val="75000"/>
                    <a:lumOff val="25000"/>
                  </a:schemeClr>
                </a:solidFill>
                <a:cs typeface="Arial" pitchFamily="34" charset="0"/>
              </a:rPr>
              <a:t>be use </a:t>
            </a:r>
            <a:r>
              <a:rPr lang="en-US" altLang="ko-KR" sz="1550" dirty="0">
                <a:solidFill>
                  <a:schemeClr val="tx1">
                    <a:lumMod val="75000"/>
                    <a:lumOff val="25000"/>
                  </a:schemeClr>
                </a:solidFill>
                <a:cs typeface="Arial" pitchFamily="34" charset="0"/>
              </a:rPr>
              <a:t>to store and manipulate virtually any kind of information</a:t>
            </a:r>
            <a:r>
              <a:rPr lang="en-US" altLang="ko-KR" sz="1550" dirty="0" smtClean="0">
                <a:solidFill>
                  <a:schemeClr val="tx1">
                    <a:lumMod val="75000"/>
                    <a:lumOff val="25000"/>
                  </a:schemeClr>
                </a:solidFill>
                <a:cs typeface="Arial" pitchFamily="34" charset="0"/>
              </a:rPr>
              <a:t>.</a:t>
            </a:r>
            <a:br>
              <a:rPr lang="en-US" altLang="ko-KR" sz="1550" dirty="0" smtClean="0">
                <a:solidFill>
                  <a:schemeClr val="tx1">
                    <a:lumMod val="75000"/>
                    <a:lumOff val="25000"/>
                  </a:schemeClr>
                </a:solidFill>
                <a:cs typeface="Arial" pitchFamily="34" charset="0"/>
              </a:rPr>
            </a:br>
            <a:endParaRPr lang="en-US" altLang="ko-KR" sz="1550" dirty="0">
              <a:solidFill>
                <a:schemeClr val="tx1">
                  <a:lumMod val="75000"/>
                  <a:lumOff val="25000"/>
                </a:schemeClr>
              </a:solidFill>
              <a:cs typeface="Arial" pitchFamily="34" charset="0"/>
            </a:endParaRPr>
          </a:p>
          <a:p>
            <a:r>
              <a:rPr lang="en-US" altLang="ko-KR" sz="1550" dirty="0">
                <a:solidFill>
                  <a:schemeClr val="tx1">
                    <a:lumMod val="75000"/>
                    <a:lumOff val="25000"/>
                  </a:schemeClr>
                </a:solidFill>
                <a:cs typeface="Arial" pitchFamily="34" charset="0"/>
              </a:rPr>
              <a:t>For example, the database may consist of a number of simple records stored in </a:t>
            </a:r>
            <a:r>
              <a:rPr lang="en-US" altLang="ko-KR" sz="1550" dirty="0" smtClean="0">
                <a:solidFill>
                  <a:schemeClr val="tx1">
                    <a:lumMod val="75000"/>
                    <a:lumOff val="25000"/>
                  </a:schemeClr>
                </a:solidFill>
                <a:cs typeface="Arial" pitchFamily="34" charset="0"/>
              </a:rPr>
              <a:t>ASCII format:</a:t>
            </a:r>
            <a:br>
              <a:rPr lang="en-US" altLang="ko-KR" sz="1550" dirty="0" smtClean="0">
                <a:solidFill>
                  <a:schemeClr val="tx1">
                    <a:lumMod val="75000"/>
                    <a:lumOff val="25000"/>
                  </a:schemeClr>
                </a:solidFill>
                <a:cs typeface="Arial" pitchFamily="34" charset="0"/>
              </a:rPr>
            </a:br>
            <a:endParaRPr lang="en-US" altLang="ko-KR" sz="1550" dirty="0">
              <a:solidFill>
                <a:schemeClr val="tx1">
                  <a:lumMod val="75000"/>
                  <a:lumOff val="25000"/>
                </a:schemeClr>
              </a:solidFill>
              <a:cs typeface="Arial" pitchFamily="34" charset="0"/>
            </a:endParaRPr>
          </a:p>
          <a:p>
            <a:pPr lvl="1"/>
            <a:r>
              <a:rPr lang="en-US" altLang="ko-KR" sz="1400" dirty="0">
                <a:solidFill>
                  <a:schemeClr val="tx1">
                    <a:lumMod val="75000"/>
                    <a:lumOff val="25000"/>
                  </a:schemeClr>
                </a:solidFill>
                <a:latin typeface="Abadi MT Condensed Light"/>
                <a:cs typeface="Abadi MT Condensed Light"/>
              </a:rPr>
              <a:t>Person record = { name : max 32 characters</a:t>
            </a:r>
          </a:p>
          <a:p>
            <a:pPr lvl="2"/>
            <a:r>
              <a:rPr lang="en-US" altLang="ko-KR" sz="1400" dirty="0">
                <a:solidFill>
                  <a:schemeClr val="tx1">
                    <a:lumMod val="75000"/>
                    <a:lumOff val="25000"/>
                  </a:schemeClr>
                </a:solidFill>
                <a:latin typeface="Abadi MT Condensed Light"/>
                <a:cs typeface="Abadi MT Condensed Light"/>
              </a:rPr>
              <a:t>age : 3 digits in range 000-127</a:t>
            </a:r>
          </a:p>
          <a:p>
            <a:pPr lvl="2"/>
            <a:r>
              <a:rPr lang="en-US" altLang="ko-KR" sz="1400" dirty="0">
                <a:solidFill>
                  <a:schemeClr val="tx1">
                    <a:lumMod val="75000"/>
                    <a:lumOff val="25000"/>
                  </a:schemeClr>
                </a:solidFill>
                <a:latin typeface="Abadi MT Condensed Light"/>
                <a:cs typeface="Abadi MT Condensed Light"/>
              </a:rPr>
              <a:t>sex : male or female</a:t>
            </a:r>
          </a:p>
          <a:p>
            <a:pPr lvl="2"/>
            <a:r>
              <a:rPr lang="en-US" altLang="ko-KR" sz="1400" dirty="0">
                <a:solidFill>
                  <a:schemeClr val="tx1">
                    <a:lumMod val="75000"/>
                    <a:lumOff val="25000"/>
                  </a:schemeClr>
                </a:solidFill>
                <a:latin typeface="Abadi MT Condensed Light"/>
                <a:cs typeface="Abadi MT Condensed Light"/>
              </a:rPr>
              <a:t>marital status : single, engaged, married, divorced, widowed</a:t>
            </a:r>
          </a:p>
          <a:p>
            <a:pPr lvl="2"/>
            <a:r>
              <a:rPr lang="en-US" altLang="ko-KR" sz="1400" dirty="0">
                <a:solidFill>
                  <a:schemeClr val="tx1">
                    <a:lumMod val="75000"/>
                    <a:lumOff val="25000"/>
                  </a:schemeClr>
                </a:solidFill>
                <a:latin typeface="Abadi MT Condensed Light"/>
                <a:cs typeface="Abadi MT Condensed Light"/>
              </a:rPr>
              <a:t>employer : company code of 3 characters</a:t>
            </a:r>
          </a:p>
          <a:p>
            <a:pPr lvl="2"/>
            <a:r>
              <a:rPr lang="en-US" altLang="ko-KR" sz="1400" dirty="0">
                <a:solidFill>
                  <a:schemeClr val="tx1">
                    <a:lumMod val="75000"/>
                    <a:lumOff val="25000"/>
                  </a:schemeClr>
                </a:solidFill>
                <a:latin typeface="Abadi MT Condensed Light"/>
                <a:cs typeface="Abadi MT Condensed Light"/>
              </a:rPr>
              <a:t>children’s names : up to 8 names each with max 16 characters</a:t>
            </a:r>
          </a:p>
          <a:p>
            <a:pPr lvl="2"/>
            <a:r>
              <a:rPr lang="en-US" altLang="ko-KR" sz="1400" dirty="0">
                <a:solidFill>
                  <a:schemeClr val="tx1">
                    <a:lumMod val="75000"/>
                    <a:lumOff val="25000"/>
                  </a:schemeClr>
                </a:solidFill>
                <a:latin typeface="Abadi MT Condensed Light"/>
                <a:cs typeface="Abadi MT Condensed Light"/>
              </a:rPr>
              <a:t>}</a:t>
            </a:r>
          </a:p>
          <a:p>
            <a:r>
              <a:rPr lang="en-US" altLang="ko-KR" sz="1550" dirty="0">
                <a:solidFill>
                  <a:schemeClr val="tx1">
                    <a:lumMod val="75000"/>
                    <a:lumOff val="25000"/>
                  </a:schemeClr>
                </a:solidFill>
                <a:cs typeface="Arial" pitchFamily="34" charset="0"/>
              </a:rPr>
              <a:t>Generally, the records can have any number of fields, containing whatever </a:t>
            </a:r>
            <a:r>
              <a:rPr lang="en-US" altLang="ko-KR" sz="1550" dirty="0" smtClean="0">
                <a:solidFill>
                  <a:schemeClr val="tx1">
                    <a:lumMod val="75000"/>
                    <a:lumOff val="25000"/>
                  </a:schemeClr>
                </a:solidFill>
                <a:cs typeface="Arial" pitchFamily="34" charset="0"/>
              </a:rPr>
              <a:t>information we </a:t>
            </a:r>
            <a:r>
              <a:rPr lang="en-US" altLang="ko-KR" sz="1550" dirty="0">
                <a:solidFill>
                  <a:schemeClr val="tx1">
                    <a:lumMod val="75000"/>
                    <a:lumOff val="25000"/>
                  </a:schemeClr>
                </a:solidFill>
                <a:cs typeface="Arial" pitchFamily="34" charset="0"/>
              </a:rPr>
              <a:t>need, in any format, together with any appropriate links between them.</a:t>
            </a:r>
            <a:endParaRPr lang="en-US" altLang="ko-KR" sz="1550" i="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40146738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dirty="0"/>
              <a:t>Instances in a Database System</a:t>
            </a:r>
            <a:endParaRPr lang="ko-KR" altLang="en-US" sz="2400" dirty="0">
              <a:solidFill>
                <a:schemeClr val="tx1">
                  <a:lumMod val="75000"/>
                  <a:lumOff val="25000"/>
                </a:schemeClr>
              </a:solidFill>
            </a:endParaRPr>
          </a:p>
        </p:txBody>
      </p:sp>
      <p:sp>
        <p:nvSpPr>
          <p:cNvPr id="4" name="Rectangle 3"/>
          <p:cNvSpPr/>
          <p:nvPr/>
        </p:nvSpPr>
        <p:spPr>
          <a:xfrm>
            <a:off x="1835696" y="771550"/>
            <a:ext cx="698477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835696" y="771550"/>
            <a:ext cx="6840760" cy="330860"/>
          </a:xfrm>
          <a:prstGeom prst="rect">
            <a:avLst/>
          </a:prstGeom>
          <a:noFill/>
        </p:spPr>
        <p:txBody>
          <a:bodyPr wrap="square" rtlCol="0" anchor="ctr">
            <a:spAutoFit/>
          </a:bodyPr>
          <a:lstStyle/>
          <a:p>
            <a:r>
              <a:rPr lang="en-US" altLang="ko-KR" sz="1550" dirty="0">
                <a:solidFill>
                  <a:schemeClr val="tx1">
                    <a:lumMod val="75000"/>
                    <a:lumOff val="25000"/>
                  </a:schemeClr>
                </a:solidFill>
                <a:cs typeface="Arial" pitchFamily="34" charset="0"/>
              </a:rPr>
              <a:t>Information in a database can be displayed in a variety of ways, for </a:t>
            </a:r>
            <a:r>
              <a:rPr lang="en-US" altLang="ko-KR" sz="1550" dirty="0" smtClean="0">
                <a:solidFill>
                  <a:schemeClr val="tx1">
                    <a:lumMod val="75000"/>
                    <a:lumOff val="25000"/>
                  </a:schemeClr>
                </a:solidFill>
                <a:cs typeface="Arial" pitchFamily="34" charset="0"/>
              </a:rPr>
              <a:t>example</a:t>
            </a:r>
            <a:endParaRPr lang="en-US" altLang="ko-KR" sz="1550" i="1" dirty="0" smtClean="0">
              <a:solidFill>
                <a:schemeClr val="tx1">
                  <a:lumMod val="75000"/>
                  <a:lumOff val="25000"/>
                </a:schemeClr>
              </a:solidFill>
              <a:cs typeface="Arial" pitchFamily="34" charset="0"/>
            </a:endParaRPr>
          </a:p>
        </p:txBody>
      </p:sp>
      <p:pic>
        <p:nvPicPr>
          <p:cNvPr id="5" name="Picture 4" descr="Screen Shot 2018-06-08 at 16.44.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1059582"/>
            <a:ext cx="6768753" cy="3558977"/>
          </a:xfrm>
          <a:prstGeom prst="rect">
            <a:avLst/>
          </a:prstGeom>
        </p:spPr>
      </p:pic>
    </p:spTree>
    <p:extLst>
      <p:ext uri="{BB962C8B-B14F-4D97-AF65-F5344CB8AC3E}">
        <p14:creationId xmlns:p14="http://schemas.microsoft.com/office/powerpoint/2010/main" val="377506289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dirty="0"/>
              <a:t>Manipulations of a Database System</a:t>
            </a:r>
            <a:endParaRPr lang="ko-KR" altLang="en-US" sz="2400" dirty="0">
              <a:solidFill>
                <a:schemeClr val="tx1">
                  <a:lumMod val="75000"/>
                  <a:lumOff val="25000"/>
                </a:schemeClr>
              </a:solidFill>
            </a:endParaRPr>
          </a:p>
        </p:txBody>
      </p:sp>
      <p:sp>
        <p:nvSpPr>
          <p:cNvPr id="4" name="Rectangle 3"/>
          <p:cNvSpPr/>
          <p:nvPr/>
        </p:nvSpPr>
        <p:spPr>
          <a:xfrm>
            <a:off x="1835696" y="771550"/>
            <a:ext cx="698477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907704" y="843558"/>
            <a:ext cx="6696744" cy="3908763"/>
          </a:xfrm>
          <a:prstGeom prst="rect">
            <a:avLst/>
          </a:prstGeom>
          <a:noFill/>
        </p:spPr>
        <p:txBody>
          <a:bodyPr wrap="square" rtlCol="0" anchor="ctr">
            <a:spAutoFit/>
          </a:bodyPr>
          <a:lstStyle/>
          <a:p>
            <a:r>
              <a:rPr lang="en-US" altLang="ko-KR" sz="1550" dirty="0">
                <a:solidFill>
                  <a:schemeClr val="tx1">
                    <a:lumMod val="75000"/>
                    <a:lumOff val="25000"/>
                  </a:schemeClr>
                </a:solidFill>
                <a:cs typeface="Arial" pitchFamily="34" charset="0"/>
              </a:rPr>
              <a:t>We can construct sentences in an appropriate language, for example</a:t>
            </a:r>
            <a:r>
              <a:rPr lang="en-US" altLang="ko-KR" sz="1550" dirty="0" smtClean="0">
                <a:solidFill>
                  <a:schemeClr val="tx1">
                    <a:lumMod val="75000"/>
                    <a:lumOff val="25000"/>
                  </a:schemeClr>
                </a:solidFill>
                <a:cs typeface="Arial" pitchFamily="34" charset="0"/>
              </a:rPr>
              <a:t>:</a:t>
            </a:r>
          </a:p>
          <a:p>
            <a:endParaRPr lang="en-US" altLang="ko-KR" sz="1550" dirty="0">
              <a:solidFill>
                <a:schemeClr val="tx1">
                  <a:lumMod val="75000"/>
                  <a:lumOff val="25000"/>
                </a:schemeClr>
              </a:solidFill>
              <a:cs typeface="Arial" pitchFamily="34" charset="0"/>
            </a:endParaRPr>
          </a:p>
          <a:p>
            <a:r>
              <a:rPr lang="en-US" altLang="ko-KR" sz="1550" dirty="0">
                <a:solidFill>
                  <a:schemeClr val="tx1">
                    <a:lumMod val="75000"/>
                    <a:lumOff val="25000"/>
                  </a:schemeClr>
                </a:solidFill>
                <a:cs typeface="Arial" pitchFamily="34" charset="0"/>
              </a:rPr>
              <a:t>“</a:t>
            </a:r>
            <a:r>
              <a:rPr lang="en-US" altLang="ko-KR" sz="1550" dirty="0" err="1">
                <a:solidFill>
                  <a:schemeClr val="tx1">
                    <a:lumMod val="75000"/>
                    <a:lumOff val="25000"/>
                  </a:schemeClr>
                </a:solidFill>
                <a:cs typeface="Arial" pitchFamily="34" charset="0"/>
              </a:rPr>
              <a:t>marital_status</a:t>
            </a:r>
            <a:r>
              <a:rPr lang="en-US" altLang="ko-KR" sz="1550" dirty="0">
                <a:solidFill>
                  <a:schemeClr val="tx1">
                    <a:lumMod val="75000"/>
                    <a:lumOff val="25000"/>
                  </a:schemeClr>
                </a:solidFill>
                <a:cs typeface="Arial" pitchFamily="34" charset="0"/>
              </a:rPr>
              <a:t>(John Adams) is single” </a:t>
            </a:r>
            <a:r>
              <a:rPr lang="en-US" altLang="ko-KR" sz="1550" dirty="0" smtClean="0">
                <a:solidFill>
                  <a:schemeClr val="tx1">
                    <a:lumMod val="75000"/>
                    <a:lumOff val="25000"/>
                  </a:schemeClr>
                </a:solidFill>
                <a:cs typeface="Arial" pitchFamily="34" charset="0"/>
              </a:rPr>
              <a:t>        CORRECT</a:t>
            </a:r>
            <a:endParaRPr lang="en-US" altLang="ko-KR" sz="1550" dirty="0">
              <a:solidFill>
                <a:schemeClr val="tx1">
                  <a:lumMod val="75000"/>
                  <a:lumOff val="25000"/>
                </a:schemeClr>
              </a:solidFill>
              <a:cs typeface="Arial" pitchFamily="34" charset="0"/>
            </a:endParaRPr>
          </a:p>
          <a:p>
            <a:r>
              <a:rPr lang="en-US" altLang="ko-KR" sz="1550" dirty="0">
                <a:solidFill>
                  <a:schemeClr val="tx1">
                    <a:lumMod val="75000"/>
                    <a:lumOff val="25000"/>
                  </a:schemeClr>
                </a:solidFill>
                <a:cs typeface="Arial" pitchFamily="34" charset="0"/>
              </a:rPr>
              <a:t>“</a:t>
            </a:r>
            <a:r>
              <a:rPr lang="en-US" altLang="ko-KR" sz="1550" dirty="0" err="1">
                <a:solidFill>
                  <a:schemeClr val="tx1">
                    <a:lumMod val="75000"/>
                    <a:lumOff val="25000"/>
                  </a:schemeClr>
                </a:solidFill>
                <a:cs typeface="Arial" pitchFamily="34" charset="0"/>
              </a:rPr>
              <a:t>marital_status</a:t>
            </a:r>
            <a:r>
              <a:rPr lang="en-US" altLang="ko-KR" sz="1550" dirty="0">
                <a:solidFill>
                  <a:schemeClr val="tx1">
                    <a:lumMod val="75000"/>
                    <a:lumOff val="25000"/>
                  </a:schemeClr>
                </a:solidFill>
                <a:cs typeface="Arial" pitchFamily="34" charset="0"/>
              </a:rPr>
              <a:t>(John Adams) is divorced” </a:t>
            </a:r>
            <a:r>
              <a:rPr lang="en-US" altLang="ko-KR" sz="1550" dirty="0" smtClean="0">
                <a:solidFill>
                  <a:schemeClr val="tx1">
                    <a:lumMod val="75000"/>
                    <a:lumOff val="25000"/>
                  </a:schemeClr>
                </a:solidFill>
                <a:cs typeface="Arial" pitchFamily="34" charset="0"/>
              </a:rPr>
              <a:t>    INCORRECT </a:t>
            </a:r>
            <a:r>
              <a:rPr lang="en-US" altLang="ko-KR" sz="1550" dirty="0">
                <a:solidFill>
                  <a:schemeClr val="tx1">
                    <a:lumMod val="75000"/>
                    <a:lumOff val="25000"/>
                  </a:schemeClr>
                </a:solidFill>
                <a:cs typeface="Arial" pitchFamily="34" charset="0"/>
              </a:rPr>
              <a:t>SEMANTICS</a:t>
            </a:r>
          </a:p>
          <a:p>
            <a:r>
              <a:rPr lang="en-US" altLang="ko-KR" sz="1550" dirty="0">
                <a:solidFill>
                  <a:schemeClr val="tx1">
                    <a:lumMod val="75000"/>
                    <a:lumOff val="25000"/>
                  </a:schemeClr>
                </a:solidFill>
                <a:cs typeface="Arial" pitchFamily="34" charset="0"/>
              </a:rPr>
              <a:t>“</a:t>
            </a:r>
            <a:r>
              <a:rPr lang="en-US" altLang="ko-KR" sz="1550" dirty="0" err="1">
                <a:solidFill>
                  <a:schemeClr val="tx1">
                    <a:lumMod val="75000"/>
                    <a:lumOff val="25000"/>
                  </a:schemeClr>
                </a:solidFill>
                <a:cs typeface="Arial" pitchFamily="34" charset="0"/>
              </a:rPr>
              <a:t>marital_status</a:t>
            </a:r>
            <a:r>
              <a:rPr lang="en-US" altLang="ko-KR" sz="1550" dirty="0">
                <a:solidFill>
                  <a:schemeClr val="tx1">
                    <a:lumMod val="75000"/>
                    <a:lumOff val="25000"/>
                  </a:schemeClr>
                </a:solidFill>
                <a:cs typeface="Arial" pitchFamily="34" charset="0"/>
              </a:rPr>
              <a:t>(025) is male” </a:t>
            </a:r>
            <a:r>
              <a:rPr lang="en-US" altLang="ko-KR" sz="1550" dirty="0" smtClean="0">
                <a:solidFill>
                  <a:schemeClr val="tx1">
                    <a:lumMod val="75000"/>
                    <a:lumOff val="25000"/>
                  </a:schemeClr>
                </a:solidFill>
                <a:cs typeface="Arial" pitchFamily="34" charset="0"/>
              </a:rPr>
              <a:t>                        INCORRECT </a:t>
            </a:r>
            <a:r>
              <a:rPr lang="en-US" altLang="ko-KR" sz="1550" dirty="0">
                <a:solidFill>
                  <a:schemeClr val="tx1">
                    <a:lumMod val="75000"/>
                    <a:lumOff val="25000"/>
                  </a:schemeClr>
                </a:solidFill>
                <a:cs typeface="Arial" pitchFamily="34" charset="0"/>
              </a:rPr>
              <a:t>SYNTAX</a:t>
            </a:r>
          </a:p>
          <a:p>
            <a:r>
              <a:rPr lang="en-US" altLang="ko-KR" sz="1550" dirty="0" smtClean="0">
                <a:solidFill>
                  <a:schemeClr val="tx1">
                    <a:lumMod val="75000"/>
                    <a:lumOff val="25000"/>
                  </a:schemeClr>
                </a:solidFill>
                <a:cs typeface="Arial" pitchFamily="34" charset="0"/>
              </a:rPr>
              <a:t/>
            </a:r>
            <a:br>
              <a:rPr lang="en-US" altLang="ko-KR" sz="1550" dirty="0" smtClean="0">
                <a:solidFill>
                  <a:schemeClr val="tx1">
                    <a:lumMod val="75000"/>
                    <a:lumOff val="25000"/>
                  </a:schemeClr>
                </a:solidFill>
                <a:cs typeface="Arial" pitchFamily="34" charset="0"/>
              </a:rPr>
            </a:br>
            <a:r>
              <a:rPr lang="en-US" altLang="ko-KR" sz="1550" dirty="0" smtClean="0">
                <a:solidFill>
                  <a:schemeClr val="tx1">
                    <a:lumMod val="75000"/>
                    <a:lumOff val="25000"/>
                  </a:schemeClr>
                </a:solidFill>
                <a:cs typeface="Arial" pitchFamily="34" charset="0"/>
              </a:rPr>
              <a:t>We </a:t>
            </a:r>
            <a:r>
              <a:rPr lang="en-US" altLang="ko-KR" sz="1550" dirty="0">
                <a:solidFill>
                  <a:schemeClr val="tx1">
                    <a:lumMod val="75000"/>
                    <a:lumOff val="25000"/>
                  </a:schemeClr>
                </a:solidFill>
                <a:cs typeface="Arial" pitchFamily="34" charset="0"/>
              </a:rPr>
              <a:t>can also generate relations, for example</a:t>
            </a:r>
            <a:r>
              <a:rPr lang="en-US" altLang="ko-KR" sz="1550" dirty="0" smtClean="0">
                <a:solidFill>
                  <a:schemeClr val="tx1">
                    <a:lumMod val="75000"/>
                    <a:lumOff val="25000"/>
                  </a:schemeClr>
                </a:solidFill>
                <a:cs typeface="Arial" pitchFamily="34" charset="0"/>
              </a:rPr>
              <a:t>:</a:t>
            </a:r>
          </a:p>
          <a:p>
            <a:endParaRPr lang="en-US" altLang="ko-KR" sz="1550" dirty="0">
              <a:solidFill>
                <a:schemeClr val="tx1">
                  <a:lumMod val="75000"/>
                  <a:lumOff val="25000"/>
                </a:schemeClr>
              </a:solidFill>
              <a:cs typeface="Arial" pitchFamily="34" charset="0"/>
            </a:endParaRPr>
          </a:p>
          <a:p>
            <a:endParaRPr lang="en-US" altLang="ko-KR" sz="1550" dirty="0" smtClean="0">
              <a:solidFill>
                <a:schemeClr val="tx1">
                  <a:lumMod val="75000"/>
                  <a:lumOff val="25000"/>
                </a:schemeClr>
              </a:solidFill>
              <a:cs typeface="Arial" pitchFamily="34" charset="0"/>
            </a:endParaRPr>
          </a:p>
          <a:p>
            <a:endParaRPr lang="en-US" altLang="ko-KR" sz="1550" dirty="0">
              <a:solidFill>
                <a:schemeClr val="tx1">
                  <a:lumMod val="75000"/>
                  <a:lumOff val="25000"/>
                </a:schemeClr>
              </a:solidFill>
              <a:cs typeface="Arial" pitchFamily="34" charset="0"/>
            </a:endParaRPr>
          </a:p>
          <a:p>
            <a:endParaRPr lang="en-US" altLang="ko-KR" sz="1550" dirty="0" smtClean="0">
              <a:solidFill>
                <a:schemeClr val="tx1">
                  <a:lumMod val="75000"/>
                  <a:lumOff val="25000"/>
                </a:schemeClr>
              </a:solidFill>
              <a:cs typeface="Arial" pitchFamily="34" charset="0"/>
            </a:endParaRPr>
          </a:p>
          <a:p>
            <a:endParaRPr lang="en-US" altLang="ko-KR" sz="1550" dirty="0">
              <a:solidFill>
                <a:schemeClr val="tx1">
                  <a:lumMod val="75000"/>
                  <a:lumOff val="25000"/>
                </a:schemeClr>
              </a:solidFill>
              <a:cs typeface="Arial" pitchFamily="34" charset="0"/>
            </a:endParaRPr>
          </a:p>
          <a:p>
            <a:endParaRPr lang="en-US" altLang="ko-KR" sz="1550" dirty="0" smtClean="0">
              <a:solidFill>
                <a:schemeClr val="tx1">
                  <a:lumMod val="75000"/>
                  <a:lumOff val="25000"/>
                </a:schemeClr>
              </a:solidFill>
              <a:cs typeface="Arial" pitchFamily="34" charset="0"/>
            </a:endParaRPr>
          </a:p>
          <a:p>
            <a:endParaRPr lang="en-US" altLang="ko-KR" sz="1550" dirty="0">
              <a:solidFill>
                <a:schemeClr val="tx1">
                  <a:lumMod val="75000"/>
                  <a:lumOff val="25000"/>
                </a:schemeClr>
              </a:solidFill>
              <a:cs typeface="Arial" pitchFamily="34" charset="0"/>
            </a:endParaRPr>
          </a:p>
          <a:p>
            <a:endParaRPr lang="en-US" altLang="ko-KR" sz="1550" dirty="0" smtClean="0">
              <a:solidFill>
                <a:schemeClr val="tx1">
                  <a:lumMod val="75000"/>
                  <a:lumOff val="25000"/>
                </a:schemeClr>
              </a:solidFill>
              <a:cs typeface="Arial" pitchFamily="34" charset="0"/>
            </a:endParaRPr>
          </a:p>
          <a:p>
            <a:endParaRPr lang="en-US" altLang="ko-KR" sz="1550" i="1" dirty="0" smtClean="0">
              <a:solidFill>
                <a:schemeClr val="tx1">
                  <a:lumMod val="75000"/>
                  <a:lumOff val="25000"/>
                </a:schemeClr>
              </a:solidFill>
              <a:cs typeface="Arial" pitchFamily="34" charset="0"/>
            </a:endParaRPr>
          </a:p>
        </p:txBody>
      </p:sp>
      <p:pic>
        <p:nvPicPr>
          <p:cNvPr id="7" name="Picture 6" descr="Screen Shot 2018-06-08 at 16.48.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787774"/>
            <a:ext cx="5112568" cy="1584176"/>
          </a:xfrm>
          <a:prstGeom prst="rect">
            <a:avLst/>
          </a:prstGeom>
        </p:spPr>
      </p:pic>
    </p:spTree>
    <p:extLst>
      <p:ext uri="{BB962C8B-B14F-4D97-AF65-F5344CB8AC3E}">
        <p14:creationId xmlns:p14="http://schemas.microsoft.com/office/powerpoint/2010/main" val="415415461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dirty="0"/>
              <a:t>Databases as a Knowledge Representation</a:t>
            </a:r>
            <a:endParaRPr lang="ko-KR" altLang="en-US" sz="2400" dirty="0">
              <a:solidFill>
                <a:schemeClr val="tx1">
                  <a:lumMod val="75000"/>
                  <a:lumOff val="25000"/>
                </a:schemeClr>
              </a:solidFill>
            </a:endParaRPr>
          </a:p>
        </p:txBody>
      </p:sp>
      <p:sp>
        <p:nvSpPr>
          <p:cNvPr id="4" name="Rectangle 3"/>
          <p:cNvSpPr/>
          <p:nvPr/>
        </p:nvSpPr>
        <p:spPr>
          <a:xfrm>
            <a:off x="1835696" y="771550"/>
            <a:ext cx="698477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907704" y="843558"/>
            <a:ext cx="6696744" cy="3908763"/>
          </a:xfrm>
          <a:prstGeom prst="rect">
            <a:avLst/>
          </a:prstGeom>
          <a:noFill/>
        </p:spPr>
        <p:txBody>
          <a:bodyPr wrap="square" rtlCol="0" anchor="ctr">
            <a:spAutoFit/>
          </a:bodyPr>
          <a:lstStyle/>
          <a:p>
            <a:r>
              <a:rPr lang="en-US" altLang="ko-KR" sz="1550" dirty="0">
                <a:solidFill>
                  <a:schemeClr val="tx1">
                    <a:lumMod val="75000"/>
                    <a:lumOff val="25000"/>
                  </a:schemeClr>
                </a:solidFill>
                <a:cs typeface="Arial" pitchFamily="34" charset="0"/>
              </a:rPr>
              <a:t>Traditional database systems are clearly very powerful, but for AI systems they </a:t>
            </a:r>
            <a:r>
              <a:rPr lang="en-US" altLang="ko-KR" sz="1550" dirty="0" smtClean="0">
                <a:solidFill>
                  <a:schemeClr val="tx1">
                    <a:lumMod val="75000"/>
                    <a:lumOff val="25000"/>
                  </a:schemeClr>
                </a:solidFill>
                <a:cs typeface="Arial" pitchFamily="34" charset="0"/>
              </a:rPr>
              <a:t>are rather </a:t>
            </a:r>
            <a:r>
              <a:rPr lang="en-US" altLang="ko-KR" sz="1550" dirty="0">
                <a:solidFill>
                  <a:schemeClr val="tx1">
                    <a:lumMod val="75000"/>
                    <a:lumOff val="25000"/>
                  </a:schemeClr>
                </a:solidFill>
                <a:cs typeface="Arial" pitchFamily="34" charset="0"/>
              </a:rPr>
              <a:t>limited. The important issues are</a:t>
            </a:r>
            <a:r>
              <a:rPr lang="en-US" altLang="ko-KR" sz="1550" dirty="0" smtClean="0">
                <a:solidFill>
                  <a:schemeClr val="tx1">
                    <a:lumMod val="75000"/>
                    <a:lumOff val="25000"/>
                  </a:schemeClr>
                </a:solidFill>
                <a:cs typeface="Arial" pitchFamily="34" charset="0"/>
              </a:rPr>
              <a:t>:</a:t>
            </a:r>
            <a:br>
              <a:rPr lang="en-US" altLang="ko-KR" sz="1550" dirty="0" smtClean="0">
                <a:solidFill>
                  <a:schemeClr val="tx1">
                    <a:lumMod val="75000"/>
                    <a:lumOff val="25000"/>
                  </a:schemeClr>
                </a:solidFill>
                <a:cs typeface="Arial" pitchFamily="34" charset="0"/>
              </a:rPr>
            </a:br>
            <a:endParaRPr lang="en-US" altLang="ko-KR" sz="1550" dirty="0">
              <a:solidFill>
                <a:schemeClr val="tx1">
                  <a:lumMod val="75000"/>
                  <a:lumOff val="25000"/>
                </a:schemeClr>
              </a:solidFill>
              <a:cs typeface="Arial" pitchFamily="34" charset="0"/>
            </a:endParaRPr>
          </a:p>
          <a:p>
            <a:r>
              <a:rPr lang="en-US" altLang="ko-KR" sz="1550" b="1" dirty="0">
                <a:solidFill>
                  <a:schemeClr val="tx1">
                    <a:lumMod val="75000"/>
                    <a:lumOff val="25000"/>
                  </a:schemeClr>
                </a:solidFill>
                <a:cs typeface="Arial" pitchFamily="34" charset="0"/>
              </a:rPr>
              <a:t>Advantages</a:t>
            </a:r>
          </a:p>
          <a:p>
            <a:r>
              <a:rPr lang="en-US" altLang="ko-KR" sz="1550" dirty="0">
                <a:solidFill>
                  <a:schemeClr val="tx1">
                    <a:lumMod val="75000"/>
                    <a:lumOff val="25000"/>
                  </a:schemeClr>
                </a:solidFill>
                <a:cs typeface="Arial" pitchFamily="34" charset="0"/>
              </a:rPr>
              <a:t>1. Databases are well suited to efficiently representing and processing large </a:t>
            </a:r>
            <a:r>
              <a:rPr lang="en-US" altLang="ko-KR" sz="1550" dirty="0" smtClean="0">
                <a:solidFill>
                  <a:schemeClr val="tx1">
                    <a:lumMod val="75000"/>
                    <a:lumOff val="25000"/>
                  </a:schemeClr>
                </a:solidFill>
                <a:cs typeface="Arial" pitchFamily="34" charset="0"/>
              </a:rPr>
              <a:t>amounts of </a:t>
            </a:r>
            <a:r>
              <a:rPr lang="en-US" altLang="ko-KR" sz="1550" dirty="0">
                <a:solidFill>
                  <a:schemeClr val="tx1">
                    <a:lumMod val="75000"/>
                    <a:lumOff val="25000"/>
                  </a:schemeClr>
                </a:solidFill>
                <a:cs typeface="Arial" pitchFamily="34" charset="0"/>
              </a:rPr>
              <a:t>data (and derivation from a database is virtually independent of its size).</a:t>
            </a:r>
          </a:p>
          <a:p>
            <a:r>
              <a:rPr lang="en-US" altLang="ko-KR" sz="1550" dirty="0">
                <a:solidFill>
                  <a:schemeClr val="tx1">
                    <a:lumMod val="75000"/>
                    <a:lumOff val="25000"/>
                  </a:schemeClr>
                </a:solidFill>
                <a:cs typeface="Arial" pitchFamily="34" charset="0"/>
              </a:rPr>
              <a:t>2. We can build on traditional database systems to process more complex and </a:t>
            </a:r>
            <a:r>
              <a:rPr lang="en-US" altLang="ko-KR" sz="1550" dirty="0" smtClean="0">
                <a:solidFill>
                  <a:schemeClr val="tx1">
                    <a:lumMod val="75000"/>
                    <a:lumOff val="25000"/>
                  </a:schemeClr>
                </a:solidFill>
                <a:cs typeface="Arial" pitchFamily="34" charset="0"/>
              </a:rPr>
              <a:t>more powerful </a:t>
            </a:r>
            <a:r>
              <a:rPr lang="en-US" altLang="ko-KR" sz="1550" dirty="0">
                <a:solidFill>
                  <a:schemeClr val="tx1">
                    <a:lumMod val="75000"/>
                    <a:lumOff val="25000"/>
                  </a:schemeClr>
                </a:solidFill>
                <a:cs typeface="Arial" pitchFamily="34" charset="0"/>
              </a:rPr>
              <a:t>representational devices (e.g. frames)</a:t>
            </a:r>
            <a:r>
              <a:rPr lang="en-US" altLang="ko-KR" sz="1550" dirty="0" smtClean="0">
                <a:solidFill>
                  <a:schemeClr val="tx1">
                    <a:lumMod val="75000"/>
                    <a:lumOff val="25000"/>
                  </a:schemeClr>
                </a:solidFill>
                <a:cs typeface="Arial" pitchFamily="34" charset="0"/>
              </a:rPr>
              <a:t>.</a:t>
            </a:r>
            <a:br>
              <a:rPr lang="en-US" altLang="ko-KR" sz="1550" dirty="0" smtClean="0">
                <a:solidFill>
                  <a:schemeClr val="tx1">
                    <a:lumMod val="75000"/>
                    <a:lumOff val="25000"/>
                  </a:schemeClr>
                </a:solidFill>
                <a:cs typeface="Arial" pitchFamily="34" charset="0"/>
              </a:rPr>
            </a:br>
            <a:endParaRPr lang="en-US" altLang="ko-KR" sz="1550" dirty="0">
              <a:solidFill>
                <a:schemeClr val="tx1">
                  <a:lumMod val="75000"/>
                  <a:lumOff val="25000"/>
                </a:schemeClr>
              </a:solidFill>
              <a:cs typeface="Arial" pitchFamily="34" charset="0"/>
            </a:endParaRPr>
          </a:p>
          <a:p>
            <a:r>
              <a:rPr lang="en-US" altLang="ko-KR" sz="1550" b="1" dirty="0">
                <a:solidFill>
                  <a:schemeClr val="tx1">
                    <a:lumMod val="75000"/>
                    <a:lumOff val="25000"/>
                  </a:schemeClr>
                </a:solidFill>
                <a:cs typeface="Arial" pitchFamily="34" charset="0"/>
              </a:rPr>
              <a:t>Disadvantages</a:t>
            </a:r>
          </a:p>
          <a:p>
            <a:r>
              <a:rPr lang="en-US" altLang="ko-KR" sz="1550" dirty="0">
                <a:solidFill>
                  <a:schemeClr val="tx1">
                    <a:lumMod val="75000"/>
                    <a:lumOff val="25000"/>
                  </a:schemeClr>
                </a:solidFill>
                <a:cs typeface="Arial" pitchFamily="34" charset="0"/>
              </a:rPr>
              <a:t>1. Only simple aspects of the problem domain can be accommodated.</a:t>
            </a:r>
          </a:p>
          <a:p>
            <a:r>
              <a:rPr lang="en-US" altLang="ko-KR" sz="1550" dirty="0">
                <a:solidFill>
                  <a:schemeClr val="tx1">
                    <a:lumMod val="75000"/>
                    <a:lumOff val="25000"/>
                  </a:schemeClr>
                </a:solidFill>
                <a:cs typeface="Arial" pitchFamily="34" charset="0"/>
              </a:rPr>
              <a:t>2. We can represent entities, and relationships between entities, but not much more.</a:t>
            </a:r>
          </a:p>
          <a:p>
            <a:r>
              <a:rPr lang="en-US" altLang="ko-KR" sz="1550" dirty="0">
                <a:solidFill>
                  <a:schemeClr val="tx1">
                    <a:lumMod val="75000"/>
                    <a:lumOff val="25000"/>
                  </a:schemeClr>
                </a:solidFill>
                <a:cs typeface="Arial" pitchFamily="34" charset="0"/>
              </a:rPr>
              <a:t>3. Reasoning is very simple – basically the only reasoning possible is simple lookup</a:t>
            </a:r>
            <a:r>
              <a:rPr lang="en-US" altLang="ko-KR" sz="1550" dirty="0" smtClean="0">
                <a:solidFill>
                  <a:schemeClr val="tx1">
                    <a:lumMod val="75000"/>
                    <a:lumOff val="25000"/>
                  </a:schemeClr>
                </a:solidFill>
                <a:cs typeface="Arial" pitchFamily="34" charset="0"/>
              </a:rPr>
              <a:t>, and </a:t>
            </a:r>
            <a:r>
              <a:rPr lang="en-US" altLang="ko-KR" sz="1550" dirty="0">
                <a:solidFill>
                  <a:schemeClr val="tx1">
                    <a:lumMod val="75000"/>
                    <a:lumOff val="25000"/>
                  </a:schemeClr>
                </a:solidFill>
                <a:cs typeface="Arial" pitchFamily="34" charset="0"/>
              </a:rPr>
              <a:t>we usually need more sophisticated processing than that.</a:t>
            </a:r>
            <a:endParaRPr lang="en-US" altLang="ko-KR" sz="1550" i="1" dirty="0" smtClean="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67132662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dirty="0"/>
              <a:t>Frame Based Systems</a:t>
            </a:r>
            <a:endParaRPr lang="ko-KR" altLang="en-US" sz="2400" dirty="0">
              <a:solidFill>
                <a:schemeClr val="tx1">
                  <a:lumMod val="75000"/>
                  <a:lumOff val="25000"/>
                </a:schemeClr>
              </a:solidFill>
            </a:endParaRPr>
          </a:p>
        </p:txBody>
      </p:sp>
      <p:sp>
        <p:nvSpPr>
          <p:cNvPr id="4" name="Rectangle 3"/>
          <p:cNvSpPr/>
          <p:nvPr/>
        </p:nvSpPr>
        <p:spPr>
          <a:xfrm>
            <a:off x="1835696" y="771550"/>
            <a:ext cx="698477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907704" y="734167"/>
            <a:ext cx="6840760" cy="4078040"/>
          </a:xfrm>
          <a:prstGeom prst="rect">
            <a:avLst/>
          </a:prstGeom>
          <a:noFill/>
        </p:spPr>
        <p:txBody>
          <a:bodyPr wrap="square" rtlCol="0" anchor="ctr">
            <a:spAutoFit/>
          </a:bodyPr>
          <a:lstStyle/>
          <a:p>
            <a:r>
              <a:rPr lang="en-US" altLang="ko-KR" sz="1600" dirty="0">
                <a:solidFill>
                  <a:schemeClr val="tx1">
                    <a:lumMod val="75000"/>
                    <a:lumOff val="25000"/>
                  </a:schemeClr>
                </a:solidFill>
                <a:cs typeface="Arial" pitchFamily="34" charset="0"/>
              </a:rPr>
              <a:t>A frame is similar to a record structure and corresponding to the fields and values are slots and slot fillers. Frame systems usually have collection of frames connected to each other. Value of an attribute of one frame may be another frame.</a:t>
            </a:r>
            <a:endParaRPr lang="en-US" altLang="ko-KR" sz="1600" i="1" dirty="0">
              <a:solidFill>
                <a:schemeClr val="tx1">
                  <a:lumMod val="75000"/>
                  <a:lumOff val="25000"/>
                </a:schemeClr>
              </a:solidFill>
              <a:cs typeface="Arial" pitchFamily="34" charset="0"/>
            </a:endParaRPr>
          </a:p>
          <a:p>
            <a:endParaRPr lang="en-US" altLang="ko-KR" sz="1550" i="1" dirty="0" smtClean="0">
              <a:solidFill>
                <a:schemeClr val="tx1">
                  <a:lumMod val="75000"/>
                  <a:lumOff val="25000"/>
                </a:schemeClr>
              </a:solidFill>
              <a:cs typeface="Arial" pitchFamily="34" charset="0"/>
            </a:endParaRPr>
          </a:p>
          <a:p>
            <a:endParaRPr lang="en-US" altLang="ko-KR" sz="1550" i="1" dirty="0">
              <a:solidFill>
                <a:schemeClr val="tx1">
                  <a:lumMod val="75000"/>
                  <a:lumOff val="25000"/>
                </a:schemeClr>
              </a:solidFill>
              <a:cs typeface="Arial" pitchFamily="34" charset="0"/>
            </a:endParaRPr>
          </a:p>
          <a:p>
            <a:endParaRPr lang="en-US" altLang="ko-KR" sz="1550" i="1" dirty="0" smtClean="0">
              <a:solidFill>
                <a:schemeClr val="tx1">
                  <a:lumMod val="75000"/>
                  <a:lumOff val="25000"/>
                </a:schemeClr>
              </a:solidFill>
              <a:cs typeface="Arial" pitchFamily="34" charset="0"/>
            </a:endParaRPr>
          </a:p>
          <a:p>
            <a:endParaRPr lang="en-US" altLang="ko-KR" sz="1550" i="1" dirty="0">
              <a:solidFill>
                <a:schemeClr val="tx1">
                  <a:lumMod val="75000"/>
                  <a:lumOff val="25000"/>
                </a:schemeClr>
              </a:solidFill>
              <a:cs typeface="Arial" pitchFamily="34" charset="0"/>
            </a:endParaRPr>
          </a:p>
          <a:p>
            <a:endParaRPr lang="en-US" altLang="ko-KR" sz="1550" i="1" dirty="0" smtClean="0">
              <a:solidFill>
                <a:schemeClr val="tx1">
                  <a:lumMod val="75000"/>
                  <a:lumOff val="25000"/>
                </a:schemeClr>
              </a:solidFill>
              <a:cs typeface="Arial" pitchFamily="34" charset="0"/>
            </a:endParaRPr>
          </a:p>
          <a:p>
            <a:endParaRPr lang="en-US" altLang="ko-KR" sz="1550" i="1" dirty="0">
              <a:solidFill>
                <a:schemeClr val="tx1">
                  <a:lumMod val="75000"/>
                  <a:lumOff val="25000"/>
                </a:schemeClr>
              </a:solidFill>
              <a:cs typeface="Arial" pitchFamily="34" charset="0"/>
            </a:endParaRPr>
          </a:p>
          <a:p>
            <a:endParaRPr lang="en-US" altLang="ko-KR" sz="1550" i="1" dirty="0" smtClean="0">
              <a:solidFill>
                <a:schemeClr val="tx1">
                  <a:lumMod val="75000"/>
                  <a:lumOff val="25000"/>
                </a:schemeClr>
              </a:solidFill>
              <a:cs typeface="Arial" pitchFamily="34" charset="0"/>
            </a:endParaRPr>
          </a:p>
          <a:p>
            <a:endParaRPr lang="en-US" altLang="ko-KR" sz="1550" i="1" dirty="0" smtClean="0">
              <a:solidFill>
                <a:schemeClr val="tx1">
                  <a:lumMod val="75000"/>
                  <a:lumOff val="25000"/>
                </a:schemeClr>
              </a:solidFill>
              <a:cs typeface="Arial" pitchFamily="34" charset="0"/>
            </a:endParaRPr>
          </a:p>
          <a:p>
            <a:endParaRPr lang="en-US" altLang="ko-KR" sz="1550" i="1" dirty="0">
              <a:solidFill>
                <a:schemeClr val="tx1">
                  <a:lumMod val="75000"/>
                  <a:lumOff val="25000"/>
                </a:schemeClr>
              </a:solidFill>
              <a:cs typeface="Arial" pitchFamily="34" charset="0"/>
            </a:endParaRPr>
          </a:p>
          <a:p>
            <a:endParaRPr lang="en-US" altLang="ko-KR" sz="1550" i="1" dirty="0" smtClean="0">
              <a:solidFill>
                <a:schemeClr val="tx1">
                  <a:lumMod val="75000"/>
                  <a:lumOff val="25000"/>
                </a:schemeClr>
              </a:solidFill>
              <a:cs typeface="Arial" pitchFamily="34" charset="0"/>
            </a:endParaRPr>
          </a:p>
          <a:p>
            <a:pPr algn="ctr"/>
            <a:r>
              <a:rPr lang="en-US" altLang="ko-KR" sz="1200" i="1" dirty="0" smtClean="0">
                <a:solidFill>
                  <a:schemeClr val="tx1">
                    <a:lumMod val="75000"/>
                    <a:lumOff val="25000"/>
                  </a:schemeClr>
                </a:solidFill>
                <a:cs typeface="Arial" pitchFamily="34" charset="0"/>
              </a:rPr>
              <a:t>Simple example                                  generic example</a:t>
            </a:r>
            <a:endParaRPr lang="en-US" altLang="ko-KR" sz="1200" i="1" dirty="0">
              <a:solidFill>
                <a:schemeClr val="tx1">
                  <a:lumMod val="75000"/>
                  <a:lumOff val="25000"/>
                </a:schemeClr>
              </a:solidFill>
              <a:cs typeface="Arial" pitchFamily="34" charset="0"/>
            </a:endParaRPr>
          </a:p>
          <a:p>
            <a:r>
              <a:rPr lang="en-US" altLang="ko-KR" sz="1400" i="1" dirty="0">
                <a:solidFill>
                  <a:schemeClr val="tx1">
                    <a:lumMod val="75000"/>
                    <a:lumOff val="25000"/>
                  </a:schemeClr>
                </a:solidFill>
                <a:cs typeface="Arial" pitchFamily="34" charset="0"/>
              </a:rPr>
              <a:t>Generally a whole hierarchy of frames is used to represent the required domain. It </a:t>
            </a:r>
            <a:r>
              <a:rPr lang="en-US" altLang="ko-KR" sz="1400" i="1" dirty="0" smtClean="0">
                <a:solidFill>
                  <a:schemeClr val="tx1">
                    <a:lumMod val="75000"/>
                    <a:lumOff val="25000"/>
                  </a:schemeClr>
                </a:solidFill>
                <a:cs typeface="Arial" pitchFamily="34" charset="0"/>
              </a:rPr>
              <a:t>is often </a:t>
            </a:r>
            <a:r>
              <a:rPr lang="en-US" altLang="ko-KR" sz="1400" i="1" dirty="0">
                <a:solidFill>
                  <a:schemeClr val="tx1">
                    <a:lumMod val="75000"/>
                    <a:lumOff val="25000"/>
                  </a:schemeClr>
                </a:solidFill>
                <a:cs typeface="Arial" pitchFamily="34" charset="0"/>
              </a:rPr>
              <a:t>helpful to represent the structure of that hierarchy as a Semantic Network</a:t>
            </a:r>
            <a:r>
              <a:rPr lang="en-US" altLang="ko-KR" sz="1400" i="1" dirty="0" smtClean="0">
                <a:solidFill>
                  <a:schemeClr val="tx1">
                    <a:lumMod val="75000"/>
                    <a:lumOff val="25000"/>
                  </a:schemeClr>
                </a:solidFill>
                <a:cs typeface="Arial" pitchFamily="34" charset="0"/>
              </a:rPr>
              <a:t>.</a:t>
            </a:r>
          </a:p>
        </p:txBody>
      </p:sp>
      <p:pic>
        <p:nvPicPr>
          <p:cNvPr id="5" name="Picture 4" descr="Screen Shot 2018-06-13 at 11.38.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851670"/>
            <a:ext cx="2374900" cy="2070100"/>
          </a:xfrm>
          <a:prstGeom prst="rect">
            <a:avLst/>
          </a:prstGeom>
        </p:spPr>
      </p:pic>
      <p:pic>
        <p:nvPicPr>
          <p:cNvPr id="7" name="Picture 6" descr="Screen Shot 2018-06-13 at 11.40.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901" y="1707653"/>
            <a:ext cx="3473524" cy="2306345"/>
          </a:xfrm>
          <a:prstGeom prst="rect">
            <a:avLst/>
          </a:prstGeom>
        </p:spPr>
      </p:pic>
    </p:spTree>
    <p:extLst>
      <p:ext uri="{BB962C8B-B14F-4D97-AF65-F5344CB8AC3E}">
        <p14:creationId xmlns:p14="http://schemas.microsoft.com/office/powerpoint/2010/main" val="39955661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b="1" dirty="0" smtClean="0"/>
              <a:t>Characteristics and Problem with Frames</a:t>
            </a:r>
            <a:endParaRPr lang="ko-KR" altLang="en-US" sz="2400" b="1" dirty="0">
              <a:solidFill>
                <a:schemeClr val="tx1">
                  <a:lumMod val="75000"/>
                  <a:lumOff val="25000"/>
                </a:schemeClr>
              </a:solidFill>
            </a:endParaRPr>
          </a:p>
        </p:txBody>
      </p:sp>
      <p:sp>
        <p:nvSpPr>
          <p:cNvPr id="4" name="Rectangle 3"/>
          <p:cNvSpPr/>
          <p:nvPr/>
        </p:nvSpPr>
        <p:spPr>
          <a:xfrm>
            <a:off x="1835696" y="771550"/>
            <a:ext cx="698477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907704" y="880361"/>
            <a:ext cx="6840760" cy="3785652"/>
          </a:xfrm>
          <a:prstGeom prst="rect">
            <a:avLst/>
          </a:prstGeom>
          <a:noFill/>
        </p:spPr>
        <p:txBody>
          <a:bodyPr wrap="square" rtlCol="0" anchor="ctr">
            <a:spAutoFit/>
          </a:bodyPr>
          <a:lstStyle/>
          <a:p>
            <a:r>
              <a:rPr lang="en-US" altLang="ko-KR" sz="2400" i="1" dirty="0">
                <a:solidFill>
                  <a:schemeClr val="tx1">
                    <a:lumMod val="75000"/>
                    <a:lumOff val="25000"/>
                  </a:schemeClr>
                </a:solidFill>
                <a:cs typeface="Arial" pitchFamily="34" charset="0"/>
              </a:rPr>
              <a:t>What can we represent with frames</a:t>
            </a:r>
            <a:r>
              <a:rPr lang="en-US" altLang="ko-KR" sz="2400" i="1" dirty="0" smtClean="0">
                <a:solidFill>
                  <a:schemeClr val="tx1">
                    <a:lumMod val="75000"/>
                    <a:lumOff val="25000"/>
                  </a:schemeClr>
                </a:solidFill>
                <a:cs typeface="Arial" pitchFamily="34" charset="0"/>
              </a:rPr>
              <a:t>?</a:t>
            </a:r>
            <a:br>
              <a:rPr lang="en-US" altLang="ko-KR" sz="2400" i="1" dirty="0" smtClean="0">
                <a:solidFill>
                  <a:schemeClr val="tx1">
                    <a:lumMod val="75000"/>
                    <a:lumOff val="25000"/>
                  </a:schemeClr>
                </a:solidFill>
                <a:cs typeface="Arial" pitchFamily="34" charset="0"/>
              </a:rPr>
            </a:br>
            <a:endParaRPr lang="en-US" altLang="ko-KR" sz="2400" i="1" dirty="0">
              <a:solidFill>
                <a:schemeClr val="tx1">
                  <a:lumMod val="75000"/>
                  <a:lumOff val="25000"/>
                </a:schemeClr>
              </a:solidFill>
              <a:cs typeface="Arial" pitchFamily="34" charset="0"/>
            </a:endParaRPr>
          </a:p>
          <a:p>
            <a:pPr marL="342900" indent="-342900">
              <a:buFont typeface="Arial"/>
              <a:buChar char="•"/>
            </a:pPr>
            <a:r>
              <a:rPr lang="en-US" altLang="ko-KR" sz="2400" i="1" dirty="0">
                <a:solidFill>
                  <a:schemeClr val="tx1">
                    <a:lumMod val="75000"/>
                    <a:lumOff val="25000"/>
                  </a:schemeClr>
                </a:solidFill>
                <a:cs typeface="Arial" pitchFamily="34" charset="0"/>
              </a:rPr>
              <a:t>Properties of entities</a:t>
            </a:r>
          </a:p>
          <a:p>
            <a:pPr marL="342900" indent="-342900">
              <a:buFont typeface="Arial"/>
              <a:buChar char="•"/>
            </a:pPr>
            <a:r>
              <a:rPr lang="en-US" altLang="ko-KR" sz="2400" i="1" dirty="0">
                <a:solidFill>
                  <a:schemeClr val="tx1">
                    <a:lumMod val="75000"/>
                    <a:lumOff val="25000"/>
                  </a:schemeClr>
                </a:solidFill>
                <a:cs typeface="Arial" pitchFamily="34" charset="0"/>
              </a:rPr>
              <a:t>A generic is a </a:t>
            </a:r>
            <a:r>
              <a:rPr lang="en-US" altLang="ko-KR" sz="2400" i="1" dirty="0" smtClean="0">
                <a:solidFill>
                  <a:schemeClr val="tx1">
                    <a:lumMod val="75000"/>
                    <a:lumOff val="25000"/>
                  </a:schemeClr>
                </a:solidFill>
                <a:cs typeface="Arial" pitchFamily="34" charset="0"/>
              </a:rPr>
              <a:t>hierarchy</a:t>
            </a:r>
          </a:p>
          <a:p>
            <a:endParaRPr lang="en-US" altLang="ko-KR" sz="2400" i="1" dirty="0">
              <a:solidFill>
                <a:schemeClr val="tx1">
                  <a:lumMod val="75000"/>
                  <a:lumOff val="25000"/>
                </a:schemeClr>
              </a:solidFill>
              <a:cs typeface="Arial" pitchFamily="34" charset="0"/>
            </a:endParaRPr>
          </a:p>
          <a:p>
            <a:r>
              <a:rPr lang="en-US" altLang="ko-KR" sz="2400" i="1" dirty="0">
                <a:solidFill>
                  <a:schemeClr val="tx1">
                    <a:lumMod val="75000"/>
                    <a:lumOff val="25000"/>
                  </a:schemeClr>
                </a:solidFill>
                <a:cs typeface="Arial" pitchFamily="34" charset="0"/>
              </a:rPr>
              <a:t>Problems with </a:t>
            </a:r>
            <a:r>
              <a:rPr lang="en-US" altLang="ko-KR" sz="2400" i="1" dirty="0" smtClean="0">
                <a:solidFill>
                  <a:schemeClr val="tx1">
                    <a:lumMod val="75000"/>
                    <a:lumOff val="25000"/>
                  </a:schemeClr>
                </a:solidFill>
                <a:cs typeface="Arial" pitchFamily="34" charset="0"/>
              </a:rPr>
              <a:t>frames</a:t>
            </a:r>
            <a:br>
              <a:rPr lang="en-US" altLang="ko-KR" sz="2400" i="1" dirty="0" smtClean="0">
                <a:solidFill>
                  <a:schemeClr val="tx1">
                    <a:lumMod val="75000"/>
                    <a:lumOff val="25000"/>
                  </a:schemeClr>
                </a:solidFill>
                <a:cs typeface="Arial" pitchFamily="34" charset="0"/>
              </a:rPr>
            </a:br>
            <a:endParaRPr lang="en-US" altLang="ko-KR" sz="2400" i="1" dirty="0">
              <a:solidFill>
                <a:schemeClr val="tx1">
                  <a:lumMod val="75000"/>
                  <a:lumOff val="25000"/>
                </a:schemeClr>
              </a:solidFill>
              <a:cs typeface="Arial" pitchFamily="34" charset="0"/>
            </a:endParaRPr>
          </a:p>
          <a:p>
            <a:pPr marL="285750" indent="-285750">
              <a:buFont typeface="Arial"/>
              <a:buChar char="•"/>
            </a:pPr>
            <a:r>
              <a:rPr lang="en-US" altLang="ko-KR" sz="2400" i="1" dirty="0">
                <a:solidFill>
                  <a:schemeClr val="tx1">
                    <a:lumMod val="75000"/>
                    <a:lumOff val="25000"/>
                  </a:schemeClr>
                </a:solidFill>
                <a:cs typeface="Arial" pitchFamily="34" charset="0"/>
              </a:rPr>
              <a:t>No procedural description</a:t>
            </a:r>
          </a:p>
          <a:p>
            <a:pPr marL="285750" indent="-285750">
              <a:buFont typeface="Arial"/>
              <a:buChar char="•"/>
            </a:pPr>
            <a:r>
              <a:rPr lang="en-US" altLang="ko-KR" sz="2400" i="1" dirty="0">
                <a:solidFill>
                  <a:schemeClr val="tx1">
                    <a:lumMod val="75000"/>
                    <a:lumOff val="25000"/>
                  </a:schemeClr>
                </a:solidFill>
                <a:cs typeface="Arial" pitchFamily="34" charset="0"/>
              </a:rPr>
              <a:t>The is a hierarchy is used both for specialization and instances</a:t>
            </a:r>
          </a:p>
        </p:txBody>
      </p:sp>
    </p:spTree>
    <p:extLst>
      <p:ext uri="{BB962C8B-B14F-4D97-AF65-F5344CB8AC3E}">
        <p14:creationId xmlns:p14="http://schemas.microsoft.com/office/powerpoint/2010/main" val="23420685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b="1" dirty="0"/>
              <a:t>Semantic Networks</a:t>
            </a:r>
            <a:endParaRPr lang="ko-KR" altLang="en-US" sz="2400" b="1" dirty="0">
              <a:solidFill>
                <a:schemeClr val="tx1">
                  <a:lumMod val="75000"/>
                  <a:lumOff val="25000"/>
                </a:schemeClr>
              </a:solidFill>
            </a:endParaRPr>
          </a:p>
        </p:txBody>
      </p:sp>
      <p:sp>
        <p:nvSpPr>
          <p:cNvPr id="4" name="Rectangle 3"/>
          <p:cNvSpPr/>
          <p:nvPr/>
        </p:nvSpPr>
        <p:spPr>
          <a:xfrm>
            <a:off x="1835696" y="771550"/>
            <a:ext cx="698477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ectangle 6"/>
          <p:cNvSpPr/>
          <p:nvPr/>
        </p:nvSpPr>
        <p:spPr>
          <a:xfrm>
            <a:off x="1835696" y="771550"/>
            <a:ext cx="6768752" cy="2862323"/>
          </a:xfrm>
          <a:prstGeom prst="rect">
            <a:avLst/>
          </a:prstGeom>
        </p:spPr>
        <p:txBody>
          <a:bodyPr wrap="square">
            <a:spAutoFit/>
          </a:bodyPr>
          <a:lstStyle/>
          <a:p>
            <a:r>
              <a:rPr lang="en-US" dirty="0" smtClean="0"/>
              <a:t>is </a:t>
            </a:r>
            <a:r>
              <a:rPr lang="en-US" dirty="0"/>
              <a:t>a knowledge representation technique used for propositional information. They are two dimensional representations of knowledge. </a:t>
            </a:r>
            <a:r>
              <a:rPr lang="en-US" dirty="0" smtClean="0"/>
              <a:t>Semantic </a:t>
            </a:r>
            <a:r>
              <a:rPr lang="en-US" dirty="0"/>
              <a:t>nets consist of nodes, links (edges) and link labels</a:t>
            </a:r>
            <a:r>
              <a:rPr lang="en-US" dirty="0" smtClean="0"/>
              <a:t>.</a:t>
            </a:r>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11" name="Picture 10" descr="Screen Shot 2018-06-13 at 11.56.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1707654"/>
            <a:ext cx="3744416" cy="3168352"/>
          </a:xfrm>
          <a:prstGeom prst="rect">
            <a:avLst/>
          </a:prstGeom>
        </p:spPr>
      </p:pic>
      <p:pic>
        <p:nvPicPr>
          <p:cNvPr id="12" name="Picture 11" descr="Screen Shot 2018-06-14 at 10.37.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2355726"/>
            <a:ext cx="2952328" cy="1778000"/>
          </a:xfrm>
          <a:prstGeom prst="rect">
            <a:avLst/>
          </a:prstGeom>
        </p:spPr>
      </p:pic>
    </p:spTree>
    <p:extLst>
      <p:ext uri="{BB962C8B-B14F-4D97-AF65-F5344CB8AC3E}">
        <p14:creationId xmlns:p14="http://schemas.microsoft.com/office/powerpoint/2010/main" val="20985402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Contents</a:t>
            </a:r>
            <a:endParaRPr lang="ko-KR" altLang="en-US" dirty="0"/>
          </a:p>
        </p:txBody>
      </p:sp>
      <p:sp>
        <p:nvSpPr>
          <p:cNvPr id="4" name="Oval 3"/>
          <p:cNvSpPr/>
          <p:nvPr/>
        </p:nvSpPr>
        <p:spPr>
          <a:xfrm>
            <a:off x="794426"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 name="Oval 4"/>
          <p:cNvSpPr/>
          <p:nvPr/>
        </p:nvSpPr>
        <p:spPr>
          <a:xfrm>
            <a:off x="794426" y="2307170"/>
            <a:ext cx="557704" cy="557704"/>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 name="Oval 5"/>
          <p:cNvSpPr/>
          <p:nvPr/>
        </p:nvSpPr>
        <p:spPr>
          <a:xfrm>
            <a:off x="794426" y="3209652"/>
            <a:ext cx="557704" cy="557704"/>
          </a:xfrm>
          <a:prstGeom prst="ellipse">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7" name="Oval 6"/>
          <p:cNvSpPr/>
          <p:nvPr/>
        </p:nvSpPr>
        <p:spPr>
          <a:xfrm>
            <a:off x="794426" y="4083918"/>
            <a:ext cx="557704" cy="557704"/>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Oval 21"/>
          <p:cNvSpPr>
            <a:spLocks noChangeAspect="1"/>
          </p:cNvSpPr>
          <p:nvPr/>
        </p:nvSpPr>
        <p:spPr>
          <a:xfrm>
            <a:off x="924390" y="1533409"/>
            <a:ext cx="297776" cy="300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9" name="Rectangle 23"/>
          <p:cNvSpPr/>
          <p:nvPr/>
        </p:nvSpPr>
        <p:spPr>
          <a:xfrm>
            <a:off x="917032" y="4299078"/>
            <a:ext cx="312492" cy="18381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Rectangle 16"/>
          <p:cNvSpPr/>
          <p:nvPr/>
        </p:nvSpPr>
        <p:spPr>
          <a:xfrm rot="2700000">
            <a:off x="966973" y="3306177"/>
            <a:ext cx="212610" cy="38117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 name="Rectangle 9"/>
          <p:cNvSpPr/>
          <p:nvPr/>
        </p:nvSpPr>
        <p:spPr>
          <a:xfrm>
            <a:off x="939484" y="2472534"/>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2" name="Oval 11"/>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3" name="Oval 12"/>
          <p:cNvSpPr/>
          <p:nvPr/>
        </p:nvSpPr>
        <p:spPr>
          <a:xfrm>
            <a:off x="4864934" y="2307170"/>
            <a:ext cx="557704" cy="557704"/>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4" name="Oval 13"/>
          <p:cNvSpPr/>
          <p:nvPr/>
        </p:nvSpPr>
        <p:spPr>
          <a:xfrm>
            <a:off x="4864934" y="3209652"/>
            <a:ext cx="557704" cy="557704"/>
          </a:xfrm>
          <a:prstGeom prst="ellipse">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5" name="Oval 14"/>
          <p:cNvSpPr/>
          <p:nvPr/>
        </p:nvSpPr>
        <p:spPr>
          <a:xfrm>
            <a:off x="4864934" y="4112135"/>
            <a:ext cx="557704" cy="557704"/>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6"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7" name="Teardrop 6"/>
          <p:cNvSpPr/>
          <p:nvPr/>
        </p:nvSpPr>
        <p:spPr>
          <a:xfrm rot="8100000">
            <a:off x="5007197" y="2461098"/>
            <a:ext cx="273178" cy="273178"/>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8" name="Rounded Rectangle 27"/>
          <p:cNvSpPr/>
          <p:nvPr/>
        </p:nvSpPr>
        <p:spPr>
          <a:xfrm>
            <a:off x="4994923" y="4276640"/>
            <a:ext cx="297727" cy="22869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9" name="Rounded Rectangle 7"/>
          <p:cNvSpPr/>
          <p:nvPr/>
        </p:nvSpPr>
        <p:spPr>
          <a:xfrm>
            <a:off x="4984141" y="3343873"/>
            <a:ext cx="319291" cy="27554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nvGrpSpPr>
          <p:cNvPr id="20" name="Group 19"/>
          <p:cNvGrpSpPr/>
          <p:nvPr/>
        </p:nvGrpSpPr>
        <p:grpSpPr>
          <a:xfrm>
            <a:off x="1558022" y="1323485"/>
            <a:ext cx="2830257" cy="627776"/>
            <a:chOff x="1472558" y="998559"/>
            <a:chExt cx="2765965" cy="627776"/>
          </a:xfrm>
        </p:grpSpPr>
        <p:sp>
          <p:nvSpPr>
            <p:cNvPr id="21" name="TextBox 20"/>
            <p:cNvSpPr txBox="1"/>
            <p:nvPr/>
          </p:nvSpPr>
          <p:spPr>
            <a:xfrm>
              <a:off x="1472558" y="1349336"/>
              <a:ext cx="2765965" cy="276999"/>
            </a:xfrm>
            <a:prstGeom prst="rect">
              <a:avLst/>
            </a:prstGeom>
            <a:noFill/>
          </p:spPr>
          <p:txBody>
            <a:bodyPr wrap="square" rtlCol="0" anchor="ctr">
              <a:spAutoFit/>
            </a:bodyPr>
            <a:lstStyle/>
            <a:p>
              <a:r>
                <a:rPr lang="en-US" altLang="ko-KR" sz="1200" dirty="0" smtClean="0">
                  <a:solidFill>
                    <a:schemeClr val="tx1">
                      <a:lumMod val="75000"/>
                      <a:lumOff val="25000"/>
                    </a:schemeClr>
                  </a:solidFill>
                  <a:cs typeface="Arial" pitchFamily="34" charset="0"/>
                </a:rPr>
                <a:t>What is a knowledge Representation?</a:t>
              </a:r>
            </a:p>
          </p:txBody>
        </p:sp>
        <p:sp>
          <p:nvSpPr>
            <p:cNvPr id="22" name="TextBox 21"/>
            <p:cNvSpPr txBox="1"/>
            <p:nvPr/>
          </p:nvSpPr>
          <p:spPr>
            <a:xfrm>
              <a:off x="1472558" y="998559"/>
              <a:ext cx="2765965" cy="276999"/>
            </a:xfrm>
            <a:prstGeom prst="rect">
              <a:avLst/>
            </a:prstGeom>
            <a:noFill/>
          </p:spPr>
          <p:txBody>
            <a:bodyPr wrap="square" rtlCol="0" anchor="ctr">
              <a:spAutoFit/>
            </a:bodyPr>
            <a:lstStyle/>
            <a:p>
              <a:r>
                <a:rPr lang="en-US" altLang="ko-KR" sz="1200" b="1" dirty="0" smtClean="0">
                  <a:solidFill>
                    <a:schemeClr val="tx1">
                      <a:lumMod val="75000"/>
                      <a:lumOff val="25000"/>
                    </a:schemeClr>
                  </a:solidFill>
                  <a:cs typeface="Arial" pitchFamily="34" charset="0"/>
                </a:rPr>
                <a:t>What is Knowledge?</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1558022" y="2283718"/>
            <a:ext cx="2891907" cy="570025"/>
            <a:chOff x="1472558" y="1056310"/>
            <a:chExt cx="2826215" cy="570025"/>
          </a:xfrm>
        </p:grpSpPr>
        <p:sp>
          <p:nvSpPr>
            <p:cNvPr id="24" name="TextBox 23"/>
            <p:cNvSpPr txBox="1"/>
            <p:nvPr/>
          </p:nvSpPr>
          <p:spPr>
            <a:xfrm>
              <a:off x="1472558" y="1349336"/>
              <a:ext cx="2765965" cy="276999"/>
            </a:xfrm>
            <a:prstGeom prst="rect">
              <a:avLst/>
            </a:prstGeom>
            <a:noFill/>
          </p:spPr>
          <p:txBody>
            <a:bodyPr wrap="square" rtlCol="0" anchor="ctr">
              <a:spAutoFit/>
            </a:bodyPr>
            <a:lstStyle/>
            <a:p>
              <a:endParaRPr lang="ko-KR" altLang="en-US" sz="1200" dirty="0">
                <a:solidFill>
                  <a:schemeClr val="tx1">
                    <a:lumMod val="75000"/>
                    <a:lumOff val="25000"/>
                  </a:schemeClr>
                </a:solidFill>
                <a:cs typeface="Arial" pitchFamily="34" charset="0"/>
              </a:endParaRPr>
            </a:p>
          </p:txBody>
        </p:sp>
        <p:sp>
          <p:nvSpPr>
            <p:cNvPr id="25" name="TextBox 24"/>
            <p:cNvSpPr txBox="1"/>
            <p:nvPr/>
          </p:nvSpPr>
          <p:spPr>
            <a:xfrm>
              <a:off x="1532808" y="1056310"/>
              <a:ext cx="2765965" cy="461665"/>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Requirements of Knowledge Representation</a:t>
              </a:r>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1547664" y="3147814"/>
            <a:ext cx="2840615" cy="608411"/>
            <a:chOff x="1462435" y="1017924"/>
            <a:chExt cx="2776088" cy="608411"/>
          </a:xfrm>
        </p:grpSpPr>
        <p:sp>
          <p:nvSpPr>
            <p:cNvPr id="27" name="TextBox 26"/>
            <p:cNvSpPr txBox="1"/>
            <p:nvPr/>
          </p:nvSpPr>
          <p:spPr>
            <a:xfrm>
              <a:off x="1472558" y="1349336"/>
              <a:ext cx="2765965" cy="276999"/>
            </a:xfrm>
            <a:prstGeom prst="rect">
              <a:avLst/>
            </a:prstGeom>
            <a:noFill/>
          </p:spPr>
          <p:txBody>
            <a:bodyPr wrap="square" rtlCol="0" anchor="ctr">
              <a:spAutoFit/>
            </a:bodyPr>
            <a:lstStyle/>
            <a:p>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1462435" y="1017924"/>
              <a:ext cx="2765965" cy="461665"/>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Practical aspects of Good Representation</a:t>
              </a:r>
              <a:endParaRPr lang="ko-KR" altLang="en-US" sz="1200" b="1" dirty="0">
                <a:solidFill>
                  <a:schemeClr val="tx1">
                    <a:lumMod val="75000"/>
                    <a:lumOff val="25000"/>
                  </a:schemeClr>
                </a:solidFill>
                <a:cs typeface="Arial" pitchFamily="34" charset="0"/>
              </a:endParaRPr>
            </a:p>
          </p:txBody>
        </p:sp>
      </p:grpSp>
      <p:grpSp>
        <p:nvGrpSpPr>
          <p:cNvPr id="29" name="Group 28"/>
          <p:cNvGrpSpPr/>
          <p:nvPr/>
        </p:nvGrpSpPr>
        <p:grpSpPr>
          <a:xfrm>
            <a:off x="1547664" y="4011910"/>
            <a:ext cx="2840615" cy="646797"/>
            <a:chOff x="1462435" y="979538"/>
            <a:chExt cx="2776088" cy="646797"/>
          </a:xfrm>
        </p:grpSpPr>
        <p:sp>
          <p:nvSpPr>
            <p:cNvPr id="30" name="TextBox 29"/>
            <p:cNvSpPr txBox="1"/>
            <p:nvPr/>
          </p:nvSpPr>
          <p:spPr>
            <a:xfrm>
              <a:off x="1472558" y="1349336"/>
              <a:ext cx="2765965" cy="276999"/>
            </a:xfrm>
            <a:prstGeom prst="rect">
              <a:avLst/>
            </a:prstGeom>
            <a:noFill/>
          </p:spPr>
          <p:txBody>
            <a:bodyPr wrap="square" rtlCol="0" anchor="ctr">
              <a:spAutoFit/>
            </a:bodyPr>
            <a:lstStyle/>
            <a:p>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1462435" y="979538"/>
              <a:ext cx="2765965" cy="461665"/>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 Knowledge Representation in Natural Language</a:t>
              </a:r>
              <a:endParaRPr lang="ko-KR" altLang="en-US" sz="1200" b="1" dirty="0">
                <a:solidFill>
                  <a:schemeClr val="tx1">
                    <a:lumMod val="75000"/>
                    <a:lumOff val="25000"/>
                  </a:schemeClr>
                </a:solidFill>
                <a:cs typeface="Arial" pitchFamily="34" charset="0"/>
              </a:endParaRPr>
            </a:p>
          </p:txBody>
        </p:sp>
      </p:grpSp>
      <p:grpSp>
        <p:nvGrpSpPr>
          <p:cNvPr id="32" name="Group 31"/>
          <p:cNvGrpSpPr/>
          <p:nvPr/>
        </p:nvGrpSpPr>
        <p:grpSpPr>
          <a:xfrm>
            <a:off x="5652120" y="1347614"/>
            <a:ext cx="3024336" cy="627776"/>
            <a:chOff x="1472558" y="998559"/>
            <a:chExt cx="2765965" cy="627776"/>
          </a:xfrm>
        </p:grpSpPr>
        <p:sp>
          <p:nvSpPr>
            <p:cNvPr id="33" name="TextBox 32"/>
            <p:cNvSpPr txBox="1"/>
            <p:nvPr/>
          </p:nvSpPr>
          <p:spPr>
            <a:xfrm>
              <a:off x="1472558" y="1349336"/>
              <a:ext cx="2765965" cy="276999"/>
            </a:xfrm>
            <a:prstGeom prst="rect">
              <a:avLst/>
            </a:prstGeom>
            <a:noFill/>
          </p:spPr>
          <p:txBody>
            <a:bodyPr wrap="square" rtlCol="0" anchor="ctr">
              <a:spAutoFit/>
            </a:bodyPr>
            <a:lstStyle/>
            <a:p>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34" name="TextBox 33"/>
            <p:cNvSpPr txBox="1"/>
            <p:nvPr/>
          </p:nvSpPr>
          <p:spPr>
            <a:xfrm>
              <a:off x="1472558" y="998559"/>
              <a:ext cx="2765965" cy="461665"/>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Knowledge Representation Techniques</a:t>
              </a:r>
              <a:endParaRPr lang="ko-KR" altLang="en-US" sz="1200" b="1" dirty="0">
                <a:solidFill>
                  <a:schemeClr val="tx1">
                    <a:lumMod val="75000"/>
                    <a:lumOff val="25000"/>
                  </a:schemeClr>
                </a:solidFill>
                <a:cs typeface="Arial" pitchFamily="34" charset="0"/>
              </a:endParaRPr>
            </a:p>
          </p:txBody>
        </p:sp>
      </p:grpSp>
      <p:grpSp>
        <p:nvGrpSpPr>
          <p:cNvPr id="35" name="Group 34"/>
          <p:cNvGrpSpPr/>
          <p:nvPr/>
        </p:nvGrpSpPr>
        <p:grpSpPr>
          <a:xfrm>
            <a:off x="5630175" y="2304043"/>
            <a:ext cx="2852201" cy="549700"/>
            <a:chOff x="1472558" y="1076635"/>
            <a:chExt cx="2787411" cy="549700"/>
          </a:xfrm>
        </p:grpSpPr>
        <p:sp>
          <p:nvSpPr>
            <p:cNvPr id="36" name="TextBox 35"/>
            <p:cNvSpPr txBox="1"/>
            <p:nvPr/>
          </p:nvSpPr>
          <p:spPr>
            <a:xfrm>
              <a:off x="1472558" y="1349336"/>
              <a:ext cx="2765965" cy="276999"/>
            </a:xfrm>
            <a:prstGeom prst="rect">
              <a:avLst/>
            </a:prstGeom>
            <a:noFill/>
          </p:spPr>
          <p:txBody>
            <a:bodyPr wrap="square" rtlCol="0" anchor="ctr">
              <a:spAutoFit/>
            </a:bodyPr>
            <a:lstStyle/>
            <a:p>
              <a:endParaRPr lang="ko-KR" altLang="en-US" sz="1200" dirty="0">
                <a:solidFill>
                  <a:schemeClr val="tx1">
                    <a:lumMod val="75000"/>
                    <a:lumOff val="25000"/>
                  </a:schemeClr>
                </a:solidFill>
                <a:cs typeface="Arial" pitchFamily="34" charset="0"/>
              </a:endParaRPr>
            </a:p>
          </p:txBody>
        </p:sp>
        <p:sp>
          <p:nvSpPr>
            <p:cNvPr id="37" name="TextBox 36"/>
            <p:cNvSpPr txBox="1"/>
            <p:nvPr/>
          </p:nvSpPr>
          <p:spPr>
            <a:xfrm>
              <a:off x="1494004" y="1076635"/>
              <a:ext cx="2765965" cy="276999"/>
            </a:xfrm>
            <a:prstGeom prst="rect">
              <a:avLst/>
            </a:prstGeom>
            <a:noFill/>
          </p:spPr>
          <p:txBody>
            <a:bodyPr wrap="square" rtlCol="0" anchor="ctr">
              <a:spAutoFit/>
            </a:bodyPr>
            <a:lstStyle/>
            <a:p>
              <a:endParaRPr lang="ko-KR" altLang="en-US" sz="1200" b="1" dirty="0">
                <a:solidFill>
                  <a:schemeClr val="tx1">
                    <a:lumMod val="75000"/>
                    <a:lumOff val="25000"/>
                  </a:schemeClr>
                </a:solidFill>
                <a:cs typeface="Arial" pitchFamily="34" charset="0"/>
              </a:endParaRPr>
            </a:p>
          </p:txBody>
        </p:sp>
      </p:grpSp>
      <p:grpSp>
        <p:nvGrpSpPr>
          <p:cNvPr id="38" name="Group 37"/>
          <p:cNvGrpSpPr/>
          <p:nvPr/>
        </p:nvGrpSpPr>
        <p:grpSpPr>
          <a:xfrm>
            <a:off x="5580112" y="3240147"/>
            <a:ext cx="2952327" cy="616714"/>
            <a:chOff x="1423632" y="1110257"/>
            <a:chExt cx="2885263" cy="616714"/>
          </a:xfrm>
        </p:grpSpPr>
        <p:sp>
          <p:nvSpPr>
            <p:cNvPr id="39" name="TextBox 38"/>
            <p:cNvSpPr txBox="1"/>
            <p:nvPr/>
          </p:nvSpPr>
          <p:spPr>
            <a:xfrm>
              <a:off x="1423632" y="1449972"/>
              <a:ext cx="2765965" cy="276999"/>
            </a:xfrm>
            <a:prstGeom prst="rect">
              <a:avLst/>
            </a:prstGeom>
            <a:noFill/>
          </p:spPr>
          <p:txBody>
            <a:bodyPr wrap="square" rtlCol="0" anchor="ctr">
              <a:spAutoFit/>
            </a:bodyPr>
            <a:lstStyle/>
            <a:p>
              <a:endParaRPr lang="ko-KR" altLang="en-US" sz="1200" dirty="0">
                <a:solidFill>
                  <a:schemeClr val="tx1">
                    <a:lumMod val="75000"/>
                    <a:lumOff val="25000"/>
                  </a:schemeClr>
                </a:solidFill>
                <a:cs typeface="Arial" pitchFamily="34" charset="0"/>
              </a:endParaRPr>
            </a:p>
          </p:txBody>
        </p:sp>
        <p:sp>
          <p:nvSpPr>
            <p:cNvPr id="40" name="TextBox 39"/>
            <p:cNvSpPr txBox="1"/>
            <p:nvPr/>
          </p:nvSpPr>
          <p:spPr>
            <a:xfrm>
              <a:off x="1494004" y="1110257"/>
              <a:ext cx="2814891" cy="276999"/>
            </a:xfrm>
            <a:prstGeom prst="rect">
              <a:avLst/>
            </a:prstGeom>
            <a:noFill/>
          </p:spPr>
          <p:txBody>
            <a:bodyPr wrap="square" rtlCol="0" anchor="ctr">
              <a:spAutoFit/>
            </a:bodyPr>
            <a:lstStyle/>
            <a:p>
              <a:endParaRPr lang="ko-KR" altLang="en-US" sz="1200" b="1" dirty="0">
                <a:solidFill>
                  <a:schemeClr val="tx1">
                    <a:lumMod val="75000"/>
                    <a:lumOff val="25000"/>
                  </a:schemeClr>
                </a:solidFill>
                <a:cs typeface="Arial" pitchFamily="34" charset="0"/>
              </a:endParaRPr>
            </a:p>
          </p:txBody>
        </p:sp>
      </p:grpSp>
      <p:grpSp>
        <p:nvGrpSpPr>
          <p:cNvPr id="41" name="Group 40"/>
          <p:cNvGrpSpPr/>
          <p:nvPr/>
        </p:nvGrpSpPr>
        <p:grpSpPr>
          <a:xfrm>
            <a:off x="5630175" y="4155926"/>
            <a:ext cx="2852201" cy="502781"/>
            <a:chOff x="1472558" y="1123554"/>
            <a:chExt cx="2787411" cy="502781"/>
          </a:xfrm>
        </p:grpSpPr>
        <p:sp>
          <p:nvSpPr>
            <p:cNvPr id="42" name="TextBox 41"/>
            <p:cNvSpPr txBox="1"/>
            <p:nvPr/>
          </p:nvSpPr>
          <p:spPr>
            <a:xfrm>
              <a:off x="1472558" y="1349336"/>
              <a:ext cx="2765965" cy="276999"/>
            </a:xfrm>
            <a:prstGeom prst="rect">
              <a:avLst/>
            </a:prstGeom>
            <a:noFill/>
          </p:spPr>
          <p:txBody>
            <a:bodyPr wrap="square" rtlCol="0" anchor="ctr">
              <a:spAutoFit/>
            </a:bodyPr>
            <a:lstStyle/>
            <a:p>
              <a:endParaRPr lang="ko-KR" altLang="en-US" sz="1200" dirty="0">
                <a:solidFill>
                  <a:schemeClr val="tx1">
                    <a:lumMod val="75000"/>
                    <a:lumOff val="25000"/>
                  </a:schemeClr>
                </a:solidFill>
                <a:cs typeface="Arial" pitchFamily="34" charset="0"/>
              </a:endParaRPr>
            </a:p>
          </p:txBody>
        </p:sp>
        <p:sp>
          <p:nvSpPr>
            <p:cNvPr id="43" name="TextBox 42"/>
            <p:cNvSpPr txBox="1"/>
            <p:nvPr/>
          </p:nvSpPr>
          <p:spPr>
            <a:xfrm>
              <a:off x="1494004" y="1123554"/>
              <a:ext cx="2765965"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 </a:t>
              </a:r>
              <a:r>
                <a:rPr lang="en-US" altLang="ko-KR" sz="1200" b="1" dirty="0" smtClean="0">
                  <a:solidFill>
                    <a:schemeClr val="tx1">
                      <a:lumMod val="75000"/>
                      <a:lumOff val="25000"/>
                    </a:schemeClr>
                  </a:solidFill>
                  <a:cs typeface="Arial" pitchFamily="34" charset="0"/>
                </a:rPr>
                <a:t>References</a:t>
              </a:r>
              <a:endParaRPr lang="ko-KR" altLang="en-US" sz="1200" b="1" dirty="0">
                <a:solidFill>
                  <a:schemeClr val="tx1">
                    <a:lumMod val="75000"/>
                    <a:lumOff val="25000"/>
                  </a:schemeClr>
                </a:solidFill>
                <a:cs typeface="Arial" pitchFamily="34" charset="0"/>
              </a:endParaRPr>
            </a:p>
          </p:txBody>
        </p:sp>
      </p:grpSp>
      <p:sp>
        <p:nvSpPr>
          <p:cNvPr id="46" name="Rectangle 45"/>
          <p:cNvSpPr/>
          <p:nvPr/>
        </p:nvSpPr>
        <p:spPr>
          <a:xfrm>
            <a:off x="5652120" y="3291830"/>
            <a:ext cx="2448272" cy="338554"/>
          </a:xfrm>
          <a:prstGeom prst="rect">
            <a:avLst/>
          </a:prstGeom>
        </p:spPr>
        <p:txBody>
          <a:bodyPr wrap="square">
            <a:spAutoFit/>
          </a:bodyPr>
          <a:lstStyle/>
          <a:p>
            <a:r>
              <a:rPr lang="en-US" sz="1200" b="1" dirty="0">
                <a:solidFill>
                  <a:schemeClr val="tx1">
                    <a:lumMod val="75000"/>
                    <a:lumOff val="25000"/>
                  </a:schemeClr>
                </a:solidFill>
                <a:cs typeface="Arial" pitchFamily="34" charset="0"/>
              </a:rPr>
              <a:t>Example</a:t>
            </a:r>
            <a:r>
              <a:rPr lang="en-US" sz="1600" dirty="0"/>
              <a:t> </a:t>
            </a:r>
            <a:r>
              <a:rPr lang="en-US" sz="1200" b="1" dirty="0">
                <a:solidFill>
                  <a:schemeClr val="tx1">
                    <a:lumMod val="75000"/>
                    <a:lumOff val="25000"/>
                  </a:schemeClr>
                </a:solidFill>
                <a:cs typeface="Arial" pitchFamily="34" charset="0"/>
              </a:rPr>
              <a:t>Systems</a:t>
            </a:r>
          </a:p>
        </p:txBody>
      </p:sp>
      <p:sp>
        <p:nvSpPr>
          <p:cNvPr id="47" name="Rectangle 46"/>
          <p:cNvSpPr/>
          <p:nvPr/>
        </p:nvSpPr>
        <p:spPr>
          <a:xfrm>
            <a:off x="5580112" y="2355726"/>
            <a:ext cx="3326953" cy="276999"/>
          </a:xfrm>
          <a:prstGeom prst="rect">
            <a:avLst/>
          </a:prstGeom>
        </p:spPr>
        <p:txBody>
          <a:bodyPr wrap="none">
            <a:spAutoFit/>
          </a:bodyPr>
          <a:lstStyle/>
          <a:p>
            <a:r>
              <a:rPr lang="en-US" altLang="ko-KR" sz="1200" b="1" dirty="0"/>
              <a:t>Which </a:t>
            </a:r>
            <a:r>
              <a:rPr lang="en-US" altLang="ko-KR" sz="1200" b="1" dirty="0">
                <a:solidFill>
                  <a:schemeClr val="tx1">
                    <a:lumMod val="75000"/>
                    <a:lumOff val="25000"/>
                  </a:schemeClr>
                </a:solidFill>
                <a:cs typeface="Arial" pitchFamily="34" charset="0"/>
              </a:rPr>
              <a:t>Knowledge</a:t>
            </a:r>
            <a:r>
              <a:rPr lang="en-US" altLang="ko-KR" sz="1200" b="1" dirty="0"/>
              <a:t> Representation is Best?</a:t>
            </a:r>
            <a:endParaRPr lang="ko-KR" altLang="en-US" sz="1200" b="1" dirty="0">
              <a:solidFill>
                <a:schemeClr val="tx1">
                  <a:lumMod val="75000"/>
                  <a:lumOff val="25000"/>
                </a:schemeClr>
              </a:solidFill>
            </a:endParaRPr>
          </a:p>
        </p:txBody>
      </p:sp>
    </p:spTree>
    <p:extLst>
      <p:ext uri="{BB962C8B-B14F-4D97-AF65-F5344CB8AC3E}">
        <p14:creationId xmlns:p14="http://schemas.microsoft.com/office/powerpoint/2010/main" val="323940666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dirty="0"/>
              <a:t>Semantic Networks</a:t>
            </a:r>
            <a:endParaRPr lang="ko-KR" altLang="en-US" sz="2400" dirty="0">
              <a:solidFill>
                <a:schemeClr val="tx1">
                  <a:lumMod val="75000"/>
                  <a:lumOff val="25000"/>
                </a:schemeClr>
              </a:solidFill>
            </a:endParaRPr>
          </a:p>
        </p:txBody>
      </p:sp>
      <p:sp>
        <p:nvSpPr>
          <p:cNvPr id="4" name="Rectangle 3"/>
          <p:cNvSpPr/>
          <p:nvPr/>
        </p:nvSpPr>
        <p:spPr>
          <a:xfrm>
            <a:off x="1835696" y="771550"/>
            <a:ext cx="698477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ectangle 6"/>
          <p:cNvSpPr/>
          <p:nvPr/>
        </p:nvSpPr>
        <p:spPr>
          <a:xfrm>
            <a:off x="1835696" y="771550"/>
            <a:ext cx="6768752" cy="3970318"/>
          </a:xfrm>
          <a:prstGeom prst="rect">
            <a:avLst/>
          </a:prstGeom>
        </p:spPr>
        <p:txBody>
          <a:bodyPr wrap="square">
            <a:spAutoFit/>
          </a:bodyPr>
          <a:lstStyle/>
          <a:p>
            <a:r>
              <a:rPr lang="en-US" b="1" dirty="0" smtClean="0"/>
              <a:t>Advantages</a:t>
            </a:r>
          </a:p>
          <a:p>
            <a:endParaRPr lang="en-US" b="1" dirty="0" smtClean="0"/>
          </a:p>
          <a:p>
            <a:pPr marL="285750" indent="-285750">
              <a:buFont typeface="Arial"/>
              <a:buChar char="•"/>
            </a:pPr>
            <a:r>
              <a:rPr lang="en-US" dirty="0"/>
              <a:t>They convey some meaning in a transparent manner</a:t>
            </a:r>
            <a:r>
              <a:rPr lang="en-US" dirty="0" smtClean="0"/>
              <a:t>.</a:t>
            </a:r>
            <a:endParaRPr lang="en-US" dirty="0"/>
          </a:p>
          <a:p>
            <a:pPr marL="285750" indent="-285750">
              <a:buFont typeface="Arial"/>
              <a:buChar char="•"/>
            </a:pPr>
            <a:r>
              <a:rPr lang="en-US" dirty="0"/>
              <a:t>They nets are simple and easy to understand</a:t>
            </a:r>
            <a:r>
              <a:rPr lang="en-US" dirty="0" smtClean="0"/>
              <a:t>.</a:t>
            </a:r>
            <a:endParaRPr lang="en-US" dirty="0"/>
          </a:p>
          <a:p>
            <a:pPr marL="285750" indent="-285750">
              <a:buFont typeface="Arial"/>
              <a:buChar char="•"/>
            </a:pPr>
            <a:r>
              <a:rPr lang="en-US" dirty="0"/>
              <a:t>They are easy to translate into PROLOG</a:t>
            </a:r>
            <a:r>
              <a:rPr lang="en-US" dirty="0" smtClean="0"/>
              <a:t>.</a:t>
            </a:r>
          </a:p>
          <a:p>
            <a:pPr marL="285750" indent="-285750">
              <a:buFont typeface="Arial"/>
              <a:buChar char="•"/>
            </a:pPr>
            <a:r>
              <a:rPr lang="en-US" dirty="0"/>
              <a:t>Node objects represented only once</a:t>
            </a:r>
            <a:r>
              <a:rPr lang="en-US" dirty="0" smtClean="0"/>
              <a:t>.</a:t>
            </a:r>
          </a:p>
          <a:p>
            <a:pPr marL="285750" indent="-285750">
              <a:buFont typeface="Arial"/>
              <a:buChar char="•"/>
            </a:pPr>
            <a:r>
              <a:rPr lang="en-US" dirty="0"/>
              <a:t>Related knowledge is easily </a:t>
            </a:r>
            <a:r>
              <a:rPr lang="en-US" dirty="0" err="1"/>
              <a:t>categorised</a:t>
            </a:r>
            <a:r>
              <a:rPr lang="en-US" dirty="0" smtClean="0"/>
              <a:t>.</a:t>
            </a:r>
            <a:endParaRPr lang="en-US" dirty="0" smtClean="0"/>
          </a:p>
          <a:p>
            <a:endParaRPr lang="en-US" dirty="0" smtClean="0"/>
          </a:p>
          <a:p>
            <a:r>
              <a:rPr lang="en-US" b="1" dirty="0" smtClean="0"/>
              <a:t>Disadvantages</a:t>
            </a:r>
          </a:p>
          <a:p>
            <a:endParaRPr lang="en-US" b="1" dirty="0"/>
          </a:p>
          <a:p>
            <a:pPr marL="285750" indent="-285750">
              <a:buFont typeface="Arial"/>
              <a:buChar char="•"/>
            </a:pPr>
            <a:r>
              <a:rPr lang="en-US" dirty="0"/>
              <a:t>No representation of semantics of links</a:t>
            </a:r>
          </a:p>
          <a:p>
            <a:pPr marL="285750" indent="-285750">
              <a:buFont typeface="Arial"/>
              <a:buChar char="•"/>
            </a:pPr>
            <a:r>
              <a:rPr lang="en-US" dirty="0"/>
              <a:t>No classification of nodes</a:t>
            </a:r>
          </a:p>
          <a:p>
            <a:pPr marL="285750" indent="-285750">
              <a:buFont typeface="Arial"/>
              <a:buChar char="•"/>
            </a:pPr>
            <a:r>
              <a:rPr lang="en-US" dirty="0"/>
              <a:t>No procedural </a:t>
            </a:r>
            <a:r>
              <a:rPr lang="en-US" dirty="0" smtClean="0"/>
              <a:t>description</a:t>
            </a:r>
            <a:endParaRPr lang="en-US" dirty="0"/>
          </a:p>
          <a:p>
            <a:endParaRPr lang="en-US" dirty="0"/>
          </a:p>
        </p:txBody>
      </p:sp>
    </p:spTree>
    <p:extLst>
      <p:ext uri="{BB962C8B-B14F-4D97-AF65-F5344CB8AC3E}">
        <p14:creationId xmlns:p14="http://schemas.microsoft.com/office/powerpoint/2010/main" val="131854626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dirty="0" smtClean="0"/>
              <a:t>Logic Representation</a:t>
            </a:r>
            <a:endParaRPr lang="ko-KR" altLang="en-US" sz="2400" dirty="0">
              <a:solidFill>
                <a:schemeClr val="tx1">
                  <a:lumMod val="75000"/>
                  <a:lumOff val="25000"/>
                </a:schemeClr>
              </a:solidFill>
            </a:endParaRPr>
          </a:p>
        </p:txBody>
      </p:sp>
      <p:sp>
        <p:nvSpPr>
          <p:cNvPr id="4" name="Rectangle 3"/>
          <p:cNvSpPr/>
          <p:nvPr/>
        </p:nvSpPr>
        <p:spPr>
          <a:xfrm>
            <a:off x="1619672" y="771550"/>
            <a:ext cx="734481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ectangle 6"/>
          <p:cNvSpPr/>
          <p:nvPr/>
        </p:nvSpPr>
        <p:spPr>
          <a:xfrm>
            <a:off x="1691680" y="771550"/>
            <a:ext cx="7128792" cy="4216539"/>
          </a:xfrm>
          <a:prstGeom prst="rect">
            <a:avLst/>
          </a:prstGeom>
        </p:spPr>
        <p:txBody>
          <a:bodyPr wrap="square">
            <a:spAutoFit/>
          </a:bodyPr>
          <a:lstStyle/>
          <a:p>
            <a:pPr lvl="0"/>
            <a:r>
              <a:rPr lang="en-GB" dirty="0" smtClean="0"/>
              <a:t>Logic </a:t>
            </a:r>
            <a:r>
              <a:rPr lang="en-GB" dirty="0"/>
              <a:t>is a formal system in which the formulas or sentences have true or false values </a:t>
            </a:r>
          </a:p>
          <a:p>
            <a:endParaRPr lang="en-US" sz="1600" dirty="0" smtClean="0"/>
          </a:p>
          <a:p>
            <a:pPr lvl="0"/>
            <a:r>
              <a:rPr lang="en-GB" dirty="0"/>
              <a:t>A logic includes: </a:t>
            </a:r>
          </a:p>
          <a:p>
            <a:pPr marL="742950" lvl="1" indent="-285750">
              <a:buFont typeface="Arial"/>
              <a:buChar char="•"/>
            </a:pPr>
            <a:r>
              <a:rPr lang="en-GB" b="1" dirty="0"/>
              <a:t>Syntax</a:t>
            </a:r>
            <a:r>
              <a:rPr lang="en-GB" dirty="0"/>
              <a:t>: Specifies the symbols in the language and how they can be combined to form sentences. Hence facts about the world are represented as sentences in logic </a:t>
            </a:r>
            <a:r>
              <a:rPr lang="en-GB" dirty="0" smtClean="0"/>
              <a:t/>
            </a:r>
            <a:br>
              <a:rPr lang="en-GB" dirty="0" smtClean="0"/>
            </a:br>
            <a:endParaRPr lang="en-GB" dirty="0"/>
          </a:p>
          <a:p>
            <a:pPr marL="742950" lvl="1" indent="-285750">
              <a:buFont typeface="Arial"/>
              <a:buChar char="•"/>
            </a:pPr>
            <a:r>
              <a:rPr lang="en-GB" b="1" dirty="0"/>
              <a:t>Semantics</a:t>
            </a:r>
            <a:r>
              <a:rPr lang="en-GB" dirty="0"/>
              <a:t>: Specifies what facts in the world, a sentence refers to. Hence, also specifies how you assign a truth value to a sentence based on its meaning in the world. A </a:t>
            </a:r>
            <a:r>
              <a:rPr lang="en-GB" b="1" dirty="0"/>
              <a:t>fact</a:t>
            </a:r>
            <a:r>
              <a:rPr lang="en-GB" dirty="0"/>
              <a:t> is a claim about the world, and may be true or false. </a:t>
            </a:r>
          </a:p>
          <a:p>
            <a:pPr marL="742950" lvl="1" indent="-285750">
              <a:buFont typeface="Arial"/>
              <a:buChar char="•"/>
            </a:pPr>
            <a:r>
              <a:rPr lang="en-GB" b="1" dirty="0"/>
              <a:t>Inference Procedure</a:t>
            </a:r>
            <a:r>
              <a:rPr lang="en-GB" dirty="0"/>
              <a:t>: Mechanical method for computing (deriving) new (true) sentences from existing sentences </a:t>
            </a:r>
          </a:p>
          <a:p>
            <a:endParaRPr lang="en-US" dirty="0"/>
          </a:p>
        </p:txBody>
      </p:sp>
    </p:spTree>
    <p:extLst>
      <p:ext uri="{BB962C8B-B14F-4D97-AF65-F5344CB8AC3E}">
        <p14:creationId xmlns:p14="http://schemas.microsoft.com/office/powerpoint/2010/main" val="44311080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400" dirty="0"/>
              <a:t>Representation, Reasoning, and Logic</a:t>
            </a:r>
            <a:endParaRPr lang="ko-KR" altLang="en-US" sz="2400" dirty="0">
              <a:solidFill>
                <a:schemeClr val="tx1">
                  <a:lumMod val="75000"/>
                  <a:lumOff val="25000"/>
                </a:schemeClr>
              </a:solidFill>
            </a:endParaRPr>
          </a:p>
        </p:txBody>
      </p:sp>
      <p:sp>
        <p:nvSpPr>
          <p:cNvPr id="4" name="Rectangle 3"/>
          <p:cNvSpPr/>
          <p:nvPr/>
        </p:nvSpPr>
        <p:spPr>
          <a:xfrm>
            <a:off x="1619672" y="771550"/>
            <a:ext cx="734481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ectangle 6"/>
          <p:cNvSpPr/>
          <p:nvPr/>
        </p:nvSpPr>
        <p:spPr>
          <a:xfrm>
            <a:off x="1691680" y="771550"/>
            <a:ext cx="7128792" cy="3970318"/>
          </a:xfrm>
          <a:prstGeom prst="rect">
            <a:avLst/>
          </a:prstGeom>
        </p:spPr>
        <p:txBody>
          <a:bodyPr wrap="square">
            <a:spAutoFit/>
          </a:bodyPr>
          <a:lstStyle/>
          <a:p>
            <a:pPr marL="285750" lvl="0" indent="-285750">
              <a:buFont typeface="Arial"/>
              <a:buChar char="•"/>
            </a:pPr>
            <a:r>
              <a:rPr lang="en-GB" dirty="0"/>
              <a:t>The objective of knowledge representation is to express knowledge in a computer-tractable form, so that agents can perform well. </a:t>
            </a:r>
          </a:p>
          <a:p>
            <a:pPr marL="285750" lvl="0" indent="-285750">
              <a:buFont typeface="Arial"/>
              <a:buChar char="•"/>
            </a:pPr>
            <a:r>
              <a:rPr lang="en-GB" dirty="0"/>
              <a:t>A representation that has clear syntax and semantics is a logic </a:t>
            </a:r>
            <a:r>
              <a:rPr lang="en-GB" dirty="0" smtClean="0"/>
              <a:t>representation</a:t>
            </a:r>
            <a:br>
              <a:rPr lang="en-GB" dirty="0" smtClean="0"/>
            </a:br>
            <a:endParaRPr lang="en-GB" dirty="0"/>
          </a:p>
          <a:p>
            <a:pPr lvl="0"/>
            <a:r>
              <a:rPr lang="en-GB" b="1" dirty="0" smtClean="0"/>
              <a:t>Logics </a:t>
            </a:r>
            <a:r>
              <a:rPr lang="en-GB" b="1" dirty="0"/>
              <a:t>include:</a:t>
            </a:r>
          </a:p>
          <a:p>
            <a:pPr marL="285750" lvl="0" indent="-285750">
              <a:buFont typeface="Arial"/>
              <a:buChar char="•"/>
            </a:pPr>
            <a:endParaRPr lang="en-GB" dirty="0"/>
          </a:p>
          <a:p>
            <a:pPr marL="285750" lvl="0" indent="-285750">
              <a:buFont typeface="Arial"/>
              <a:buChar char="•"/>
            </a:pPr>
            <a:r>
              <a:rPr lang="en-GB" dirty="0"/>
              <a:t>Propositional </a:t>
            </a:r>
            <a:r>
              <a:rPr lang="en-GB" dirty="0" smtClean="0"/>
              <a:t>logic</a:t>
            </a:r>
            <a:endParaRPr lang="en-GB" dirty="0"/>
          </a:p>
          <a:p>
            <a:pPr marL="285750" lvl="0" indent="-285750">
              <a:buFont typeface="Arial"/>
              <a:buChar char="•"/>
            </a:pPr>
            <a:r>
              <a:rPr lang="en-GB" dirty="0"/>
              <a:t>Predicate logic (FOPC</a:t>
            </a:r>
            <a:r>
              <a:rPr lang="en-GB" dirty="0" smtClean="0"/>
              <a:t>)</a:t>
            </a:r>
            <a:endParaRPr lang="en-GB" dirty="0"/>
          </a:p>
          <a:p>
            <a:pPr marL="285750" lvl="0" indent="-285750">
              <a:buFont typeface="Arial"/>
              <a:buChar char="•"/>
            </a:pPr>
            <a:r>
              <a:rPr lang="en-GB" dirty="0" smtClean="0"/>
              <a:t>HOPC</a:t>
            </a:r>
            <a:endParaRPr lang="en-GB" dirty="0"/>
          </a:p>
          <a:p>
            <a:pPr marL="285750" lvl="0" indent="-285750">
              <a:buFont typeface="Arial"/>
              <a:buChar char="•"/>
            </a:pPr>
            <a:r>
              <a:rPr lang="en-GB" dirty="0"/>
              <a:t>Fuzzy </a:t>
            </a:r>
            <a:r>
              <a:rPr lang="en-GB" dirty="0" smtClean="0"/>
              <a:t>Logic</a:t>
            </a:r>
            <a:endParaRPr lang="en-GB" dirty="0"/>
          </a:p>
          <a:p>
            <a:pPr marL="285750" lvl="0" indent="-285750">
              <a:buFont typeface="Arial"/>
              <a:buChar char="•"/>
            </a:pPr>
            <a:r>
              <a:rPr lang="en-GB" dirty="0"/>
              <a:t>Temporal </a:t>
            </a:r>
            <a:r>
              <a:rPr lang="en-GB" dirty="0" smtClean="0"/>
              <a:t>logic</a:t>
            </a:r>
            <a:endParaRPr lang="en-GB" dirty="0"/>
          </a:p>
          <a:p>
            <a:pPr marL="285750" lvl="0" indent="-285750">
              <a:buFont typeface="Arial"/>
              <a:buChar char="•"/>
            </a:pPr>
            <a:r>
              <a:rPr lang="en-GB" dirty="0"/>
              <a:t>Description Logics</a:t>
            </a:r>
          </a:p>
          <a:p>
            <a:pPr lvl="0"/>
            <a:endParaRPr lang="en-GB" dirty="0"/>
          </a:p>
        </p:txBody>
      </p:sp>
    </p:spTree>
    <p:extLst>
      <p:ext uri="{BB962C8B-B14F-4D97-AF65-F5344CB8AC3E}">
        <p14:creationId xmlns:p14="http://schemas.microsoft.com/office/powerpoint/2010/main" val="365011662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sz="2400" dirty="0">
                <a:ea typeface="PMingLiU" pitchFamily="18" charset="-120"/>
              </a:rPr>
              <a:t>Propositional Logic</a:t>
            </a:r>
            <a:endParaRPr lang="ko-KR" altLang="en-US" sz="2400" dirty="0">
              <a:solidFill>
                <a:schemeClr val="tx1">
                  <a:lumMod val="75000"/>
                  <a:lumOff val="25000"/>
                </a:schemeClr>
              </a:solidFill>
            </a:endParaRPr>
          </a:p>
        </p:txBody>
      </p:sp>
      <p:sp>
        <p:nvSpPr>
          <p:cNvPr id="4" name="Rectangle 3"/>
          <p:cNvSpPr/>
          <p:nvPr/>
        </p:nvSpPr>
        <p:spPr>
          <a:xfrm>
            <a:off x="1619672" y="771550"/>
            <a:ext cx="734481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ectangle 6"/>
          <p:cNvSpPr/>
          <p:nvPr/>
        </p:nvSpPr>
        <p:spPr>
          <a:xfrm>
            <a:off x="1691680" y="771550"/>
            <a:ext cx="7128792" cy="3139321"/>
          </a:xfrm>
          <a:prstGeom prst="rect">
            <a:avLst/>
          </a:prstGeom>
        </p:spPr>
        <p:txBody>
          <a:bodyPr wrap="square">
            <a:spAutoFit/>
          </a:bodyPr>
          <a:lstStyle/>
          <a:p>
            <a:pPr lvl="0"/>
            <a:r>
              <a:rPr lang="en-GB" dirty="0"/>
              <a:t>Propositional Logic is the logic of compound statements built from simpler statements </a:t>
            </a:r>
            <a:br>
              <a:rPr lang="en-GB" dirty="0"/>
            </a:br>
            <a:r>
              <a:rPr lang="en-GB" dirty="0"/>
              <a:t>using so-called Boolean connectives</a:t>
            </a:r>
            <a:r>
              <a:rPr lang="en-GB" dirty="0" smtClean="0"/>
              <a:t>.</a:t>
            </a:r>
          </a:p>
          <a:p>
            <a:pPr lvl="0"/>
            <a:r>
              <a:rPr lang="en-GB" b="1" dirty="0" smtClean="0"/>
              <a:t>Logics </a:t>
            </a:r>
            <a:r>
              <a:rPr lang="en-GB" b="1" dirty="0"/>
              <a:t>include:</a:t>
            </a:r>
          </a:p>
          <a:p>
            <a:pPr marL="285750" lvl="0" indent="-285750">
              <a:buFont typeface="Arial"/>
              <a:buChar char="•"/>
            </a:pPr>
            <a:endParaRPr lang="en-GB" dirty="0"/>
          </a:p>
          <a:p>
            <a:pPr lvl="0"/>
            <a:r>
              <a:rPr lang="en-GB" dirty="0"/>
              <a:t>Some applications in computer science</a:t>
            </a:r>
            <a:r>
              <a:rPr lang="en-GB" dirty="0" smtClean="0"/>
              <a:t>:</a:t>
            </a:r>
          </a:p>
          <a:p>
            <a:pPr lvl="0"/>
            <a:endParaRPr lang="en-GB" dirty="0"/>
          </a:p>
          <a:p>
            <a:pPr lvl="0"/>
            <a:endParaRPr lang="en-GB" dirty="0"/>
          </a:p>
          <a:p>
            <a:pPr marL="285750" lvl="0" indent="-285750">
              <a:buFont typeface="Arial"/>
              <a:buChar char="•"/>
            </a:pPr>
            <a:r>
              <a:rPr lang="en-GB" dirty="0"/>
              <a:t>Design of digital electronic circuits</a:t>
            </a:r>
            <a:r>
              <a:rPr lang="en-GB" dirty="0" smtClean="0"/>
              <a:t>.</a:t>
            </a:r>
            <a:endParaRPr lang="en-GB" dirty="0"/>
          </a:p>
          <a:p>
            <a:pPr marL="285750" lvl="0" indent="-285750">
              <a:buFont typeface="Arial"/>
              <a:buChar char="•"/>
            </a:pPr>
            <a:r>
              <a:rPr lang="en-GB" dirty="0"/>
              <a:t>Expressing conditions in programs</a:t>
            </a:r>
            <a:r>
              <a:rPr lang="en-GB" dirty="0" smtClean="0"/>
              <a:t>.</a:t>
            </a:r>
            <a:endParaRPr lang="en-GB" dirty="0"/>
          </a:p>
          <a:p>
            <a:pPr marL="285750" lvl="0" indent="-285750">
              <a:buFont typeface="Arial"/>
              <a:buChar char="•"/>
            </a:pPr>
            <a:r>
              <a:rPr lang="en-GB" dirty="0"/>
              <a:t>Queries to databases &amp; search engines.</a:t>
            </a:r>
          </a:p>
        </p:txBody>
      </p:sp>
    </p:spTree>
    <p:extLst>
      <p:ext uri="{BB962C8B-B14F-4D97-AF65-F5344CB8AC3E}">
        <p14:creationId xmlns:p14="http://schemas.microsoft.com/office/powerpoint/2010/main" val="359357603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sz="2400" dirty="0">
                <a:ea typeface="PMingLiU" pitchFamily="18" charset="-120"/>
              </a:rPr>
              <a:t>Definition of a </a:t>
            </a:r>
            <a:r>
              <a:rPr lang="en-US" altLang="zh-TW" sz="2400" i="1" dirty="0">
                <a:ea typeface="PMingLiU" pitchFamily="18" charset="-120"/>
              </a:rPr>
              <a:t>Proposition</a:t>
            </a:r>
            <a:endParaRPr lang="ko-KR" altLang="en-US" sz="2400" dirty="0">
              <a:solidFill>
                <a:schemeClr val="tx1">
                  <a:lumMod val="75000"/>
                  <a:lumOff val="25000"/>
                </a:schemeClr>
              </a:solidFill>
            </a:endParaRPr>
          </a:p>
        </p:txBody>
      </p:sp>
      <p:sp>
        <p:nvSpPr>
          <p:cNvPr id="4" name="Rectangle 3"/>
          <p:cNvSpPr/>
          <p:nvPr/>
        </p:nvSpPr>
        <p:spPr>
          <a:xfrm>
            <a:off x="1619672" y="771550"/>
            <a:ext cx="734481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ectangle 6"/>
          <p:cNvSpPr/>
          <p:nvPr/>
        </p:nvSpPr>
        <p:spPr>
          <a:xfrm>
            <a:off x="1691680" y="771550"/>
            <a:ext cx="7128792" cy="3970318"/>
          </a:xfrm>
          <a:prstGeom prst="rect">
            <a:avLst/>
          </a:prstGeom>
        </p:spPr>
        <p:txBody>
          <a:bodyPr wrap="square">
            <a:spAutoFit/>
          </a:bodyPr>
          <a:lstStyle/>
          <a:p>
            <a:pPr lvl="0"/>
            <a:r>
              <a:rPr lang="en-GB" dirty="0"/>
              <a:t>A </a:t>
            </a:r>
            <a:r>
              <a:rPr lang="en-GB" dirty="0" smtClean="0"/>
              <a:t>proposition is </a:t>
            </a:r>
            <a:r>
              <a:rPr lang="en-GB" dirty="0"/>
              <a:t>simply</a:t>
            </a:r>
            <a:r>
              <a:rPr lang="en-GB" dirty="0" smtClean="0"/>
              <a:t>: a </a:t>
            </a:r>
            <a:r>
              <a:rPr lang="en-GB" dirty="0"/>
              <a:t>statement (i.e., a declarative sentence) </a:t>
            </a:r>
          </a:p>
          <a:p>
            <a:pPr lvl="0"/>
            <a:r>
              <a:rPr lang="en-GB" dirty="0" smtClean="0"/>
              <a:t>with </a:t>
            </a:r>
            <a:r>
              <a:rPr lang="en-GB" dirty="0"/>
              <a:t>some definite meaning, (not vague or ambiguous</a:t>
            </a:r>
            <a:r>
              <a:rPr lang="en-GB" dirty="0" smtClean="0"/>
              <a:t>) having </a:t>
            </a:r>
            <a:r>
              <a:rPr lang="en-GB" dirty="0"/>
              <a:t>a truth value that’s either true (T) or false (F) </a:t>
            </a:r>
            <a:endParaRPr lang="en-GB" dirty="0" smtClean="0"/>
          </a:p>
          <a:p>
            <a:pPr lvl="0"/>
            <a:endParaRPr lang="en-GB" dirty="0"/>
          </a:p>
          <a:p>
            <a:pPr marL="285750" lvl="0" indent="-285750">
              <a:buFont typeface="Arial"/>
              <a:buChar char="•"/>
            </a:pPr>
            <a:r>
              <a:rPr lang="en-GB" dirty="0"/>
              <a:t>Logical constants: true, false </a:t>
            </a:r>
          </a:p>
          <a:p>
            <a:pPr marL="285750" lvl="0" indent="-285750">
              <a:buFont typeface="Arial"/>
              <a:buChar char="•"/>
            </a:pPr>
            <a:r>
              <a:rPr lang="en-GB" dirty="0"/>
              <a:t>Propositional symbols: P, Q, S, ...  (atomic sentences</a:t>
            </a:r>
            <a:r>
              <a:rPr lang="en-GB" dirty="0" smtClean="0"/>
              <a:t>)</a:t>
            </a:r>
            <a:endParaRPr lang="en-GB" dirty="0"/>
          </a:p>
          <a:p>
            <a:pPr marL="285750" lvl="0" indent="-285750">
              <a:buFont typeface="Arial"/>
              <a:buChar char="•"/>
            </a:pPr>
            <a:r>
              <a:rPr lang="en-GB" dirty="0"/>
              <a:t>Wrapping parentheses: ( … </a:t>
            </a:r>
            <a:r>
              <a:rPr lang="en-GB" dirty="0" smtClean="0"/>
              <a:t>)</a:t>
            </a:r>
            <a:endParaRPr lang="en-GB" dirty="0"/>
          </a:p>
          <a:p>
            <a:pPr marL="285750" lvl="0" indent="-285750">
              <a:buFont typeface="Arial"/>
              <a:buChar char="•"/>
            </a:pPr>
            <a:r>
              <a:rPr lang="en-GB" dirty="0"/>
              <a:t>Sentences are combined by connectives: </a:t>
            </a:r>
          </a:p>
          <a:p>
            <a:pPr lvl="0"/>
            <a:r>
              <a:rPr lang="en-GB" dirty="0"/>
              <a:t>  ...and 		[conjunction</a:t>
            </a:r>
            <a:r>
              <a:rPr lang="en-GB" dirty="0" smtClean="0"/>
              <a:t>]</a:t>
            </a:r>
            <a:endParaRPr lang="en-GB" dirty="0"/>
          </a:p>
          <a:p>
            <a:pPr lvl="0"/>
            <a:r>
              <a:rPr lang="en-GB" dirty="0"/>
              <a:t>  ...or 		[disjunction</a:t>
            </a:r>
            <a:r>
              <a:rPr lang="en-GB" dirty="0" smtClean="0"/>
              <a:t>]</a:t>
            </a:r>
            <a:endParaRPr lang="en-GB" dirty="0"/>
          </a:p>
          <a:p>
            <a:pPr lvl="0"/>
            <a:r>
              <a:rPr lang="en-GB" dirty="0"/>
              <a:t> ...implies 	[implication / conditional</a:t>
            </a:r>
            <a:r>
              <a:rPr lang="en-GB" dirty="0" smtClean="0"/>
              <a:t>]</a:t>
            </a:r>
            <a:endParaRPr lang="en-GB" dirty="0"/>
          </a:p>
          <a:p>
            <a:pPr lvl="0"/>
            <a:r>
              <a:rPr lang="en-GB" dirty="0"/>
              <a:t> ..is equivalent 	[</a:t>
            </a:r>
            <a:r>
              <a:rPr lang="en-GB" dirty="0" err="1"/>
              <a:t>biconditional</a:t>
            </a:r>
            <a:r>
              <a:rPr lang="en-GB" dirty="0" smtClean="0"/>
              <a:t>]</a:t>
            </a:r>
            <a:endParaRPr lang="en-GB" dirty="0"/>
          </a:p>
          <a:p>
            <a:pPr lvl="0"/>
            <a:r>
              <a:rPr lang="en-GB" dirty="0"/>
              <a:t>  ...not 		[negation</a:t>
            </a:r>
            <a:r>
              <a:rPr lang="en-GB" dirty="0" smtClean="0"/>
              <a:t>]</a:t>
            </a:r>
            <a:endParaRPr lang="en-GB" dirty="0"/>
          </a:p>
          <a:p>
            <a:pPr marL="285750" lvl="0" indent="-285750">
              <a:buFont typeface="Arial"/>
              <a:buChar char="•"/>
            </a:pPr>
            <a:r>
              <a:rPr lang="en-GB" dirty="0"/>
              <a:t>Literal: atomic sentence or negated atomic sentence</a:t>
            </a:r>
          </a:p>
        </p:txBody>
      </p:sp>
      <p:sp>
        <p:nvSpPr>
          <p:cNvPr id="3" name="TextBox 2"/>
          <p:cNvSpPr txBox="1"/>
          <p:nvPr/>
        </p:nvSpPr>
        <p:spPr>
          <a:xfrm>
            <a:off x="4068795" y="295940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1630826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400" dirty="0"/>
              <a:t>Propositional Logic (PL): Semantics</a:t>
            </a:r>
            <a:endParaRPr lang="ko-KR" altLang="en-US" sz="2400" dirty="0">
              <a:solidFill>
                <a:schemeClr val="tx1">
                  <a:lumMod val="75000"/>
                  <a:lumOff val="25000"/>
                </a:schemeClr>
              </a:solidFill>
            </a:endParaRPr>
          </a:p>
        </p:txBody>
      </p:sp>
      <p:sp>
        <p:nvSpPr>
          <p:cNvPr id="4" name="Rectangle 3"/>
          <p:cNvSpPr/>
          <p:nvPr/>
        </p:nvSpPr>
        <p:spPr>
          <a:xfrm>
            <a:off x="1619672" y="771550"/>
            <a:ext cx="734481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ectangle 6"/>
          <p:cNvSpPr/>
          <p:nvPr/>
        </p:nvSpPr>
        <p:spPr>
          <a:xfrm>
            <a:off x="1691680" y="771550"/>
            <a:ext cx="7344816" cy="3785652"/>
          </a:xfrm>
          <a:prstGeom prst="rect">
            <a:avLst/>
          </a:prstGeom>
        </p:spPr>
        <p:txBody>
          <a:bodyPr wrap="square">
            <a:spAutoFit/>
          </a:bodyPr>
          <a:lstStyle/>
          <a:p>
            <a:pPr marL="225425" indent="-225425"/>
            <a:r>
              <a:rPr lang="en-US" sz="2000" dirty="0"/>
              <a:t>Need an </a:t>
            </a:r>
            <a:r>
              <a:rPr lang="en-US" sz="2000" b="1" dirty="0"/>
              <a:t>interpretation </a:t>
            </a:r>
            <a:r>
              <a:rPr lang="en-US" sz="2000" dirty="0"/>
              <a:t>of symbols for a given set of sentences</a:t>
            </a:r>
          </a:p>
          <a:p>
            <a:pPr marL="682625" lvl="1" indent="-342900">
              <a:buFont typeface="Arial"/>
              <a:buChar char="•"/>
            </a:pPr>
            <a:r>
              <a:rPr lang="en-US" sz="2000" dirty="0"/>
              <a:t>Proposition symbols do not have meaning by themselves</a:t>
            </a:r>
          </a:p>
          <a:p>
            <a:pPr marL="682625" lvl="1" indent="-342900">
              <a:buFont typeface="Arial"/>
              <a:buChar char="•"/>
            </a:pPr>
            <a:r>
              <a:rPr lang="en-US" sz="2000" dirty="0"/>
              <a:t>An interpretation connects proposition symbols to a statement about the  world (which may be true or false in that world)</a:t>
            </a:r>
          </a:p>
          <a:p>
            <a:pPr marL="682625" lvl="1" indent="-342900">
              <a:buFont typeface="Arial"/>
              <a:buChar char="•"/>
            </a:pPr>
            <a:r>
              <a:rPr lang="en-US" sz="2000" dirty="0"/>
              <a:t>An interpretation in PL can be defined as an </a:t>
            </a:r>
            <a:r>
              <a:rPr lang="en-US" sz="2000" b="1" dirty="0"/>
              <a:t>assignment of truth values</a:t>
            </a:r>
            <a:r>
              <a:rPr lang="en-US" sz="2000" dirty="0"/>
              <a:t> to all proposition symbols involved</a:t>
            </a:r>
          </a:p>
          <a:p>
            <a:pPr marL="682625" lvl="1" indent="-342900">
              <a:buFont typeface="Arial"/>
              <a:buChar char="•"/>
            </a:pPr>
            <a:r>
              <a:rPr lang="en-US" sz="2000" dirty="0"/>
              <a:t>There are many interpretations for a given set of sentences (2^n if they involve n distinct proposition symbols)</a:t>
            </a:r>
          </a:p>
          <a:p>
            <a:pPr marL="682625" lvl="1" indent="-342900">
              <a:buFont typeface="Arial"/>
              <a:buChar char="•"/>
            </a:pPr>
            <a:r>
              <a:rPr lang="en-US" sz="2000" b="1" i="1" dirty="0"/>
              <a:t>Example:</a:t>
            </a:r>
            <a:r>
              <a:rPr lang="en-US" sz="2000" dirty="0"/>
              <a:t> Use truth tables to provide semantics</a:t>
            </a:r>
          </a:p>
          <a:p>
            <a:pPr marL="682625" lvl="1" indent="-342900">
              <a:buFont typeface="Arial"/>
              <a:buChar char="•"/>
            </a:pPr>
            <a:r>
              <a:rPr lang="en-US" sz="2000" dirty="0"/>
              <a:t>Give a meaning to each logical connectives</a:t>
            </a:r>
          </a:p>
          <a:p>
            <a:pPr marL="682625" lvl="1" indent="-342900">
              <a:buFont typeface="Arial"/>
              <a:buChar char="•"/>
            </a:pPr>
            <a:r>
              <a:rPr lang="en-US" sz="2000" dirty="0"/>
              <a:t>Provide semantics</a:t>
            </a:r>
            <a:endParaRPr lang="en-US" sz="2000" dirty="0"/>
          </a:p>
        </p:txBody>
      </p:sp>
      <p:sp>
        <p:nvSpPr>
          <p:cNvPr id="3" name="TextBox 2"/>
          <p:cNvSpPr txBox="1"/>
          <p:nvPr/>
        </p:nvSpPr>
        <p:spPr>
          <a:xfrm>
            <a:off x="4068795" y="295940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2235736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400" dirty="0"/>
              <a:t>Weakness of PL</a:t>
            </a:r>
            <a:endParaRPr lang="ko-KR" altLang="en-US" sz="2400" dirty="0">
              <a:solidFill>
                <a:schemeClr val="tx1">
                  <a:lumMod val="75000"/>
                  <a:lumOff val="25000"/>
                </a:schemeClr>
              </a:solidFill>
            </a:endParaRPr>
          </a:p>
        </p:txBody>
      </p:sp>
      <p:sp>
        <p:nvSpPr>
          <p:cNvPr id="4" name="Rectangle 3"/>
          <p:cNvSpPr/>
          <p:nvPr/>
        </p:nvSpPr>
        <p:spPr>
          <a:xfrm>
            <a:off x="1619672" y="771550"/>
            <a:ext cx="734481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ectangle 6"/>
          <p:cNvSpPr/>
          <p:nvPr/>
        </p:nvSpPr>
        <p:spPr>
          <a:xfrm>
            <a:off x="1691680" y="771550"/>
            <a:ext cx="7344816" cy="3477875"/>
          </a:xfrm>
          <a:prstGeom prst="rect">
            <a:avLst/>
          </a:prstGeom>
        </p:spPr>
        <p:txBody>
          <a:bodyPr wrap="square">
            <a:spAutoFit/>
          </a:bodyPr>
          <a:lstStyle/>
          <a:p>
            <a:pPr marL="342900" indent="-342900">
              <a:buFont typeface="Arial"/>
              <a:buChar char="•"/>
            </a:pPr>
            <a:r>
              <a:rPr lang="en-US" sz="2000" dirty="0"/>
              <a:t>Hard to identify "individuals." E.g., Mary, 3 </a:t>
            </a:r>
          </a:p>
          <a:p>
            <a:pPr marL="225425" indent="-225425"/>
            <a:r>
              <a:rPr lang="en-US" sz="2000" dirty="0" smtClean="0"/>
              <a:t>Individuals </a:t>
            </a:r>
            <a:r>
              <a:rPr lang="en-US" sz="2000" dirty="0"/>
              <a:t>cannot be PL sentences themselves.</a:t>
            </a:r>
          </a:p>
          <a:p>
            <a:pPr marL="342900" indent="-342900">
              <a:buFont typeface="Arial"/>
              <a:buChar char="•"/>
            </a:pPr>
            <a:r>
              <a:rPr lang="en-US" sz="2000" dirty="0" smtClean="0"/>
              <a:t>Difficult </a:t>
            </a:r>
            <a:r>
              <a:rPr lang="en-US" sz="2000" dirty="0"/>
              <a:t>to directly and clearly talk about properties of individuals or relations between individuals (hard to connect individuals to class properties). </a:t>
            </a:r>
          </a:p>
          <a:p>
            <a:pPr marL="225425" indent="-225425"/>
            <a:r>
              <a:rPr lang="en-US" sz="2000" dirty="0"/>
              <a:t>E.g., property of being a human implies property of being mortal</a:t>
            </a:r>
          </a:p>
          <a:p>
            <a:pPr marL="342900" indent="-342900">
              <a:buFont typeface="Arial"/>
              <a:buChar char="•"/>
            </a:pPr>
            <a:r>
              <a:rPr lang="en-US" sz="2000" dirty="0" smtClean="0"/>
              <a:t>Generalizations</a:t>
            </a:r>
            <a:r>
              <a:rPr lang="en-US" sz="2000" dirty="0"/>
              <a:t>, patterns, regularities can't easily be represented. </a:t>
            </a:r>
          </a:p>
          <a:p>
            <a:pPr marL="225425" indent="-225425"/>
            <a:r>
              <a:rPr lang="en-US" sz="2000" dirty="0"/>
              <a:t>All members of a class have this property</a:t>
            </a:r>
          </a:p>
          <a:p>
            <a:pPr marL="225425" indent="-225425"/>
            <a:r>
              <a:rPr lang="en-US" sz="2000" dirty="0" smtClean="0"/>
              <a:t>Some </a:t>
            </a:r>
            <a:r>
              <a:rPr lang="en-US" sz="2000" dirty="0"/>
              <a:t>member of a class have this property</a:t>
            </a:r>
            <a:endParaRPr lang="en-US" sz="2000" dirty="0"/>
          </a:p>
        </p:txBody>
      </p:sp>
      <p:sp>
        <p:nvSpPr>
          <p:cNvPr id="3" name="TextBox 2"/>
          <p:cNvSpPr txBox="1"/>
          <p:nvPr/>
        </p:nvSpPr>
        <p:spPr>
          <a:xfrm>
            <a:off x="4068795" y="295940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2634655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dirty="0"/>
              <a:t>First Order Logic</a:t>
            </a:r>
            <a:endParaRPr lang="ko-KR" altLang="en-US" sz="2400" dirty="0">
              <a:solidFill>
                <a:schemeClr val="tx1">
                  <a:lumMod val="75000"/>
                  <a:lumOff val="25000"/>
                </a:schemeClr>
              </a:solidFill>
            </a:endParaRPr>
          </a:p>
        </p:txBody>
      </p:sp>
      <p:sp>
        <p:nvSpPr>
          <p:cNvPr id="4" name="Rectangle 3"/>
          <p:cNvSpPr/>
          <p:nvPr/>
        </p:nvSpPr>
        <p:spPr>
          <a:xfrm>
            <a:off x="1619672" y="771550"/>
            <a:ext cx="734481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ectangle 6"/>
          <p:cNvSpPr/>
          <p:nvPr/>
        </p:nvSpPr>
        <p:spPr>
          <a:xfrm>
            <a:off x="1691680" y="771550"/>
            <a:ext cx="7128792" cy="4985980"/>
          </a:xfrm>
          <a:prstGeom prst="rect">
            <a:avLst/>
          </a:prstGeom>
        </p:spPr>
        <p:txBody>
          <a:bodyPr wrap="square">
            <a:spAutoFit/>
          </a:bodyPr>
          <a:lstStyle/>
          <a:p>
            <a:r>
              <a:rPr lang="en-US" sz="1600" dirty="0"/>
              <a:t>Logic is the formal systematic study of the principles of </a:t>
            </a:r>
            <a:r>
              <a:rPr lang="en-US" sz="1600" dirty="0" smtClean="0"/>
              <a:t>valid inference </a:t>
            </a:r>
            <a:r>
              <a:rPr lang="en-US" sz="1600" dirty="0"/>
              <a:t>and correct reasoning.</a:t>
            </a:r>
            <a:br>
              <a:rPr lang="en-US" sz="1600" dirty="0"/>
            </a:br>
            <a:r>
              <a:rPr lang="en-US" sz="1600" dirty="0"/>
              <a:t>Logic is often divided into two parts, inductive reasoning and deductive reasoning</a:t>
            </a:r>
            <a:r>
              <a:rPr lang="en-US" sz="1600" dirty="0" smtClean="0"/>
              <a:t>.</a:t>
            </a:r>
          </a:p>
          <a:p>
            <a:endParaRPr lang="en-US" sz="1600" dirty="0" smtClean="0"/>
          </a:p>
          <a:p>
            <a:r>
              <a:rPr lang="en-US" sz="1600" dirty="0"/>
              <a:t>Some typical sentences in first order logic are:</a:t>
            </a:r>
          </a:p>
          <a:p>
            <a:r>
              <a:rPr lang="en-US" sz="1600" dirty="0"/>
              <a:t>1. man(William) ∨ woman(Susan)</a:t>
            </a:r>
          </a:p>
          <a:p>
            <a:r>
              <a:rPr lang="en-US" sz="1600" dirty="0"/>
              <a:t>2. married(William, Susan)</a:t>
            </a:r>
          </a:p>
          <a:p>
            <a:r>
              <a:rPr lang="en-US" sz="1600" dirty="0"/>
              <a:t>3. ∀</a:t>
            </a:r>
            <a:r>
              <a:rPr lang="en-US" sz="1600" dirty="0" err="1"/>
              <a:t>x∃y</a:t>
            </a:r>
            <a:r>
              <a:rPr lang="en-US" sz="1600" dirty="0"/>
              <a:t>[person(x) ⇒ </a:t>
            </a:r>
            <a:r>
              <a:rPr lang="en-US" sz="1600" dirty="0" err="1"/>
              <a:t>has_mother</a:t>
            </a:r>
            <a:r>
              <a:rPr lang="en-US" sz="1600" dirty="0"/>
              <a:t>(</a:t>
            </a:r>
            <a:r>
              <a:rPr lang="en-US" sz="1600" dirty="0" err="1"/>
              <a:t>x,y</a:t>
            </a:r>
            <a:r>
              <a:rPr lang="en-US" sz="1600" dirty="0"/>
              <a:t>)]</a:t>
            </a:r>
          </a:p>
          <a:p>
            <a:r>
              <a:rPr lang="en-US" sz="1600" dirty="0"/>
              <a:t>4. ∀</a:t>
            </a:r>
            <a:r>
              <a:rPr lang="en-US" sz="1600" dirty="0" err="1"/>
              <a:t>x∀y</a:t>
            </a:r>
            <a:r>
              <a:rPr lang="en-US" sz="1600" dirty="0"/>
              <a:t>[[parents(</a:t>
            </a:r>
            <a:r>
              <a:rPr lang="en-US" sz="1600" dirty="0" err="1"/>
              <a:t>x,y</a:t>
            </a:r>
            <a:r>
              <a:rPr lang="en-US" sz="1600" dirty="0"/>
              <a:t>) ∧ man(x)] ⇒ ¬man(y</a:t>
            </a:r>
            <a:r>
              <a:rPr lang="en-US" sz="1600" dirty="0" smtClean="0"/>
              <a:t>)</a:t>
            </a:r>
            <a:endParaRPr lang="en-US" sz="1600" dirty="0"/>
          </a:p>
          <a:p>
            <a:r>
              <a:rPr lang="en-US" sz="1600" dirty="0"/>
              <a:t>The language consists of constants {William, Susan, etc.}, variables {x, y, etc.}</a:t>
            </a:r>
            <a:r>
              <a:rPr lang="en-US" sz="1600" dirty="0" smtClean="0"/>
              <a:t>,functions</a:t>
            </a:r>
            <a:r>
              <a:rPr lang="en-US" sz="1600" dirty="0"/>
              <a:t>/predicates {Married(</a:t>
            </a:r>
            <a:r>
              <a:rPr lang="en-US" sz="1600" dirty="0" err="1"/>
              <a:t>x,y</a:t>
            </a:r>
            <a:r>
              <a:rPr lang="en-US" sz="1600" dirty="0"/>
              <a:t>), person(x), etc.}, and the logic symbols:</a:t>
            </a:r>
          </a:p>
          <a:p>
            <a:endParaRPr lang="en-US" dirty="0"/>
          </a:p>
          <a:p>
            <a:endParaRPr lang="en-US" dirty="0"/>
          </a:p>
          <a:p>
            <a:endParaRPr lang="en-US" dirty="0" smtClean="0"/>
          </a:p>
          <a:p>
            <a:endParaRPr lang="en-US" dirty="0"/>
          </a:p>
          <a:p>
            <a:endParaRPr lang="en-US" dirty="0" smtClean="0"/>
          </a:p>
          <a:p>
            <a:endParaRPr lang="en-US" dirty="0"/>
          </a:p>
          <a:p>
            <a:endParaRPr lang="en-US" dirty="0"/>
          </a:p>
        </p:txBody>
      </p:sp>
      <p:pic>
        <p:nvPicPr>
          <p:cNvPr id="5" name="Picture 4" descr="Screen Shot 2018-06-14 at 14.34.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3876963"/>
            <a:ext cx="6912768" cy="927035"/>
          </a:xfrm>
          <a:prstGeom prst="rect">
            <a:avLst/>
          </a:prstGeom>
        </p:spPr>
      </p:pic>
    </p:spTree>
    <p:extLst>
      <p:ext uri="{BB962C8B-B14F-4D97-AF65-F5344CB8AC3E}">
        <p14:creationId xmlns:p14="http://schemas.microsoft.com/office/powerpoint/2010/main" val="373950564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dirty="0"/>
              <a:t>First Order Logic as a Knowledge Representation</a:t>
            </a:r>
            <a:endParaRPr lang="ko-KR" altLang="en-US" sz="2400" dirty="0">
              <a:solidFill>
                <a:schemeClr val="tx1">
                  <a:lumMod val="75000"/>
                  <a:lumOff val="25000"/>
                </a:schemeClr>
              </a:solidFill>
            </a:endParaRPr>
          </a:p>
        </p:txBody>
      </p:sp>
      <p:sp>
        <p:nvSpPr>
          <p:cNvPr id="4" name="Rectangle 3"/>
          <p:cNvSpPr/>
          <p:nvPr/>
        </p:nvSpPr>
        <p:spPr>
          <a:xfrm>
            <a:off x="1619672" y="771550"/>
            <a:ext cx="734481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ectangle 6"/>
          <p:cNvSpPr/>
          <p:nvPr/>
        </p:nvSpPr>
        <p:spPr>
          <a:xfrm>
            <a:off x="1691680" y="771550"/>
            <a:ext cx="7128792" cy="5909311"/>
          </a:xfrm>
          <a:prstGeom prst="rect">
            <a:avLst/>
          </a:prstGeom>
        </p:spPr>
        <p:txBody>
          <a:bodyPr wrap="square">
            <a:spAutoFit/>
          </a:bodyPr>
          <a:lstStyle/>
          <a:p>
            <a:r>
              <a:rPr lang="en-US" dirty="0"/>
              <a:t>We can combine sentences by the ‘rules of logic’ to produce new sentences, e.g</a:t>
            </a:r>
            <a:r>
              <a:rPr lang="en-US" dirty="0" smtClean="0"/>
              <a:t>.</a:t>
            </a:r>
            <a:br>
              <a:rPr lang="en-US" dirty="0" smtClean="0"/>
            </a:br>
            <a:endParaRPr lang="en-US" dirty="0"/>
          </a:p>
          <a:p>
            <a:pPr lvl="2"/>
            <a:r>
              <a:rPr lang="en-US" dirty="0"/>
              <a:t>¬man(Chris)</a:t>
            </a:r>
          </a:p>
          <a:p>
            <a:pPr lvl="2"/>
            <a:r>
              <a:rPr lang="en-US" u="sng" dirty="0"/>
              <a:t>¬man(x) ⇒ woman(x)</a:t>
            </a:r>
          </a:p>
          <a:p>
            <a:pPr lvl="2"/>
            <a:r>
              <a:rPr lang="en-US" dirty="0"/>
              <a:t>woman(Chris</a:t>
            </a:r>
            <a:r>
              <a:rPr lang="en-US" dirty="0" smtClean="0"/>
              <a:t>)</a:t>
            </a:r>
            <a:endParaRPr lang="en-US" dirty="0"/>
          </a:p>
          <a:p>
            <a:r>
              <a:rPr lang="en-US" dirty="0"/>
              <a:t>As a knowledge representation, first order logic has pros and cons</a:t>
            </a:r>
            <a:r>
              <a:rPr lang="en-US" dirty="0" smtClean="0"/>
              <a:t>:</a:t>
            </a:r>
          </a:p>
          <a:p>
            <a:endParaRPr lang="en-US" dirty="0"/>
          </a:p>
          <a:p>
            <a:r>
              <a:rPr lang="en-US" b="1" dirty="0"/>
              <a:t>Advantages</a:t>
            </a:r>
          </a:p>
          <a:p>
            <a:r>
              <a:rPr lang="en-US" dirty="0"/>
              <a:t>1. It is very expressive.</a:t>
            </a:r>
          </a:p>
          <a:p>
            <a:r>
              <a:rPr lang="en-US" dirty="0"/>
              <a:t>2. It has unambiguous syntax and semantics</a:t>
            </a:r>
            <a:r>
              <a:rPr lang="en-US" dirty="0" smtClean="0"/>
              <a:t>.</a:t>
            </a:r>
          </a:p>
          <a:p>
            <a:endParaRPr lang="en-US" dirty="0"/>
          </a:p>
          <a:p>
            <a:r>
              <a:rPr lang="en-US" b="1" dirty="0"/>
              <a:t>Disadvantage</a:t>
            </a:r>
          </a:p>
          <a:p>
            <a:r>
              <a:rPr lang="en-US" dirty="0"/>
              <a:t>1. There is no generally efficient procedure for processing knowledge.</a:t>
            </a:r>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03688321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dirty="0"/>
              <a:t>Databases as a Knowledge Representation</a:t>
            </a:r>
            <a:endParaRPr lang="ko-KR" altLang="en-US" sz="2400" dirty="0">
              <a:solidFill>
                <a:schemeClr val="tx1">
                  <a:lumMod val="75000"/>
                  <a:lumOff val="25000"/>
                </a:schemeClr>
              </a:solidFill>
            </a:endParaRPr>
          </a:p>
        </p:txBody>
      </p:sp>
      <p:sp>
        <p:nvSpPr>
          <p:cNvPr id="4" name="Rectangle 3"/>
          <p:cNvSpPr/>
          <p:nvPr/>
        </p:nvSpPr>
        <p:spPr>
          <a:xfrm>
            <a:off x="1835696" y="771550"/>
            <a:ext cx="698477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907704" y="843558"/>
            <a:ext cx="6696744" cy="3908763"/>
          </a:xfrm>
          <a:prstGeom prst="rect">
            <a:avLst/>
          </a:prstGeom>
          <a:noFill/>
        </p:spPr>
        <p:txBody>
          <a:bodyPr wrap="square" rtlCol="0" anchor="ctr">
            <a:spAutoFit/>
          </a:bodyPr>
          <a:lstStyle/>
          <a:p>
            <a:r>
              <a:rPr lang="en-US" altLang="ko-KR" sz="1550" dirty="0">
                <a:solidFill>
                  <a:schemeClr val="tx1">
                    <a:lumMod val="75000"/>
                    <a:lumOff val="25000"/>
                  </a:schemeClr>
                </a:solidFill>
                <a:cs typeface="Arial" pitchFamily="34" charset="0"/>
              </a:rPr>
              <a:t>Traditional database systems are clearly very powerful, but for AI systems they </a:t>
            </a:r>
            <a:r>
              <a:rPr lang="en-US" altLang="ko-KR" sz="1550" dirty="0" smtClean="0">
                <a:solidFill>
                  <a:schemeClr val="tx1">
                    <a:lumMod val="75000"/>
                    <a:lumOff val="25000"/>
                  </a:schemeClr>
                </a:solidFill>
                <a:cs typeface="Arial" pitchFamily="34" charset="0"/>
              </a:rPr>
              <a:t>are rather </a:t>
            </a:r>
            <a:r>
              <a:rPr lang="en-US" altLang="ko-KR" sz="1550" dirty="0">
                <a:solidFill>
                  <a:schemeClr val="tx1">
                    <a:lumMod val="75000"/>
                    <a:lumOff val="25000"/>
                  </a:schemeClr>
                </a:solidFill>
                <a:cs typeface="Arial" pitchFamily="34" charset="0"/>
              </a:rPr>
              <a:t>limited. The important issues are</a:t>
            </a:r>
            <a:r>
              <a:rPr lang="en-US" altLang="ko-KR" sz="1550" dirty="0" smtClean="0">
                <a:solidFill>
                  <a:schemeClr val="tx1">
                    <a:lumMod val="75000"/>
                    <a:lumOff val="25000"/>
                  </a:schemeClr>
                </a:solidFill>
                <a:cs typeface="Arial" pitchFamily="34" charset="0"/>
              </a:rPr>
              <a:t>:</a:t>
            </a:r>
            <a:br>
              <a:rPr lang="en-US" altLang="ko-KR" sz="1550" dirty="0" smtClean="0">
                <a:solidFill>
                  <a:schemeClr val="tx1">
                    <a:lumMod val="75000"/>
                    <a:lumOff val="25000"/>
                  </a:schemeClr>
                </a:solidFill>
                <a:cs typeface="Arial" pitchFamily="34" charset="0"/>
              </a:rPr>
            </a:br>
            <a:endParaRPr lang="en-US" altLang="ko-KR" sz="1550" dirty="0">
              <a:solidFill>
                <a:schemeClr val="tx1">
                  <a:lumMod val="75000"/>
                  <a:lumOff val="25000"/>
                </a:schemeClr>
              </a:solidFill>
              <a:cs typeface="Arial" pitchFamily="34" charset="0"/>
            </a:endParaRPr>
          </a:p>
          <a:p>
            <a:r>
              <a:rPr lang="en-US" altLang="ko-KR" sz="1550" b="1" dirty="0">
                <a:solidFill>
                  <a:schemeClr val="tx1">
                    <a:lumMod val="75000"/>
                    <a:lumOff val="25000"/>
                  </a:schemeClr>
                </a:solidFill>
                <a:cs typeface="Arial" pitchFamily="34" charset="0"/>
              </a:rPr>
              <a:t>Advantages</a:t>
            </a:r>
          </a:p>
          <a:p>
            <a:r>
              <a:rPr lang="en-US" altLang="ko-KR" sz="1550" dirty="0">
                <a:solidFill>
                  <a:schemeClr val="tx1">
                    <a:lumMod val="75000"/>
                    <a:lumOff val="25000"/>
                  </a:schemeClr>
                </a:solidFill>
                <a:cs typeface="Arial" pitchFamily="34" charset="0"/>
              </a:rPr>
              <a:t>1. Databases are well suited to efficiently representing and processing large </a:t>
            </a:r>
            <a:r>
              <a:rPr lang="en-US" altLang="ko-KR" sz="1550" dirty="0" smtClean="0">
                <a:solidFill>
                  <a:schemeClr val="tx1">
                    <a:lumMod val="75000"/>
                    <a:lumOff val="25000"/>
                  </a:schemeClr>
                </a:solidFill>
                <a:cs typeface="Arial" pitchFamily="34" charset="0"/>
              </a:rPr>
              <a:t>amounts of </a:t>
            </a:r>
            <a:r>
              <a:rPr lang="en-US" altLang="ko-KR" sz="1550" dirty="0">
                <a:solidFill>
                  <a:schemeClr val="tx1">
                    <a:lumMod val="75000"/>
                    <a:lumOff val="25000"/>
                  </a:schemeClr>
                </a:solidFill>
                <a:cs typeface="Arial" pitchFamily="34" charset="0"/>
              </a:rPr>
              <a:t>data (and derivation from a database is virtually independent of its size).</a:t>
            </a:r>
          </a:p>
          <a:p>
            <a:r>
              <a:rPr lang="en-US" altLang="ko-KR" sz="1550" dirty="0">
                <a:solidFill>
                  <a:schemeClr val="tx1">
                    <a:lumMod val="75000"/>
                    <a:lumOff val="25000"/>
                  </a:schemeClr>
                </a:solidFill>
                <a:cs typeface="Arial" pitchFamily="34" charset="0"/>
              </a:rPr>
              <a:t>2. We can build on traditional database systems to process more complex and </a:t>
            </a:r>
            <a:r>
              <a:rPr lang="en-US" altLang="ko-KR" sz="1550" dirty="0" smtClean="0">
                <a:solidFill>
                  <a:schemeClr val="tx1">
                    <a:lumMod val="75000"/>
                    <a:lumOff val="25000"/>
                  </a:schemeClr>
                </a:solidFill>
                <a:cs typeface="Arial" pitchFamily="34" charset="0"/>
              </a:rPr>
              <a:t>more powerful </a:t>
            </a:r>
            <a:r>
              <a:rPr lang="en-US" altLang="ko-KR" sz="1550" dirty="0">
                <a:solidFill>
                  <a:schemeClr val="tx1">
                    <a:lumMod val="75000"/>
                    <a:lumOff val="25000"/>
                  </a:schemeClr>
                </a:solidFill>
                <a:cs typeface="Arial" pitchFamily="34" charset="0"/>
              </a:rPr>
              <a:t>representational devices (e.g. frames)</a:t>
            </a:r>
            <a:r>
              <a:rPr lang="en-US" altLang="ko-KR" sz="1550" dirty="0" smtClean="0">
                <a:solidFill>
                  <a:schemeClr val="tx1">
                    <a:lumMod val="75000"/>
                    <a:lumOff val="25000"/>
                  </a:schemeClr>
                </a:solidFill>
                <a:cs typeface="Arial" pitchFamily="34" charset="0"/>
              </a:rPr>
              <a:t>.</a:t>
            </a:r>
            <a:br>
              <a:rPr lang="en-US" altLang="ko-KR" sz="1550" dirty="0" smtClean="0">
                <a:solidFill>
                  <a:schemeClr val="tx1">
                    <a:lumMod val="75000"/>
                    <a:lumOff val="25000"/>
                  </a:schemeClr>
                </a:solidFill>
                <a:cs typeface="Arial" pitchFamily="34" charset="0"/>
              </a:rPr>
            </a:br>
            <a:endParaRPr lang="en-US" altLang="ko-KR" sz="1550" dirty="0">
              <a:solidFill>
                <a:schemeClr val="tx1">
                  <a:lumMod val="75000"/>
                  <a:lumOff val="25000"/>
                </a:schemeClr>
              </a:solidFill>
              <a:cs typeface="Arial" pitchFamily="34" charset="0"/>
            </a:endParaRPr>
          </a:p>
          <a:p>
            <a:r>
              <a:rPr lang="en-US" altLang="ko-KR" sz="1550" b="1" dirty="0">
                <a:solidFill>
                  <a:schemeClr val="tx1">
                    <a:lumMod val="75000"/>
                    <a:lumOff val="25000"/>
                  </a:schemeClr>
                </a:solidFill>
                <a:cs typeface="Arial" pitchFamily="34" charset="0"/>
              </a:rPr>
              <a:t>Disadvantages</a:t>
            </a:r>
          </a:p>
          <a:p>
            <a:r>
              <a:rPr lang="en-US" altLang="ko-KR" sz="1550" dirty="0">
                <a:solidFill>
                  <a:schemeClr val="tx1">
                    <a:lumMod val="75000"/>
                    <a:lumOff val="25000"/>
                  </a:schemeClr>
                </a:solidFill>
                <a:cs typeface="Arial" pitchFamily="34" charset="0"/>
              </a:rPr>
              <a:t>1. Only simple aspects of the problem domain can be accommodated.</a:t>
            </a:r>
          </a:p>
          <a:p>
            <a:r>
              <a:rPr lang="en-US" altLang="ko-KR" sz="1550" dirty="0">
                <a:solidFill>
                  <a:schemeClr val="tx1">
                    <a:lumMod val="75000"/>
                    <a:lumOff val="25000"/>
                  </a:schemeClr>
                </a:solidFill>
                <a:cs typeface="Arial" pitchFamily="34" charset="0"/>
              </a:rPr>
              <a:t>2. We can represent entities, and relationships between entities, but not much more.</a:t>
            </a:r>
          </a:p>
          <a:p>
            <a:r>
              <a:rPr lang="en-US" altLang="ko-KR" sz="1550" dirty="0">
                <a:solidFill>
                  <a:schemeClr val="tx1">
                    <a:lumMod val="75000"/>
                    <a:lumOff val="25000"/>
                  </a:schemeClr>
                </a:solidFill>
                <a:cs typeface="Arial" pitchFamily="34" charset="0"/>
              </a:rPr>
              <a:t>3. Reasoning is very simple – basically the only reasoning possible is simple lookup</a:t>
            </a:r>
            <a:r>
              <a:rPr lang="en-US" altLang="ko-KR" sz="1550" dirty="0" smtClean="0">
                <a:solidFill>
                  <a:schemeClr val="tx1">
                    <a:lumMod val="75000"/>
                    <a:lumOff val="25000"/>
                  </a:schemeClr>
                </a:solidFill>
                <a:cs typeface="Arial" pitchFamily="34" charset="0"/>
              </a:rPr>
              <a:t>, and </a:t>
            </a:r>
            <a:r>
              <a:rPr lang="en-US" altLang="ko-KR" sz="1550" dirty="0">
                <a:solidFill>
                  <a:schemeClr val="tx1">
                    <a:lumMod val="75000"/>
                    <a:lumOff val="25000"/>
                  </a:schemeClr>
                </a:solidFill>
                <a:cs typeface="Arial" pitchFamily="34" charset="0"/>
              </a:rPr>
              <a:t>we usually need more sophisticated processing than that.</a:t>
            </a:r>
            <a:endParaRPr lang="en-US" altLang="ko-KR" sz="1550" i="1" dirty="0" smtClean="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8624298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solidFill>
                  <a:schemeClr val="tx1">
                    <a:lumMod val="75000"/>
                    <a:lumOff val="25000"/>
                  </a:schemeClr>
                </a:solidFill>
              </a:rPr>
              <a:t>What is Knowledge?</a:t>
            </a:r>
            <a:endParaRPr lang="ko-KR" altLang="en-US" dirty="0">
              <a:solidFill>
                <a:schemeClr val="tx1">
                  <a:lumMod val="75000"/>
                  <a:lumOff val="25000"/>
                </a:schemeClr>
              </a:solidFill>
            </a:endParaRPr>
          </a:p>
        </p:txBody>
      </p:sp>
      <p:sp>
        <p:nvSpPr>
          <p:cNvPr id="4" name="Rectangle 3"/>
          <p:cNvSpPr/>
          <p:nvPr/>
        </p:nvSpPr>
        <p:spPr>
          <a:xfrm>
            <a:off x="1835696" y="987574"/>
            <a:ext cx="6615211" cy="375247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5" name="Group 4"/>
          <p:cNvGrpSpPr/>
          <p:nvPr/>
        </p:nvGrpSpPr>
        <p:grpSpPr>
          <a:xfrm>
            <a:off x="1763687" y="987574"/>
            <a:ext cx="6480721" cy="3740686"/>
            <a:chOff x="2015451" y="1080541"/>
            <a:chExt cx="6372974" cy="3356470"/>
          </a:xfrm>
        </p:grpSpPr>
        <p:sp>
          <p:nvSpPr>
            <p:cNvPr id="6" name="TextBox 5"/>
            <p:cNvSpPr txBox="1"/>
            <p:nvPr/>
          </p:nvSpPr>
          <p:spPr>
            <a:xfrm>
              <a:off x="2227884" y="1371591"/>
              <a:ext cx="6160541" cy="3065420"/>
            </a:xfrm>
            <a:prstGeom prst="rect">
              <a:avLst/>
            </a:prstGeom>
            <a:noFill/>
          </p:spPr>
          <p:txBody>
            <a:bodyPr wrap="square" rtlCol="0" anchor="ctr">
              <a:spAutoFit/>
            </a:bodyPr>
            <a:lstStyle/>
            <a:p>
              <a:r>
                <a:rPr lang="en-US" altLang="ko-KR" dirty="0">
                  <a:solidFill>
                    <a:schemeClr val="tx1">
                      <a:lumMod val="75000"/>
                      <a:lumOff val="25000"/>
                    </a:schemeClr>
                  </a:solidFill>
                  <a:cs typeface="Arial" pitchFamily="34" charset="0"/>
                </a:rPr>
                <a:t>In order to solve the complex problems encountered in AI, one generally needs a </a:t>
              </a:r>
              <a:r>
                <a:rPr lang="en-US" altLang="ko-KR" dirty="0" smtClean="0">
                  <a:solidFill>
                    <a:schemeClr val="tx1">
                      <a:lumMod val="75000"/>
                      <a:lumOff val="25000"/>
                    </a:schemeClr>
                  </a:solidFill>
                  <a:cs typeface="Arial" pitchFamily="34" charset="0"/>
                </a:rPr>
                <a:t>large amount of knowledge, and suitable mechanisms for representing and manipulating all that </a:t>
              </a:r>
              <a:r>
                <a:rPr lang="en-US" altLang="ko-KR" dirty="0">
                  <a:solidFill>
                    <a:schemeClr val="tx1">
                      <a:lumMod val="75000"/>
                      <a:lumOff val="25000"/>
                    </a:schemeClr>
                  </a:solidFill>
                  <a:cs typeface="Arial" pitchFamily="34" charset="0"/>
                </a:rPr>
                <a:t>knowledge</a:t>
              </a:r>
              <a:r>
                <a:rPr lang="en-US" altLang="ko-KR" dirty="0" smtClean="0">
                  <a:solidFill>
                    <a:schemeClr val="tx1">
                      <a:lumMod val="75000"/>
                      <a:lumOff val="25000"/>
                    </a:schemeClr>
                  </a:solidFill>
                  <a:cs typeface="Arial" pitchFamily="34" charset="0"/>
                </a:rPr>
                <a:t>.</a:t>
              </a:r>
              <a:br>
                <a:rPr lang="en-US" altLang="ko-KR" dirty="0" smtClean="0">
                  <a:solidFill>
                    <a:schemeClr val="tx1">
                      <a:lumMod val="75000"/>
                      <a:lumOff val="25000"/>
                    </a:schemeClr>
                  </a:solidFill>
                  <a:cs typeface="Arial" pitchFamily="34" charset="0"/>
                </a:rPr>
              </a:br>
              <a:endParaRPr lang="en-US" altLang="ko-KR" dirty="0">
                <a:solidFill>
                  <a:schemeClr val="tx1">
                    <a:lumMod val="75000"/>
                    <a:lumOff val="25000"/>
                  </a:schemeClr>
                </a:solidFill>
                <a:cs typeface="Arial" pitchFamily="34" charset="0"/>
              </a:endParaRPr>
            </a:p>
            <a:p>
              <a:r>
                <a:rPr lang="en-US" altLang="ko-KR" sz="1600" dirty="0">
                  <a:solidFill>
                    <a:schemeClr val="tx1">
                      <a:lumMod val="75000"/>
                      <a:lumOff val="25000"/>
                    </a:schemeClr>
                  </a:solidFill>
                  <a:cs typeface="Arial" pitchFamily="34" charset="0"/>
                </a:rPr>
                <a:t>Knowledge can take many forms. Some simple examples are</a:t>
              </a:r>
              <a:r>
                <a:rPr lang="en-US" altLang="ko-KR" sz="1600" dirty="0" smtClean="0">
                  <a:solidFill>
                    <a:schemeClr val="tx1">
                      <a:lumMod val="75000"/>
                      <a:lumOff val="25000"/>
                    </a:schemeClr>
                  </a:solidFill>
                  <a:cs typeface="Arial" pitchFamily="34" charset="0"/>
                </a:rPr>
                <a:t>:</a:t>
              </a:r>
              <a:br>
                <a:rPr lang="en-US" altLang="ko-KR" sz="1600" dirty="0" smtClean="0">
                  <a:solidFill>
                    <a:schemeClr val="tx1">
                      <a:lumMod val="75000"/>
                      <a:lumOff val="25000"/>
                    </a:schemeClr>
                  </a:solidFill>
                  <a:cs typeface="Arial" pitchFamily="34" charset="0"/>
                </a:rPr>
              </a:br>
              <a:endParaRPr lang="en-US" altLang="ko-KR" sz="1600" dirty="0">
                <a:solidFill>
                  <a:schemeClr val="tx1">
                    <a:lumMod val="75000"/>
                    <a:lumOff val="25000"/>
                  </a:schemeClr>
                </a:solidFill>
                <a:cs typeface="Arial" pitchFamily="34" charset="0"/>
              </a:endParaRPr>
            </a:p>
            <a:p>
              <a:r>
                <a:rPr lang="en-US" altLang="ko-KR" sz="1600" i="1" dirty="0">
                  <a:solidFill>
                    <a:schemeClr val="tx1">
                      <a:lumMod val="75000"/>
                      <a:lumOff val="25000"/>
                    </a:schemeClr>
                  </a:solidFill>
                  <a:cs typeface="Arial" pitchFamily="34" charset="0"/>
                </a:rPr>
                <a:t>John has an umbrella</a:t>
              </a:r>
            </a:p>
            <a:p>
              <a:r>
                <a:rPr lang="en-US" altLang="ko-KR" sz="1600" i="1" dirty="0">
                  <a:solidFill>
                    <a:schemeClr val="tx1">
                      <a:lumMod val="75000"/>
                      <a:lumOff val="25000"/>
                    </a:schemeClr>
                  </a:solidFill>
                  <a:cs typeface="Arial" pitchFamily="34" charset="0"/>
                </a:rPr>
                <a:t>It is raining</a:t>
              </a:r>
            </a:p>
            <a:p>
              <a:r>
                <a:rPr lang="en-US" altLang="ko-KR" sz="1600" i="1" dirty="0">
                  <a:solidFill>
                    <a:schemeClr val="tx1">
                      <a:lumMod val="75000"/>
                      <a:lumOff val="25000"/>
                    </a:schemeClr>
                  </a:solidFill>
                  <a:cs typeface="Arial" pitchFamily="34" charset="0"/>
                </a:rPr>
                <a:t>An umbrella stops you getting wet when it’s raining</a:t>
              </a:r>
            </a:p>
            <a:p>
              <a:r>
                <a:rPr lang="en-US" altLang="ko-KR" sz="1600" i="1" dirty="0">
                  <a:solidFill>
                    <a:schemeClr val="tx1">
                      <a:lumMod val="75000"/>
                      <a:lumOff val="25000"/>
                    </a:schemeClr>
                  </a:solidFill>
                  <a:cs typeface="Arial" pitchFamily="34" charset="0"/>
                </a:rPr>
                <a:t>An umbrella will only stop you getting wet if it is used properly</a:t>
              </a:r>
            </a:p>
            <a:p>
              <a:r>
                <a:rPr lang="en-US" altLang="ko-KR" sz="1600" i="1" dirty="0">
                  <a:solidFill>
                    <a:schemeClr val="tx1">
                      <a:lumMod val="75000"/>
                      <a:lumOff val="25000"/>
                    </a:schemeClr>
                  </a:solidFill>
                  <a:cs typeface="Arial" pitchFamily="34" charset="0"/>
                </a:rPr>
                <a:t>Umbrellas are not so useful when it is very </a:t>
              </a:r>
              <a:r>
                <a:rPr lang="en-US" altLang="ko-KR" sz="1600" i="1" dirty="0" smtClean="0">
                  <a:solidFill>
                    <a:schemeClr val="tx1">
                      <a:lumMod val="75000"/>
                      <a:lumOff val="25000"/>
                    </a:schemeClr>
                  </a:solidFill>
                  <a:cs typeface="Arial" pitchFamily="34" charset="0"/>
                </a:rPr>
                <a:t>windy</a:t>
              </a:r>
            </a:p>
            <a:p>
              <a:endParaRPr lang="en-US" altLang="ko-KR" sz="1400" i="1" dirty="0">
                <a:solidFill>
                  <a:schemeClr val="tx1">
                    <a:lumMod val="75000"/>
                    <a:lumOff val="25000"/>
                  </a:schemeClr>
                </a:solidFill>
                <a:cs typeface="Arial" pitchFamily="34" charset="0"/>
              </a:endParaRPr>
            </a:p>
          </p:txBody>
        </p:sp>
        <p:sp>
          <p:nvSpPr>
            <p:cNvPr id="7" name="TextBox 6"/>
            <p:cNvSpPr txBox="1"/>
            <p:nvPr/>
          </p:nvSpPr>
          <p:spPr>
            <a:xfrm>
              <a:off x="2015451" y="1080541"/>
              <a:ext cx="6160540" cy="331397"/>
            </a:xfrm>
            <a:prstGeom prst="rect">
              <a:avLst/>
            </a:prstGeom>
            <a:noFill/>
          </p:spPr>
          <p:txBody>
            <a:bodyPr wrap="square" rtlCol="0" anchor="ctr">
              <a:spAutoFit/>
            </a:bodyPr>
            <a:lstStyle/>
            <a:p>
              <a:r>
                <a:rPr lang="en-US" altLang="ko-KR" b="1" dirty="0" smtClean="0">
                  <a:solidFill>
                    <a:schemeClr val="tx1">
                      <a:lumMod val="75000"/>
                      <a:lumOff val="25000"/>
                    </a:schemeClr>
                  </a:solidFill>
                  <a:cs typeface="Arial" pitchFamily="34" charset="0"/>
                </a:rPr>
                <a:t>Knowledge</a:t>
              </a:r>
              <a:endParaRPr lang="ko-KR" altLang="en-US"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73513061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dirty="0"/>
              <a:t>Rule Based Systems</a:t>
            </a:r>
            <a:endParaRPr lang="ko-KR" altLang="en-US" sz="2400" dirty="0">
              <a:solidFill>
                <a:schemeClr val="tx1">
                  <a:lumMod val="75000"/>
                  <a:lumOff val="25000"/>
                </a:schemeClr>
              </a:solidFill>
            </a:endParaRPr>
          </a:p>
        </p:txBody>
      </p:sp>
      <p:sp>
        <p:nvSpPr>
          <p:cNvPr id="4" name="Rectangle 3"/>
          <p:cNvSpPr/>
          <p:nvPr/>
        </p:nvSpPr>
        <p:spPr>
          <a:xfrm>
            <a:off x="1835696" y="771550"/>
            <a:ext cx="698477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907704" y="782003"/>
            <a:ext cx="6696744" cy="4031873"/>
          </a:xfrm>
          <a:prstGeom prst="rect">
            <a:avLst/>
          </a:prstGeom>
          <a:noFill/>
        </p:spPr>
        <p:txBody>
          <a:bodyPr wrap="square" rtlCol="0" anchor="ctr">
            <a:spAutoFit/>
          </a:bodyPr>
          <a:lstStyle/>
          <a:p>
            <a:r>
              <a:rPr lang="en-US" altLang="ko-KR" dirty="0">
                <a:solidFill>
                  <a:schemeClr val="tx1">
                    <a:lumMod val="75000"/>
                    <a:lumOff val="25000"/>
                  </a:schemeClr>
                </a:solidFill>
                <a:cs typeface="Arial" pitchFamily="34" charset="0"/>
              </a:rPr>
              <a:t>A rule based system consists of</a:t>
            </a:r>
            <a:r>
              <a:rPr lang="en-US" altLang="ko-KR" dirty="0" smtClean="0">
                <a:solidFill>
                  <a:schemeClr val="tx1">
                    <a:lumMod val="75000"/>
                    <a:lumOff val="25000"/>
                  </a:schemeClr>
                </a:solidFill>
                <a:cs typeface="Arial" pitchFamily="34" charset="0"/>
              </a:rPr>
              <a:t>:</a:t>
            </a:r>
            <a:br>
              <a:rPr lang="en-US" altLang="ko-KR" dirty="0" smtClean="0">
                <a:solidFill>
                  <a:schemeClr val="tx1">
                    <a:lumMod val="75000"/>
                    <a:lumOff val="25000"/>
                  </a:schemeClr>
                </a:solidFill>
                <a:cs typeface="Arial" pitchFamily="34" charset="0"/>
              </a:rPr>
            </a:br>
            <a:endParaRPr lang="en-US" altLang="ko-KR" dirty="0">
              <a:solidFill>
                <a:schemeClr val="tx1">
                  <a:lumMod val="75000"/>
                  <a:lumOff val="25000"/>
                </a:schemeClr>
              </a:solidFill>
              <a:cs typeface="Arial" pitchFamily="34" charset="0"/>
            </a:endParaRPr>
          </a:p>
          <a:p>
            <a:r>
              <a:rPr lang="en-US" altLang="ko-KR" dirty="0">
                <a:solidFill>
                  <a:schemeClr val="tx1">
                    <a:lumMod val="75000"/>
                    <a:lumOff val="25000"/>
                  </a:schemeClr>
                </a:solidFill>
                <a:cs typeface="Arial" pitchFamily="34" charset="0"/>
              </a:rPr>
              <a:t>1. A database management system for handling the domain specific facts.</a:t>
            </a:r>
          </a:p>
          <a:p>
            <a:r>
              <a:rPr lang="en-US" altLang="ko-KR" dirty="0">
                <a:solidFill>
                  <a:schemeClr val="tx1">
                    <a:lumMod val="75000"/>
                    <a:lumOff val="25000"/>
                  </a:schemeClr>
                </a:solidFill>
                <a:cs typeface="Arial" pitchFamily="34" charset="0"/>
              </a:rPr>
              <a:t>2. A rule set for representing the knowledge structure/relations.</a:t>
            </a:r>
          </a:p>
          <a:p>
            <a:r>
              <a:rPr lang="en-US" altLang="ko-KR" dirty="0">
                <a:solidFill>
                  <a:schemeClr val="tx1">
                    <a:lumMod val="75000"/>
                    <a:lumOff val="25000"/>
                  </a:schemeClr>
                </a:solidFill>
                <a:cs typeface="Arial" pitchFamily="34" charset="0"/>
              </a:rPr>
              <a:t>3. A rule interpreter to carry out the problem solving</a:t>
            </a:r>
            <a:r>
              <a:rPr lang="en-US" altLang="ko-KR" dirty="0" smtClean="0">
                <a:solidFill>
                  <a:schemeClr val="tx1">
                    <a:lumMod val="75000"/>
                    <a:lumOff val="25000"/>
                  </a:schemeClr>
                </a:solidFill>
                <a:cs typeface="Arial" pitchFamily="34" charset="0"/>
              </a:rPr>
              <a:t>.</a:t>
            </a:r>
            <a:br>
              <a:rPr lang="en-US" altLang="ko-KR" dirty="0" smtClean="0">
                <a:solidFill>
                  <a:schemeClr val="tx1">
                    <a:lumMod val="75000"/>
                    <a:lumOff val="25000"/>
                  </a:schemeClr>
                </a:solidFill>
                <a:cs typeface="Arial" pitchFamily="34" charset="0"/>
              </a:rPr>
            </a:br>
            <a:endParaRPr lang="en-US" altLang="ko-KR" dirty="0">
              <a:solidFill>
                <a:schemeClr val="tx1">
                  <a:lumMod val="75000"/>
                  <a:lumOff val="25000"/>
                </a:schemeClr>
              </a:solidFill>
              <a:cs typeface="Arial" pitchFamily="34" charset="0"/>
            </a:endParaRPr>
          </a:p>
          <a:p>
            <a:r>
              <a:rPr lang="en-US" altLang="ko-KR" dirty="0">
                <a:solidFill>
                  <a:schemeClr val="tx1">
                    <a:lumMod val="75000"/>
                    <a:lumOff val="25000"/>
                  </a:schemeClr>
                </a:solidFill>
                <a:cs typeface="Arial" pitchFamily="34" charset="0"/>
              </a:rPr>
              <a:t>A typical rule set might be</a:t>
            </a:r>
            <a:r>
              <a:rPr lang="en-US" altLang="ko-KR" dirty="0" smtClean="0">
                <a:solidFill>
                  <a:schemeClr val="tx1">
                    <a:lumMod val="75000"/>
                    <a:lumOff val="25000"/>
                  </a:schemeClr>
                </a:solidFill>
                <a:cs typeface="Arial" pitchFamily="34" charset="0"/>
              </a:rPr>
              <a:t>:</a:t>
            </a:r>
            <a:endParaRPr lang="en-US" altLang="ko-KR" dirty="0">
              <a:solidFill>
                <a:schemeClr val="tx1">
                  <a:lumMod val="75000"/>
                  <a:lumOff val="25000"/>
                </a:schemeClr>
              </a:solidFill>
              <a:cs typeface="Arial" pitchFamily="34" charset="0"/>
            </a:endParaRPr>
          </a:p>
          <a:p>
            <a:r>
              <a:rPr lang="en-US" altLang="ko-KR" sz="1600" dirty="0">
                <a:solidFill>
                  <a:schemeClr val="tx1">
                    <a:lumMod val="75000"/>
                    <a:lumOff val="25000"/>
                  </a:schemeClr>
                </a:solidFill>
                <a:cs typeface="Arial" pitchFamily="34" charset="0"/>
              </a:rPr>
              <a:t>R1. IF Raining ∧ Outside(x) ∧ </a:t>
            </a:r>
            <a:r>
              <a:rPr lang="en-US" altLang="ko-KR" sz="1600" dirty="0" err="1">
                <a:solidFill>
                  <a:schemeClr val="tx1">
                    <a:lumMod val="75000"/>
                    <a:lumOff val="25000"/>
                  </a:schemeClr>
                </a:solidFill>
                <a:cs typeface="Arial" pitchFamily="34" charset="0"/>
              </a:rPr>
              <a:t>HasUmbrella</a:t>
            </a:r>
            <a:r>
              <a:rPr lang="en-US" altLang="ko-KR" sz="1600" dirty="0">
                <a:solidFill>
                  <a:schemeClr val="tx1">
                    <a:lumMod val="75000"/>
                    <a:lumOff val="25000"/>
                  </a:schemeClr>
                </a:solidFill>
                <a:cs typeface="Arial" pitchFamily="34" charset="0"/>
              </a:rPr>
              <a:t>(x) THEN </a:t>
            </a:r>
            <a:r>
              <a:rPr lang="en-US" altLang="ko-KR" sz="1600" dirty="0" err="1">
                <a:solidFill>
                  <a:schemeClr val="tx1">
                    <a:lumMod val="75000"/>
                    <a:lumOff val="25000"/>
                  </a:schemeClr>
                </a:solidFill>
                <a:cs typeface="Arial" pitchFamily="34" charset="0"/>
              </a:rPr>
              <a:t>UseUmbrella</a:t>
            </a:r>
            <a:r>
              <a:rPr lang="en-US" altLang="ko-KR" sz="1600" dirty="0">
                <a:solidFill>
                  <a:schemeClr val="tx1">
                    <a:lumMod val="75000"/>
                    <a:lumOff val="25000"/>
                  </a:schemeClr>
                </a:solidFill>
                <a:cs typeface="Arial" pitchFamily="34" charset="0"/>
              </a:rPr>
              <a:t>(x)</a:t>
            </a:r>
          </a:p>
          <a:p>
            <a:r>
              <a:rPr lang="en-US" altLang="ko-KR" sz="1600" dirty="0">
                <a:solidFill>
                  <a:schemeClr val="tx1">
                    <a:lumMod val="75000"/>
                    <a:lumOff val="25000"/>
                  </a:schemeClr>
                </a:solidFill>
                <a:cs typeface="Arial" pitchFamily="34" charset="0"/>
              </a:rPr>
              <a:t>R2. IF Raining ∧ Outside(x) ∧ ¬</a:t>
            </a:r>
            <a:r>
              <a:rPr lang="en-US" altLang="ko-KR" sz="1600" dirty="0" err="1">
                <a:solidFill>
                  <a:schemeClr val="tx1">
                    <a:lumMod val="75000"/>
                    <a:lumOff val="25000"/>
                  </a:schemeClr>
                </a:solidFill>
                <a:cs typeface="Arial" pitchFamily="34" charset="0"/>
              </a:rPr>
              <a:t>HasUmbrella</a:t>
            </a:r>
            <a:r>
              <a:rPr lang="en-US" altLang="ko-KR" sz="1600" dirty="0">
                <a:solidFill>
                  <a:schemeClr val="tx1">
                    <a:lumMod val="75000"/>
                    <a:lumOff val="25000"/>
                  </a:schemeClr>
                </a:solidFill>
                <a:cs typeface="Arial" pitchFamily="34" charset="0"/>
              </a:rPr>
              <a:t>(x) THEN </a:t>
            </a:r>
            <a:r>
              <a:rPr lang="en-US" altLang="ko-KR" sz="1600" dirty="0" err="1">
                <a:solidFill>
                  <a:schemeClr val="tx1">
                    <a:lumMod val="75000"/>
                    <a:lumOff val="25000"/>
                  </a:schemeClr>
                </a:solidFill>
                <a:cs typeface="Arial" pitchFamily="34" charset="0"/>
              </a:rPr>
              <a:t>GetWet</a:t>
            </a:r>
            <a:r>
              <a:rPr lang="en-US" altLang="ko-KR" sz="1600" dirty="0">
                <a:solidFill>
                  <a:schemeClr val="tx1">
                    <a:lumMod val="75000"/>
                    <a:lumOff val="25000"/>
                  </a:schemeClr>
                </a:solidFill>
                <a:cs typeface="Arial" pitchFamily="34" charset="0"/>
              </a:rPr>
              <a:t>(x)</a:t>
            </a:r>
          </a:p>
          <a:p>
            <a:r>
              <a:rPr lang="en-US" altLang="ko-KR" sz="1600" dirty="0">
                <a:solidFill>
                  <a:schemeClr val="tx1">
                    <a:lumMod val="75000"/>
                    <a:lumOff val="25000"/>
                  </a:schemeClr>
                </a:solidFill>
                <a:cs typeface="Arial" pitchFamily="34" charset="0"/>
              </a:rPr>
              <a:t>R3. IF </a:t>
            </a:r>
            <a:r>
              <a:rPr lang="en-US" altLang="ko-KR" sz="1600" dirty="0" err="1">
                <a:solidFill>
                  <a:schemeClr val="tx1">
                    <a:lumMod val="75000"/>
                    <a:lumOff val="25000"/>
                  </a:schemeClr>
                </a:solidFill>
                <a:cs typeface="Arial" pitchFamily="34" charset="0"/>
              </a:rPr>
              <a:t>GetsWet</a:t>
            </a:r>
            <a:r>
              <a:rPr lang="en-US" altLang="ko-KR" sz="1600" dirty="0">
                <a:solidFill>
                  <a:schemeClr val="tx1">
                    <a:lumMod val="75000"/>
                    <a:lumOff val="25000"/>
                  </a:schemeClr>
                </a:solidFill>
                <a:cs typeface="Arial" pitchFamily="34" charset="0"/>
              </a:rPr>
              <a:t>(x) THEN </a:t>
            </a:r>
            <a:r>
              <a:rPr lang="en-US" altLang="ko-KR" sz="1600" dirty="0" err="1">
                <a:solidFill>
                  <a:schemeClr val="tx1">
                    <a:lumMod val="75000"/>
                    <a:lumOff val="25000"/>
                  </a:schemeClr>
                </a:solidFill>
                <a:cs typeface="Arial" pitchFamily="34" charset="0"/>
              </a:rPr>
              <a:t>CatchCold</a:t>
            </a:r>
            <a:r>
              <a:rPr lang="en-US" altLang="ko-KR" sz="1600" dirty="0">
                <a:solidFill>
                  <a:schemeClr val="tx1">
                    <a:lumMod val="75000"/>
                    <a:lumOff val="25000"/>
                  </a:schemeClr>
                </a:solidFill>
                <a:cs typeface="Arial" pitchFamily="34" charset="0"/>
              </a:rPr>
              <a:t>(x)</a:t>
            </a:r>
          </a:p>
          <a:p>
            <a:r>
              <a:rPr lang="en-US" altLang="ko-KR" sz="1600" dirty="0">
                <a:solidFill>
                  <a:schemeClr val="tx1">
                    <a:lumMod val="75000"/>
                    <a:lumOff val="25000"/>
                  </a:schemeClr>
                </a:solidFill>
                <a:cs typeface="Arial" pitchFamily="34" charset="0"/>
              </a:rPr>
              <a:t>R4. IF Sunny ∧ Outside(x) THEN </a:t>
            </a:r>
            <a:r>
              <a:rPr lang="en-US" altLang="ko-KR" sz="1600" dirty="0" err="1">
                <a:solidFill>
                  <a:schemeClr val="tx1">
                    <a:lumMod val="75000"/>
                    <a:lumOff val="25000"/>
                  </a:schemeClr>
                </a:solidFill>
                <a:cs typeface="Arial" pitchFamily="34" charset="0"/>
              </a:rPr>
              <a:t>GetSunBurnt</a:t>
            </a:r>
            <a:r>
              <a:rPr lang="en-US" altLang="ko-KR" sz="1600" dirty="0">
                <a:solidFill>
                  <a:schemeClr val="tx1">
                    <a:lumMod val="75000"/>
                    <a:lumOff val="25000"/>
                  </a:schemeClr>
                </a:solidFill>
                <a:cs typeface="Arial" pitchFamily="34" charset="0"/>
              </a:rPr>
              <a:t>(x</a:t>
            </a:r>
            <a:r>
              <a:rPr lang="en-US" altLang="ko-KR" sz="1600" dirty="0" smtClean="0">
                <a:solidFill>
                  <a:schemeClr val="tx1">
                    <a:lumMod val="75000"/>
                    <a:lumOff val="25000"/>
                  </a:schemeClr>
                </a:solidFill>
                <a:cs typeface="Arial" pitchFamily="34" charset="0"/>
              </a:rPr>
              <a:t>)</a:t>
            </a:r>
            <a:br>
              <a:rPr lang="en-US" altLang="ko-KR" sz="1600" dirty="0" smtClean="0">
                <a:solidFill>
                  <a:schemeClr val="tx1">
                    <a:lumMod val="75000"/>
                    <a:lumOff val="25000"/>
                  </a:schemeClr>
                </a:solidFill>
                <a:cs typeface="Arial" pitchFamily="34" charset="0"/>
              </a:rPr>
            </a:br>
            <a:endParaRPr lang="en-US" altLang="ko-KR" sz="1600" dirty="0">
              <a:solidFill>
                <a:schemeClr val="tx1">
                  <a:lumMod val="75000"/>
                  <a:lumOff val="25000"/>
                </a:schemeClr>
              </a:solidFill>
              <a:cs typeface="Arial" pitchFamily="34" charset="0"/>
            </a:endParaRPr>
          </a:p>
          <a:p>
            <a:r>
              <a:rPr lang="en-US" altLang="ko-KR" sz="1600" dirty="0">
                <a:solidFill>
                  <a:schemeClr val="tx1">
                    <a:lumMod val="75000"/>
                    <a:lumOff val="25000"/>
                  </a:schemeClr>
                </a:solidFill>
                <a:cs typeface="Arial" pitchFamily="34" charset="0"/>
              </a:rPr>
              <a:t>It should be easy enough to set up an appropriate database management system.</a:t>
            </a:r>
            <a:endParaRPr lang="en-US" altLang="ko-KR" sz="1600" i="1" dirty="0" smtClean="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8583530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dirty="0"/>
              <a:t>Rule based Inference</a:t>
            </a:r>
            <a:endParaRPr lang="ko-KR" altLang="en-US" sz="2400" dirty="0">
              <a:solidFill>
                <a:schemeClr val="tx1">
                  <a:lumMod val="75000"/>
                  <a:lumOff val="25000"/>
                </a:schemeClr>
              </a:solidFill>
            </a:endParaRPr>
          </a:p>
        </p:txBody>
      </p:sp>
      <p:sp>
        <p:nvSpPr>
          <p:cNvPr id="4" name="Rectangle 3"/>
          <p:cNvSpPr/>
          <p:nvPr/>
        </p:nvSpPr>
        <p:spPr>
          <a:xfrm>
            <a:off x="1835696" y="771550"/>
            <a:ext cx="698477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907704" y="812781"/>
            <a:ext cx="6696744" cy="3970318"/>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If we have a knowledge base consisting of </a:t>
            </a:r>
            <a:r>
              <a:rPr lang="en-US" altLang="ko-KR" sz="1400" dirty="0">
                <a:solidFill>
                  <a:srgbClr val="0000FF"/>
                </a:solidFill>
                <a:cs typeface="Arial" pitchFamily="34" charset="0"/>
              </a:rPr>
              <a:t>facts</a:t>
            </a:r>
            <a:r>
              <a:rPr lang="en-US" altLang="ko-KR" sz="1400" dirty="0">
                <a:solidFill>
                  <a:schemeClr val="tx1">
                    <a:lumMod val="75000"/>
                    <a:lumOff val="25000"/>
                  </a:schemeClr>
                </a:solidFill>
                <a:cs typeface="Arial" pitchFamily="34" charset="0"/>
              </a:rPr>
              <a:t> and </a:t>
            </a:r>
            <a:r>
              <a:rPr lang="en-US" altLang="ko-KR" sz="1400" dirty="0">
                <a:solidFill>
                  <a:srgbClr val="0000FF"/>
                </a:solidFill>
                <a:cs typeface="Arial" pitchFamily="34" charset="0"/>
              </a:rPr>
              <a:t>rules</a:t>
            </a:r>
            <a:r>
              <a:rPr lang="en-US" altLang="ko-KR" sz="1400" dirty="0">
                <a:solidFill>
                  <a:schemeClr val="tx1">
                    <a:lumMod val="75000"/>
                    <a:lumOff val="25000"/>
                  </a:schemeClr>
                </a:solidFill>
                <a:cs typeface="Arial" pitchFamily="34" charset="0"/>
              </a:rPr>
              <a:t>, and a rule interpreter </a:t>
            </a:r>
            <a:r>
              <a:rPr lang="en-US" altLang="ko-KR" sz="1400" dirty="0" smtClean="0">
                <a:solidFill>
                  <a:schemeClr val="tx1">
                    <a:lumMod val="75000"/>
                    <a:lumOff val="25000"/>
                  </a:schemeClr>
                </a:solidFill>
                <a:cs typeface="Arial" pitchFamily="34" charset="0"/>
              </a:rPr>
              <a:t>to match </a:t>
            </a:r>
            <a:r>
              <a:rPr lang="en-US" altLang="ko-KR" sz="1400" dirty="0">
                <a:solidFill>
                  <a:schemeClr val="tx1">
                    <a:lumMod val="75000"/>
                    <a:lumOff val="25000"/>
                  </a:schemeClr>
                </a:solidFill>
                <a:cs typeface="Arial" pitchFamily="34" charset="0"/>
              </a:rPr>
              <a:t>the rule conditions against the facts, and a means for extracting the rules, then </a:t>
            </a:r>
            <a:r>
              <a:rPr lang="en-US" altLang="ko-KR" sz="1400" dirty="0" smtClean="0">
                <a:solidFill>
                  <a:schemeClr val="tx1">
                    <a:lumMod val="75000"/>
                    <a:lumOff val="25000"/>
                  </a:schemeClr>
                </a:solidFill>
                <a:cs typeface="Arial" pitchFamily="34" charset="0"/>
              </a:rPr>
              <a:t>we can </a:t>
            </a:r>
            <a:r>
              <a:rPr lang="en-US" altLang="ko-KR" sz="1400" dirty="0">
                <a:solidFill>
                  <a:schemeClr val="tx1">
                    <a:lumMod val="75000"/>
                    <a:lumOff val="25000"/>
                  </a:schemeClr>
                </a:solidFill>
                <a:cs typeface="Arial" pitchFamily="34" charset="0"/>
              </a:rPr>
              <a:t>derive new knowledge. For example, using the above rule set</a:t>
            </a:r>
            <a:r>
              <a:rPr lang="en-US" altLang="ko-KR" sz="1400" dirty="0" smtClean="0">
                <a:solidFill>
                  <a:schemeClr val="tx1">
                    <a:lumMod val="75000"/>
                    <a:lumOff val="25000"/>
                  </a:schemeClr>
                </a:solidFill>
                <a:cs typeface="Arial" pitchFamily="34" charset="0"/>
              </a:rPr>
              <a:t>:</a:t>
            </a:r>
            <a:br>
              <a:rPr lang="en-US" altLang="ko-KR" sz="1400" dirty="0" smtClean="0">
                <a:solidFill>
                  <a:schemeClr val="tx1">
                    <a:lumMod val="75000"/>
                    <a:lumOff val="25000"/>
                  </a:schemeClr>
                </a:solidFill>
                <a:cs typeface="Arial" pitchFamily="34" charset="0"/>
              </a:rPr>
            </a:br>
            <a:endParaRPr lang="en-US" altLang="ko-KR" sz="1400" dirty="0">
              <a:solidFill>
                <a:schemeClr val="tx1">
                  <a:lumMod val="75000"/>
                  <a:lumOff val="25000"/>
                </a:schemeClr>
              </a:solidFill>
              <a:cs typeface="Arial" pitchFamily="34" charset="0"/>
            </a:endParaRPr>
          </a:p>
          <a:p>
            <a:r>
              <a:rPr lang="en-US" altLang="ko-KR" sz="1400" dirty="0">
                <a:solidFill>
                  <a:schemeClr val="tx1">
                    <a:lumMod val="75000"/>
                    <a:lumOff val="25000"/>
                  </a:schemeClr>
                </a:solidFill>
                <a:cs typeface="Arial" pitchFamily="34" charset="0"/>
              </a:rPr>
              <a:t>Suppose we have three initial facts: </a:t>
            </a:r>
            <a:r>
              <a:rPr lang="en-US" altLang="ko-KR" sz="1400" dirty="0" smtClean="0">
                <a:solidFill>
                  <a:schemeClr val="tx1">
                    <a:lumMod val="75000"/>
                    <a:lumOff val="25000"/>
                  </a:schemeClr>
                </a:solidFill>
                <a:cs typeface="Arial" pitchFamily="34" charset="0"/>
              </a:rPr>
              <a:t/>
            </a:r>
            <a:br>
              <a:rPr lang="en-US" altLang="ko-KR" sz="1400" dirty="0" smtClean="0">
                <a:solidFill>
                  <a:schemeClr val="tx1">
                    <a:lumMod val="75000"/>
                    <a:lumOff val="25000"/>
                  </a:schemeClr>
                </a:solidFill>
                <a:cs typeface="Arial" pitchFamily="34" charset="0"/>
              </a:rPr>
            </a:br>
            <a:r>
              <a:rPr lang="en-US" altLang="ko-KR" sz="1400" dirty="0" smtClean="0">
                <a:solidFill>
                  <a:schemeClr val="tx1">
                    <a:lumMod val="75000"/>
                    <a:lumOff val="25000"/>
                  </a:schemeClr>
                </a:solidFill>
                <a:cs typeface="Arial" pitchFamily="34" charset="0"/>
              </a:rPr>
              <a:t>Raining</a:t>
            </a:r>
            <a:r>
              <a:rPr lang="en-US" altLang="ko-KR" sz="1400" dirty="0">
                <a:solidFill>
                  <a:schemeClr val="tx1">
                    <a:lumMod val="75000"/>
                    <a:lumOff val="25000"/>
                  </a:schemeClr>
                </a:solidFill>
                <a:cs typeface="Arial" pitchFamily="34" charset="0"/>
              </a:rPr>
              <a:t>, Outside(John), ¬</a:t>
            </a:r>
            <a:r>
              <a:rPr lang="en-US" altLang="ko-KR" sz="1400" dirty="0" err="1">
                <a:solidFill>
                  <a:schemeClr val="tx1">
                    <a:lumMod val="75000"/>
                    <a:lumOff val="25000"/>
                  </a:schemeClr>
                </a:solidFill>
                <a:cs typeface="Arial" pitchFamily="34" charset="0"/>
              </a:rPr>
              <a:t>HasUmbrella</a:t>
            </a:r>
            <a:r>
              <a:rPr lang="en-US" altLang="ko-KR" sz="1400" dirty="0">
                <a:solidFill>
                  <a:schemeClr val="tx1">
                    <a:lumMod val="75000"/>
                    <a:lumOff val="25000"/>
                  </a:schemeClr>
                </a:solidFill>
                <a:cs typeface="Arial" pitchFamily="34" charset="0"/>
              </a:rPr>
              <a:t>(John)</a:t>
            </a:r>
            <a:r>
              <a:rPr lang="en-US" altLang="ko-KR" sz="1400" dirty="0" smtClean="0">
                <a:solidFill>
                  <a:schemeClr val="tx1">
                    <a:lumMod val="75000"/>
                    <a:lumOff val="25000"/>
                  </a:schemeClr>
                </a:solidFill>
                <a:cs typeface="Arial" pitchFamily="34" charset="0"/>
              </a:rPr>
              <a:t>.</a:t>
            </a:r>
            <a:br>
              <a:rPr lang="en-US" altLang="ko-KR" sz="1400" dirty="0" smtClean="0">
                <a:solidFill>
                  <a:schemeClr val="tx1">
                    <a:lumMod val="75000"/>
                    <a:lumOff val="25000"/>
                  </a:schemeClr>
                </a:solidFill>
                <a:cs typeface="Arial" pitchFamily="34" charset="0"/>
              </a:rPr>
            </a:br>
            <a:endParaRPr lang="en-US" altLang="ko-KR" sz="1400" dirty="0">
              <a:solidFill>
                <a:schemeClr val="tx1">
                  <a:lumMod val="75000"/>
                  <a:lumOff val="25000"/>
                </a:schemeClr>
              </a:solidFill>
              <a:cs typeface="Arial" pitchFamily="34" charset="0"/>
            </a:endParaRPr>
          </a:p>
          <a:p>
            <a:r>
              <a:rPr lang="en-US" altLang="ko-KR" sz="1400" dirty="0">
                <a:solidFill>
                  <a:schemeClr val="tx1">
                    <a:lumMod val="75000"/>
                    <a:lumOff val="25000"/>
                  </a:schemeClr>
                </a:solidFill>
                <a:cs typeface="Arial" pitchFamily="34" charset="0"/>
              </a:rPr>
              <a:t>Then only the rule R2 with ‘x = John’ matches the facts, so we are able to infer</a:t>
            </a:r>
          </a:p>
          <a:p>
            <a:r>
              <a:rPr lang="en-US" altLang="ko-KR" sz="1400" dirty="0" err="1">
                <a:solidFill>
                  <a:schemeClr val="tx1">
                    <a:lumMod val="75000"/>
                    <a:lumOff val="25000"/>
                  </a:schemeClr>
                </a:solidFill>
                <a:cs typeface="Arial" pitchFamily="34" charset="0"/>
              </a:rPr>
              <a:t>GetsWet</a:t>
            </a:r>
            <a:r>
              <a:rPr lang="en-US" altLang="ko-KR" sz="1400" dirty="0">
                <a:solidFill>
                  <a:schemeClr val="tx1">
                    <a:lumMod val="75000"/>
                    <a:lumOff val="25000"/>
                  </a:schemeClr>
                </a:solidFill>
                <a:cs typeface="Arial" pitchFamily="34" charset="0"/>
              </a:rPr>
              <a:t>(John). This means we now have four facts in our knowledge base: Raining,</a:t>
            </a:r>
          </a:p>
          <a:p>
            <a:r>
              <a:rPr lang="en-US" altLang="ko-KR" sz="1400" dirty="0">
                <a:solidFill>
                  <a:schemeClr val="tx1">
                    <a:lumMod val="75000"/>
                    <a:lumOff val="25000"/>
                  </a:schemeClr>
                </a:solidFill>
                <a:cs typeface="Arial" pitchFamily="34" charset="0"/>
              </a:rPr>
              <a:t>Outside(John), ¬</a:t>
            </a:r>
            <a:r>
              <a:rPr lang="en-US" altLang="ko-KR" sz="1400" dirty="0" err="1">
                <a:solidFill>
                  <a:schemeClr val="tx1">
                    <a:lumMod val="75000"/>
                    <a:lumOff val="25000"/>
                  </a:schemeClr>
                </a:solidFill>
                <a:cs typeface="Arial" pitchFamily="34" charset="0"/>
              </a:rPr>
              <a:t>HasUmbrella</a:t>
            </a:r>
            <a:r>
              <a:rPr lang="en-US" altLang="ko-KR" sz="1400" dirty="0">
                <a:solidFill>
                  <a:schemeClr val="tx1">
                    <a:lumMod val="75000"/>
                    <a:lumOff val="25000"/>
                  </a:schemeClr>
                </a:solidFill>
                <a:cs typeface="Arial" pitchFamily="34" charset="0"/>
              </a:rPr>
              <a:t>(John), </a:t>
            </a:r>
            <a:r>
              <a:rPr lang="en-US" altLang="ko-KR" sz="1400" dirty="0" err="1">
                <a:solidFill>
                  <a:schemeClr val="tx1">
                    <a:lumMod val="75000"/>
                    <a:lumOff val="25000"/>
                  </a:schemeClr>
                </a:solidFill>
                <a:cs typeface="Arial" pitchFamily="34" charset="0"/>
              </a:rPr>
              <a:t>GetsWet</a:t>
            </a:r>
            <a:r>
              <a:rPr lang="en-US" altLang="ko-KR" sz="1400" dirty="0">
                <a:solidFill>
                  <a:schemeClr val="tx1">
                    <a:lumMod val="75000"/>
                    <a:lumOff val="25000"/>
                  </a:schemeClr>
                </a:solidFill>
                <a:cs typeface="Arial" pitchFamily="34" charset="0"/>
              </a:rPr>
              <a:t>(John).</a:t>
            </a:r>
          </a:p>
          <a:p>
            <a:r>
              <a:rPr lang="en-US" altLang="ko-KR" sz="1400" dirty="0" smtClean="0">
                <a:solidFill>
                  <a:schemeClr val="tx1">
                    <a:lumMod val="75000"/>
                    <a:lumOff val="25000"/>
                  </a:schemeClr>
                </a:solidFill>
                <a:cs typeface="Arial" pitchFamily="34" charset="0"/>
              </a:rPr>
              <a:t/>
            </a:r>
            <a:br>
              <a:rPr lang="en-US" altLang="ko-KR" sz="1400" dirty="0" smtClean="0">
                <a:solidFill>
                  <a:schemeClr val="tx1">
                    <a:lumMod val="75000"/>
                    <a:lumOff val="25000"/>
                  </a:schemeClr>
                </a:solidFill>
                <a:cs typeface="Arial" pitchFamily="34" charset="0"/>
              </a:rPr>
            </a:br>
            <a:r>
              <a:rPr lang="en-US" altLang="ko-KR" sz="1400" dirty="0" smtClean="0">
                <a:solidFill>
                  <a:schemeClr val="tx1">
                    <a:lumMod val="75000"/>
                    <a:lumOff val="25000"/>
                  </a:schemeClr>
                </a:solidFill>
                <a:cs typeface="Arial" pitchFamily="34" charset="0"/>
              </a:rPr>
              <a:t>Then </a:t>
            </a:r>
            <a:r>
              <a:rPr lang="en-US" altLang="ko-KR" sz="1400" dirty="0">
                <a:solidFill>
                  <a:schemeClr val="tx1">
                    <a:lumMod val="75000"/>
                    <a:lumOff val="25000"/>
                  </a:schemeClr>
                </a:solidFill>
                <a:cs typeface="Arial" pitchFamily="34" charset="0"/>
              </a:rPr>
              <a:t>R3 with ‘x = John’ matches the facts, so we can also infer </a:t>
            </a:r>
            <a:r>
              <a:rPr lang="en-US" altLang="ko-KR" sz="1400" dirty="0" err="1">
                <a:solidFill>
                  <a:schemeClr val="tx1">
                    <a:lumMod val="75000"/>
                    <a:lumOff val="25000"/>
                  </a:schemeClr>
                </a:solidFill>
                <a:cs typeface="Arial" pitchFamily="34" charset="0"/>
              </a:rPr>
              <a:t>CatchesCold</a:t>
            </a:r>
            <a:r>
              <a:rPr lang="en-US" altLang="ko-KR" sz="1400" dirty="0">
                <a:solidFill>
                  <a:schemeClr val="tx1">
                    <a:lumMod val="75000"/>
                    <a:lumOff val="25000"/>
                  </a:schemeClr>
                </a:solidFill>
                <a:cs typeface="Arial" pitchFamily="34" charset="0"/>
              </a:rPr>
              <a:t>(John)</a:t>
            </a:r>
            <a:r>
              <a:rPr lang="en-US" altLang="ko-KR" sz="1400" dirty="0" smtClean="0">
                <a:solidFill>
                  <a:schemeClr val="tx1">
                    <a:lumMod val="75000"/>
                    <a:lumOff val="25000"/>
                  </a:schemeClr>
                </a:solidFill>
                <a:cs typeface="Arial" pitchFamily="34" charset="0"/>
              </a:rPr>
              <a:t>,</a:t>
            </a:r>
          </a:p>
          <a:p>
            <a:r>
              <a:rPr lang="en-US" altLang="ko-KR" sz="1400" dirty="0">
                <a:solidFill>
                  <a:schemeClr val="tx1">
                    <a:lumMod val="75000"/>
                    <a:lumOff val="25000"/>
                  </a:schemeClr>
                </a:solidFill>
                <a:cs typeface="Arial" pitchFamily="34" charset="0"/>
              </a:rPr>
              <a:t>and end up with five facts: the initial three, </a:t>
            </a:r>
            <a:r>
              <a:rPr lang="en-US" altLang="ko-KR" sz="1400" dirty="0" err="1">
                <a:solidFill>
                  <a:schemeClr val="tx1">
                    <a:lumMod val="75000"/>
                    <a:lumOff val="25000"/>
                  </a:schemeClr>
                </a:solidFill>
                <a:cs typeface="Arial" pitchFamily="34" charset="0"/>
              </a:rPr>
              <a:t>GetsWet</a:t>
            </a:r>
            <a:r>
              <a:rPr lang="en-US" altLang="ko-KR" sz="1400" dirty="0">
                <a:solidFill>
                  <a:schemeClr val="tx1">
                    <a:lumMod val="75000"/>
                    <a:lumOff val="25000"/>
                  </a:schemeClr>
                </a:solidFill>
                <a:cs typeface="Arial" pitchFamily="34" charset="0"/>
              </a:rPr>
              <a:t>(John), </a:t>
            </a:r>
            <a:r>
              <a:rPr lang="en-US" altLang="ko-KR" sz="1400" dirty="0" err="1">
                <a:solidFill>
                  <a:schemeClr val="tx1">
                    <a:lumMod val="75000"/>
                    <a:lumOff val="25000"/>
                  </a:schemeClr>
                </a:solidFill>
                <a:cs typeface="Arial" pitchFamily="34" charset="0"/>
              </a:rPr>
              <a:t>CatchesCold</a:t>
            </a:r>
            <a:r>
              <a:rPr lang="en-US" altLang="ko-KR" sz="1400" dirty="0">
                <a:solidFill>
                  <a:schemeClr val="tx1">
                    <a:lumMod val="75000"/>
                    <a:lumOff val="25000"/>
                  </a:schemeClr>
                </a:solidFill>
                <a:cs typeface="Arial" pitchFamily="34" charset="0"/>
              </a:rPr>
              <a:t>(John).</a:t>
            </a:r>
          </a:p>
          <a:p>
            <a:r>
              <a:rPr lang="en-US" altLang="ko-KR" sz="1400" dirty="0" smtClean="0">
                <a:solidFill>
                  <a:schemeClr val="tx1">
                    <a:lumMod val="75000"/>
                    <a:lumOff val="25000"/>
                  </a:schemeClr>
                </a:solidFill>
                <a:cs typeface="Arial" pitchFamily="34" charset="0"/>
              </a:rPr>
              <a:t/>
            </a:r>
            <a:br>
              <a:rPr lang="en-US" altLang="ko-KR" sz="1400" dirty="0" smtClean="0">
                <a:solidFill>
                  <a:schemeClr val="tx1">
                    <a:lumMod val="75000"/>
                    <a:lumOff val="25000"/>
                  </a:schemeClr>
                </a:solidFill>
                <a:cs typeface="Arial" pitchFamily="34" charset="0"/>
              </a:rPr>
            </a:br>
            <a:r>
              <a:rPr lang="en-US" altLang="ko-KR" sz="1400" dirty="0" smtClean="0">
                <a:solidFill>
                  <a:schemeClr val="tx1">
                    <a:lumMod val="75000"/>
                    <a:lumOff val="25000"/>
                  </a:schemeClr>
                </a:solidFill>
                <a:cs typeface="Arial" pitchFamily="34" charset="0"/>
              </a:rPr>
              <a:t>Note </a:t>
            </a:r>
            <a:r>
              <a:rPr lang="en-US" altLang="ko-KR" sz="1400" dirty="0">
                <a:solidFill>
                  <a:schemeClr val="tx1">
                    <a:lumMod val="75000"/>
                    <a:lumOff val="25000"/>
                  </a:schemeClr>
                </a:solidFill>
                <a:cs typeface="Arial" pitchFamily="34" charset="0"/>
              </a:rPr>
              <a:t>that there is no way we can end up with </a:t>
            </a:r>
            <a:r>
              <a:rPr lang="en-US" altLang="ko-KR" sz="1400" dirty="0" err="1">
                <a:solidFill>
                  <a:schemeClr val="tx1">
                    <a:lumMod val="75000"/>
                    <a:lumOff val="25000"/>
                  </a:schemeClr>
                </a:solidFill>
                <a:cs typeface="Arial" pitchFamily="34" charset="0"/>
              </a:rPr>
              <a:t>GetsSunTan</a:t>
            </a:r>
            <a:r>
              <a:rPr lang="en-US" altLang="ko-KR" sz="1400" dirty="0">
                <a:solidFill>
                  <a:schemeClr val="tx1">
                    <a:lumMod val="75000"/>
                    <a:lumOff val="25000"/>
                  </a:schemeClr>
                </a:solidFill>
                <a:cs typeface="Arial" pitchFamily="34" charset="0"/>
              </a:rPr>
              <a:t>(John).</a:t>
            </a:r>
          </a:p>
          <a:p>
            <a:r>
              <a:rPr lang="en-US" altLang="ko-KR" sz="1400" dirty="0" smtClean="0">
                <a:solidFill>
                  <a:schemeClr val="tx1">
                    <a:lumMod val="75000"/>
                    <a:lumOff val="25000"/>
                  </a:schemeClr>
                </a:solidFill>
                <a:cs typeface="Arial" pitchFamily="34" charset="0"/>
              </a:rPr>
              <a:t>The </a:t>
            </a:r>
            <a:r>
              <a:rPr lang="en-US" altLang="ko-KR" sz="1400" dirty="0">
                <a:solidFill>
                  <a:schemeClr val="tx1">
                    <a:lumMod val="75000"/>
                    <a:lumOff val="25000"/>
                  </a:schemeClr>
                </a:solidFill>
                <a:cs typeface="Arial" pitchFamily="34" charset="0"/>
              </a:rPr>
              <a:t>process of deriving new facts from given facts is called inference</a:t>
            </a:r>
            <a:r>
              <a:rPr lang="en-US" altLang="ko-KR" sz="1400" dirty="0" smtClean="0">
                <a:solidFill>
                  <a:schemeClr val="tx1">
                    <a:lumMod val="75000"/>
                    <a:lumOff val="25000"/>
                  </a:schemeClr>
                </a:solidFill>
                <a:cs typeface="Arial" pitchFamily="34" charset="0"/>
              </a:rPr>
              <a:t>.</a:t>
            </a:r>
            <a:endParaRPr lang="en-US" altLang="ko-KR"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02516327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dirty="0"/>
              <a:t>Rule Based Systems as a Knowledge Representation</a:t>
            </a:r>
            <a:endParaRPr lang="ko-KR" altLang="en-US" sz="2400" dirty="0">
              <a:solidFill>
                <a:schemeClr val="tx1">
                  <a:lumMod val="75000"/>
                  <a:lumOff val="25000"/>
                </a:schemeClr>
              </a:solidFill>
            </a:endParaRPr>
          </a:p>
        </p:txBody>
      </p:sp>
      <p:sp>
        <p:nvSpPr>
          <p:cNvPr id="4" name="Rectangle 3"/>
          <p:cNvSpPr/>
          <p:nvPr/>
        </p:nvSpPr>
        <p:spPr>
          <a:xfrm>
            <a:off x="1835696" y="771550"/>
            <a:ext cx="698477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907704" y="1212890"/>
            <a:ext cx="6696744" cy="3170099"/>
          </a:xfrm>
          <a:prstGeom prst="rect">
            <a:avLst/>
          </a:prstGeom>
          <a:noFill/>
        </p:spPr>
        <p:txBody>
          <a:bodyPr wrap="square" rtlCol="0" anchor="ctr">
            <a:spAutoFit/>
          </a:bodyPr>
          <a:lstStyle/>
          <a:p>
            <a:r>
              <a:rPr lang="en-US" altLang="ko-KR" sz="2000" b="1" dirty="0">
                <a:solidFill>
                  <a:schemeClr val="tx1">
                    <a:lumMod val="75000"/>
                    <a:lumOff val="25000"/>
                  </a:schemeClr>
                </a:solidFill>
                <a:cs typeface="Arial" pitchFamily="34" charset="0"/>
              </a:rPr>
              <a:t>Advantages</a:t>
            </a:r>
          </a:p>
          <a:p>
            <a:r>
              <a:rPr lang="en-US" altLang="ko-KR" sz="2000" dirty="0">
                <a:solidFill>
                  <a:schemeClr val="tx1">
                    <a:lumMod val="75000"/>
                    <a:lumOff val="25000"/>
                  </a:schemeClr>
                </a:solidFill>
                <a:cs typeface="Arial" pitchFamily="34" charset="0"/>
              </a:rPr>
              <a:t>1. These systems are very expressive.</a:t>
            </a:r>
          </a:p>
          <a:p>
            <a:r>
              <a:rPr lang="en-US" altLang="ko-KR" sz="2000" dirty="0">
                <a:solidFill>
                  <a:schemeClr val="tx1">
                    <a:lumMod val="75000"/>
                    <a:lumOff val="25000"/>
                  </a:schemeClr>
                </a:solidFill>
                <a:cs typeface="Arial" pitchFamily="34" charset="0"/>
              </a:rPr>
              <a:t>2. The rules lead to a degree of modularity.</a:t>
            </a:r>
          </a:p>
          <a:p>
            <a:r>
              <a:rPr lang="en-US" altLang="ko-KR" sz="2000" dirty="0">
                <a:solidFill>
                  <a:schemeClr val="tx1">
                    <a:lumMod val="75000"/>
                    <a:lumOff val="25000"/>
                  </a:schemeClr>
                </a:solidFill>
                <a:cs typeface="Arial" pitchFamily="34" charset="0"/>
              </a:rPr>
              <a:t>3. We can easily introduce procedures for handling certainty factors, and this </a:t>
            </a:r>
            <a:r>
              <a:rPr lang="en-US" altLang="ko-KR" sz="2000" dirty="0" smtClean="0">
                <a:solidFill>
                  <a:schemeClr val="tx1">
                    <a:lumMod val="75000"/>
                    <a:lumOff val="25000"/>
                  </a:schemeClr>
                </a:solidFill>
                <a:cs typeface="Arial" pitchFamily="34" charset="0"/>
              </a:rPr>
              <a:t>leads to </a:t>
            </a:r>
            <a:r>
              <a:rPr lang="en-US" altLang="ko-KR" sz="2000" dirty="0">
                <a:solidFill>
                  <a:schemeClr val="tx1">
                    <a:lumMod val="75000"/>
                    <a:lumOff val="25000"/>
                  </a:schemeClr>
                </a:solidFill>
                <a:cs typeface="Arial" pitchFamily="34" charset="0"/>
              </a:rPr>
              <a:t>the possibility of probabilistic reasoning</a:t>
            </a:r>
            <a:r>
              <a:rPr lang="en-US" altLang="ko-KR" sz="2000" dirty="0" smtClean="0">
                <a:solidFill>
                  <a:schemeClr val="tx1">
                    <a:lumMod val="75000"/>
                    <a:lumOff val="25000"/>
                  </a:schemeClr>
                </a:solidFill>
                <a:cs typeface="Arial" pitchFamily="34" charset="0"/>
              </a:rPr>
              <a:t>.</a:t>
            </a:r>
            <a:br>
              <a:rPr lang="en-US" altLang="ko-KR" sz="2000" dirty="0" smtClean="0">
                <a:solidFill>
                  <a:schemeClr val="tx1">
                    <a:lumMod val="75000"/>
                    <a:lumOff val="25000"/>
                  </a:schemeClr>
                </a:solidFill>
                <a:cs typeface="Arial" pitchFamily="34" charset="0"/>
              </a:rPr>
            </a:br>
            <a:endParaRPr lang="en-US" altLang="ko-KR" sz="2000" dirty="0">
              <a:solidFill>
                <a:schemeClr val="tx1">
                  <a:lumMod val="75000"/>
                  <a:lumOff val="25000"/>
                </a:schemeClr>
              </a:solidFill>
              <a:cs typeface="Arial" pitchFamily="34" charset="0"/>
            </a:endParaRPr>
          </a:p>
          <a:p>
            <a:r>
              <a:rPr lang="en-US" altLang="ko-KR" sz="2000" b="1" dirty="0">
                <a:solidFill>
                  <a:schemeClr val="tx1">
                    <a:lumMod val="75000"/>
                    <a:lumOff val="25000"/>
                  </a:schemeClr>
                </a:solidFill>
                <a:cs typeface="Arial" pitchFamily="34" charset="0"/>
              </a:rPr>
              <a:t>Disadvantage</a:t>
            </a:r>
          </a:p>
          <a:p>
            <a:r>
              <a:rPr lang="en-US" altLang="ko-KR" sz="2000" dirty="0">
                <a:solidFill>
                  <a:schemeClr val="tx1">
                    <a:lumMod val="75000"/>
                    <a:lumOff val="25000"/>
                  </a:schemeClr>
                </a:solidFill>
                <a:cs typeface="Arial" pitchFamily="34" charset="0"/>
              </a:rPr>
              <a:t>1. There is a lack of precise semantics for the rules.</a:t>
            </a:r>
          </a:p>
          <a:p>
            <a:r>
              <a:rPr lang="en-US" altLang="ko-KR" sz="2000" dirty="0">
                <a:solidFill>
                  <a:schemeClr val="tx1">
                    <a:lumMod val="75000"/>
                    <a:lumOff val="25000"/>
                  </a:schemeClr>
                </a:solidFill>
                <a:cs typeface="Arial" pitchFamily="34" charset="0"/>
              </a:rPr>
              <a:t>2. The systems are not always efficient</a:t>
            </a:r>
            <a:r>
              <a:rPr lang="en-US" altLang="ko-KR" sz="2000" dirty="0" smtClean="0">
                <a:solidFill>
                  <a:schemeClr val="tx1">
                    <a:lumMod val="75000"/>
                    <a:lumOff val="25000"/>
                  </a:schemeClr>
                </a:solidFill>
                <a:cs typeface="Arial" pitchFamily="34" charset="0"/>
              </a:rPr>
              <a:t>.</a:t>
            </a:r>
            <a:endParaRPr lang="en-US" altLang="ko-KR" sz="20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70211116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2400" dirty="0"/>
              <a:t>Production Rules</a:t>
            </a:r>
            <a:endParaRPr lang="ko-KR" altLang="en-US" sz="2400" dirty="0">
              <a:solidFill>
                <a:schemeClr val="tx1">
                  <a:lumMod val="75000"/>
                  <a:lumOff val="25000"/>
                </a:schemeClr>
              </a:solidFill>
            </a:endParaRPr>
          </a:p>
        </p:txBody>
      </p:sp>
      <p:sp>
        <p:nvSpPr>
          <p:cNvPr id="4" name="Rectangle 3"/>
          <p:cNvSpPr/>
          <p:nvPr/>
        </p:nvSpPr>
        <p:spPr>
          <a:xfrm>
            <a:off x="1835696" y="771550"/>
            <a:ext cx="7200800"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907704" y="1203658"/>
            <a:ext cx="6984776" cy="3188565"/>
          </a:xfrm>
          <a:prstGeom prst="rect">
            <a:avLst/>
          </a:prstGeom>
          <a:noFill/>
        </p:spPr>
        <p:txBody>
          <a:bodyPr wrap="square" rtlCol="0" anchor="ctr">
            <a:spAutoFit/>
          </a:bodyPr>
          <a:lstStyle/>
          <a:p>
            <a:pPr>
              <a:lnSpc>
                <a:spcPct val="90000"/>
              </a:lnSpc>
            </a:pPr>
            <a:r>
              <a:rPr lang="en-GB" sz="2400" dirty="0" smtClean="0"/>
              <a:t>Two </a:t>
            </a:r>
            <a:r>
              <a:rPr lang="en-GB" sz="2400" dirty="0"/>
              <a:t>types of production rules exist</a:t>
            </a:r>
            <a:r>
              <a:rPr lang="en-GB" sz="2400" dirty="0" smtClean="0"/>
              <a:t>:</a:t>
            </a:r>
            <a:br>
              <a:rPr lang="en-GB" sz="2400" dirty="0" smtClean="0"/>
            </a:br>
            <a:endParaRPr lang="en-GB" sz="2400" dirty="0"/>
          </a:p>
          <a:p>
            <a:pPr marL="800100" lvl="1" indent="-342900">
              <a:lnSpc>
                <a:spcPct val="90000"/>
              </a:lnSpc>
              <a:buFont typeface="Arial"/>
              <a:buChar char="•"/>
            </a:pPr>
            <a:r>
              <a:rPr lang="en-GB" sz="2000" dirty="0"/>
              <a:t>Inference-type production rule</a:t>
            </a:r>
          </a:p>
          <a:p>
            <a:pPr marL="1257300" lvl="2" indent="-342900">
              <a:lnSpc>
                <a:spcPct val="90000"/>
              </a:lnSpc>
              <a:buFont typeface="Arial"/>
              <a:buChar char="•"/>
            </a:pPr>
            <a:r>
              <a:rPr lang="en-US" sz="2000" dirty="0"/>
              <a:t>Both antecedents and consequents are assertions about data in STM</a:t>
            </a:r>
            <a:r>
              <a:rPr lang="en-US" sz="2000" dirty="0" smtClean="0"/>
              <a:t>.</a:t>
            </a:r>
            <a:br>
              <a:rPr lang="en-US" sz="2000" dirty="0" smtClean="0"/>
            </a:br>
            <a:endParaRPr lang="en-GB" sz="2000" dirty="0"/>
          </a:p>
          <a:p>
            <a:pPr marL="800100" lvl="1" indent="-342900">
              <a:lnSpc>
                <a:spcPct val="90000"/>
              </a:lnSpc>
              <a:buFont typeface="Arial"/>
              <a:buChar char="•"/>
            </a:pPr>
            <a:r>
              <a:rPr lang="en-GB" sz="2000" dirty="0"/>
              <a:t>Situation action rules</a:t>
            </a:r>
          </a:p>
          <a:p>
            <a:pPr marL="1257300" lvl="2" indent="-342900">
              <a:lnSpc>
                <a:spcPct val="90000"/>
              </a:lnSpc>
              <a:buFont typeface="Arial"/>
              <a:buChar char="•"/>
            </a:pPr>
            <a:r>
              <a:rPr lang="en-US" sz="2000" dirty="0"/>
              <a:t>Antecedent is a logical combination of assertions about the data in STM and consequent is a collection of actions that change STM.</a:t>
            </a:r>
            <a:endParaRPr lang="en-GB" sz="2000" dirty="0"/>
          </a:p>
          <a:p>
            <a:endParaRPr lang="en-US" altLang="ko-KR"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38039219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2400" dirty="0"/>
              <a:t>Production Rules (2)</a:t>
            </a:r>
            <a:endParaRPr lang="ko-KR" altLang="en-US" sz="2400" dirty="0">
              <a:solidFill>
                <a:schemeClr val="tx1">
                  <a:lumMod val="75000"/>
                  <a:lumOff val="25000"/>
                </a:schemeClr>
              </a:solidFill>
            </a:endParaRPr>
          </a:p>
        </p:txBody>
      </p:sp>
      <p:sp>
        <p:nvSpPr>
          <p:cNvPr id="4" name="Rectangle 3"/>
          <p:cNvSpPr/>
          <p:nvPr/>
        </p:nvSpPr>
        <p:spPr>
          <a:xfrm>
            <a:off x="1835696" y="771550"/>
            <a:ext cx="7200800"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907704" y="1004376"/>
            <a:ext cx="6984776" cy="3587136"/>
          </a:xfrm>
          <a:prstGeom prst="rect">
            <a:avLst/>
          </a:prstGeom>
          <a:noFill/>
        </p:spPr>
        <p:txBody>
          <a:bodyPr wrap="square" rtlCol="0" anchor="ctr">
            <a:spAutoFit/>
          </a:bodyPr>
          <a:lstStyle/>
          <a:p>
            <a:pPr marL="285750" indent="-285750">
              <a:lnSpc>
                <a:spcPct val="90000"/>
              </a:lnSpc>
              <a:buFont typeface="Arial"/>
              <a:buChar char="•"/>
            </a:pPr>
            <a:r>
              <a:rPr lang="en-GB" dirty="0"/>
              <a:t>The term </a:t>
            </a:r>
            <a:r>
              <a:rPr lang="en-GB" b="1" dirty="0"/>
              <a:t>rule</a:t>
            </a:r>
            <a:r>
              <a:rPr lang="en-GB" dirty="0"/>
              <a:t> in AI, which is the most commonly used type of knowledge representation, can be defined as an IF-THEN structure that relates given information or facts in the IF part to some action in the THEN part. </a:t>
            </a:r>
            <a:r>
              <a:rPr lang="en-GB" dirty="0" smtClean="0"/>
              <a:t/>
            </a:r>
            <a:br>
              <a:rPr lang="en-GB" dirty="0" smtClean="0"/>
            </a:br>
            <a:endParaRPr lang="en-GB" dirty="0"/>
          </a:p>
          <a:p>
            <a:pPr marL="285750" indent="-285750">
              <a:lnSpc>
                <a:spcPct val="90000"/>
              </a:lnSpc>
              <a:buFont typeface="Arial"/>
              <a:buChar char="•"/>
            </a:pPr>
            <a:r>
              <a:rPr lang="en-GB" dirty="0"/>
              <a:t>A rule provides some description of how to solve a problem.  Rules are relatively easy to create and understand</a:t>
            </a:r>
            <a:r>
              <a:rPr lang="en-GB" dirty="0" smtClean="0"/>
              <a:t>.</a:t>
            </a:r>
            <a:br>
              <a:rPr lang="en-GB" dirty="0" smtClean="0"/>
            </a:br>
            <a:endParaRPr lang="en-GB" dirty="0"/>
          </a:p>
          <a:p>
            <a:pPr marL="285750" indent="-285750">
              <a:lnSpc>
                <a:spcPct val="90000"/>
              </a:lnSpc>
              <a:buFont typeface="Arial"/>
              <a:buChar char="•"/>
            </a:pPr>
            <a:r>
              <a:rPr lang="en-GB" dirty="0"/>
              <a:t>Any rule consists of two parts:</a:t>
            </a:r>
          </a:p>
          <a:p>
            <a:pPr marL="742950" lvl="1" indent="-285750">
              <a:lnSpc>
                <a:spcPct val="90000"/>
              </a:lnSpc>
              <a:buFont typeface="Arial"/>
              <a:buChar char="•"/>
            </a:pPr>
            <a:r>
              <a:rPr lang="en-GB" dirty="0"/>
              <a:t>the IF part, called the </a:t>
            </a:r>
            <a:r>
              <a:rPr lang="en-GB" b="1" dirty="0"/>
              <a:t>antecedent</a:t>
            </a:r>
            <a:r>
              <a:rPr lang="en-GB" dirty="0"/>
              <a:t> (</a:t>
            </a:r>
            <a:r>
              <a:rPr lang="en-GB" b="1" dirty="0"/>
              <a:t>premise</a:t>
            </a:r>
            <a:r>
              <a:rPr lang="en-GB" dirty="0"/>
              <a:t> or </a:t>
            </a:r>
            <a:r>
              <a:rPr lang="en-GB" b="1" dirty="0"/>
              <a:t>condition</a:t>
            </a:r>
            <a:r>
              <a:rPr lang="en-GB" dirty="0"/>
              <a:t>)</a:t>
            </a:r>
          </a:p>
          <a:p>
            <a:pPr marL="742950" lvl="1" indent="-285750">
              <a:lnSpc>
                <a:spcPct val="90000"/>
              </a:lnSpc>
              <a:buFont typeface="Arial"/>
              <a:buChar char="•"/>
            </a:pPr>
            <a:r>
              <a:rPr lang="en-GB" dirty="0"/>
              <a:t>and the THEN part called the </a:t>
            </a:r>
            <a:r>
              <a:rPr lang="en-GB" b="1" dirty="0"/>
              <a:t>consequent</a:t>
            </a:r>
            <a:r>
              <a:rPr lang="en-GB" dirty="0"/>
              <a:t> (</a:t>
            </a:r>
            <a:r>
              <a:rPr lang="en-GB" b="1" dirty="0"/>
              <a:t>conclusion</a:t>
            </a:r>
            <a:r>
              <a:rPr lang="en-GB" dirty="0"/>
              <a:t> or </a:t>
            </a:r>
            <a:r>
              <a:rPr lang="en-GB" b="1" dirty="0"/>
              <a:t>action</a:t>
            </a:r>
            <a:r>
              <a:rPr lang="en-GB" dirty="0"/>
              <a:t>).</a:t>
            </a:r>
          </a:p>
          <a:p>
            <a:pPr marL="285750" indent="-285750">
              <a:lnSpc>
                <a:spcPct val="90000"/>
              </a:lnSpc>
              <a:buFont typeface="Arial"/>
              <a:buChar char="•"/>
            </a:pPr>
            <a:r>
              <a:rPr lang="en-GB" dirty="0"/>
              <a:t>A rule can have multiple antecedents joined by the keywords AND (conjunction), OR (disjunction) or a combination of both</a:t>
            </a:r>
            <a:endParaRPr lang="en-US" altLang="ko-KR"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12341402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2400" dirty="0"/>
              <a:t>Production Rules (3)</a:t>
            </a:r>
            <a:endParaRPr lang="ko-KR" altLang="en-US" sz="2400" dirty="0">
              <a:solidFill>
                <a:schemeClr val="tx1">
                  <a:lumMod val="75000"/>
                  <a:lumOff val="25000"/>
                </a:schemeClr>
              </a:solidFill>
            </a:endParaRPr>
          </a:p>
        </p:txBody>
      </p:sp>
      <p:sp>
        <p:nvSpPr>
          <p:cNvPr id="4" name="Rectangle 3"/>
          <p:cNvSpPr/>
          <p:nvPr/>
        </p:nvSpPr>
        <p:spPr>
          <a:xfrm>
            <a:off x="1835696" y="771550"/>
            <a:ext cx="7200800"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907704" y="905118"/>
            <a:ext cx="6984776" cy="3785652"/>
          </a:xfrm>
          <a:prstGeom prst="rect">
            <a:avLst/>
          </a:prstGeom>
          <a:noFill/>
        </p:spPr>
        <p:txBody>
          <a:bodyPr wrap="square" rtlCol="0" anchor="ctr">
            <a:spAutoFit/>
          </a:bodyPr>
          <a:lstStyle/>
          <a:p>
            <a:r>
              <a:rPr lang="en-GB" sz="2000" dirty="0"/>
              <a:t>Rules can represent relations, recommendations, directives, strategies and </a:t>
            </a:r>
            <a:r>
              <a:rPr lang="en-GB" sz="2000"/>
              <a:t>heuristics</a:t>
            </a:r>
            <a:r>
              <a:rPr lang="en-GB" sz="2000" smtClean="0"/>
              <a:t>:</a:t>
            </a:r>
            <a:br>
              <a:rPr lang="en-GB" sz="2000" smtClean="0"/>
            </a:br>
            <a:endParaRPr lang="en-GB" sz="2000" dirty="0"/>
          </a:p>
          <a:p>
            <a:pPr marL="800100" lvl="1" indent="-342900">
              <a:buFont typeface="Arial"/>
              <a:buChar char="•"/>
            </a:pPr>
            <a:r>
              <a:rPr lang="en-GB" sz="2000" b="1" dirty="0"/>
              <a:t>Relation</a:t>
            </a:r>
          </a:p>
          <a:p>
            <a:pPr lvl="1"/>
            <a:r>
              <a:rPr lang="en-GB" sz="2000" dirty="0" smtClean="0"/>
              <a:t>IF</a:t>
            </a:r>
            <a:r>
              <a:rPr lang="en-GB" sz="2000" dirty="0"/>
              <a:t>	the ‘fuel tank’ is empty 	THEN	the car is dead</a:t>
            </a:r>
          </a:p>
          <a:p>
            <a:pPr marL="800100" lvl="1" indent="-342900">
              <a:buFont typeface="Arial"/>
              <a:buChar char="•"/>
            </a:pPr>
            <a:r>
              <a:rPr lang="en-GB" sz="2000" b="1" dirty="0"/>
              <a:t>Recommendation</a:t>
            </a:r>
          </a:p>
          <a:p>
            <a:pPr lvl="1"/>
            <a:r>
              <a:rPr lang="en-GB" sz="2000" dirty="0"/>
              <a:t>IF	the season is autumn	AND	the sky is cloudy  AND	the forecast is drizzle	THEN	the advice is ‘take an umbrella’</a:t>
            </a:r>
          </a:p>
          <a:p>
            <a:pPr marL="800100" lvl="1" indent="-342900">
              <a:buFont typeface="Arial"/>
              <a:buChar char="•"/>
            </a:pPr>
            <a:r>
              <a:rPr lang="en-GB" sz="2000" b="1" dirty="0"/>
              <a:t>Directive</a:t>
            </a:r>
          </a:p>
          <a:p>
            <a:pPr lvl="1"/>
            <a:r>
              <a:rPr lang="en-GB" sz="2000" dirty="0" smtClean="0"/>
              <a:t>IF</a:t>
            </a:r>
            <a:r>
              <a:rPr lang="en-GB" sz="2000" dirty="0"/>
              <a:t>	the car is dead 	AND	the ‘fuel tank’ is empty</a:t>
            </a:r>
          </a:p>
          <a:p>
            <a:pPr lvl="1">
              <a:buFontTx/>
              <a:buNone/>
            </a:pPr>
            <a:r>
              <a:rPr lang="en-GB" sz="2000" dirty="0"/>
              <a:t>	THEN	the action is ‘refuel the car’</a:t>
            </a:r>
            <a:endParaRPr lang="en-GB" sz="2000" dirty="0"/>
          </a:p>
        </p:txBody>
      </p:sp>
    </p:spTree>
    <p:extLst>
      <p:ext uri="{BB962C8B-B14F-4D97-AF65-F5344CB8AC3E}">
        <p14:creationId xmlns:p14="http://schemas.microsoft.com/office/powerpoint/2010/main" val="71779169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400" dirty="0"/>
              <a:t>Reasoning with Production Rules</a:t>
            </a:r>
            <a:endParaRPr lang="ko-KR" altLang="en-US" sz="2400" dirty="0">
              <a:solidFill>
                <a:schemeClr val="tx1">
                  <a:lumMod val="75000"/>
                  <a:lumOff val="25000"/>
                </a:schemeClr>
              </a:solidFill>
            </a:endParaRPr>
          </a:p>
        </p:txBody>
      </p:sp>
      <p:sp>
        <p:nvSpPr>
          <p:cNvPr id="4" name="Rectangle 3"/>
          <p:cNvSpPr/>
          <p:nvPr/>
        </p:nvSpPr>
        <p:spPr>
          <a:xfrm>
            <a:off x="1835696" y="771550"/>
            <a:ext cx="7200800"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907704" y="1403715"/>
            <a:ext cx="6984776" cy="2788456"/>
          </a:xfrm>
          <a:prstGeom prst="rect">
            <a:avLst/>
          </a:prstGeom>
          <a:noFill/>
        </p:spPr>
        <p:txBody>
          <a:bodyPr wrap="square" rtlCol="0" anchor="ctr">
            <a:spAutoFit/>
          </a:bodyPr>
          <a:lstStyle/>
          <a:p>
            <a:pPr marL="342900" indent="-342900">
              <a:lnSpc>
                <a:spcPct val="90000"/>
              </a:lnSpc>
              <a:buFont typeface="Arial"/>
              <a:buChar char="•"/>
            </a:pPr>
            <a:r>
              <a:rPr lang="en-US" sz="2400" dirty="0">
                <a:solidFill>
                  <a:schemeClr val="tx1">
                    <a:lumMod val="75000"/>
                    <a:lumOff val="25000"/>
                  </a:schemeClr>
                </a:solidFill>
                <a:cs typeface="Arial" pitchFamily="34" charset="0"/>
              </a:rPr>
              <a:t>Production systems used as the basis for many rule-based expert systems </a:t>
            </a:r>
            <a:r>
              <a:rPr lang="en-US" sz="2400" dirty="0" smtClean="0">
                <a:solidFill>
                  <a:schemeClr val="tx1">
                    <a:lumMod val="75000"/>
                    <a:lumOff val="25000"/>
                  </a:schemeClr>
                </a:solidFill>
                <a:cs typeface="Arial" pitchFamily="34" charset="0"/>
              </a:rPr>
              <a:t/>
            </a:r>
            <a:br>
              <a:rPr lang="en-US" sz="2400" dirty="0" smtClean="0">
                <a:solidFill>
                  <a:schemeClr val="tx1">
                    <a:lumMod val="75000"/>
                    <a:lumOff val="25000"/>
                  </a:schemeClr>
                </a:solidFill>
                <a:cs typeface="Arial" pitchFamily="34" charset="0"/>
              </a:rPr>
            </a:br>
            <a:endParaRPr lang="en-US" sz="2400" dirty="0">
              <a:solidFill>
                <a:schemeClr val="tx1">
                  <a:lumMod val="75000"/>
                  <a:lumOff val="25000"/>
                </a:schemeClr>
              </a:solidFill>
              <a:cs typeface="Arial" pitchFamily="34" charset="0"/>
            </a:endParaRPr>
          </a:p>
          <a:p>
            <a:pPr marL="342900" indent="-342900">
              <a:lnSpc>
                <a:spcPct val="90000"/>
              </a:lnSpc>
              <a:buFont typeface="Arial"/>
              <a:buChar char="•"/>
            </a:pPr>
            <a:r>
              <a:rPr lang="en-US" sz="2400" dirty="0">
                <a:solidFill>
                  <a:schemeClr val="tx1">
                    <a:lumMod val="75000"/>
                    <a:lumOff val="25000"/>
                  </a:schemeClr>
                </a:solidFill>
                <a:cs typeface="Arial" pitchFamily="34" charset="0"/>
              </a:rPr>
              <a:t>Reasoning in:</a:t>
            </a:r>
          </a:p>
          <a:p>
            <a:pPr marL="800100" lvl="1" indent="-342900">
              <a:lnSpc>
                <a:spcPct val="90000"/>
              </a:lnSpc>
              <a:buFont typeface="Wingdings" charset="2"/>
              <a:buChar char="ü"/>
            </a:pPr>
            <a:r>
              <a:rPr lang="en-US" sz="2400" dirty="0">
                <a:solidFill>
                  <a:schemeClr val="tx1">
                    <a:lumMod val="75000"/>
                    <a:lumOff val="25000"/>
                  </a:schemeClr>
                </a:solidFill>
                <a:cs typeface="Arial" pitchFamily="34" charset="0"/>
              </a:rPr>
              <a:t>forward </a:t>
            </a:r>
            <a:r>
              <a:rPr lang="en-US" sz="2400" dirty="0">
                <a:solidFill>
                  <a:schemeClr val="tx1">
                    <a:lumMod val="75000"/>
                    <a:lumOff val="25000"/>
                  </a:schemeClr>
                </a:solidFill>
                <a:cs typeface="Arial" pitchFamily="34" charset="0"/>
              </a:rPr>
              <a:t>(situation-action rules) or </a:t>
            </a:r>
          </a:p>
          <a:p>
            <a:pPr marL="800100" lvl="1" indent="-342900">
              <a:lnSpc>
                <a:spcPct val="90000"/>
              </a:lnSpc>
              <a:buFont typeface="Wingdings" charset="2"/>
              <a:buChar char="ü"/>
            </a:pPr>
            <a:r>
              <a:rPr lang="en-US" sz="2400" dirty="0">
                <a:solidFill>
                  <a:schemeClr val="tx1">
                    <a:lumMod val="75000"/>
                    <a:lumOff val="25000"/>
                  </a:schemeClr>
                </a:solidFill>
                <a:cs typeface="Arial" pitchFamily="34" charset="0"/>
              </a:rPr>
              <a:t>backward chaining (situation-action and inference rules)</a:t>
            </a:r>
          </a:p>
          <a:p>
            <a:pPr marL="342900" indent="-342900">
              <a:buFont typeface="Arial"/>
              <a:buChar char="•"/>
            </a:pPr>
            <a:endParaRPr lang="en-US" altLang="ko-KR" sz="2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05234763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b="1" dirty="0"/>
              <a:t>Which Knowledge Representation is Best?</a:t>
            </a:r>
            <a:endParaRPr lang="ko-KR" altLang="en-US" sz="2400" b="1" dirty="0">
              <a:solidFill>
                <a:schemeClr val="tx1">
                  <a:lumMod val="75000"/>
                  <a:lumOff val="25000"/>
                </a:schemeClr>
              </a:solidFill>
            </a:endParaRPr>
          </a:p>
        </p:txBody>
      </p:sp>
      <p:sp>
        <p:nvSpPr>
          <p:cNvPr id="4" name="Rectangle 3"/>
          <p:cNvSpPr/>
          <p:nvPr/>
        </p:nvSpPr>
        <p:spPr>
          <a:xfrm>
            <a:off x="1835696" y="771550"/>
            <a:ext cx="698477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907704" y="720448"/>
            <a:ext cx="6696744" cy="4154983"/>
          </a:xfrm>
          <a:prstGeom prst="rect">
            <a:avLst/>
          </a:prstGeom>
          <a:noFill/>
        </p:spPr>
        <p:txBody>
          <a:bodyPr wrap="square" rtlCol="0" anchor="ctr">
            <a:spAutoFit/>
          </a:bodyPr>
          <a:lstStyle/>
          <a:p>
            <a:r>
              <a:rPr lang="en-US" altLang="ko-KR" sz="2400" dirty="0" smtClean="0">
                <a:solidFill>
                  <a:schemeClr val="tx1">
                    <a:lumMod val="75000"/>
                    <a:lumOff val="25000"/>
                  </a:schemeClr>
                </a:solidFill>
                <a:cs typeface="Arial" pitchFamily="34" charset="0"/>
              </a:rPr>
              <a:t>one </a:t>
            </a:r>
            <a:r>
              <a:rPr lang="en-US" altLang="ko-KR" sz="2400" dirty="0">
                <a:solidFill>
                  <a:schemeClr val="tx1">
                    <a:lumMod val="75000"/>
                    <a:lumOff val="25000"/>
                  </a:schemeClr>
                </a:solidFill>
                <a:cs typeface="Arial" pitchFamily="34" charset="0"/>
              </a:rPr>
              <a:t>needs to consider </a:t>
            </a:r>
            <a:r>
              <a:rPr lang="en-US" altLang="ko-KR" sz="2400" dirty="0" smtClean="0">
                <a:solidFill>
                  <a:schemeClr val="tx1">
                    <a:lumMod val="75000"/>
                    <a:lumOff val="25000"/>
                  </a:schemeClr>
                </a:solidFill>
                <a:cs typeface="Arial" pitchFamily="34" charset="0"/>
              </a:rPr>
              <a:t>exactly;</a:t>
            </a:r>
            <a:br>
              <a:rPr lang="en-US" altLang="ko-KR" sz="2400" dirty="0" smtClean="0">
                <a:solidFill>
                  <a:schemeClr val="tx1">
                    <a:lumMod val="75000"/>
                    <a:lumOff val="25000"/>
                  </a:schemeClr>
                </a:solidFill>
                <a:cs typeface="Arial" pitchFamily="34" charset="0"/>
              </a:rPr>
            </a:br>
            <a:endParaRPr lang="en-US" altLang="ko-KR" sz="2400" dirty="0" smtClean="0">
              <a:solidFill>
                <a:schemeClr val="tx1">
                  <a:lumMod val="75000"/>
                  <a:lumOff val="25000"/>
                </a:schemeClr>
              </a:solidFill>
              <a:cs typeface="Arial" pitchFamily="34" charset="0"/>
            </a:endParaRPr>
          </a:p>
          <a:p>
            <a:pPr marL="342900" indent="-342900">
              <a:buFont typeface="Arial"/>
              <a:buChar char="•"/>
            </a:pPr>
            <a:r>
              <a:rPr lang="en-US" altLang="ko-KR" sz="2400" dirty="0" smtClean="0">
                <a:solidFill>
                  <a:schemeClr val="tx1">
                    <a:lumMod val="75000"/>
                    <a:lumOff val="25000"/>
                  </a:schemeClr>
                </a:solidFill>
                <a:cs typeface="Arial" pitchFamily="34" charset="0"/>
              </a:rPr>
              <a:t>what </a:t>
            </a:r>
            <a:r>
              <a:rPr lang="en-US" altLang="ko-KR" sz="2400" dirty="0">
                <a:solidFill>
                  <a:schemeClr val="tx1">
                    <a:lumMod val="75000"/>
                    <a:lumOff val="25000"/>
                  </a:schemeClr>
                </a:solidFill>
                <a:cs typeface="Arial" pitchFamily="34" charset="0"/>
              </a:rPr>
              <a:t>has to </a:t>
            </a:r>
            <a:r>
              <a:rPr lang="en-US" altLang="ko-KR" sz="2400" dirty="0" smtClean="0">
                <a:solidFill>
                  <a:schemeClr val="tx1">
                    <a:lumMod val="75000"/>
                    <a:lumOff val="25000"/>
                  </a:schemeClr>
                </a:solidFill>
                <a:cs typeface="Arial" pitchFamily="34" charset="0"/>
              </a:rPr>
              <a:t>be represented</a:t>
            </a:r>
          </a:p>
          <a:p>
            <a:pPr marL="342900" indent="-342900">
              <a:buFont typeface="Arial"/>
              <a:buChar char="•"/>
            </a:pPr>
            <a:r>
              <a:rPr lang="en-US" altLang="ko-KR" sz="2400" dirty="0" smtClean="0">
                <a:solidFill>
                  <a:schemeClr val="tx1">
                    <a:lumMod val="75000"/>
                    <a:lumOff val="25000"/>
                  </a:schemeClr>
                </a:solidFill>
                <a:cs typeface="Arial" pitchFamily="34" charset="0"/>
              </a:rPr>
              <a:t>how </a:t>
            </a:r>
            <a:r>
              <a:rPr lang="en-US" altLang="ko-KR" sz="2400" dirty="0">
                <a:solidFill>
                  <a:schemeClr val="tx1">
                    <a:lumMod val="75000"/>
                    <a:lumOff val="25000"/>
                  </a:schemeClr>
                </a:solidFill>
                <a:cs typeface="Arial" pitchFamily="34" charset="0"/>
              </a:rPr>
              <a:t>that knowledge needs to be processed. </a:t>
            </a:r>
          </a:p>
          <a:p>
            <a:r>
              <a:rPr lang="en-US" altLang="ko-KR" sz="2400" dirty="0" smtClean="0">
                <a:solidFill>
                  <a:schemeClr val="tx1">
                    <a:lumMod val="75000"/>
                    <a:lumOff val="25000"/>
                  </a:schemeClr>
                </a:solidFill>
                <a:cs typeface="Arial" pitchFamily="34" charset="0"/>
              </a:rPr>
              <a:t/>
            </a:r>
            <a:br>
              <a:rPr lang="en-US" altLang="ko-KR" sz="2400" dirty="0" smtClean="0">
                <a:solidFill>
                  <a:schemeClr val="tx1">
                    <a:lumMod val="75000"/>
                    <a:lumOff val="25000"/>
                  </a:schemeClr>
                </a:solidFill>
                <a:cs typeface="Arial" pitchFamily="34" charset="0"/>
              </a:rPr>
            </a:br>
            <a:r>
              <a:rPr lang="en-US" altLang="ko-KR" sz="2400" i="1" dirty="0" smtClean="0">
                <a:solidFill>
                  <a:schemeClr val="tx1">
                    <a:lumMod val="75000"/>
                    <a:lumOff val="25000"/>
                  </a:schemeClr>
                </a:solidFill>
                <a:cs typeface="Arial" pitchFamily="34" charset="0"/>
              </a:rPr>
              <a:t>In </a:t>
            </a:r>
            <a:r>
              <a:rPr lang="en-US" altLang="ko-KR" sz="2400" i="1" dirty="0">
                <a:solidFill>
                  <a:schemeClr val="tx1">
                    <a:lumMod val="75000"/>
                    <a:lumOff val="25000"/>
                  </a:schemeClr>
                </a:solidFill>
                <a:cs typeface="Arial" pitchFamily="34" charset="0"/>
              </a:rPr>
              <a:t>practice, there is no single best knowledge representation system that can be used </a:t>
            </a:r>
            <a:r>
              <a:rPr lang="en-US" altLang="ko-KR" sz="2400" i="1" dirty="0" smtClean="0">
                <a:solidFill>
                  <a:schemeClr val="tx1">
                    <a:lumMod val="75000"/>
                    <a:lumOff val="25000"/>
                  </a:schemeClr>
                </a:solidFill>
                <a:cs typeface="Arial" pitchFamily="34" charset="0"/>
              </a:rPr>
              <a:t>for everything</a:t>
            </a:r>
            <a:r>
              <a:rPr lang="en-US" altLang="ko-KR" sz="2400" i="1" dirty="0">
                <a:solidFill>
                  <a:schemeClr val="tx1">
                    <a:lumMod val="75000"/>
                    <a:lumOff val="25000"/>
                  </a:schemeClr>
                </a:solidFill>
                <a:cs typeface="Arial" pitchFamily="34" charset="0"/>
              </a:rPr>
              <a:t>. In building large complex AI systems, one will usually want to </a:t>
            </a:r>
            <a:r>
              <a:rPr lang="en-US" altLang="ko-KR" sz="2400" i="1" dirty="0" smtClean="0">
                <a:solidFill>
                  <a:schemeClr val="tx1">
                    <a:lumMod val="75000"/>
                    <a:lumOff val="25000"/>
                  </a:schemeClr>
                </a:solidFill>
                <a:cs typeface="Arial" pitchFamily="34" charset="0"/>
              </a:rPr>
              <a:t>employ many </a:t>
            </a:r>
            <a:r>
              <a:rPr lang="en-US" altLang="ko-KR" sz="2400" i="1" dirty="0">
                <a:solidFill>
                  <a:schemeClr val="tx1">
                    <a:lumMod val="75000"/>
                    <a:lumOff val="25000"/>
                  </a:schemeClr>
                </a:solidFill>
                <a:cs typeface="Arial" pitchFamily="34" charset="0"/>
              </a:rPr>
              <a:t>different types of knowledge representation. So we shall study many…</a:t>
            </a:r>
            <a:endParaRPr lang="en-US" altLang="ko-KR" sz="2400" i="1" dirty="0" smtClean="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72629310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Example Systems</a:t>
            </a:r>
            <a:endParaRPr lang="ko-KR" altLang="en-US" dirty="0"/>
          </a:p>
        </p:txBody>
      </p:sp>
      <p:grpSp>
        <p:nvGrpSpPr>
          <p:cNvPr id="22" name="Group 21"/>
          <p:cNvGrpSpPr/>
          <p:nvPr/>
        </p:nvGrpSpPr>
        <p:grpSpPr>
          <a:xfrm>
            <a:off x="3079703" y="1958120"/>
            <a:ext cx="2984593" cy="2629854"/>
            <a:chOff x="2851223" y="1466478"/>
            <a:chExt cx="3503465" cy="3087055"/>
          </a:xfrm>
        </p:grpSpPr>
        <p:sp>
          <p:nvSpPr>
            <p:cNvPr id="6" name="Isosceles Triangle 5"/>
            <p:cNvSpPr/>
            <p:nvPr/>
          </p:nvSpPr>
          <p:spPr>
            <a:xfrm rot="10800000">
              <a:off x="3308424" y="2355726"/>
              <a:ext cx="2520280" cy="2172655"/>
            </a:xfrm>
            <a:prstGeom prst="triangle">
              <a:avLst/>
            </a:prstGeom>
            <a:solidFill>
              <a:schemeClr val="accent1">
                <a:alpha val="7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a:off x="3308423" y="1923678"/>
              <a:ext cx="2520280" cy="2172655"/>
            </a:xfrm>
            <a:prstGeom prst="triangl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4111363" y="1466478"/>
              <a:ext cx="914400" cy="914400"/>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p:nvSpPr>
          <p:spPr>
            <a:xfrm>
              <a:off x="2851223" y="3639133"/>
              <a:ext cx="914400" cy="914400"/>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5440288" y="3639133"/>
              <a:ext cx="914400" cy="91440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21"/>
            <p:cNvSpPr>
              <a:spLocks noChangeAspect="1"/>
            </p:cNvSpPr>
            <p:nvPr/>
          </p:nvSpPr>
          <p:spPr>
            <a:xfrm>
              <a:off x="4352746" y="1706059"/>
              <a:ext cx="431634" cy="4352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ounded Rectangle 27"/>
            <p:cNvSpPr>
              <a:spLocks noChangeAspect="1"/>
            </p:cNvSpPr>
            <p:nvPr/>
          </p:nvSpPr>
          <p:spPr>
            <a:xfrm>
              <a:off x="3097921" y="3934640"/>
              <a:ext cx="421003" cy="32338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ounded Rectangle 7"/>
            <p:cNvSpPr>
              <a:spLocks noChangeAspect="1"/>
            </p:cNvSpPr>
            <p:nvPr/>
          </p:nvSpPr>
          <p:spPr>
            <a:xfrm>
              <a:off x="5675938" y="3905138"/>
              <a:ext cx="443100" cy="38238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3" name="Group 12"/>
          <p:cNvGrpSpPr/>
          <p:nvPr/>
        </p:nvGrpSpPr>
        <p:grpSpPr>
          <a:xfrm>
            <a:off x="107504" y="3403596"/>
            <a:ext cx="2880320" cy="1440809"/>
            <a:chOff x="952701" y="3435917"/>
            <a:chExt cx="1324654" cy="954628"/>
          </a:xfrm>
        </p:grpSpPr>
        <p:sp>
          <p:nvSpPr>
            <p:cNvPr id="14" name="TextBox 13"/>
            <p:cNvSpPr txBox="1"/>
            <p:nvPr/>
          </p:nvSpPr>
          <p:spPr>
            <a:xfrm>
              <a:off x="952701" y="3595251"/>
              <a:ext cx="1324654" cy="795294"/>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What knowledge must it represent? Concepts, definitions, relationships, </a:t>
              </a:r>
              <a:r>
                <a:rPr lang="en-US" altLang="ko-KR" sz="1200" dirty="0" smtClean="0">
                  <a:solidFill>
                    <a:schemeClr val="tx1">
                      <a:lumMod val="75000"/>
                      <a:lumOff val="25000"/>
                    </a:schemeClr>
                  </a:solidFill>
                  <a:cs typeface="Arial" pitchFamily="34" charset="0"/>
                </a:rPr>
                <a:t>descriptions</a:t>
              </a:r>
            </a:p>
            <a:p>
              <a:r>
                <a:rPr lang="en-US" altLang="ko-KR" sz="1200" dirty="0" smtClean="0">
                  <a:solidFill>
                    <a:schemeClr val="tx1">
                      <a:lumMod val="75000"/>
                      <a:lumOff val="25000"/>
                    </a:schemeClr>
                  </a:solidFill>
                  <a:cs typeface="Arial" pitchFamily="34" charset="0"/>
                </a:rPr>
                <a:t>What </a:t>
              </a:r>
              <a:r>
                <a:rPr lang="en-US" altLang="ko-KR" sz="1200" dirty="0">
                  <a:solidFill>
                    <a:schemeClr val="tx1">
                      <a:lumMod val="75000"/>
                      <a:lumOff val="25000"/>
                    </a:schemeClr>
                  </a:solidFill>
                  <a:cs typeface="Arial" pitchFamily="34" charset="0"/>
                </a:rPr>
                <a:t>reasoning must it do?</a:t>
              </a:r>
            </a:p>
            <a:p>
              <a:r>
                <a:rPr lang="en-US" altLang="ko-KR" sz="1200" dirty="0" smtClean="0">
                  <a:solidFill>
                    <a:schemeClr val="tx1">
                      <a:lumMod val="75000"/>
                      <a:lumOff val="25000"/>
                    </a:schemeClr>
                  </a:solidFill>
                  <a:cs typeface="Arial" pitchFamily="34" charset="0"/>
                </a:rPr>
                <a:t>Follow </a:t>
              </a:r>
              <a:r>
                <a:rPr lang="en-US" altLang="ko-KR" sz="1200" dirty="0">
                  <a:solidFill>
                    <a:schemeClr val="tx1">
                      <a:lumMod val="75000"/>
                      <a:lumOff val="25000"/>
                    </a:schemeClr>
                  </a:solidFill>
                  <a:cs typeface="Arial" pitchFamily="34" charset="0"/>
                </a:rPr>
                <a:t>relationships, answer questions</a:t>
              </a:r>
            </a:p>
          </p:txBody>
        </p:sp>
        <p:sp>
          <p:nvSpPr>
            <p:cNvPr id="15" name="TextBox 14"/>
            <p:cNvSpPr txBox="1"/>
            <p:nvPr/>
          </p:nvSpPr>
          <p:spPr>
            <a:xfrm>
              <a:off x="952701" y="3435917"/>
              <a:ext cx="1324654" cy="224314"/>
            </a:xfrm>
            <a:prstGeom prst="rect">
              <a:avLst/>
            </a:prstGeom>
            <a:noFill/>
          </p:spPr>
          <p:txBody>
            <a:bodyPr wrap="square" rtlCol="0" anchor="ctr">
              <a:spAutoFit/>
            </a:bodyPr>
            <a:lstStyle/>
            <a:p>
              <a:pPr algn="r"/>
              <a:r>
                <a:rPr lang="en-US" altLang="ko-KR" sz="1600" b="1" dirty="0" smtClean="0">
                  <a:solidFill>
                    <a:schemeClr val="tx1">
                      <a:lumMod val="75000"/>
                      <a:lumOff val="25000"/>
                    </a:schemeClr>
                  </a:solidFill>
                  <a:cs typeface="Arial" pitchFamily="34" charset="0"/>
                </a:rPr>
                <a:t>Smart Textbook (Inquire)</a:t>
              </a:r>
              <a:endParaRPr lang="ko-KR" altLang="en-US" sz="1600" b="1" dirty="0">
                <a:solidFill>
                  <a:schemeClr val="tx1">
                    <a:lumMod val="75000"/>
                    <a:lumOff val="25000"/>
                  </a:schemeClr>
                </a:solidFill>
                <a:cs typeface="Arial" pitchFamily="34" charset="0"/>
              </a:endParaRPr>
            </a:p>
          </p:txBody>
        </p:sp>
      </p:grpSp>
      <p:grpSp>
        <p:nvGrpSpPr>
          <p:cNvPr id="16" name="Group 15"/>
          <p:cNvGrpSpPr/>
          <p:nvPr/>
        </p:nvGrpSpPr>
        <p:grpSpPr>
          <a:xfrm>
            <a:off x="6012160" y="3250043"/>
            <a:ext cx="3096344" cy="1562908"/>
            <a:chOff x="952701" y="3382101"/>
            <a:chExt cx="1324654" cy="991560"/>
          </a:xfrm>
        </p:grpSpPr>
        <p:sp>
          <p:nvSpPr>
            <p:cNvPr id="17" name="TextBox 16"/>
            <p:cNvSpPr txBox="1"/>
            <p:nvPr/>
          </p:nvSpPr>
          <p:spPr>
            <a:xfrm>
              <a:off x="952701" y="3612133"/>
              <a:ext cx="1324654" cy="761528"/>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What knowledge must it represent</a:t>
              </a:r>
              <a:r>
                <a:rPr lang="en-US" altLang="ko-KR" sz="1200" dirty="0" smtClean="0">
                  <a:solidFill>
                    <a:schemeClr val="tx1">
                      <a:lumMod val="75000"/>
                      <a:lumOff val="25000"/>
                    </a:schemeClr>
                  </a:solidFill>
                  <a:cs typeface="Arial" pitchFamily="34" charset="0"/>
                </a:rPr>
                <a:t>?</a:t>
              </a:r>
            </a:p>
            <a:p>
              <a:r>
                <a:rPr lang="en-US" altLang="ko-KR" sz="1200" dirty="0" smtClean="0">
                  <a:solidFill>
                    <a:schemeClr val="tx1">
                      <a:lumMod val="75000"/>
                      <a:lumOff val="25000"/>
                    </a:schemeClr>
                  </a:solidFill>
                  <a:cs typeface="Arial" pitchFamily="34" charset="0"/>
                </a:rPr>
                <a:t>Different </a:t>
              </a:r>
              <a:r>
                <a:rPr lang="en-US" altLang="ko-KR" sz="1200" dirty="0">
                  <a:solidFill>
                    <a:schemeClr val="tx1">
                      <a:lumMod val="75000"/>
                      <a:lumOff val="25000"/>
                    </a:schemeClr>
                  </a:solidFill>
                  <a:cs typeface="Arial" pitchFamily="34" charset="0"/>
                </a:rPr>
                <a:t>kinds of foods, their nutrition composition, caloric </a:t>
              </a:r>
              <a:r>
                <a:rPr lang="en-US" altLang="ko-KR" sz="1200" dirty="0" smtClean="0">
                  <a:solidFill>
                    <a:schemeClr val="tx1">
                      <a:lumMod val="75000"/>
                      <a:lumOff val="25000"/>
                    </a:schemeClr>
                  </a:solidFill>
                  <a:cs typeface="Arial" pitchFamily="34" charset="0"/>
                </a:rPr>
                <a:t>values</a:t>
              </a:r>
            </a:p>
            <a:p>
              <a:r>
                <a:rPr lang="en-US" altLang="ko-KR" sz="1200" dirty="0" smtClean="0">
                  <a:solidFill>
                    <a:schemeClr val="tx1">
                      <a:lumMod val="75000"/>
                      <a:lumOff val="25000"/>
                    </a:schemeClr>
                  </a:solidFill>
                  <a:cs typeface="Arial" pitchFamily="34" charset="0"/>
                </a:rPr>
                <a:t>Reasoning:</a:t>
              </a:r>
              <a:endParaRPr lang="en-US" altLang="ko-KR" sz="1200" dirty="0">
                <a:solidFill>
                  <a:schemeClr val="tx1">
                    <a:lumMod val="75000"/>
                    <a:lumOff val="25000"/>
                  </a:schemeClr>
                </a:solidFill>
                <a:cs typeface="Arial" pitchFamily="34" charset="0"/>
              </a:endParaRPr>
            </a:p>
            <a:p>
              <a:r>
                <a:rPr lang="en-US" altLang="ko-KR" sz="1200" dirty="0" smtClean="0">
                  <a:solidFill>
                    <a:schemeClr val="tx1">
                      <a:lumMod val="75000"/>
                      <a:lumOff val="25000"/>
                    </a:schemeClr>
                  </a:solidFill>
                  <a:cs typeface="Arial" pitchFamily="34" charset="0"/>
                </a:rPr>
                <a:t>Mathematical </a:t>
              </a:r>
              <a:r>
                <a:rPr lang="en-US" altLang="ko-KR" sz="1200" dirty="0">
                  <a:solidFill>
                    <a:schemeClr val="tx1">
                      <a:lumMod val="75000"/>
                      <a:lumOff val="25000"/>
                    </a:schemeClr>
                  </a:solidFill>
                  <a:cs typeface="Arial" pitchFamily="34" charset="0"/>
                </a:rPr>
                <a:t>computations based on portions </a:t>
              </a:r>
              <a:endParaRPr lang="ko-KR" altLang="en-US" sz="1200" dirty="0">
                <a:solidFill>
                  <a:schemeClr val="tx1">
                    <a:lumMod val="75000"/>
                    <a:lumOff val="25000"/>
                  </a:schemeClr>
                </a:solidFill>
                <a:cs typeface="Arial" pitchFamily="34" charset="0"/>
              </a:endParaRPr>
            </a:p>
          </p:txBody>
        </p:sp>
        <p:sp>
          <p:nvSpPr>
            <p:cNvPr id="18" name="TextBox 17"/>
            <p:cNvSpPr txBox="1"/>
            <p:nvPr/>
          </p:nvSpPr>
          <p:spPr>
            <a:xfrm>
              <a:off x="952701" y="3382101"/>
              <a:ext cx="1324654" cy="331948"/>
            </a:xfrm>
            <a:prstGeom prst="rect">
              <a:avLst/>
            </a:prstGeom>
            <a:noFill/>
          </p:spPr>
          <p:txBody>
            <a:bodyPr wrap="square" rtlCol="0" anchor="ctr">
              <a:spAutoFit/>
            </a:bodyPr>
            <a:lstStyle/>
            <a:p>
              <a:r>
                <a:rPr lang="en-US" altLang="ko-KR" sz="1400" b="1" dirty="0" smtClean="0">
                  <a:solidFill>
                    <a:schemeClr val="tx1">
                      <a:lumMod val="75000"/>
                      <a:lumOff val="25000"/>
                    </a:schemeClr>
                  </a:solidFill>
                  <a:cs typeface="Arial" pitchFamily="34" charset="0"/>
                </a:rPr>
                <a:t>Computational Knowledge Engine (Wolfram Alpha)</a:t>
              </a:r>
              <a:endParaRPr lang="ko-KR" altLang="en-US" sz="1400" b="1" dirty="0">
                <a:solidFill>
                  <a:schemeClr val="tx1">
                    <a:lumMod val="75000"/>
                    <a:lumOff val="25000"/>
                  </a:schemeClr>
                </a:solidFill>
                <a:cs typeface="Arial" pitchFamily="34" charset="0"/>
              </a:endParaRPr>
            </a:p>
          </p:txBody>
        </p:sp>
      </p:grpSp>
      <p:grpSp>
        <p:nvGrpSpPr>
          <p:cNvPr id="19" name="Group 18"/>
          <p:cNvGrpSpPr/>
          <p:nvPr/>
        </p:nvGrpSpPr>
        <p:grpSpPr>
          <a:xfrm>
            <a:off x="2862858" y="926635"/>
            <a:ext cx="3413510" cy="1005994"/>
            <a:chOff x="952701" y="3417409"/>
            <a:chExt cx="1324654" cy="711820"/>
          </a:xfrm>
        </p:grpSpPr>
        <p:sp>
          <p:nvSpPr>
            <p:cNvPr id="20" name="TextBox 19"/>
            <p:cNvSpPr txBox="1"/>
            <p:nvPr/>
          </p:nvSpPr>
          <p:spPr>
            <a:xfrm>
              <a:off x="952701" y="3671899"/>
              <a:ext cx="1324654" cy="457330"/>
            </a:xfrm>
            <a:prstGeom prst="rect">
              <a:avLst/>
            </a:prstGeom>
            <a:noFill/>
          </p:spPr>
          <p:txBody>
            <a:bodyPr wrap="square" rtlCol="0" anchor="ctr">
              <a:spAutoFit/>
            </a:bodyPr>
            <a:lstStyle/>
            <a:p>
              <a:pPr algn="ctr"/>
              <a:r>
                <a:rPr lang="en-US" altLang="ko-KR" sz="1200" dirty="0">
                  <a:solidFill>
                    <a:schemeClr val="tx1">
                      <a:lumMod val="75000"/>
                      <a:lumOff val="25000"/>
                    </a:schemeClr>
                  </a:solidFill>
                  <a:cs typeface="Arial" pitchFamily="34" charset="0"/>
                </a:rPr>
                <a:t>What knowledge must it represent</a:t>
              </a:r>
              <a:r>
                <a:rPr lang="en-US" altLang="ko-KR" sz="1200" dirty="0" smtClean="0">
                  <a:solidFill>
                    <a:schemeClr val="tx1">
                      <a:lumMod val="75000"/>
                      <a:lumOff val="25000"/>
                    </a:schemeClr>
                  </a:solidFill>
                  <a:cs typeface="Arial" pitchFamily="34" charset="0"/>
                </a:rPr>
                <a:t>? </a:t>
              </a:r>
            </a:p>
            <a:p>
              <a:pPr algn="ctr"/>
              <a:r>
                <a:rPr lang="en-US" altLang="ko-KR" sz="1200" dirty="0" smtClean="0">
                  <a:solidFill>
                    <a:schemeClr val="tx1">
                      <a:lumMod val="75000"/>
                      <a:lumOff val="25000"/>
                    </a:schemeClr>
                  </a:solidFill>
                  <a:cs typeface="Arial" pitchFamily="34" charset="0"/>
                </a:rPr>
                <a:t>Restaurants</a:t>
              </a:r>
              <a:r>
                <a:rPr lang="en-US" altLang="ko-KR" sz="1200" dirty="0">
                  <a:solidFill>
                    <a:schemeClr val="tx1">
                      <a:lumMod val="75000"/>
                      <a:lumOff val="25000"/>
                    </a:schemeClr>
                  </a:solidFill>
                  <a:cs typeface="Arial" pitchFamily="34" charset="0"/>
                </a:rPr>
                <a:t>, movies, events, reviews, …</a:t>
              </a:r>
            </a:p>
            <a:p>
              <a:pPr algn="ctr"/>
              <a:r>
                <a:rPr lang="en-US" altLang="ko-KR" sz="1200" dirty="0">
                  <a:solidFill>
                    <a:schemeClr val="tx1">
                      <a:lumMod val="75000"/>
                      <a:lumOff val="25000"/>
                    </a:schemeClr>
                  </a:solidFill>
                  <a:cs typeface="Arial" pitchFamily="34" charset="0"/>
                </a:rPr>
                <a:t>Location, tasks, web sources, …</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952701" y="3417409"/>
              <a:ext cx="1324654" cy="261331"/>
            </a:xfrm>
            <a:prstGeom prst="rect">
              <a:avLst/>
            </a:prstGeom>
            <a:noFill/>
          </p:spPr>
          <p:txBody>
            <a:bodyPr wrap="square" rtlCol="0" anchor="ctr">
              <a:spAutoFit/>
            </a:bodyPr>
            <a:lstStyle/>
            <a:p>
              <a:pPr algn="ctr"/>
              <a:r>
                <a:rPr lang="en-US" altLang="ko-KR" b="1" dirty="0" smtClean="0">
                  <a:solidFill>
                    <a:schemeClr val="tx1">
                      <a:lumMod val="75000"/>
                      <a:lumOff val="25000"/>
                    </a:schemeClr>
                  </a:solidFill>
                  <a:cs typeface="Arial" pitchFamily="34" charset="0"/>
                </a:rPr>
                <a:t>Cognitive Assistant (SIRI</a:t>
              </a:r>
              <a:r>
                <a:rPr lang="en-US" altLang="ko-KR" sz="1200" b="1" dirty="0" smtClean="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42489957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755576" y="339502"/>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smtClean="0">
                <a:solidFill>
                  <a:schemeClr val="tx1">
                    <a:lumMod val="75000"/>
                    <a:lumOff val="25000"/>
                  </a:schemeClr>
                </a:solidFill>
                <a:cs typeface="Arial" pitchFamily="34" charset="0"/>
              </a:rPr>
              <a:t>Reading/References</a:t>
            </a:r>
            <a:endParaRPr lang="en-US" sz="3600" dirty="0">
              <a:solidFill>
                <a:schemeClr val="tx1">
                  <a:lumMod val="75000"/>
                  <a:lumOff val="25000"/>
                </a:schemeClr>
              </a:solidFill>
              <a:cs typeface="Arial" pitchFamily="34" charset="0"/>
            </a:endParaRPr>
          </a:p>
        </p:txBody>
      </p:sp>
      <p:sp>
        <p:nvSpPr>
          <p:cNvPr id="4" name="Rectangle 3"/>
          <p:cNvSpPr/>
          <p:nvPr/>
        </p:nvSpPr>
        <p:spPr>
          <a:xfrm>
            <a:off x="1457754" y="1426511"/>
            <a:ext cx="6570630" cy="615921"/>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7" name="TextBox 12"/>
          <p:cNvSpPr txBox="1"/>
          <p:nvPr/>
        </p:nvSpPr>
        <p:spPr bwMode="auto">
          <a:xfrm>
            <a:off x="2073782" y="1572814"/>
            <a:ext cx="5738578" cy="338554"/>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dirty="0" smtClean="0">
                <a:solidFill>
                  <a:schemeClr val="tx1">
                    <a:lumMod val="75000"/>
                    <a:lumOff val="25000"/>
                  </a:schemeClr>
                </a:solidFill>
                <a:cs typeface="Arial" pitchFamily="34" charset="0"/>
              </a:rPr>
              <a:t>Artificial Intelligence third Edition: Rich &amp; Knight</a:t>
            </a:r>
            <a:endParaRPr lang="ko-KR" altLang="en-US" sz="1600" dirty="0">
              <a:solidFill>
                <a:schemeClr val="tx1">
                  <a:lumMod val="75000"/>
                  <a:lumOff val="25000"/>
                </a:schemeClr>
              </a:solidFill>
              <a:cs typeface="Arial" pitchFamily="34" charset="0"/>
            </a:endParaRPr>
          </a:p>
        </p:txBody>
      </p:sp>
      <p:sp>
        <p:nvSpPr>
          <p:cNvPr id="5" name="Oval 4"/>
          <p:cNvSpPr/>
          <p:nvPr/>
        </p:nvSpPr>
        <p:spPr>
          <a:xfrm>
            <a:off x="1115576" y="1392293"/>
            <a:ext cx="684357" cy="684357"/>
          </a:xfrm>
          <a:prstGeom prst="ellipse">
            <a:avLst/>
          </a:prstGeom>
          <a:solidFill>
            <a:schemeClr val="bg1"/>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243454" y="1482387"/>
            <a:ext cx="428602" cy="523220"/>
          </a:xfrm>
          <a:prstGeom prst="rect">
            <a:avLst/>
          </a:prstGeom>
          <a:noFill/>
        </p:spPr>
        <p:txBody>
          <a:bodyPr wrap="square" rtlCol="0" anchor="ctr">
            <a:spAutoFit/>
          </a:bodyPr>
          <a:lstStyle/>
          <a:p>
            <a:pPr algn="ctr"/>
            <a:r>
              <a:rPr lang="en-US" altLang="ko-KR" sz="2800" b="1" dirty="0">
                <a:solidFill>
                  <a:schemeClr val="accent1"/>
                </a:solidFill>
                <a:cs typeface="Arial" pitchFamily="34" charset="0"/>
              </a:rPr>
              <a:t>1</a:t>
            </a:r>
            <a:endParaRPr lang="ko-KR" altLang="en-US" sz="2800" b="1" dirty="0">
              <a:solidFill>
                <a:schemeClr val="accent1"/>
              </a:solidFill>
              <a:cs typeface="Arial" pitchFamily="34" charset="0"/>
            </a:endParaRPr>
          </a:p>
        </p:txBody>
      </p:sp>
      <p:sp>
        <p:nvSpPr>
          <p:cNvPr id="32" name="Rectangle 31"/>
          <p:cNvSpPr/>
          <p:nvPr/>
        </p:nvSpPr>
        <p:spPr>
          <a:xfrm>
            <a:off x="1457754" y="2263268"/>
            <a:ext cx="6570630" cy="615921"/>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33" name="TextBox 12"/>
          <p:cNvSpPr txBox="1"/>
          <p:nvPr/>
        </p:nvSpPr>
        <p:spPr bwMode="auto">
          <a:xfrm>
            <a:off x="2073782" y="2409571"/>
            <a:ext cx="5738578" cy="338554"/>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dirty="0" smtClean="0">
                <a:solidFill>
                  <a:schemeClr val="tx1">
                    <a:lumMod val="75000"/>
                    <a:lumOff val="25000"/>
                  </a:schemeClr>
                </a:solidFill>
                <a:cs typeface="Arial" pitchFamily="34" charset="0"/>
              </a:rPr>
              <a:t>Artificial Intelligence Modern approach: Russell &amp; </a:t>
            </a:r>
            <a:r>
              <a:rPr lang="en-US" altLang="ko-KR" sz="1600" dirty="0" err="1" smtClean="0">
                <a:solidFill>
                  <a:schemeClr val="tx1">
                    <a:lumMod val="75000"/>
                    <a:lumOff val="25000"/>
                  </a:schemeClr>
                </a:solidFill>
                <a:cs typeface="Arial" pitchFamily="34" charset="0"/>
              </a:rPr>
              <a:t>Norvig</a:t>
            </a:r>
            <a:endParaRPr lang="ko-KR" altLang="en-US" sz="1600" dirty="0">
              <a:solidFill>
                <a:schemeClr val="tx1">
                  <a:lumMod val="75000"/>
                  <a:lumOff val="25000"/>
                </a:schemeClr>
              </a:solidFill>
              <a:cs typeface="Arial" pitchFamily="34" charset="0"/>
            </a:endParaRPr>
          </a:p>
        </p:txBody>
      </p:sp>
      <p:sp>
        <p:nvSpPr>
          <p:cNvPr id="34" name="Oval 33"/>
          <p:cNvSpPr/>
          <p:nvPr/>
        </p:nvSpPr>
        <p:spPr>
          <a:xfrm>
            <a:off x="1115576" y="2229050"/>
            <a:ext cx="684357" cy="684357"/>
          </a:xfrm>
          <a:prstGeom prst="ellipse">
            <a:avLst/>
          </a:prstGeom>
          <a:solidFill>
            <a:schemeClr val="bg1"/>
          </a:solidFill>
          <a:ln w="12700">
            <a:solidFill>
              <a:schemeClr val="accent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p:cNvSpPr txBox="1"/>
          <p:nvPr/>
        </p:nvSpPr>
        <p:spPr>
          <a:xfrm>
            <a:off x="1243454" y="2319144"/>
            <a:ext cx="428602" cy="523220"/>
          </a:xfrm>
          <a:prstGeom prst="rect">
            <a:avLst/>
          </a:prstGeom>
          <a:noFill/>
        </p:spPr>
        <p:txBody>
          <a:bodyPr wrap="square" rtlCol="0" anchor="ctr">
            <a:spAutoFit/>
          </a:bodyPr>
          <a:lstStyle/>
          <a:p>
            <a:pPr algn="ctr"/>
            <a:r>
              <a:rPr lang="en-US" altLang="ko-KR" sz="2800" b="1" dirty="0">
                <a:solidFill>
                  <a:schemeClr val="accent2"/>
                </a:solidFill>
                <a:cs typeface="Arial" pitchFamily="34" charset="0"/>
              </a:rPr>
              <a:t>2</a:t>
            </a:r>
            <a:endParaRPr lang="ko-KR" altLang="en-US" sz="2800" b="1" dirty="0">
              <a:solidFill>
                <a:schemeClr val="accent2"/>
              </a:solidFill>
              <a:cs typeface="Arial" pitchFamily="34" charset="0"/>
            </a:endParaRPr>
          </a:p>
        </p:txBody>
      </p:sp>
      <p:sp>
        <p:nvSpPr>
          <p:cNvPr id="37" name="Rectangle 36"/>
          <p:cNvSpPr/>
          <p:nvPr/>
        </p:nvSpPr>
        <p:spPr>
          <a:xfrm>
            <a:off x="1457754" y="3100025"/>
            <a:ext cx="6570630" cy="615921"/>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38" name="TextBox 12"/>
          <p:cNvSpPr txBox="1"/>
          <p:nvPr/>
        </p:nvSpPr>
        <p:spPr bwMode="auto">
          <a:xfrm>
            <a:off x="2073782" y="3123217"/>
            <a:ext cx="5738578" cy="584776"/>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dirty="0" smtClean="0">
                <a:solidFill>
                  <a:schemeClr val="tx1">
                    <a:lumMod val="75000"/>
                    <a:lumOff val="25000"/>
                  </a:schemeClr>
                </a:solidFill>
                <a:cs typeface="Arial" pitchFamily="34" charset="0"/>
              </a:rPr>
              <a:t>Knowledge Representation and Reasoning: Ronald j. </a:t>
            </a:r>
            <a:r>
              <a:rPr lang="en-US" altLang="ko-KR" sz="1600" dirty="0" err="1" smtClean="0">
                <a:solidFill>
                  <a:schemeClr val="tx1">
                    <a:lumMod val="75000"/>
                    <a:lumOff val="25000"/>
                  </a:schemeClr>
                </a:solidFill>
                <a:cs typeface="Arial" pitchFamily="34" charset="0"/>
              </a:rPr>
              <a:t>Brachman</a:t>
            </a:r>
            <a:endParaRPr lang="ko-KR" altLang="en-US" sz="1600" dirty="0">
              <a:solidFill>
                <a:schemeClr val="tx1">
                  <a:lumMod val="75000"/>
                  <a:lumOff val="25000"/>
                </a:schemeClr>
              </a:solidFill>
              <a:cs typeface="Arial" pitchFamily="34" charset="0"/>
            </a:endParaRPr>
          </a:p>
        </p:txBody>
      </p:sp>
      <p:sp>
        <p:nvSpPr>
          <p:cNvPr id="39" name="Oval 38"/>
          <p:cNvSpPr/>
          <p:nvPr/>
        </p:nvSpPr>
        <p:spPr>
          <a:xfrm>
            <a:off x="1115576" y="3065807"/>
            <a:ext cx="684357" cy="684357"/>
          </a:xfrm>
          <a:prstGeom prst="ellipse">
            <a:avLst/>
          </a:prstGeom>
          <a:solidFill>
            <a:schemeClr val="bg1"/>
          </a:solidFill>
          <a:ln w="12700">
            <a:solidFill>
              <a:schemeClr val="accent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p:cNvSpPr txBox="1"/>
          <p:nvPr/>
        </p:nvSpPr>
        <p:spPr>
          <a:xfrm>
            <a:off x="1243454" y="3155901"/>
            <a:ext cx="428602" cy="523220"/>
          </a:xfrm>
          <a:prstGeom prst="rect">
            <a:avLst/>
          </a:prstGeom>
          <a:noFill/>
        </p:spPr>
        <p:txBody>
          <a:bodyPr wrap="square" rtlCol="0" anchor="ctr">
            <a:spAutoFit/>
          </a:bodyPr>
          <a:lstStyle/>
          <a:p>
            <a:pPr algn="ctr"/>
            <a:r>
              <a:rPr lang="en-US" altLang="ko-KR" sz="2800" b="1" dirty="0">
                <a:solidFill>
                  <a:schemeClr val="accent3"/>
                </a:solidFill>
                <a:cs typeface="Arial" pitchFamily="34" charset="0"/>
              </a:rPr>
              <a:t>3</a:t>
            </a:r>
            <a:endParaRPr lang="ko-KR" altLang="en-US" sz="2800" b="1" dirty="0">
              <a:solidFill>
                <a:schemeClr val="accent3"/>
              </a:solidFill>
              <a:cs typeface="Arial" pitchFamily="34" charset="0"/>
            </a:endParaRPr>
          </a:p>
        </p:txBody>
      </p:sp>
      <p:sp>
        <p:nvSpPr>
          <p:cNvPr id="42" name="Rectangle 41"/>
          <p:cNvSpPr/>
          <p:nvPr/>
        </p:nvSpPr>
        <p:spPr>
          <a:xfrm>
            <a:off x="1457754" y="3936782"/>
            <a:ext cx="6570630" cy="615921"/>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43" name="TextBox 12"/>
          <p:cNvSpPr txBox="1"/>
          <p:nvPr/>
        </p:nvSpPr>
        <p:spPr bwMode="auto">
          <a:xfrm>
            <a:off x="2073782" y="4083085"/>
            <a:ext cx="5738578" cy="338554"/>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dirty="0">
                <a:solidFill>
                  <a:schemeClr val="tx1">
                    <a:lumMod val="75000"/>
                    <a:lumOff val="25000"/>
                  </a:schemeClr>
                </a:solidFill>
                <a:cs typeface="Arial" pitchFamily="34" charset="0"/>
              </a:rPr>
              <a:t>Chapter 1 of </a:t>
            </a:r>
            <a:r>
              <a:rPr lang="en-US" altLang="ko-KR" sz="1600" dirty="0" err="1">
                <a:solidFill>
                  <a:schemeClr val="tx1">
                    <a:lumMod val="75000"/>
                    <a:lumOff val="25000"/>
                  </a:schemeClr>
                </a:solidFill>
                <a:cs typeface="Arial" pitchFamily="34" charset="0"/>
              </a:rPr>
              <a:t>Brachman</a:t>
            </a:r>
            <a:r>
              <a:rPr lang="en-US" altLang="ko-KR" sz="1600" dirty="0">
                <a:solidFill>
                  <a:schemeClr val="tx1">
                    <a:lumMod val="75000"/>
                    <a:lumOff val="25000"/>
                  </a:schemeClr>
                </a:solidFill>
                <a:cs typeface="Arial" pitchFamily="34" charset="0"/>
              </a:rPr>
              <a:t> &amp; Levesque textbook</a:t>
            </a:r>
            <a:endParaRPr lang="ko-KR" altLang="en-US" sz="1600" dirty="0">
              <a:solidFill>
                <a:schemeClr val="tx1">
                  <a:lumMod val="75000"/>
                  <a:lumOff val="25000"/>
                </a:schemeClr>
              </a:solidFill>
              <a:cs typeface="Arial" pitchFamily="34" charset="0"/>
            </a:endParaRPr>
          </a:p>
        </p:txBody>
      </p:sp>
      <p:sp>
        <p:nvSpPr>
          <p:cNvPr id="44" name="Oval 43"/>
          <p:cNvSpPr/>
          <p:nvPr/>
        </p:nvSpPr>
        <p:spPr>
          <a:xfrm>
            <a:off x="1115576" y="3902564"/>
            <a:ext cx="684357" cy="684357"/>
          </a:xfrm>
          <a:prstGeom prst="ellipse">
            <a:avLst/>
          </a:prstGeom>
          <a:solidFill>
            <a:schemeClr val="bg1"/>
          </a:solidFill>
          <a:ln w="12700">
            <a:solidFill>
              <a:schemeClr val="accent4"/>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p:cNvSpPr txBox="1"/>
          <p:nvPr/>
        </p:nvSpPr>
        <p:spPr>
          <a:xfrm>
            <a:off x="1243454" y="3992658"/>
            <a:ext cx="428602" cy="523220"/>
          </a:xfrm>
          <a:prstGeom prst="rect">
            <a:avLst/>
          </a:prstGeom>
          <a:noFill/>
        </p:spPr>
        <p:txBody>
          <a:bodyPr wrap="square" rtlCol="0" anchor="ctr">
            <a:spAutoFit/>
          </a:bodyPr>
          <a:lstStyle/>
          <a:p>
            <a:pPr algn="ctr"/>
            <a:r>
              <a:rPr lang="en-US" altLang="ko-KR" sz="2800" b="1" dirty="0">
                <a:solidFill>
                  <a:schemeClr val="accent4"/>
                </a:solidFill>
                <a:cs typeface="Arial" pitchFamily="34" charset="0"/>
              </a:rPr>
              <a:t>4</a:t>
            </a:r>
            <a:endParaRPr lang="ko-KR" altLang="en-US" sz="2800" b="1" dirty="0">
              <a:solidFill>
                <a:schemeClr val="accent4"/>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solidFill>
                  <a:schemeClr val="tx1">
                    <a:lumMod val="75000"/>
                    <a:lumOff val="25000"/>
                  </a:schemeClr>
                </a:solidFill>
              </a:rPr>
              <a:t>Knowledge-Based System</a:t>
            </a:r>
            <a:endParaRPr lang="ko-KR" altLang="en-US" dirty="0">
              <a:solidFill>
                <a:schemeClr val="tx1">
                  <a:lumMod val="75000"/>
                  <a:lumOff val="25000"/>
                </a:schemeClr>
              </a:solidFill>
            </a:endParaRPr>
          </a:p>
        </p:txBody>
      </p:sp>
      <p:sp>
        <p:nvSpPr>
          <p:cNvPr id="4" name="Rectangle 3"/>
          <p:cNvSpPr/>
          <p:nvPr/>
        </p:nvSpPr>
        <p:spPr>
          <a:xfrm>
            <a:off x="1835696" y="987574"/>
            <a:ext cx="6615211" cy="375247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979712" y="1311943"/>
            <a:ext cx="6264696" cy="3416320"/>
          </a:xfrm>
          <a:prstGeom prst="rect">
            <a:avLst/>
          </a:prstGeom>
          <a:noFill/>
        </p:spPr>
        <p:txBody>
          <a:bodyPr wrap="square" rtlCol="0" anchor="ctr">
            <a:spAutoFit/>
          </a:bodyPr>
          <a:lstStyle/>
          <a:p>
            <a:r>
              <a:rPr lang="en-US" altLang="ko-KR" b="1" dirty="0">
                <a:solidFill>
                  <a:schemeClr val="tx1">
                    <a:lumMod val="75000"/>
                    <a:lumOff val="25000"/>
                  </a:schemeClr>
                </a:solidFill>
                <a:cs typeface="Arial" pitchFamily="34" charset="0"/>
              </a:rPr>
              <a:t>Knowledge base:</a:t>
            </a:r>
          </a:p>
          <a:p>
            <a:r>
              <a:rPr lang="en-US" altLang="ko-KR" dirty="0" smtClean="0">
                <a:solidFill>
                  <a:schemeClr val="tx1">
                    <a:lumMod val="75000"/>
                    <a:lumOff val="25000"/>
                  </a:schemeClr>
                </a:solidFill>
                <a:cs typeface="Arial" pitchFamily="34" charset="0"/>
              </a:rPr>
              <a:t>A </a:t>
            </a:r>
            <a:r>
              <a:rPr lang="en-US" altLang="ko-KR" dirty="0">
                <a:solidFill>
                  <a:schemeClr val="tx1">
                    <a:lumMod val="75000"/>
                    <a:lumOff val="25000"/>
                  </a:schemeClr>
                </a:solidFill>
                <a:cs typeface="Arial" pitchFamily="34" charset="0"/>
              </a:rPr>
              <a:t>set of sentences that describe the world in some formal</a:t>
            </a:r>
          </a:p>
          <a:p>
            <a:r>
              <a:rPr lang="en-US" altLang="ko-KR" dirty="0">
                <a:solidFill>
                  <a:schemeClr val="tx1">
                    <a:lumMod val="75000"/>
                    <a:lumOff val="25000"/>
                  </a:schemeClr>
                </a:solidFill>
                <a:cs typeface="Arial" pitchFamily="34" charset="0"/>
              </a:rPr>
              <a:t>(representational) language (e.g. first-order logic</a:t>
            </a:r>
            <a:r>
              <a:rPr lang="en-US" altLang="ko-KR" dirty="0" smtClean="0">
                <a:solidFill>
                  <a:schemeClr val="tx1">
                    <a:lumMod val="75000"/>
                    <a:lumOff val="25000"/>
                  </a:schemeClr>
                </a:solidFill>
                <a:cs typeface="Arial" pitchFamily="34" charset="0"/>
              </a:rPr>
              <a:t>)</a:t>
            </a:r>
          </a:p>
          <a:p>
            <a:endParaRPr lang="en-US" altLang="ko-KR" dirty="0">
              <a:solidFill>
                <a:schemeClr val="tx1">
                  <a:lumMod val="75000"/>
                  <a:lumOff val="25000"/>
                </a:schemeClr>
              </a:solidFill>
              <a:cs typeface="Arial" pitchFamily="34" charset="0"/>
            </a:endParaRPr>
          </a:p>
          <a:p>
            <a:r>
              <a:rPr lang="en-US" altLang="ko-KR" dirty="0" smtClean="0">
                <a:solidFill>
                  <a:schemeClr val="tx1">
                    <a:lumMod val="75000"/>
                    <a:lumOff val="25000"/>
                  </a:schemeClr>
                </a:solidFill>
                <a:cs typeface="Arial" pitchFamily="34" charset="0"/>
              </a:rPr>
              <a:t>Domain </a:t>
            </a:r>
            <a:r>
              <a:rPr lang="en-US" altLang="ko-KR" dirty="0">
                <a:solidFill>
                  <a:schemeClr val="tx1">
                    <a:lumMod val="75000"/>
                    <a:lumOff val="25000"/>
                  </a:schemeClr>
                </a:solidFill>
                <a:cs typeface="Arial" pitchFamily="34" charset="0"/>
              </a:rPr>
              <a:t>specific </a:t>
            </a:r>
            <a:r>
              <a:rPr lang="en-US" altLang="ko-KR" dirty="0" smtClean="0">
                <a:solidFill>
                  <a:schemeClr val="tx1">
                    <a:lumMod val="75000"/>
                    <a:lumOff val="25000"/>
                  </a:schemeClr>
                </a:solidFill>
                <a:cs typeface="Arial" pitchFamily="34" charset="0"/>
              </a:rPr>
              <a:t>knowledge</a:t>
            </a:r>
          </a:p>
          <a:p>
            <a:endParaRPr lang="en-US" altLang="ko-KR" dirty="0">
              <a:solidFill>
                <a:schemeClr val="tx1">
                  <a:lumMod val="75000"/>
                  <a:lumOff val="25000"/>
                </a:schemeClr>
              </a:solidFill>
              <a:cs typeface="Arial" pitchFamily="34" charset="0"/>
            </a:endParaRPr>
          </a:p>
          <a:p>
            <a:r>
              <a:rPr lang="en-US" altLang="ko-KR" b="1" dirty="0" smtClean="0">
                <a:solidFill>
                  <a:schemeClr val="tx1">
                    <a:lumMod val="75000"/>
                    <a:lumOff val="25000"/>
                  </a:schemeClr>
                </a:solidFill>
                <a:cs typeface="Arial" pitchFamily="34" charset="0"/>
              </a:rPr>
              <a:t>Inference </a:t>
            </a:r>
            <a:r>
              <a:rPr lang="en-US" altLang="ko-KR" b="1" dirty="0">
                <a:solidFill>
                  <a:schemeClr val="tx1">
                    <a:lumMod val="75000"/>
                    <a:lumOff val="25000"/>
                  </a:schemeClr>
                </a:solidFill>
                <a:cs typeface="Arial" pitchFamily="34" charset="0"/>
              </a:rPr>
              <a:t>engine</a:t>
            </a:r>
            <a:r>
              <a:rPr lang="en-US" altLang="ko-KR" b="1" dirty="0" smtClean="0">
                <a:solidFill>
                  <a:schemeClr val="tx1">
                    <a:lumMod val="75000"/>
                    <a:lumOff val="25000"/>
                  </a:schemeClr>
                </a:solidFill>
                <a:cs typeface="Arial" pitchFamily="34" charset="0"/>
              </a:rPr>
              <a:t>:</a:t>
            </a:r>
          </a:p>
          <a:p>
            <a:r>
              <a:rPr lang="en-US" altLang="ko-KR" dirty="0" smtClean="0">
                <a:solidFill>
                  <a:schemeClr val="tx1">
                    <a:lumMod val="75000"/>
                    <a:lumOff val="25000"/>
                  </a:schemeClr>
                </a:solidFill>
                <a:cs typeface="Arial" pitchFamily="34" charset="0"/>
              </a:rPr>
              <a:t>A </a:t>
            </a:r>
            <a:r>
              <a:rPr lang="en-US" altLang="ko-KR" dirty="0">
                <a:solidFill>
                  <a:schemeClr val="tx1">
                    <a:lumMod val="75000"/>
                    <a:lumOff val="25000"/>
                  </a:schemeClr>
                </a:solidFill>
                <a:cs typeface="Arial" pitchFamily="34" charset="0"/>
              </a:rPr>
              <a:t>set of procedures that work upon the representational</a:t>
            </a:r>
          </a:p>
          <a:p>
            <a:r>
              <a:rPr lang="en-US" altLang="ko-KR" dirty="0">
                <a:solidFill>
                  <a:schemeClr val="tx1">
                    <a:lumMod val="75000"/>
                    <a:lumOff val="25000"/>
                  </a:schemeClr>
                </a:solidFill>
                <a:cs typeface="Arial" pitchFamily="34" charset="0"/>
              </a:rPr>
              <a:t>language and can infer new facts or answer KB queries</a:t>
            </a:r>
          </a:p>
          <a:p>
            <a:r>
              <a:rPr lang="en-US" altLang="ko-KR" dirty="0">
                <a:solidFill>
                  <a:schemeClr val="tx1">
                    <a:lumMod val="75000"/>
                    <a:lumOff val="25000"/>
                  </a:schemeClr>
                </a:solidFill>
                <a:cs typeface="Arial" pitchFamily="34" charset="0"/>
              </a:rPr>
              <a:t>(e.g. resolution algorithm, forward chaining</a:t>
            </a:r>
            <a:r>
              <a:rPr lang="en-US" altLang="ko-KR" dirty="0" smtClean="0">
                <a:solidFill>
                  <a:schemeClr val="tx1">
                    <a:lumMod val="75000"/>
                    <a:lumOff val="25000"/>
                  </a:schemeClr>
                </a:solidFill>
                <a:cs typeface="Arial" pitchFamily="34" charset="0"/>
              </a:rPr>
              <a:t>)</a:t>
            </a:r>
          </a:p>
          <a:p>
            <a:endParaRPr lang="en-US" altLang="ko-KR" dirty="0">
              <a:solidFill>
                <a:schemeClr val="tx1">
                  <a:lumMod val="75000"/>
                  <a:lumOff val="25000"/>
                </a:schemeClr>
              </a:solidFill>
              <a:cs typeface="Arial" pitchFamily="34" charset="0"/>
            </a:endParaRPr>
          </a:p>
          <a:p>
            <a:r>
              <a:rPr lang="en-US" altLang="ko-KR" dirty="0">
                <a:solidFill>
                  <a:schemeClr val="tx1">
                    <a:lumMod val="75000"/>
                    <a:lumOff val="25000"/>
                  </a:schemeClr>
                </a:solidFill>
                <a:cs typeface="Arial" pitchFamily="34" charset="0"/>
              </a:rPr>
              <a:t>Domain independent</a:t>
            </a:r>
          </a:p>
        </p:txBody>
      </p:sp>
    </p:spTree>
    <p:extLst>
      <p:ext uri="{BB962C8B-B14F-4D97-AF65-F5344CB8AC3E}">
        <p14:creationId xmlns:p14="http://schemas.microsoft.com/office/powerpoint/2010/main" val="355554402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Tree>
    <p:extLst>
      <p:ext uri="{BB962C8B-B14F-4D97-AF65-F5344CB8AC3E}">
        <p14:creationId xmlns:p14="http://schemas.microsoft.com/office/powerpoint/2010/main" val="1663840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solidFill>
                  <a:schemeClr val="tx1">
                    <a:lumMod val="75000"/>
                    <a:lumOff val="25000"/>
                  </a:schemeClr>
                </a:solidFill>
              </a:rPr>
              <a:t>Types of Knowledge?</a:t>
            </a:r>
            <a:endParaRPr lang="ko-KR" altLang="en-US" dirty="0">
              <a:solidFill>
                <a:schemeClr val="tx1">
                  <a:lumMod val="75000"/>
                  <a:lumOff val="25000"/>
                </a:schemeClr>
              </a:solidFill>
            </a:endParaRPr>
          </a:p>
        </p:txBody>
      </p:sp>
      <p:sp>
        <p:nvSpPr>
          <p:cNvPr id="4" name="Rectangle 3"/>
          <p:cNvSpPr/>
          <p:nvPr/>
        </p:nvSpPr>
        <p:spPr>
          <a:xfrm>
            <a:off x="1835696" y="987574"/>
            <a:ext cx="6615211" cy="3752479"/>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979712" y="1250388"/>
            <a:ext cx="6480720" cy="3539430"/>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Procedural knowledge</a:t>
            </a:r>
            <a:r>
              <a:rPr lang="en-US" altLang="ko-KR" sz="1600" dirty="0" smtClean="0">
                <a:solidFill>
                  <a:schemeClr val="tx1">
                    <a:lumMod val="75000"/>
                    <a:lumOff val="25000"/>
                  </a:schemeClr>
                </a:solidFill>
                <a:cs typeface="Arial" pitchFamily="34" charset="0"/>
              </a:rPr>
              <a:t>: is </a:t>
            </a:r>
            <a:r>
              <a:rPr lang="en-US" altLang="ko-KR" sz="1600" dirty="0">
                <a:solidFill>
                  <a:schemeClr val="tx1">
                    <a:lumMod val="75000"/>
                    <a:lumOff val="25000"/>
                  </a:schemeClr>
                </a:solidFill>
                <a:cs typeface="Arial" pitchFamily="34" charset="0"/>
              </a:rPr>
              <a:t>compiled or processed form of information</a:t>
            </a:r>
            <a:r>
              <a:rPr lang="en-US" altLang="ko-KR" sz="1600" dirty="0" smtClean="0">
                <a:solidFill>
                  <a:schemeClr val="tx1">
                    <a:lumMod val="75000"/>
                    <a:lumOff val="25000"/>
                  </a:schemeClr>
                </a:solidFill>
                <a:cs typeface="Arial" pitchFamily="34" charset="0"/>
              </a:rPr>
              <a:t>.(Computer programs) </a:t>
            </a:r>
            <a:endParaRPr lang="en-US" altLang="ko-KR" sz="1600" dirty="0">
              <a:solidFill>
                <a:schemeClr val="tx1">
                  <a:lumMod val="75000"/>
                  <a:lumOff val="25000"/>
                </a:schemeClr>
              </a:solidFill>
              <a:cs typeface="Arial" pitchFamily="34" charset="0"/>
            </a:endParaRPr>
          </a:p>
          <a:p>
            <a:endParaRPr lang="en-US" altLang="ko-KR" sz="1600" dirty="0">
              <a:solidFill>
                <a:schemeClr val="tx1">
                  <a:lumMod val="75000"/>
                  <a:lumOff val="25000"/>
                </a:schemeClr>
              </a:solidFill>
              <a:cs typeface="Arial" pitchFamily="34" charset="0"/>
            </a:endParaRPr>
          </a:p>
          <a:p>
            <a:r>
              <a:rPr lang="en-US" altLang="ko-KR" sz="1600" b="1" dirty="0">
                <a:solidFill>
                  <a:schemeClr val="tx1">
                    <a:lumMod val="75000"/>
                    <a:lumOff val="25000"/>
                  </a:schemeClr>
                </a:solidFill>
                <a:cs typeface="Arial" pitchFamily="34" charset="0"/>
              </a:rPr>
              <a:t>Declarative knowledge</a:t>
            </a:r>
            <a:r>
              <a:rPr lang="en-US" altLang="ko-KR" sz="1600" dirty="0">
                <a:solidFill>
                  <a:schemeClr val="tx1">
                    <a:lumMod val="75000"/>
                    <a:lumOff val="25000"/>
                  </a:schemeClr>
                </a:solidFill>
                <a:cs typeface="Arial" pitchFamily="34" charset="0"/>
              </a:rPr>
              <a:t>: is passive knowledge in the form of statements of facts about the world</a:t>
            </a:r>
          </a:p>
          <a:p>
            <a:endParaRPr lang="en-US" altLang="ko-KR" sz="1600" dirty="0">
              <a:solidFill>
                <a:schemeClr val="tx1">
                  <a:lumMod val="75000"/>
                  <a:lumOff val="25000"/>
                </a:schemeClr>
              </a:solidFill>
              <a:cs typeface="Arial" pitchFamily="34" charset="0"/>
            </a:endParaRPr>
          </a:p>
          <a:p>
            <a:r>
              <a:rPr lang="en-US" altLang="ko-KR" sz="1600" b="1" dirty="0">
                <a:solidFill>
                  <a:schemeClr val="tx1">
                    <a:lumMod val="75000"/>
                    <a:lumOff val="25000"/>
                  </a:schemeClr>
                </a:solidFill>
                <a:cs typeface="Arial" pitchFamily="34" charset="0"/>
              </a:rPr>
              <a:t>Heuristic knowledge</a:t>
            </a:r>
            <a:r>
              <a:rPr lang="en-US" altLang="ko-KR" sz="1600" dirty="0">
                <a:solidFill>
                  <a:schemeClr val="tx1">
                    <a:lumMod val="75000"/>
                    <a:lumOff val="25000"/>
                  </a:schemeClr>
                </a:solidFill>
                <a:cs typeface="Arial" pitchFamily="34" charset="0"/>
              </a:rPr>
              <a:t>: are rules of thumb or tricks. Heuristic knowledge is used to make judgments and also to simplify solution of problems</a:t>
            </a:r>
            <a:r>
              <a:rPr lang="en-US" altLang="ko-KR" sz="1600" dirty="0" smtClean="0">
                <a:solidFill>
                  <a:schemeClr val="tx1">
                    <a:lumMod val="75000"/>
                    <a:lumOff val="25000"/>
                  </a:schemeClr>
                </a:solidFill>
                <a:cs typeface="Arial" pitchFamily="34" charset="0"/>
              </a:rPr>
              <a:t>.</a:t>
            </a:r>
          </a:p>
          <a:p>
            <a:r>
              <a:rPr lang="en-US" altLang="ko-KR" sz="1600" b="1" dirty="0">
                <a:solidFill>
                  <a:schemeClr val="tx1">
                    <a:lumMod val="75000"/>
                    <a:lumOff val="25000"/>
                  </a:schemeClr>
                </a:solidFill>
                <a:cs typeface="Arial" pitchFamily="34" charset="0"/>
              </a:rPr>
              <a:t>Ontological</a:t>
            </a:r>
            <a:r>
              <a:rPr lang="en-US" altLang="ko-KR" sz="1400" dirty="0" smtClean="0">
                <a:solidFill>
                  <a:schemeClr val="tx1">
                    <a:lumMod val="75000"/>
                    <a:lumOff val="25000"/>
                  </a:schemeClr>
                </a:solidFill>
                <a:cs typeface="Arial" pitchFamily="34" charset="0"/>
              </a:rPr>
              <a:t>: </a:t>
            </a:r>
            <a:r>
              <a:rPr lang="en-US" altLang="ko-KR" sz="1600" dirty="0">
                <a:solidFill>
                  <a:schemeClr val="tx1">
                    <a:lumMod val="75000"/>
                    <a:lumOff val="25000"/>
                  </a:schemeClr>
                </a:solidFill>
                <a:cs typeface="Arial" pitchFamily="34" charset="0"/>
              </a:rPr>
              <a:t>taxonomy with relations governing </a:t>
            </a:r>
            <a:r>
              <a:rPr lang="en-US" altLang="ko-KR" sz="1600" dirty="0" smtClean="0">
                <a:solidFill>
                  <a:schemeClr val="tx1">
                    <a:lumMod val="75000"/>
                    <a:lumOff val="25000"/>
                  </a:schemeClr>
                </a:solidFill>
                <a:cs typeface="Arial" pitchFamily="34" charset="0"/>
              </a:rPr>
              <a:t>concepts</a:t>
            </a:r>
          </a:p>
          <a:p>
            <a:endParaRPr lang="en-US" altLang="ko-KR" sz="1600" dirty="0" smtClean="0">
              <a:solidFill>
                <a:schemeClr val="tx1">
                  <a:lumMod val="75000"/>
                  <a:lumOff val="25000"/>
                </a:schemeClr>
              </a:solidFill>
              <a:cs typeface="Arial" pitchFamily="34" charset="0"/>
            </a:endParaRPr>
          </a:p>
          <a:p>
            <a:r>
              <a:rPr lang="en-US" altLang="ko-KR" sz="1600" b="1" dirty="0" smtClean="0">
                <a:solidFill>
                  <a:schemeClr val="tx1">
                    <a:lumMod val="75000"/>
                    <a:lumOff val="25000"/>
                  </a:schemeClr>
                </a:solidFill>
                <a:cs typeface="Arial" pitchFamily="34" charset="0"/>
              </a:rPr>
              <a:t>Statistical</a:t>
            </a:r>
            <a:r>
              <a:rPr lang="en-US" altLang="ko-KR" sz="1600" dirty="0" smtClean="0">
                <a:solidFill>
                  <a:schemeClr val="tx1">
                    <a:lumMod val="75000"/>
                    <a:lumOff val="25000"/>
                  </a:schemeClr>
                </a:solidFill>
                <a:cs typeface="Arial" pitchFamily="34" charset="0"/>
              </a:rPr>
              <a:t>: Really </a:t>
            </a:r>
            <a:r>
              <a:rPr lang="en-US" altLang="ko-KR" sz="1600" dirty="0">
                <a:solidFill>
                  <a:schemeClr val="tx1">
                    <a:lumMod val="75000"/>
                    <a:lumOff val="25000"/>
                  </a:schemeClr>
                </a:solidFill>
                <a:cs typeface="Arial" pitchFamily="34" charset="0"/>
              </a:rPr>
              <a:t>statements induced from data</a:t>
            </a:r>
            <a:r>
              <a:rPr lang="en-US" altLang="ko-KR" sz="1600" dirty="0" smtClean="0">
                <a:solidFill>
                  <a:schemeClr val="tx1">
                    <a:lumMod val="75000"/>
                    <a:lumOff val="25000"/>
                  </a:schemeClr>
                </a:solidFill>
                <a:cs typeface="Arial" pitchFamily="34" charset="0"/>
              </a:rPr>
              <a:t>.</a:t>
            </a:r>
            <a:br>
              <a:rPr lang="en-US" altLang="ko-KR" sz="1600" dirty="0" smtClean="0">
                <a:solidFill>
                  <a:schemeClr val="tx1">
                    <a:lumMod val="75000"/>
                    <a:lumOff val="25000"/>
                  </a:schemeClr>
                </a:solidFill>
                <a:cs typeface="Arial" pitchFamily="34" charset="0"/>
              </a:rPr>
            </a:br>
            <a:endParaRPr lang="en-US" altLang="ko-KR" sz="1600" dirty="0" smtClean="0">
              <a:solidFill>
                <a:schemeClr val="tx1">
                  <a:lumMod val="75000"/>
                  <a:lumOff val="25000"/>
                </a:schemeClr>
              </a:solidFill>
              <a:cs typeface="Arial" pitchFamily="34" charset="0"/>
            </a:endParaRPr>
          </a:p>
          <a:p>
            <a:r>
              <a:rPr lang="en-US" altLang="ko-KR" sz="1600" b="1" dirty="0">
                <a:solidFill>
                  <a:schemeClr val="tx1">
                    <a:lumMod val="75000"/>
                    <a:lumOff val="25000"/>
                  </a:schemeClr>
                </a:solidFill>
                <a:cs typeface="Arial" pitchFamily="34" charset="0"/>
              </a:rPr>
              <a:t>Taxonomic</a:t>
            </a:r>
            <a:r>
              <a:rPr lang="en-US" altLang="ko-KR" sz="1600" dirty="0">
                <a:solidFill>
                  <a:schemeClr val="tx1">
                    <a:lumMod val="75000"/>
                    <a:lumOff val="25000"/>
                  </a:schemeClr>
                </a:solidFill>
                <a:cs typeface="Arial" pitchFamily="34" charset="0"/>
              </a:rPr>
              <a:t> - hierarchical classification knowledge</a:t>
            </a:r>
          </a:p>
        </p:txBody>
      </p:sp>
    </p:spTree>
    <p:extLst>
      <p:ext uri="{BB962C8B-B14F-4D97-AF65-F5344CB8AC3E}">
        <p14:creationId xmlns:p14="http://schemas.microsoft.com/office/powerpoint/2010/main" val="27059805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3200" dirty="0" smtClean="0">
                <a:solidFill>
                  <a:schemeClr val="tx1">
                    <a:lumMod val="75000"/>
                    <a:lumOff val="25000"/>
                  </a:schemeClr>
                </a:solidFill>
              </a:rPr>
              <a:t>What is a Knowledge Representation?</a:t>
            </a:r>
            <a:endParaRPr lang="ko-KR" altLang="en-US" sz="3200" dirty="0">
              <a:solidFill>
                <a:schemeClr val="tx1">
                  <a:lumMod val="75000"/>
                  <a:lumOff val="25000"/>
                </a:schemeClr>
              </a:solidFill>
            </a:endParaRPr>
          </a:p>
        </p:txBody>
      </p:sp>
      <p:sp>
        <p:nvSpPr>
          <p:cNvPr id="4" name="Rectangle 3"/>
          <p:cNvSpPr/>
          <p:nvPr/>
        </p:nvSpPr>
        <p:spPr>
          <a:xfrm>
            <a:off x="1835696" y="771550"/>
            <a:ext cx="6840760"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979712" y="957998"/>
            <a:ext cx="6624736" cy="4124206"/>
          </a:xfrm>
          <a:prstGeom prst="rect">
            <a:avLst/>
          </a:prstGeom>
          <a:noFill/>
        </p:spPr>
        <p:txBody>
          <a:bodyPr wrap="square" rtlCol="0" anchor="ctr">
            <a:spAutoFit/>
          </a:bodyPr>
          <a:lstStyle/>
          <a:p>
            <a:r>
              <a:rPr lang="en-US" altLang="ko-KR" sz="1600" dirty="0" smtClean="0">
                <a:solidFill>
                  <a:schemeClr val="tx1">
                    <a:lumMod val="75000"/>
                    <a:lumOff val="25000"/>
                  </a:schemeClr>
                </a:solidFill>
                <a:cs typeface="Arial" pitchFamily="34" charset="0"/>
              </a:rPr>
              <a:t>The object of a </a:t>
            </a:r>
            <a:r>
              <a:rPr lang="en-US" altLang="ko-KR" sz="1600" b="1" i="1" dirty="0" smtClean="0">
                <a:solidFill>
                  <a:schemeClr val="tx1">
                    <a:lumMod val="75000"/>
                    <a:lumOff val="25000"/>
                  </a:schemeClr>
                </a:solidFill>
                <a:cs typeface="Arial" pitchFamily="34" charset="0"/>
              </a:rPr>
              <a:t>knowledge representatio</a:t>
            </a:r>
            <a:r>
              <a:rPr lang="en-US" altLang="ko-KR" sz="1600" dirty="0" smtClean="0">
                <a:solidFill>
                  <a:schemeClr val="tx1">
                    <a:lumMod val="75000"/>
                    <a:lumOff val="25000"/>
                  </a:schemeClr>
                </a:solidFill>
                <a:cs typeface="Arial" pitchFamily="34" charset="0"/>
              </a:rPr>
              <a:t>n is to express knowledge in a computer tractable form, so that it can be used to enable our AI agents to perform well.</a:t>
            </a:r>
          </a:p>
          <a:p>
            <a:r>
              <a:rPr lang="en-US" altLang="ko-KR" sz="1600" dirty="0" smtClean="0">
                <a:solidFill>
                  <a:schemeClr val="tx1">
                    <a:lumMod val="75000"/>
                    <a:lumOff val="25000"/>
                  </a:schemeClr>
                </a:solidFill>
                <a:cs typeface="Arial" pitchFamily="34" charset="0"/>
              </a:rPr>
              <a:t/>
            </a:r>
            <a:br>
              <a:rPr lang="en-US" altLang="ko-KR" sz="1600" dirty="0" smtClean="0">
                <a:solidFill>
                  <a:schemeClr val="tx1">
                    <a:lumMod val="75000"/>
                    <a:lumOff val="25000"/>
                  </a:schemeClr>
                </a:solidFill>
                <a:cs typeface="Arial" pitchFamily="34" charset="0"/>
              </a:rPr>
            </a:br>
            <a:r>
              <a:rPr lang="en-US" altLang="ko-KR" sz="1600" dirty="0" smtClean="0">
                <a:solidFill>
                  <a:schemeClr val="tx1">
                    <a:lumMod val="75000"/>
                    <a:lumOff val="25000"/>
                  </a:schemeClr>
                </a:solidFill>
                <a:cs typeface="Arial" pitchFamily="34" charset="0"/>
              </a:rPr>
              <a:t>A </a:t>
            </a:r>
            <a:r>
              <a:rPr lang="en-US" altLang="ko-KR" sz="1600" b="1" i="1" dirty="0" smtClean="0">
                <a:solidFill>
                  <a:schemeClr val="tx1">
                    <a:lumMod val="75000"/>
                    <a:lumOff val="25000"/>
                  </a:schemeClr>
                </a:solidFill>
                <a:cs typeface="Arial" pitchFamily="34" charset="0"/>
              </a:rPr>
              <a:t>knowledge representation language </a:t>
            </a:r>
            <a:r>
              <a:rPr lang="en-US" altLang="ko-KR" sz="1600" dirty="0" smtClean="0">
                <a:solidFill>
                  <a:schemeClr val="tx1">
                    <a:lumMod val="75000"/>
                    <a:lumOff val="25000"/>
                  </a:schemeClr>
                </a:solidFill>
                <a:cs typeface="Arial" pitchFamily="34" charset="0"/>
              </a:rPr>
              <a:t>is defined by two aspects:</a:t>
            </a:r>
          </a:p>
          <a:p>
            <a:r>
              <a:rPr lang="en-US" altLang="ko-KR" sz="1400" dirty="0" smtClean="0">
                <a:solidFill>
                  <a:schemeClr val="tx1">
                    <a:lumMod val="75000"/>
                    <a:lumOff val="25000"/>
                  </a:schemeClr>
                </a:solidFill>
                <a:cs typeface="Arial" pitchFamily="34" charset="0"/>
              </a:rPr>
              <a:t/>
            </a:r>
            <a:br>
              <a:rPr lang="en-US" altLang="ko-KR" sz="1400" dirty="0" smtClean="0">
                <a:solidFill>
                  <a:schemeClr val="tx1">
                    <a:lumMod val="75000"/>
                    <a:lumOff val="25000"/>
                  </a:schemeClr>
                </a:solidFill>
                <a:cs typeface="Arial" pitchFamily="34" charset="0"/>
              </a:rPr>
            </a:br>
            <a:r>
              <a:rPr lang="en-US" altLang="ko-KR" sz="1400" dirty="0" smtClean="0">
                <a:solidFill>
                  <a:schemeClr val="tx1">
                    <a:lumMod val="75000"/>
                    <a:lumOff val="25000"/>
                  </a:schemeClr>
                </a:solidFill>
                <a:cs typeface="Arial" pitchFamily="34" charset="0"/>
              </a:rPr>
              <a:t>1.</a:t>
            </a:r>
            <a:r>
              <a:rPr lang="en-US" altLang="ko-KR" sz="1400" i="1" dirty="0" smtClean="0">
                <a:solidFill>
                  <a:schemeClr val="tx1">
                    <a:lumMod val="75000"/>
                    <a:lumOff val="25000"/>
                  </a:schemeClr>
                </a:solidFill>
                <a:cs typeface="Arial" pitchFamily="34" charset="0"/>
              </a:rPr>
              <a:t> </a:t>
            </a:r>
            <a:r>
              <a:rPr lang="en-US" altLang="ko-KR" sz="1400" b="1" i="1" dirty="0" smtClean="0">
                <a:solidFill>
                  <a:schemeClr val="tx1">
                    <a:lumMod val="75000"/>
                    <a:lumOff val="25000"/>
                  </a:schemeClr>
                </a:solidFill>
                <a:cs typeface="Arial" pitchFamily="34" charset="0"/>
              </a:rPr>
              <a:t>Syntax</a:t>
            </a:r>
            <a:r>
              <a:rPr lang="en-US" altLang="ko-KR" sz="1400" i="1" dirty="0" smtClean="0">
                <a:solidFill>
                  <a:schemeClr val="tx1">
                    <a:lumMod val="75000"/>
                    <a:lumOff val="25000"/>
                  </a:schemeClr>
                </a:solidFill>
                <a:cs typeface="Arial" pitchFamily="34" charset="0"/>
              </a:rPr>
              <a:t> </a:t>
            </a:r>
            <a:r>
              <a:rPr lang="en-US" altLang="ko-KR" sz="1400" dirty="0" smtClean="0">
                <a:solidFill>
                  <a:schemeClr val="tx1">
                    <a:lumMod val="75000"/>
                    <a:lumOff val="25000"/>
                  </a:schemeClr>
                </a:solidFill>
                <a:cs typeface="Arial" pitchFamily="34" charset="0"/>
              </a:rPr>
              <a:t>The syntax of a language defines which configurations of the components of the language constitute valid sentences.</a:t>
            </a:r>
            <a:br>
              <a:rPr lang="en-US" altLang="ko-KR" sz="1400" dirty="0" smtClean="0">
                <a:solidFill>
                  <a:schemeClr val="tx1">
                    <a:lumMod val="75000"/>
                    <a:lumOff val="25000"/>
                  </a:schemeClr>
                </a:solidFill>
                <a:cs typeface="Arial" pitchFamily="34" charset="0"/>
              </a:rPr>
            </a:br>
            <a:endParaRPr lang="en-US" altLang="ko-KR" sz="1400" dirty="0" smtClean="0">
              <a:solidFill>
                <a:schemeClr val="tx1">
                  <a:lumMod val="75000"/>
                  <a:lumOff val="25000"/>
                </a:schemeClr>
              </a:solidFill>
              <a:cs typeface="Arial" pitchFamily="34" charset="0"/>
            </a:endParaRPr>
          </a:p>
          <a:p>
            <a:r>
              <a:rPr lang="en-US" altLang="ko-KR" sz="1400" dirty="0" smtClean="0">
                <a:solidFill>
                  <a:schemeClr val="tx1">
                    <a:lumMod val="75000"/>
                    <a:lumOff val="25000"/>
                  </a:schemeClr>
                </a:solidFill>
                <a:cs typeface="Arial" pitchFamily="34" charset="0"/>
              </a:rPr>
              <a:t>2. </a:t>
            </a:r>
            <a:r>
              <a:rPr lang="en-US" altLang="ko-KR" sz="1400" b="1" i="1" dirty="0" smtClean="0">
                <a:solidFill>
                  <a:schemeClr val="tx1">
                    <a:lumMod val="75000"/>
                    <a:lumOff val="25000"/>
                  </a:schemeClr>
                </a:solidFill>
                <a:cs typeface="Arial" pitchFamily="34" charset="0"/>
              </a:rPr>
              <a:t>Semantics</a:t>
            </a:r>
            <a:r>
              <a:rPr lang="en-US" altLang="ko-KR" sz="1400" dirty="0" smtClean="0">
                <a:solidFill>
                  <a:schemeClr val="tx1">
                    <a:lumMod val="75000"/>
                    <a:lumOff val="25000"/>
                  </a:schemeClr>
                </a:solidFill>
                <a:cs typeface="Arial" pitchFamily="34" charset="0"/>
              </a:rPr>
              <a:t> The semantics defines which facts in the world the sentences refer to, and hence the statement about the world that each sentence makes.</a:t>
            </a:r>
          </a:p>
          <a:p>
            <a:r>
              <a:rPr lang="en-US" altLang="ko-KR" sz="1400" dirty="0" smtClean="0">
                <a:solidFill>
                  <a:schemeClr val="tx1">
                    <a:lumMod val="75000"/>
                    <a:lumOff val="25000"/>
                  </a:schemeClr>
                </a:solidFill>
                <a:cs typeface="Arial" pitchFamily="34" charset="0"/>
              </a:rPr>
              <a:t/>
            </a:r>
            <a:br>
              <a:rPr lang="en-US" altLang="ko-KR" sz="1400" dirty="0" smtClean="0">
                <a:solidFill>
                  <a:schemeClr val="tx1">
                    <a:lumMod val="75000"/>
                    <a:lumOff val="25000"/>
                  </a:schemeClr>
                </a:solidFill>
                <a:cs typeface="Arial" pitchFamily="34" charset="0"/>
              </a:rPr>
            </a:br>
            <a:r>
              <a:rPr lang="en-US" altLang="ko-KR" sz="1400" dirty="0" smtClean="0">
                <a:solidFill>
                  <a:schemeClr val="tx1">
                    <a:lumMod val="75000"/>
                    <a:lumOff val="25000"/>
                  </a:schemeClr>
                </a:solidFill>
                <a:cs typeface="Arial" pitchFamily="34" charset="0"/>
              </a:rPr>
              <a:t>This is a very general idea, and not restricted to natural language.</a:t>
            </a:r>
          </a:p>
          <a:p>
            <a:r>
              <a:rPr lang="en-US" altLang="ko-KR" sz="1400" dirty="0" smtClean="0">
                <a:solidFill>
                  <a:schemeClr val="tx1">
                    <a:lumMod val="75000"/>
                    <a:lumOff val="25000"/>
                  </a:schemeClr>
                </a:solidFill>
                <a:cs typeface="Arial" pitchFamily="34" charset="0"/>
              </a:rPr>
              <a:t>Suppose the language is arithmetic, then</a:t>
            </a:r>
            <a:br>
              <a:rPr lang="en-US" altLang="ko-KR" sz="1400" dirty="0" smtClean="0">
                <a:solidFill>
                  <a:schemeClr val="tx1">
                    <a:lumMod val="75000"/>
                    <a:lumOff val="25000"/>
                  </a:schemeClr>
                </a:solidFill>
                <a:cs typeface="Arial" pitchFamily="34" charset="0"/>
              </a:rPr>
            </a:br>
            <a:endParaRPr lang="en-US" altLang="ko-KR" sz="1400" dirty="0" smtClean="0">
              <a:solidFill>
                <a:schemeClr val="tx1">
                  <a:lumMod val="75000"/>
                  <a:lumOff val="25000"/>
                </a:schemeClr>
              </a:solidFill>
              <a:cs typeface="Arial" pitchFamily="34" charset="0"/>
            </a:endParaRPr>
          </a:p>
          <a:p>
            <a:r>
              <a:rPr lang="en-US" altLang="ko-KR" sz="1400" dirty="0" smtClean="0">
                <a:solidFill>
                  <a:schemeClr val="tx1">
                    <a:lumMod val="75000"/>
                    <a:lumOff val="25000"/>
                  </a:schemeClr>
                </a:solidFill>
                <a:cs typeface="Arial" pitchFamily="34" charset="0"/>
              </a:rPr>
              <a:t>‘x’, ‘≥’ and ‘y’ are components (or symbols or words) of the language</a:t>
            </a:r>
          </a:p>
          <a:p>
            <a:r>
              <a:rPr lang="en-US" altLang="ko-KR" sz="1400" dirty="0" smtClean="0">
                <a:solidFill>
                  <a:schemeClr val="tx1">
                    <a:lumMod val="75000"/>
                    <a:lumOff val="25000"/>
                  </a:schemeClr>
                </a:solidFill>
                <a:cs typeface="Arial" pitchFamily="34" charset="0"/>
              </a:rPr>
              <a:t>the syntax says that ‘x ≥ y’ is a valid sentence in the language, but ‘≥ ≥ x y’ is not</a:t>
            </a:r>
          </a:p>
          <a:p>
            <a:r>
              <a:rPr lang="en-US" altLang="ko-KR" sz="1400" dirty="0" smtClean="0">
                <a:solidFill>
                  <a:schemeClr val="tx1">
                    <a:lumMod val="75000"/>
                    <a:lumOff val="25000"/>
                  </a:schemeClr>
                </a:solidFill>
                <a:cs typeface="Arial" pitchFamily="34" charset="0"/>
              </a:rPr>
              <a:t>the semantics say that ‘x ≥ y’ is false if y is bigger than x, and true otherwise</a:t>
            </a:r>
            <a:endParaRPr lang="en-US" altLang="ko-KR" sz="1400" i="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7975401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3200" dirty="0"/>
              <a:t>Requirements of a Knowledge Representation</a:t>
            </a:r>
            <a:endParaRPr lang="ko-KR" altLang="en-US" sz="3200" dirty="0"/>
          </a:p>
        </p:txBody>
      </p:sp>
      <p:sp>
        <p:nvSpPr>
          <p:cNvPr id="3" name="Text Placeholder 2"/>
          <p:cNvSpPr>
            <a:spLocks noGrp="1"/>
          </p:cNvSpPr>
          <p:nvPr>
            <p:ph type="body" sz="quarter" idx="11"/>
          </p:nvPr>
        </p:nvSpPr>
        <p:spPr/>
        <p:txBody>
          <a:bodyPr/>
          <a:lstStyle/>
          <a:p>
            <a:pPr lvl="0"/>
            <a:r>
              <a:rPr lang="en-US" altLang="ko-KR" dirty="0"/>
              <a:t>A good knowledge representation system for any particular domain should possess </a:t>
            </a:r>
            <a:r>
              <a:rPr lang="en-US" altLang="ko-KR" dirty="0" smtClean="0"/>
              <a:t>the following </a:t>
            </a:r>
            <a:r>
              <a:rPr lang="en-US" altLang="ko-KR" dirty="0"/>
              <a:t>properties:</a:t>
            </a:r>
          </a:p>
        </p:txBody>
      </p:sp>
      <p:sp>
        <p:nvSpPr>
          <p:cNvPr id="4" name="Oval 3"/>
          <p:cNvSpPr/>
          <p:nvPr/>
        </p:nvSpPr>
        <p:spPr>
          <a:xfrm>
            <a:off x="3288062" y="1983826"/>
            <a:ext cx="1080000" cy="1080000"/>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Oval 4"/>
          <p:cNvSpPr/>
          <p:nvPr/>
        </p:nvSpPr>
        <p:spPr>
          <a:xfrm>
            <a:off x="4728222" y="1983826"/>
            <a:ext cx="1080000" cy="10800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Oval 5"/>
          <p:cNvSpPr/>
          <p:nvPr/>
        </p:nvSpPr>
        <p:spPr>
          <a:xfrm>
            <a:off x="3288062" y="3314560"/>
            <a:ext cx="1080000" cy="10800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4728222" y="3314560"/>
            <a:ext cx="1080000" cy="10800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9"/>
          <p:cNvSpPr/>
          <p:nvPr/>
        </p:nvSpPr>
        <p:spPr>
          <a:xfrm>
            <a:off x="3615397" y="3655487"/>
            <a:ext cx="425330" cy="39814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23"/>
          <p:cNvSpPr/>
          <p:nvPr/>
        </p:nvSpPr>
        <p:spPr>
          <a:xfrm>
            <a:off x="5015910" y="2375410"/>
            <a:ext cx="504623" cy="296832"/>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30"/>
          <p:cNvSpPr/>
          <p:nvPr/>
        </p:nvSpPr>
        <p:spPr>
          <a:xfrm>
            <a:off x="3637525" y="2333846"/>
            <a:ext cx="381073" cy="37995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Oval 7"/>
          <p:cNvSpPr/>
          <p:nvPr/>
        </p:nvSpPr>
        <p:spPr>
          <a:xfrm>
            <a:off x="5042255" y="3628592"/>
            <a:ext cx="451934" cy="451934"/>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2" name="Group 11"/>
          <p:cNvGrpSpPr/>
          <p:nvPr/>
        </p:nvGrpSpPr>
        <p:grpSpPr>
          <a:xfrm>
            <a:off x="6075471" y="1794798"/>
            <a:ext cx="2745001" cy="1250454"/>
            <a:chOff x="2113657" y="4294679"/>
            <a:chExt cx="3647460" cy="939147"/>
          </a:xfrm>
        </p:grpSpPr>
        <p:sp>
          <p:nvSpPr>
            <p:cNvPr id="13" name="TextBox 12"/>
            <p:cNvSpPr txBox="1"/>
            <p:nvPr/>
          </p:nvSpPr>
          <p:spPr>
            <a:xfrm>
              <a:off x="2113657" y="4402829"/>
              <a:ext cx="3647459" cy="830997"/>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the ability to manipulate the representational structures to derive new structures (corresponding to new knowledge) from existing structures.</a:t>
              </a:r>
            </a:p>
          </p:txBody>
        </p:sp>
        <p:sp>
          <p:nvSpPr>
            <p:cNvPr id="14" name="TextBox 13"/>
            <p:cNvSpPr txBox="1"/>
            <p:nvPr/>
          </p:nvSpPr>
          <p:spPr>
            <a:xfrm>
              <a:off x="2113658" y="4294679"/>
              <a:ext cx="3647459" cy="254269"/>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Inferential Adequacy</a:t>
              </a:r>
              <a:endParaRPr lang="ko-KR" altLang="en-US" sz="1600" b="1" dirty="0">
                <a:solidFill>
                  <a:schemeClr val="tx1">
                    <a:lumMod val="75000"/>
                    <a:lumOff val="25000"/>
                  </a:schemeClr>
                </a:solidFill>
                <a:cs typeface="Arial" pitchFamily="34" charset="0"/>
              </a:endParaRPr>
            </a:p>
          </p:txBody>
        </p:sp>
      </p:grpSp>
      <p:grpSp>
        <p:nvGrpSpPr>
          <p:cNvPr id="15" name="Group 14"/>
          <p:cNvGrpSpPr/>
          <p:nvPr/>
        </p:nvGrpSpPr>
        <p:grpSpPr>
          <a:xfrm>
            <a:off x="6075471" y="3299670"/>
            <a:ext cx="2961025" cy="1504328"/>
            <a:chOff x="2113657" y="4318684"/>
            <a:chExt cx="3647460" cy="916493"/>
          </a:xfrm>
        </p:grpSpPr>
        <p:sp>
          <p:nvSpPr>
            <p:cNvPr id="16" name="TextBox 15"/>
            <p:cNvSpPr txBox="1"/>
            <p:nvPr/>
          </p:nvSpPr>
          <p:spPr>
            <a:xfrm>
              <a:off x="2113657" y="4401479"/>
              <a:ext cx="3647460" cy="833698"/>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the ability to acquire new information easily. Ideally the agent should be able to control its own knowledge acquisition, but direct insertion of information by a ‘knowledge engineer’ would be acceptable.</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2113658" y="4318684"/>
              <a:ext cx="3647459" cy="206260"/>
            </a:xfrm>
            <a:prstGeom prst="rect">
              <a:avLst/>
            </a:prstGeom>
            <a:noFill/>
          </p:spPr>
          <p:txBody>
            <a:bodyPr wrap="square" rtlCol="0" anchor="ctr">
              <a:spAutoFit/>
            </a:bodyPr>
            <a:lstStyle/>
            <a:p>
              <a:r>
                <a:rPr lang="en-US" altLang="ko-KR" sz="1600" b="1" dirty="0" err="1">
                  <a:solidFill>
                    <a:schemeClr val="tx1">
                      <a:lumMod val="75000"/>
                      <a:lumOff val="25000"/>
                    </a:schemeClr>
                  </a:solidFill>
                  <a:cs typeface="Arial" pitchFamily="34" charset="0"/>
                </a:rPr>
                <a:t>Acquisitional</a:t>
              </a:r>
              <a:r>
                <a:rPr lang="en-US" altLang="ko-KR" sz="1600" b="1" dirty="0">
                  <a:solidFill>
                    <a:schemeClr val="tx1">
                      <a:lumMod val="75000"/>
                      <a:lumOff val="25000"/>
                    </a:schemeClr>
                  </a:solidFill>
                  <a:cs typeface="Arial" pitchFamily="34" charset="0"/>
                </a:rPr>
                <a:t> Efficiency</a:t>
              </a:r>
              <a:endParaRPr lang="ko-KR" altLang="en-US" sz="1600" b="1" dirty="0">
                <a:solidFill>
                  <a:schemeClr val="tx1">
                    <a:lumMod val="75000"/>
                    <a:lumOff val="25000"/>
                  </a:schemeClr>
                </a:solidFill>
                <a:cs typeface="Arial" pitchFamily="34" charset="0"/>
              </a:endParaRPr>
            </a:p>
          </p:txBody>
        </p:sp>
      </p:grpSp>
      <p:grpSp>
        <p:nvGrpSpPr>
          <p:cNvPr id="18" name="Group 17"/>
          <p:cNvGrpSpPr/>
          <p:nvPr/>
        </p:nvGrpSpPr>
        <p:grpSpPr>
          <a:xfrm>
            <a:off x="107504" y="1920507"/>
            <a:ext cx="3024336" cy="1032408"/>
            <a:chOff x="419045" y="1416978"/>
            <a:chExt cx="1979691" cy="860824"/>
          </a:xfrm>
        </p:grpSpPr>
        <p:sp>
          <p:nvSpPr>
            <p:cNvPr id="19" name="TextBox 18"/>
            <p:cNvSpPr txBox="1"/>
            <p:nvPr/>
          </p:nvSpPr>
          <p:spPr>
            <a:xfrm>
              <a:off x="419045" y="1631471"/>
              <a:ext cx="1979690" cy="64633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the ability to represent all the different kinds of knowledge that might be needed in that domain.  </a:t>
              </a:r>
            </a:p>
          </p:txBody>
        </p:sp>
        <p:sp>
          <p:nvSpPr>
            <p:cNvPr id="20" name="TextBox 19"/>
            <p:cNvSpPr txBox="1"/>
            <p:nvPr/>
          </p:nvSpPr>
          <p:spPr>
            <a:xfrm>
              <a:off x="467545" y="1416978"/>
              <a:ext cx="1931191" cy="282287"/>
            </a:xfrm>
            <a:prstGeom prst="rect">
              <a:avLst/>
            </a:prstGeom>
            <a:noFill/>
          </p:spPr>
          <p:txBody>
            <a:bodyPr wrap="square" rtlCol="0" anchor="ctr">
              <a:spAutoFit/>
            </a:bodyPr>
            <a:lstStyle/>
            <a:p>
              <a:pPr algn="r"/>
              <a:r>
                <a:rPr lang="en-US" altLang="ko-KR" sz="1600" b="1" dirty="0">
                  <a:solidFill>
                    <a:schemeClr val="tx1">
                      <a:lumMod val="75000"/>
                      <a:lumOff val="25000"/>
                    </a:schemeClr>
                  </a:solidFill>
                  <a:cs typeface="Arial" pitchFamily="34" charset="0"/>
                </a:rPr>
                <a:t>Representational Adequacy</a:t>
              </a:r>
              <a:endParaRPr lang="ko-KR" altLang="en-US" sz="1600" b="1" dirty="0">
                <a:solidFill>
                  <a:schemeClr val="tx1">
                    <a:lumMod val="75000"/>
                    <a:lumOff val="25000"/>
                  </a:schemeClr>
                </a:solidFill>
                <a:cs typeface="Arial" pitchFamily="34" charset="0"/>
              </a:endParaRPr>
            </a:p>
          </p:txBody>
        </p:sp>
      </p:grpSp>
      <p:grpSp>
        <p:nvGrpSpPr>
          <p:cNvPr id="21" name="Group 20"/>
          <p:cNvGrpSpPr/>
          <p:nvPr/>
        </p:nvGrpSpPr>
        <p:grpSpPr>
          <a:xfrm>
            <a:off x="179512" y="3463904"/>
            <a:ext cx="3024336" cy="1340096"/>
            <a:chOff x="477383" y="2397914"/>
            <a:chExt cx="1931192" cy="893558"/>
          </a:xfrm>
        </p:grpSpPr>
        <p:sp>
          <p:nvSpPr>
            <p:cNvPr id="22" name="TextBox 21"/>
            <p:cNvSpPr txBox="1"/>
            <p:nvPr/>
          </p:nvSpPr>
          <p:spPr>
            <a:xfrm>
              <a:off x="477383" y="2523131"/>
              <a:ext cx="1931191" cy="768341"/>
            </a:xfrm>
            <a:prstGeom prst="rect">
              <a:avLst/>
            </a:prstGeom>
            <a:noFill/>
          </p:spPr>
          <p:txBody>
            <a:bodyPr wrap="square" rtlCol="0" anchor="ctr">
              <a:spAutoFit/>
            </a:bodyPr>
            <a:lstStyle/>
            <a:p>
              <a:r>
                <a:rPr lang="en-US" altLang="ko-KR" sz="1200" dirty="0">
                  <a:solidFill>
                    <a:schemeClr val="tx1">
                      <a:lumMod val="75000"/>
                      <a:lumOff val="25000"/>
                    </a:schemeClr>
                  </a:solidFill>
                  <a:cs typeface="Arial" pitchFamily="34" charset="0"/>
                </a:rPr>
                <a:t>the ability to incorporate additional information into the knowledge structure which can be used to focus the attention of the inference mechanisms in the most promising directions.</a:t>
              </a:r>
            </a:p>
          </p:txBody>
        </p:sp>
        <p:sp>
          <p:nvSpPr>
            <p:cNvPr id="23" name="TextBox 22"/>
            <p:cNvSpPr txBox="1"/>
            <p:nvPr/>
          </p:nvSpPr>
          <p:spPr>
            <a:xfrm>
              <a:off x="477384" y="2397914"/>
              <a:ext cx="1931191" cy="225743"/>
            </a:xfrm>
            <a:prstGeom prst="rect">
              <a:avLst/>
            </a:prstGeom>
            <a:noFill/>
          </p:spPr>
          <p:txBody>
            <a:bodyPr wrap="square" rtlCol="0" anchor="ctr">
              <a:spAutoFit/>
            </a:bodyPr>
            <a:lstStyle/>
            <a:p>
              <a:pPr algn="r"/>
              <a:r>
                <a:rPr lang="en-US" altLang="ko-KR" sz="1600" b="1" dirty="0">
                  <a:solidFill>
                    <a:schemeClr val="tx1">
                      <a:lumMod val="75000"/>
                      <a:lumOff val="25000"/>
                    </a:schemeClr>
                  </a:solidFill>
                  <a:cs typeface="Arial" pitchFamily="34" charset="0"/>
                </a:rPr>
                <a:t>Inferential Efficiency</a:t>
              </a:r>
              <a:endParaRPr lang="ko-KR" altLang="en-US" sz="1600" b="1" dirty="0">
                <a:solidFill>
                  <a:schemeClr val="tx1">
                    <a:lumMod val="75000"/>
                    <a:lumOff val="25000"/>
                  </a:schemeClr>
                </a:solidFill>
                <a:cs typeface="Arial" pitchFamily="34" charset="0"/>
              </a:endParaRPr>
            </a:p>
          </p:txBody>
        </p:sp>
      </p:grpSp>
      <p:grpSp>
        <p:nvGrpSpPr>
          <p:cNvPr id="24" name="Group 23"/>
          <p:cNvGrpSpPr/>
          <p:nvPr/>
        </p:nvGrpSpPr>
        <p:grpSpPr>
          <a:xfrm>
            <a:off x="2912086" y="1563638"/>
            <a:ext cx="3293408" cy="3262066"/>
            <a:chOff x="2228466" y="1244261"/>
            <a:chExt cx="3293408" cy="3262066"/>
          </a:xfrm>
        </p:grpSpPr>
        <p:sp>
          <p:nvSpPr>
            <p:cNvPr id="25" name="Rectangle 24"/>
            <p:cNvSpPr/>
            <p:nvPr/>
          </p:nvSpPr>
          <p:spPr>
            <a:xfrm>
              <a:off x="2435170" y="2804492"/>
              <a:ext cx="2880000" cy="10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25"/>
            <p:cNvSpPr/>
            <p:nvPr/>
          </p:nvSpPr>
          <p:spPr>
            <a:xfrm rot="5400000">
              <a:off x="2435170" y="2805622"/>
              <a:ext cx="2880000" cy="10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Isosceles Triangle 26"/>
            <p:cNvSpPr/>
            <p:nvPr/>
          </p:nvSpPr>
          <p:spPr>
            <a:xfrm>
              <a:off x="3755281" y="1244261"/>
              <a:ext cx="239778" cy="206705"/>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Isosceles Triangle 27"/>
            <p:cNvSpPr/>
            <p:nvPr/>
          </p:nvSpPr>
          <p:spPr>
            <a:xfrm rot="5400000">
              <a:off x="5298633" y="2755140"/>
              <a:ext cx="239778" cy="206705"/>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Isosceles Triangle 28"/>
            <p:cNvSpPr/>
            <p:nvPr/>
          </p:nvSpPr>
          <p:spPr>
            <a:xfrm rot="10800000">
              <a:off x="3755281" y="4299622"/>
              <a:ext cx="239778" cy="206705"/>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Isosceles Triangle 29"/>
            <p:cNvSpPr/>
            <p:nvPr/>
          </p:nvSpPr>
          <p:spPr>
            <a:xfrm rot="16200000">
              <a:off x="2211930" y="2755140"/>
              <a:ext cx="239778" cy="206705"/>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7703490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800" dirty="0"/>
              <a:t>Practical Aspects of Good Representations</a:t>
            </a:r>
            <a:endParaRPr lang="ko-KR" altLang="en-US" sz="2800" dirty="0">
              <a:solidFill>
                <a:schemeClr val="tx1">
                  <a:lumMod val="75000"/>
                  <a:lumOff val="25000"/>
                </a:schemeClr>
              </a:solidFill>
            </a:endParaRPr>
          </a:p>
        </p:txBody>
      </p:sp>
      <p:sp>
        <p:nvSpPr>
          <p:cNvPr id="4" name="Rectangle 3"/>
          <p:cNvSpPr/>
          <p:nvPr/>
        </p:nvSpPr>
        <p:spPr>
          <a:xfrm>
            <a:off x="1835696" y="627534"/>
            <a:ext cx="6984776" cy="439248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907704" y="592872"/>
            <a:ext cx="6912768" cy="4478149"/>
          </a:xfrm>
          <a:prstGeom prst="rect">
            <a:avLst/>
          </a:prstGeom>
          <a:noFill/>
        </p:spPr>
        <p:txBody>
          <a:bodyPr wrap="square" rtlCol="0" anchor="ctr">
            <a:spAutoFit/>
          </a:bodyPr>
          <a:lstStyle/>
          <a:p>
            <a:r>
              <a:rPr lang="en-US" altLang="ko-KR" sz="1500" dirty="0">
                <a:solidFill>
                  <a:schemeClr val="tx1">
                    <a:lumMod val="75000"/>
                    <a:lumOff val="25000"/>
                  </a:schemeClr>
                </a:solidFill>
                <a:cs typeface="Arial" pitchFamily="34" charset="0"/>
              </a:rPr>
              <a:t>In practice, the theoretical requirements for good knowledge representations can </a:t>
            </a:r>
            <a:r>
              <a:rPr lang="en-US" altLang="ko-KR" sz="1500" dirty="0" smtClean="0">
                <a:solidFill>
                  <a:schemeClr val="tx1">
                    <a:lumMod val="75000"/>
                    <a:lumOff val="25000"/>
                  </a:schemeClr>
                </a:solidFill>
                <a:cs typeface="Arial" pitchFamily="34" charset="0"/>
              </a:rPr>
              <a:t>usually be </a:t>
            </a:r>
            <a:r>
              <a:rPr lang="en-US" altLang="ko-KR" sz="1500" dirty="0">
                <a:solidFill>
                  <a:schemeClr val="tx1">
                    <a:lumMod val="75000"/>
                    <a:lumOff val="25000"/>
                  </a:schemeClr>
                </a:solidFill>
                <a:cs typeface="Arial" pitchFamily="34" charset="0"/>
              </a:rPr>
              <a:t>achieved by dealing appropriately with a number of practical requirements:</a:t>
            </a:r>
          </a:p>
          <a:p>
            <a:pPr marL="285750" indent="-285750">
              <a:buFont typeface="Wingdings" charset="2"/>
              <a:buChar char="§"/>
            </a:pPr>
            <a:r>
              <a:rPr lang="en-US" altLang="ko-KR" sz="1500" dirty="0" smtClean="0">
                <a:solidFill>
                  <a:schemeClr val="tx1">
                    <a:lumMod val="75000"/>
                    <a:lumOff val="25000"/>
                  </a:schemeClr>
                </a:solidFill>
                <a:cs typeface="Arial" pitchFamily="34" charset="0"/>
              </a:rPr>
              <a:t>The </a:t>
            </a:r>
            <a:r>
              <a:rPr lang="en-US" altLang="ko-KR" sz="1500" dirty="0">
                <a:solidFill>
                  <a:schemeClr val="tx1">
                    <a:lumMod val="75000"/>
                    <a:lumOff val="25000"/>
                  </a:schemeClr>
                </a:solidFill>
                <a:cs typeface="Arial" pitchFamily="34" charset="0"/>
              </a:rPr>
              <a:t>representations need to be </a:t>
            </a:r>
            <a:r>
              <a:rPr lang="en-US" altLang="ko-KR" sz="1500" b="1" i="1" dirty="0">
                <a:solidFill>
                  <a:schemeClr val="tx1">
                    <a:lumMod val="75000"/>
                    <a:lumOff val="25000"/>
                  </a:schemeClr>
                </a:solidFill>
                <a:cs typeface="Arial" pitchFamily="34" charset="0"/>
              </a:rPr>
              <a:t>complete</a:t>
            </a:r>
            <a:r>
              <a:rPr lang="en-US" altLang="ko-KR" sz="1500" dirty="0">
                <a:solidFill>
                  <a:schemeClr val="tx1">
                    <a:lumMod val="75000"/>
                    <a:lumOff val="25000"/>
                  </a:schemeClr>
                </a:solidFill>
                <a:cs typeface="Arial" pitchFamily="34" charset="0"/>
              </a:rPr>
              <a:t> – so that everything that could </a:t>
            </a:r>
            <a:r>
              <a:rPr lang="en-US" altLang="ko-KR" sz="1500" dirty="0" smtClean="0">
                <a:solidFill>
                  <a:schemeClr val="tx1">
                    <a:lumMod val="75000"/>
                    <a:lumOff val="25000"/>
                  </a:schemeClr>
                </a:solidFill>
                <a:cs typeface="Arial" pitchFamily="34" charset="0"/>
              </a:rPr>
              <a:t>possibly need </a:t>
            </a:r>
            <a:r>
              <a:rPr lang="en-US" altLang="ko-KR" sz="1500" dirty="0">
                <a:solidFill>
                  <a:schemeClr val="tx1">
                    <a:lumMod val="75000"/>
                    <a:lumOff val="25000"/>
                  </a:schemeClr>
                </a:solidFill>
                <a:cs typeface="Arial" pitchFamily="34" charset="0"/>
              </a:rPr>
              <a:t>to be represented, can easily be represented.</a:t>
            </a:r>
          </a:p>
          <a:p>
            <a:pPr marL="285750" indent="-285750">
              <a:buFont typeface="Wingdings" charset="2"/>
              <a:buChar char="§"/>
            </a:pPr>
            <a:r>
              <a:rPr lang="en-US" altLang="ko-KR" sz="1500" dirty="0" smtClean="0">
                <a:solidFill>
                  <a:schemeClr val="tx1">
                    <a:lumMod val="75000"/>
                    <a:lumOff val="25000"/>
                  </a:schemeClr>
                </a:solidFill>
                <a:cs typeface="Arial" pitchFamily="34" charset="0"/>
              </a:rPr>
              <a:t>They </a:t>
            </a:r>
            <a:r>
              <a:rPr lang="en-US" altLang="ko-KR" sz="1500" dirty="0">
                <a:solidFill>
                  <a:schemeClr val="tx1">
                    <a:lumMod val="75000"/>
                    <a:lumOff val="25000"/>
                  </a:schemeClr>
                </a:solidFill>
                <a:cs typeface="Arial" pitchFamily="34" charset="0"/>
              </a:rPr>
              <a:t>must be </a:t>
            </a:r>
            <a:r>
              <a:rPr lang="en-US" altLang="ko-KR" sz="1500" b="1" i="1" dirty="0">
                <a:solidFill>
                  <a:schemeClr val="tx1">
                    <a:lumMod val="75000"/>
                    <a:lumOff val="25000"/>
                  </a:schemeClr>
                </a:solidFill>
                <a:cs typeface="Arial" pitchFamily="34" charset="0"/>
              </a:rPr>
              <a:t>computable</a:t>
            </a:r>
            <a:r>
              <a:rPr lang="en-US" altLang="ko-KR" sz="1500" dirty="0">
                <a:solidFill>
                  <a:schemeClr val="tx1">
                    <a:lumMod val="75000"/>
                    <a:lumOff val="25000"/>
                  </a:schemeClr>
                </a:solidFill>
                <a:cs typeface="Arial" pitchFamily="34" charset="0"/>
              </a:rPr>
              <a:t> – implementable with standard computing procedures.</a:t>
            </a:r>
          </a:p>
          <a:p>
            <a:pPr marL="285750" indent="-285750">
              <a:buFont typeface="Wingdings" charset="2"/>
              <a:buChar char="§"/>
            </a:pPr>
            <a:r>
              <a:rPr lang="en-US" altLang="ko-KR" sz="1500" dirty="0" smtClean="0">
                <a:solidFill>
                  <a:schemeClr val="tx1">
                    <a:lumMod val="75000"/>
                    <a:lumOff val="25000"/>
                  </a:schemeClr>
                </a:solidFill>
                <a:cs typeface="Arial" pitchFamily="34" charset="0"/>
              </a:rPr>
              <a:t>They </a:t>
            </a:r>
            <a:r>
              <a:rPr lang="en-US" altLang="ko-KR" sz="1500" dirty="0">
                <a:solidFill>
                  <a:schemeClr val="tx1">
                    <a:lumMod val="75000"/>
                    <a:lumOff val="25000"/>
                  </a:schemeClr>
                </a:solidFill>
                <a:cs typeface="Arial" pitchFamily="34" charset="0"/>
              </a:rPr>
              <a:t>should make the important </a:t>
            </a:r>
            <a:r>
              <a:rPr lang="en-US" altLang="ko-KR" sz="1500" b="1" i="1" dirty="0">
                <a:solidFill>
                  <a:schemeClr val="tx1">
                    <a:lumMod val="75000"/>
                    <a:lumOff val="25000"/>
                  </a:schemeClr>
                </a:solidFill>
                <a:cs typeface="Arial" pitchFamily="34" charset="0"/>
              </a:rPr>
              <a:t>objects</a:t>
            </a:r>
            <a:r>
              <a:rPr lang="en-US" altLang="ko-KR" sz="1500" dirty="0">
                <a:solidFill>
                  <a:schemeClr val="tx1">
                    <a:lumMod val="75000"/>
                    <a:lumOff val="25000"/>
                  </a:schemeClr>
                </a:solidFill>
                <a:cs typeface="Arial" pitchFamily="34" charset="0"/>
              </a:rPr>
              <a:t> and </a:t>
            </a:r>
            <a:r>
              <a:rPr lang="en-US" altLang="ko-KR" sz="1500" b="1" i="1" dirty="0">
                <a:solidFill>
                  <a:schemeClr val="tx1">
                    <a:lumMod val="75000"/>
                    <a:lumOff val="25000"/>
                  </a:schemeClr>
                </a:solidFill>
                <a:cs typeface="Arial" pitchFamily="34" charset="0"/>
              </a:rPr>
              <a:t>relations</a:t>
            </a:r>
            <a:r>
              <a:rPr lang="en-US" altLang="ko-KR" sz="1500" dirty="0">
                <a:solidFill>
                  <a:schemeClr val="tx1">
                    <a:lumMod val="75000"/>
                    <a:lumOff val="25000"/>
                  </a:schemeClr>
                </a:solidFill>
                <a:cs typeface="Arial" pitchFamily="34" charset="0"/>
              </a:rPr>
              <a:t> explicit and accessible – </a:t>
            </a:r>
            <a:r>
              <a:rPr lang="en-US" altLang="ko-KR" sz="1500" dirty="0" smtClean="0">
                <a:solidFill>
                  <a:schemeClr val="tx1">
                    <a:lumMod val="75000"/>
                    <a:lumOff val="25000"/>
                  </a:schemeClr>
                </a:solidFill>
                <a:cs typeface="Arial" pitchFamily="34" charset="0"/>
              </a:rPr>
              <a:t>so that </a:t>
            </a:r>
            <a:r>
              <a:rPr lang="en-US" altLang="ko-KR" sz="1500" dirty="0">
                <a:solidFill>
                  <a:schemeClr val="tx1">
                    <a:lumMod val="75000"/>
                    <a:lumOff val="25000"/>
                  </a:schemeClr>
                </a:solidFill>
                <a:cs typeface="Arial" pitchFamily="34" charset="0"/>
              </a:rPr>
              <a:t>it is easy to see what is going on, and how the various components interact.</a:t>
            </a:r>
          </a:p>
          <a:p>
            <a:pPr marL="285750" indent="-285750">
              <a:buFont typeface="Wingdings" charset="2"/>
              <a:buChar char="§"/>
            </a:pPr>
            <a:r>
              <a:rPr lang="en-US" altLang="ko-KR" sz="1500" dirty="0" smtClean="0">
                <a:solidFill>
                  <a:schemeClr val="tx1">
                    <a:lumMod val="75000"/>
                    <a:lumOff val="25000"/>
                  </a:schemeClr>
                </a:solidFill>
                <a:cs typeface="Arial" pitchFamily="34" charset="0"/>
              </a:rPr>
              <a:t>They </a:t>
            </a:r>
            <a:r>
              <a:rPr lang="en-US" altLang="ko-KR" sz="1500" dirty="0">
                <a:solidFill>
                  <a:schemeClr val="tx1">
                    <a:lumMod val="75000"/>
                    <a:lumOff val="25000"/>
                  </a:schemeClr>
                </a:solidFill>
                <a:cs typeface="Arial" pitchFamily="34" charset="0"/>
              </a:rPr>
              <a:t>should </a:t>
            </a:r>
            <a:r>
              <a:rPr lang="en-US" altLang="ko-KR" sz="1500" b="1" i="1" dirty="0">
                <a:solidFill>
                  <a:schemeClr val="tx1">
                    <a:lumMod val="75000"/>
                    <a:lumOff val="25000"/>
                  </a:schemeClr>
                </a:solidFill>
                <a:cs typeface="Arial" pitchFamily="34" charset="0"/>
              </a:rPr>
              <a:t>suppress irrelevant detail </a:t>
            </a:r>
            <a:r>
              <a:rPr lang="en-US" altLang="ko-KR" sz="1500" dirty="0">
                <a:solidFill>
                  <a:schemeClr val="tx1">
                    <a:lumMod val="75000"/>
                    <a:lumOff val="25000"/>
                  </a:schemeClr>
                </a:solidFill>
                <a:cs typeface="Arial" pitchFamily="34" charset="0"/>
              </a:rPr>
              <a:t>– so that rarely used details don’t </a:t>
            </a:r>
            <a:r>
              <a:rPr lang="en-US" altLang="ko-KR" sz="1500" dirty="0" smtClean="0">
                <a:solidFill>
                  <a:schemeClr val="tx1">
                    <a:lumMod val="75000"/>
                    <a:lumOff val="25000"/>
                  </a:schemeClr>
                </a:solidFill>
                <a:cs typeface="Arial" pitchFamily="34" charset="0"/>
              </a:rPr>
              <a:t>introduce unnecessary </a:t>
            </a:r>
            <a:r>
              <a:rPr lang="en-US" altLang="ko-KR" sz="1500" dirty="0">
                <a:solidFill>
                  <a:schemeClr val="tx1">
                    <a:lumMod val="75000"/>
                    <a:lumOff val="25000"/>
                  </a:schemeClr>
                </a:solidFill>
                <a:cs typeface="Arial" pitchFamily="34" charset="0"/>
              </a:rPr>
              <a:t>complications, but are still available when needed.</a:t>
            </a:r>
          </a:p>
          <a:p>
            <a:pPr marL="285750" indent="-285750">
              <a:buFont typeface="Wingdings" charset="2"/>
              <a:buChar char="§"/>
            </a:pPr>
            <a:r>
              <a:rPr lang="en-US" altLang="ko-KR" sz="1500" dirty="0" smtClean="0">
                <a:solidFill>
                  <a:schemeClr val="tx1">
                    <a:lumMod val="75000"/>
                    <a:lumOff val="25000"/>
                  </a:schemeClr>
                </a:solidFill>
                <a:cs typeface="Arial" pitchFamily="34" charset="0"/>
              </a:rPr>
              <a:t>They </a:t>
            </a:r>
            <a:r>
              <a:rPr lang="en-US" altLang="ko-KR" sz="1500" dirty="0">
                <a:solidFill>
                  <a:schemeClr val="tx1">
                    <a:lumMod val="75000"/>
                    <a:lumOff val="25000"/>
                  </a:schemeClr>
                </a:solidFill>
                <a:cs typeface="Arial" pitchFamily="34" charset="0"/>
              </a:rPr>
              <a:t>should expose any natural </a:t>
            </a:r>
            <a:r>
              <a:rPr lang="en-US" altLang="ko-KR" sz="1500" b="1" i="1" dirty="0">
                <a:solidFill>
                  <a:schemeClr val="tx1">
                    <a:lumMod val="75000"/>
                    <a:lumOff val="25000"/>
                  </a:schemeClr>
                </a:solidFill>
                <a:cs typeface="Arial" pitchFamily="34" charset="0"/>
              </a:rPr>
              <a:t>constraints</a:t>
            </a:r>
            <a:r>
              <a:rPr lang="en-US" altLang="ko-KR" sz="1500" dirty="0">
                <a:solidFill>
                  <a:schemeClr val="tx1">
                    <a:lumMod val="75000"/>
                    <a:lumOff val="25000"/>
                  </a:schemeClr>
                </a:solidFill>
                <a:cs typeface="Arial" pitchFamily="34" charset="0"/>
              </a:rPr>
              <a:t> – so that it is easy to express how </a:t>
            </a:r>
            <a:r>
              <a:rPr lang="en-US" altLang="ko-KR" sz="1500" dirty="0" smtClean="0">
                <a:solidFill>
                  <a:schemeClr val="tx1">
                    <a:lumMod val="75000"/>
                    <a:lumOff val="25000"/>
                  </a:schemeClr>
                </a:solidFill>
                <a:cs typeface="Arial" pitchFamily="34" charset="0"/>
              </a:rPr>
              <a:t>one object </a:t>
            </a:r>
            <a:r>
              <a:rPr lang="en-US" altLang="ko-KR" sz="1500" dirty="0">
                <a:solidFill>
                  <a:schemeClr val="tx1">
                    <a:lumMod val="75000"/>
                    <a:lumOff val="25000"/>
                  </a:schemeClr>
                </a:solidFill>
                <a:cs typeface="Arial" pitchFamily="34" charset="0"/>
              </a:rPr>
              <a:t>or relation influences another.</a:t>
            </a:r>
          </a:p>
          <a:p>
            <a:pPr marL="285750" indent="-285750">
              <a:buFont typeface="Wingdings" charset="2"/>
              <a:buChar char="§"/>
            </a:pPr>
            <a:r>
              <a:rPr lang="en-US" altLang="ko-KR" sz="1500" dirty="0" smtClean="0">
                <a:solidFill>
                  <a:schemeClr val="tx1">
                    <a:lumMod val="75000"/>
                    <a:lumOff val="25000"/>
                  </a:schemeClr>
                </a:solidFill>
                <a:cs typeface="Arial" pitchFamily="34" charset="0"/>
              </a:rPr>
              <a:t>They </a:t>
            </a:r>
            <a:r>
              <a:rPr lang="en-US" altLang="ko-KR" sz="1500" dirty="0">
                <a:solidFill>
                  <a:schemeClr val="tx1">
                    <a:lumMod val="75000"/>
                    <a:lumOff val="25000"/>
                  </a:schemeClr>
                </a:solidFill>
                <a:cs typeface="Arial" pitchFamily="34" charset="0"/>
              </a:rPr>
              <a:t>should be </a:t>
            </a:r>
            <a:r>
              <a:rPr lang="en-US" altLang="ko-KR" sz="1500" b="1" i="1" dirty="0">
                <a:solidFill>
                  <a:schemeClr val="tx1">
                    <a:lumMod val="75000"/>
                    <a:lumOff val="25000"/>
                  </a:schemeClr>
                </a:solidFill>
                <a:cs typeface="Arial" pitchFamily="34" charset="0"/>
              </a:rPr>
              <a:t>transparent</a:t>
            </a:r>
            <a:r>
              <a:rPr lang="en-US" altLang="ko-KR" sz="1500" dirty="0">
                <a:solidFill>
                  <a:schemeClr val="tx1">
                    <a:lumMod val="75000"/>
                    <a:lumOff val="25000"/>
                  </a:schemeClr>
                </a:solidFill>
                <a:cs typeface="Arial" pitchFamily="34" charset="0"/>
              </a:rPr>
              <a:t> – so you can easily understand what is being </a:t>
            </a:r>
            <a:r>
              <a:rPr lang="en-US" altLang="ko-KR" sz="1500" dirty="0" smtClean="0">
                <a:solidFill>
                  <a:schemeClr val="tx1">
                    <a:lumMod val="75000"/>
                    <a:lumOff val="25000"/>
                  </a:schemeClr>
                </a:solidFill>
                <a:cs typeface="Arial" pitchFamily="34" charset="0"/>
              </a:rPr>
              <a:t>said.</a:t>
            </a:r>
            <a:endParaRPr lang="en-US" altLang="ko-KR" sz="1500" dirty="0">
              <a:solidFill>
                <a:schemeClr val="tx1">
                  <a:lumMod val="75000"/>
                  <a:lumOff val="25000"/>
                </a:schemeClr>
              </a:solidFill>
              <a:cs typeface="Arial" pitchFamily="34" charset="0"/>
            </a:endParaRPr>
          </a:p>
          <a:p>
            <a:pPr marL="285750" indent="-285750">
              <a:buFont typeface="Wingdings" charset="2"/>
              <a:buChar char="§"/>
            </a:pPr>
            <a:r>
              <a:rPr lang="en-US" altLang="ko-KR" sz="1500" dirty="0" smtClean="0">
                <a:solidFill>
                  <a:schemeClr val="tx1">
                    <a:lumMod val="75000"/>
                    <a:lumOff val="25000"/>
                  </a:schemeClr>
                </a:solidFill>
                <a:cs typeface="Arial" pitchFamily="34" charset="0"/>
              </a:rPr>
              <a:t>The </a:t>
            </a:r>
            <a:r>
              <a:rPr lang="en-US" altLang="ko-KR" sz="1500" dirty="0">
                <a:solidFill>
                  <a:schemeClr val="tx1">
                    <a:lumMod val="75000"/>
                    <a:lumOff val="25000"/>
                  </a:schemeClr>
                </a:solidFill>
                <a:cs typeface="Arial" pitchFamily="34" charset="0"/>
              </a:rPr>
              <a:t>implementation needs to be </a:t>
            </a:r>
            <a:r>
              <a:rPr lang="en-US" altLang="ko-KR" sz="1500" b="1" i="1" dirty="0">
                <a:solidFill>
                  <a:schemeClr val="tx1">
                    <a:lumMod val="75000"/>
                    <a:lumOff val="25000"/>
                  </a:schemeClr>
                </a:solidFill>
                <a:cs typeface="Arial" pitchFamily="34" charset="0"/>
              </a:rPr>
              <a:t>concise</a:t>
            </a:r>
            <a:r>
              <a:rPr lang="en-US" altLang="ko-KR" sz="1500" dirty="0">
                <a:solidFill>
                  <a:schemeClr val="tx1">
                    <a:lumMod val="75000"/>
                    <a:lumOff val="25000"/>
                  </a:schemeClr>
                </a:solidFill>
                <a:cs typeface="Arial" pitchFamily="34" charset="0"/>
              </a:rPr>
              <a:t> and </a:t>
            </a:r>
            <a:r>
              <a:rPr lang="en-US" altLang="ko-KR" sz="1500" b="1" i="1" dirty="0">
                <a:solidFill>
                  <a:schemeClr val="tx1">
                    <a:lumMod val="75000"/>
                    <a:lumOff val="25000"/>
                  </a:schemeClr>
                </a:solidFill>
                <a:cs typeface="Arial" pitchFamily="34" charset="0"/>
              </a:rPr>
              <a:t>fast</a:t>
            </a:r>
            <a:r>
              <a:rPr lang="en-US" altLang="ko-KR" sz="1500" dirty="0">
                <a:solidFill>
                  <a:schemeClr val="tx1">
                    <a:lumMod val="75000"/>
                    <a:lumOff val="25000"/>
                  </a:schemeClr>
                </a:solidFill>
                <a:cs typeface="Arial" pitchFamily="34" charset="0"/>
              </a:rPr>
              <a:t> – so that information can be</a:t>
            </a:r>
          </a:p>
          <a:p>
            <a:pPr marL="285750" indent="-285750">
              <a:buFont typeface="Wingdings" charset="2"/>
              <a:buChar char="§"/>
            </a:pPr>
            <a:r>
              <a:rPr lang="en-US" altLang="ko-KR" sz="1500" dirty="0">
                <a:solidFill>
                  <a:schemeClr val="tx1">
                    <a:lumMod val="75000"/>
                    <a:lumOff val="25000"/>
                  </a:schemeClr>
                </a:solidFill>
                <a:cs typeface="Arial" pitchFamily="34" charset="0"/>
              </a:rPr>
              <a:t>stored, retrieved and manipulated rapidly.</a:t>
            </a:r>
            <a:endParaRPr lang="en-US" altLang="ko-KR" sz="1500" i="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7249244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800" dirty="0"/>
              <a:t>Components of a Good Representation</a:t>
            </a:r>
            <a:endParaRPr lang="ko-KR" altLang="en-US" sz="2800" dirty="0">
              <a:solidFill>
                <a:schemeClr val="tx1">
                  <a:lumMod val="75000"/>
                  <a:lumOff val="25000"/>
                </a:schemeClr>
              </a:solidFill>
            </a:endParaRPr>
          </a:p>
        </p:txBody>
      </p:sp>
      <p:sp>
        <p:nvSpPr>
          <p:cNvPr id="4" name="Rectangle 3"/>
          <p:cNvSpPr/>
          <p:nvPr/>
        </p:nvSpPr>
        <p:spPr>
          <a:xfrm>
            <a:off x="1835696" y="771550"/>
            <a:ext cx="6984776" cy="4176464"/>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979712" y="1096237"/>
            <a:ext cx="6840760" cy="3908763"/>
          </a:xfrm>
          <a:prstGeom prst="rect">
            <a:avLst/>
          </a:prstGeom>
          <a:noFill/>
        </p:spPr>
        <p:txBody>
          <a:bodyPr wrap="square" rtlCol="0" anchor="ctr">
            <a:spAutoFit/>
          </a:bodyPr>
          <a:lstStyle/>
          <a:p>
            <a:r>
              <a:rPr lang="en-US" altLang="ko-KR" sz="1550" dirty="0">
                <a:solidFill>
                  <a:schemeClr val="tx1">
                    <a:lumMod val="75000"/>
                    <a:lumOff val="25000"/>
                  </a:schemeClr>
                </a:solidFill>
                <a:cs typeface="Arial" pitchFamily="34" charset="0"/>
              </a:rPr>
              <a:t>For analysis purposes it is useful to be able to break any knowledge </a:t>
            </a:r>
            <a:r>
              <a:rPr lang="en-US" altLang="ko-KR" sz="1550" dirty="0" smtClean="0">
                <a:solidFill>
                  <a:schemeClr val="tx1">
                    <a:lumMod val="75000"/>
                    <a:lumOff val="25000"/>
                  </a:schemeClr>
                </a:solidFill>
                <a:cs typeface="Arial" pitchFamily="34" charset="0"/>
              </a:rPr>
              <a:t>representation down </a:t>
            </a:r>
            <a:r>
              <a:rPr lang="en-US" altLang="ko-KR" sz="1550" dirty="0">
                <a:solidFill>
                  <a:schemeClr val="tx1">
                    <a:lumMod val="75000"/>
                    <a:lumOff val="25000"/>
                  </a:schemeClr>
                </a:solidFill>
                <a:cs typeface="Arial" pitchFamily="34" charset="0"/>
              </a:rPr>
              <a:t>into their four fundamental components</a:t>
            </a:r>
            <a:r>
              <a:rPr lang="en-US" altLang="ko-KR" sz="1550" dirty="0" smtClean="0">
                <a:solidFill>
                  <a:schemeClr val="tx1">
                    <a:lumMod val="75000"/>
                    <a:lumOff val="25000"/>
                  </a:schemeClr>
                </a:solidFill>
                <a:cs typeface="Arial" pitchFamily="34" charset="0"/>
              </a:rPr>
              <a:t>:</a:t>
            </a:r>
            <a:br>
              <a:rPr lang="en-US" altLang="ko-KR" sz="1550" dirty="0" smtClean="0">
                <a:solidFill>
                  <a:schemeClr val="tx1">
                    <a:lumMod val="75000"/>
                    <a:lumOff val="25000"/>
                  </a:schemeClr>
                </a:solidFill>
                <a:cs typeface="Arial" pitchFamily="34" charset="0"/>
              </a:rPr>
            </a:br>
            <a:endParaRPr lang="en-US" altLang="ko-KR" sz="1550" dirty="0">
              <a:solidFill>
                <a:schemeClr val="tx1">
                  <a:lumMod val="75000"/>
                  <a:lumOff val="25000"/>
                </a:schemeClr>
              </a:solidFill>
              <a:cs typeface="Arial" pitchFamily="34" charset="0"/>
            </a:endParaRPr>
          </a:p>
          <a:p>
            <a:r>
              <a:rPr lang="en-US" altLang="ko-KR" sz="1550" dirty="0">
                <a:solidFill>
                  <a:schemeClr val="tx1">
                    <a:lumMod val="75000"/>
                    <a:lumOff val="25000"/>
                  </a:schemeClr>
                </a:solidFill>
                <a:cs typeface="Arial" pitchFamily="34" charset="0"/>
              </a:rPr>
              <a:t>1. The </a:t>
            </a:r>
            <a:r>
              <a:rPr lang="en-US" altLang="ko-KR" sz="1550" b="1" i="1" dirty="0">
                <a:solidFill>
                  <a:schemeClr val="tx1">
                    <a:lumMod val="75000"/>
                    <a:lumOff val="25000"/>
                  </a:schemeClr>
                </a:solidFill>
                <a:cs typeface="Arial" pitchFamily="34" charset="0"/>
              </a:rPr>
              <a:t>lexical</a:t>
            </a:r>
            <a:r>
              <a:rPr lang="en-US" altLang="ko-KR" sz="1550" dirty="0">
                <a:solidFill>
                  <a:schemeClr val="tx1">
                    <a:lumMod val="75000"/>
                    <a:lumOff val="25000"/>
                  </a:schemeClr>
                </a:solidFill>
                <a:cs typeface="Arial" pitchFamily="34" charset="0"/>
              </a:rPr>
              <a:t> part – that determines which symbols or words are used in </a:t>
            </a:r>
            <a:r>
              <a:rPr lang="en-US" altLang="ko-KR" sz="1550" dirty="0" smtClean="0">
                <a:solidFill>
                  <a:schemeClr val="tx1">
                    <a:lumMod val="75000"/>
                    <a:lumOff val="25000"/>
                  </a:schemeClr>
                </a:solidFill>
                <a:cs typeface="Arial" pitchFamily="34" charset="0"/>
              </a:rPr>
              <a:t>the representation’s </a:t>
            </a:r>
            <a:r>
              <a:rPr lang="en-US" altLang="ko-KR" sz="1550" dirty="0">
                <a:solidFill>
                  <a:schemeClr val="tx1">
                    <a:lumMod val="75000"/>
                    <a:lumOff val="25000"/>
                  </a:schemeClr>
                </a:solidFill>
                <a:cs typeface="Arial" pitchFamily="34" charset="0"/>
              </a:rPr>
              <a:t>vocabulary.</a:t>
            </a:r>
          </a:p>
          <a:p>
            <a:r>
              <a:rPr lang="en-US" altLang="ko-KR" sz="1550" dirty="0">
                <a:solidFill>
                  <a:schemeClr val="tx1">
                    <a:lumMod val="75000"/>
                    <a:lumOff val="25000"/>
                  </a:schemeClr>
                </a:solidFill>
                <a:cs typeface="Arial" pitchFamily="34" charset="0"/>
              </a:rPr>
              <a:t>2. The </a:t>
            </a:r>
            <a:r>
              <a:rPr lang="en-US" altLang="ko-KR" sz="1550" b="1" i="1" dirty="0">
                <a:solidFill>
                  <a:schemeClr val="tx1">
                    <a:lumMod val="75000"/>
                    <a:lumOff val="25000"/>
                  </a:schemeClr>
                </a:solidFill>
                <a:cs typeface="Arial" pitchFamily="34" charset="0"/>
              </a:rPr>
              <a:t>structural</a:t>
            </a:r>
            <a:r>
              <a:rPr lang="en-US" altLang="ko-KR" sz="1550" dirty="0">
                <a:solidFill>
                  <a:schemeClr val="tx1">
                    <a:lumMod val="75000"/>
                    <a:lumOff val="25000"/>
                  </a:schemeClr>
                </a:solidFill>
                <a:cs typeface="Arial" pitchFamily="34" charset="0"/>
              </a:rPr>
              <a:t> or </a:t>
            </a:r>
            <a:r>
              <a:rPr lang="en-US" altLang="ko-KR" sz="1550" b="1" i="1" dirty="0">
                <a:solidFill>
                  <a:schemeClr val="tx1">
                    <a:lumMod val="75000"/>
                    <a:lumOff val="25000"/>
                  </a:schemeClr>
                </a:solidFill>
                <a:cs typeface="Arial" pitchFamily="34" charset="0"/>
              </a:rPr>
              <a:t>syntactic</a:t>
            </a:r>
            <a:r>
              <a:rPr lang="en-US" altLang="ko-KR" sz="1550" dirty="0">
                <a:solidFill>
                  <a:schemeClr val="tx1">
                    <a:lumMod val="75000"/>
                    <a:lumOff val="25000"/>
                  </a:schemeClr>
                </a:solidFill>
                <a:cs typeface="Arial" pitchFamily="34" charset="0"/>
              </a:rPr>
              <a:t> part – that describes the </a:t>
            </a:r>
            <a:r>
              <a:rPr lang="en-US" altLang="ko-KR" sz="1550" b="1" dirty="0" smtClean="0">
                <a:solidFill>
                  <a:schemeClr val="tx1">
                    <a:lumMod val="75000"/>
                    <a:lumOff val="25000"/>
                  </a:schemeClr>
                </a:solidFill>
                <a:cs typeface="Arial" pitchFamily="34" charset="0"/>
              </a:rPr>
              <a:t>constraints</a:t>
            </a:r>
            <a:r>
              <a:rPr lang="en-US" altLang="ko-KR" sz="1550" dirty="0" smtClean="0">
                <a:solidFill>
                  <a:schemeClr val="tx1">
                    <a:lumMod val="75000"/>
                    <a:lumOff val="25000"/>
                  </a:schemeClr>
                </a:solidFill>
                <a:cs typeface="Arial" pitchFamily="34" charset="0"/>
              </a:rPr>
              <a:t> </a:t>
            </a:r>
            <a:r>
              <a:rPr lang="en-US" altLang="ko-KR" sz="1550" dirty="0">
                <a:solidFill>
                  <a:schemeClr val="tx1">
                    <a:lumMod val="75000"/>
                    <a:lumOff val="25000"/>
                  </a:schemeClr>
                </a:solidFill>
                <a:cs typeface="Arial" pitchFamily="34" charset="0"/>
              </a:rPr>
              <a:t>on how </a:t>
            </a:r>
            <a:r>
              <a:rPr lang="en-US" altLang="ko-KR" sz="1550" dirty="0" smtClean="0">
                <a:solidFill>
                  <a:schemeClr val="tx1">
                    <a:lumMod val="75000"/>
                    <a:lumOff val="25000"/>
                  </a:schemeClr>
                </a:solidFill>
                <a:cs typeface="Arial" pitchFamily="34" charset="0"/>
              </a:rPr>
              <a:t>the symbols </a:t>
            </a:r>
            <a:r>
              <a:rPr lang="en-US" altLang="ko-KR" sz="1550" dirty="0">
                <a:solidFill>
                  <a:schemeClr val="tx1">
                    <a:lumMod val="75000"/>
                    <a:lumOff val="25000"/>
                  </a:schemeClr>
                </a:solidFill>
                <a:cs typeface="Arial" pitchFamily="34" charset="0"/>
              </a:rPr>
              <a:t>can be arranged, i.e. a grammar.</a:t>
            </a:r>
          </a:p>
          <a:p>
            <a:r>
              <a:rPr lang="en-US" altLang="ko-KR" sz="1550" dirty="0">
                <a:solidFill>
                  <a:schemeClr val="tx1">
                    <a:lumMod val="75000"/>
                    <a:lumOff val="25000"/>
                  </a:schemeClr>
                </a:solidFill>
                <a:cs typeface="Arial" pitchFamily="34" charset="0"/>
              </a:rPr>
              <a:t>3. The </a:t>
            </a:r>
            <a:r>
              <a:rPr lang="en-US" altLang="ko-KR" sz="1550" b="1" i="1" dirty="0">
                <a:solidFill>
                  <a:schemeClr val="tx1">
                    <a:lumMod val="75000"/>
                    <a:lumOff val="25000"/>
                  </a:schemeClr>
                </a:solidFill>
                <a:cs typeface="Arial" pitchFamily="34" charset="0"/>
              </a:rPr>
              <a:t>semantic</a:t>
            </a:r>
            <a:r>
              <a:rPr lang="en-US" altLang="ko-KR" sz="1550" dirty="0">
                <a:solidFill>
                  <a:schemeClr val="tx1">
                    <a:lumMod val="75000"/>
                    <a:lumOff val="25000"/>
                  </a:schemeClr>
                </a:solidFill>
                <a:cs typeface="Arial" pitchFamily="34" charset="0"/>
              </a:rPr>
              <a:t> part – that establishes a way of associating real world </a:t>
            </a:r>
            <a:r>
              <a:rPr lang="en-US" altLang="ko-KR" sz="1550" dirty="0" smtClean="0">
                <a:solidFill>
                  <a:schemeClr val="tx1">
                    <a:lumMod val="75000"/>
                    <a:lumOff val="25000"/>
                  </a:schemeClr>
                </a:solidFill>
                <a:cs typeface="Arial" pitchFamily="34" charset="0"/>
              </a:rPr>
              <a:t>meanings with </a:t>
            </a:r>
            <a:r>
              <a:rPr lang="en-US" altLang="ko-KR" sz="1550" dirty="0">
                <a:solidFill>
                  <a:schemeClr val="tx1">
                    <a:lumMod val="75000"/>
                    <a:lumOff val="25000"/>
                  </a:schemeClr>
                </a:solidFill>
                <a:cs typeface="Arial" pitchFamily="34" charset="0"/>
              </a:rPr>
              <a:t>the representations.</a:t>
            </a:r>
          </a:p>
          <a:p>
            <a:r>
              <a:rPr lang="en-US" altLang="ko-KR" sz="1550" dirty="0">
                <a:solidFill>
                  <a:schemeClr val="tx1">
                    <a:lumMod val="75000"/>
                    <a:lumOff val="25000"/>
                  </a:schemeClr>
                </a:solidFill>
                <a:cs typeface="Arial" pitchFamily="34" charset="0"/>
              </a:rPr>
              <a:t>4. The </a:t>
            </a:r>
            <a:r>
              <a:rPr lang="en-US" altLang="ko-KR" sz="1550" b="1" i="1" dirty="0">
                <a:solidFill>
                  <a:schemeClr val="tx1">
                    <a:lumMod val="75000"/>
                    <a:lumOff val="25000"/>
                  </a:schemeClr>
                </a:solidFill>
                <a:cs typeface="Arial" pitchFamily="34" charset="0"/>
              </a:rPr>
              <a:t>procedural</a:t>
            </a:r>
            <a:r>
              <a:rPr lang="en-US" altLang="ko-KR" sz="1550" dirty="0">
                <a:solidFill>
                  <a:schemeClr val="tx1">
                    <a:lumMod val="75000"/>
                    <a:lumOff val="25000"/>
                  </a:schemeClr>
                </a:solidFill>
                <a:cs typeface="Arial" pitchFamily="34" charset="0"/>
              </a:rPr>
              <a:t> part – that specifies the access procedures that enables ways </a:t>
            </a:r>
            <a:r>
              <a:rPr lang="en-US" altLang="ko-KR" sz="1550" dirty="0" smtClean="0">
                <a:solidFill>
                  <a:schemeClr val="tx1">
                    <a:lumMod val="75000"/>
                    <a:lumOff val="25000"/>
                  </a:schemeClr>
                </a:solidFill>
                <a:cs typeface="Arial" pitchFamily="34" charset="0"/>
              </a:rPr>
              <a:t>of creating </a:t>
            </a:r>
            <a:r>
              <a:rPr lang="en-US" altLang="ko-KR" sz="1550" dirty="0">
                <a:solidFill>
                  <a:schemeClr val="tx1">
                    <a:lumMod val="75000"/>
                    <a:lumOff val="25000"/>
                  </a:schemeClr>
                </a:solidFill>
                <a:cs typeface="Arial" pitchFamily="34" charset="0"/>
              </a:rPr>
              <a:t>and modifying representations and answering questions using them,</a:t>
            </a:r>
          </a:p>
          <a:p>
            <a:r>
              <a:rPr lang="en-US" altLang="ko-KR" sz="1550" dirty="0">
                <a:solidFill>
                  <a:schemeClr val="tx1">
                    <a:lumMod val="75000"/>
                    <a:lumOff val="25000"/>
                  </a:schemeClr>
                </a:solidFill>
                <a:cs typeface="Arial" pitchFamily="34" charset="0"/>
              </a:rPr>
              <a:t>i.e. how we generate and compute things with the representation</a:t>
            </a:r>
            <a:r>
              <a:rPr lang="en-US" altLang="ko-KR" sz="1550" dirty="0" smtClean="0">
                <a:solidFill>
                  <a:schemeClr val="tx1">
                    <a:lumMod val="75000"/>
                    <a:lumOff val="25000"/>
                  </a:schemeClr>
                </a:solidFill>
                <a:cs typeface="Arial" pitchFamily="34" charset="0"/>
              </a:rPr>
              <a:t>.</a:t>
            </a:r>
            <a:br>
              <a:rPr lang="en-US" altLang="ko-KR" sz="1550" dirty="0" smtClean="0">
                <a:solidFill>
                  <a:schemeClr val="tx1">
                    <a:lumMod val="75000"/>
                    <a:lumOff val="25000"/>
                  </a:schemeClr>
                </a:solidFill>
                <a:cs typeface="Arial" pitchFamily="34" charset="0"/>
              </a:rPr>
            </a:br>
            <a:endParaRPr lang="en-US" altLang="ko-KR" sz="1550" dirty="0">
              <a:solidFill>
                <a:schemeClr val="tx1">
                  <a:lumMod val="75000"/>
                  <a:lumOff val="25000"/>
                </a:schemeClr>
              </a:solidFill>
              <a:cs typeface="Arial" pitchFamily="34" charset="0"/>
            </a:endParaRPr>
          </a:p>
          <a:p>
            <a:r>
              <a:rPr lang="en-US" altLang="ko-KR" sz="1550" dirty="0">
                <a:solidFill>
                  <a:schemeClr val="tx1">
                    <a:lumMod val="75000"/>
                    <a:lumOff val="25000"/>
                  </a:schemeClr>
                </a:solidFill>
                <a:cs typeface="Arial" pitchFamily="34" charset="0"/>
              </a:rPr>
              <a:t>In the following we shall look at these in more detail for some specific examples.</a:t>
            </a:r>
            <a:endParaRPr lang="en-US" altLang="ko-KR" sz="1550" i="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1721751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ver and End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21735</TotalTime>
  <Words>1906</Words>
  <Application>Microsoft Macintosh PowerPoint</Application>
  <PresentationFormat>On-screen Show (16:9)</PresentationFormat>
  <Paragraphs>369</Paragraphs>
  <Slides>40</Slides>
  <Notes>0</Notes>
  <HiddenSlides>0</HiddenSlides>
  <MMClips>0</MMClips>
  <ScaleCrop>false</ScaleCrop>
  <HeadingPairs>
    <vt:vector size="4" baseType="variant">
      <vt:variant>
        <vt:lpstr>Theme</vt:lpstr>
      </vt:variant>
      <vt:variant>
        <vt:i4>3</vt:i4>
      </vt:variant>
      <vt:variant>
        <vt:lpstr>Slide Titles</vt:lpstr>
      </vt:variant>
      <vt:variant>
        <vt:i4>40</vt:i4>
      </vt:variant>
    </vt:vector>
  </HeadingPairs>
  <TitlesOfParts>
    <vt:vector size="43"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Lameck Onyango</cp:lastModifiedBy>
  <cp:revision>135</cp:revision>
  <cp:lastPrinted>2018-07-20T11:01:07Z</cp:lastPrinted>
  <dcterms:created xsi:type="dcterms:W3CDTF">2016-12-05T23:26:54Z</dcterms:created>
  <dcterms:modified xsi:type="dcterms:W3CDTF">2018-07-20T11:18:22Z</dcterms:modified>
</cp:coreProperties>
</file>