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92"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5" r:id="rId19"/>
    <p:sldId id="276" r:id="rId20"/>
    <p:sldId id="277" r:id="rId21"/>
    <p:sldId id="278" r:id="rId22"/>
    <p:sldId id="281" r:id="rId23"/>
    <p:sldId id="280" r:id="rId24"/>
    <p:sldId id="279" r:id="rId25"/>
    <p:sldId id="282" r:id="rId26"/>
    <p:sldId id="285" r:id="rId27"/>
    <p:sldId id="283" r:id="rId28"/>
    <p:sldId id="286" r:id="rId29"/>
    <p:sldId id="288" r:id="rId30"/>
    <p:sldId id="287" r:id="rId31"/>
    <p:sldId id="289" r:id="rId32"/>
    <p:sldId id="290" r:id="rId33"/>
    <p:sldId id="291" r:id="rId34"/>
    <p:sldId id="271"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96" autoAdjust="0"/>
  </p:normalViewPr>
  <p:slideViewPr>
    <p:cSldViewPr>
      <p:cViewPr varScale="1">
        <p:scale>
          <a:sx n="84" d="100"/>
          <a:sy n="84" d="100"/>
        </p:scale>
        <p:origin x="1354"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7443A8-56E6-4BC5-BBAE-81A99B9F4884}" type="datetimeFigureOut">
              <a:rPr lang="en-US" smtClean="0"/>
              <a:t>11/11/2017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F8B470-483D-447D-980C-BD1FA59DDEEB}" type="slidenum">
              <a:rPr lang="en-US" smtClean="0"/>
              <a:t>‹#›</a:t>
            </a:fld>
            <a:endParaRPr lang="en-US"/>
          </a:p>
        </p:txBody>
      </p:sp>
    </p:spTree>
    <p:extLst>
      <p:ext uri="{BB962C8B-B14F-4D97-AF65-F5344CB8AC3E}">
        <p14:creationId xmlns:p14="http://schemas.microsoft.com/office/powerpoint/2010/main" val="3735177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value chain</a:t>
            </a:r>
            <a:r>
              <a:rPr lang="en-US" sz="1200" b="0" i="0" kern="1200" dirty="0" smtClean="0">
                <a:solidFill>
                  <a:schemeClr val="tx1"/>
                </a:solidFill>
                <a:effectLst/>
                <a:latin typeface="+mn-lt"/>
                <a:ea typeface="+mn-ea"/>
                <a:cs typeface="+mn-cs"/>
              </a:rPr>
              <a:t> is a set of activities that an organization carries out to create </a:t>
            </a:r>
            <a:r>
              <a:rPr lang="en-US" sz="1200" b="1" i="0" kern="1200" dirty="0" smtClean="0">
                <a:solidFill>
                  <a:schemeClr val="tx1"/>
                </a:solidFill>
                <a:effectLst/>
                <a:latin typeface="+mn-lt"/>
                <a:ea typeface="+mn-ea"/>
                <a:cs typeface="+mn-cs"/>
              </a:rPr>
              <a:t>value</a:t>
            </a:r>
            <a:r>
              <a:rPr lang="en-US" sz="1200" b="0" i="0" kern="1200" dirty="0" smtClean="0">
                <a:solidFill>
                  <a:schemeClr val="tx1"/>
                </a:solidFill>
                <a:effectLst/>
                <a:latin typeface="+mn-lt"/>
                <a:ea typeface="+mn-ea"/>
                <a:cs typeface="+mn-cs"/>
              </a:rPr>
              <a:t> for its customers. Michael </a:t>
            </a:r>
            <a:r>
              <a:rPr lang="en-US" sz="1200" b="1" i="0" kern="1200" dirty="0" smtClean="0">
                <a:solidFill>
                  <a:schemeClr val="tx1"/>
                </a:solidFill>
                <a:effectLst/>
                <a:latin typeface="+mn-lt"/>
                <a:ea typeface="+mn-ea"/>
                <a:cs typeface="+mn-cs"/>
              </a:rPr>
              <a:t>Porter</a:t>
            </a:r>
            <a:r>
              <a:rPr lang="en-US" sz="1200" b="0" i="0" kern="1200" dirty="0" smtClean="0">
                <a:solidFill>
                  <a:schemeClr val="tx1"/>
                </a:solidFill>
                <a:effectLst/>
                <a:latin typeface="+mn-lt"/>
                <a:ea typeface="+mn-ea"/>
                <a:cs typeface="+mn-cs"/>
              </a:rPr>
              <a:t> discussed this in his influential 1985 book "Competitive Advantage," in which he first introduced the concept of the </a:t>
            </a:r>
            <a:r>
              <a:rPr lang="en-US" sz="1200" b="1" i="0" kern="1200" dirty="0" smtClean="0">
                <a:solidFill>
                  <a:schemeClr val="tx1"/>
                </a:solidFill>
                <a:effectLst/>
                <a:latin typeface="+mn-lt"/>
                <a:ea typeface="+mn-ea"/>
                <a:cs typeface="+mn-cs"/>
              </a:rPr>
              <a:t>value chain</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3</a:t>
            </a:fld>
            <a:endParaRPr lang="en-US"/>
          </a:p>
        </p:txBody>
      </p:sp>
    </p:spTree>
    <p:extLst>
      <p:ext uri="{BB962C8B-B14F-4D97-AF65-F5344CB8AC3E}">
        <p14:creationId xmlns:p14="http://schemas.microsoft.com/office/powerpoint/2010/main" val="3843872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21</a:t>
            </a:fld>
            <a:endParaRPr lang="en-US"/>
          </a:p>
        </p:txBody>
      </p:sp>
    </p:spTree>
    <p:extLst>
      <p:ext uri="{BB962C8B-B14F-4D97-AF65-F5344CB8AC3E}">
        <p14:creationId xmlns:p14="http://schemas.microsoft.com/office/powerpoint/2010/main" val="60729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22</a:t>
            </a:fld>
            <a:endParaRPr lang="en-US"/>
          </a:p>
        </p:txBody>
      </p:sp>
    </p:spTree>
    <p:extLst>
      <p:ext uri="{BB962C8B-B14F-4D97-AF65-F5344CB8AC3E}">
        <p14:creationId xmlns:p14="http://schemas.microsoft.com/office/powerpoint/2010/main" val="4211675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23</a:t>
            </a:fld>
            <a:endParaRPr lang="en-US"/>
          </a:p>
        </p:txBody>
      </p:sp>
    </p:spTree>
    <p:extLst>
      <p:ext uri="{BB962C8B-B14F-4D97-AF65-F5344CB8AC3E}">
        <p14:creationId xmlns:p14="http://schemas.microsoft.com/office/powerpoint/2010/main" val="79021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24</a:t>
            </a:fld>
            <a:endParaRPr lang="en-US"/>
          </a:p>
        </p:txBody>
      </p:sp>
    </p:spTree>
    <p:extLst>
      <p:ext uri="{BB962C8B-B14F-4D97-AF65-F5344CB8AC3E}">
        <p14:creationId xmlns:p14="http://schemas.microsoft.com/office/powerpoint/2010/main" val="1651739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25</a:t>
            </a:fld>
            <a:endParaRPr lang="en-US"/>
          </a:p>
        </p:txBody>
      </p:sp>
    </p:spTree>
    <p:extLst>
      <p:ext uri="{BB962C8B-B14F-4D97-AF65-F5344CB8AC3E}">
        <p14:creationId xmlns:p14="http://schemas.microsoft.com/office/powerpoint/2010/main" val="3324584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26</a:t>
            </a:fld>
            <a:endParaRPr lang="en-US"/>
          </a:p>
        </p:txBody>
      </p:sp>
    </p:spTree>
    <p:extLst>
      <p:ext uri="{BB962C8B-B14F-4D97-AF65-F5344CB8AC3E}">
        <p14:creationId xmlns:p14="http://schemas.microsoft.com/office/powerpoint/2010/main" val="291256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27</a:t>
            </a:fld>
            <a:endParaRPr lang="en-US"/>
          </a:p>
        </p:txBody>
      </p:sp>
    </p:spTree>
    <p:extLst>
      <p:ext uri="{BB962C8B-B14F-4D97-AF65-F5344CB8AC3E}">
        <p14:creationId xmlns:p14="http://schemas.microsoft.com/office/powerpoint/2010/main" val="3014815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28</a:t>
            </a:fld>
            <a:endParaRPr lang="en-US"/>
          </a:p>
        </p:txBody>
      </p:sp>
    </p:spTree>
    <p:extLst>
      <p:ext uri="{BB962C8B-B14F-4D97-AF65-F5344CB8AC3E}">
        <p14:creationId xmlns:p14="http://schemas.microsoft.com/office/powerpoint/2010/main" val="262690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29</a:t>
            </a:fld>
            <a:endParaRPr lang="en-US"/>
          </a:p>
        </p:txBody>
      </p:sp>
    </p:spTree>
    <p:extLst>
      <p:ext uri="{BB962C8B-B14F-4D97-AF65-F5344CB8AC3E}">
        <p14:creationId xmlns:p14="http://schemas.microsoft.com/office/powerpoint/2010/main" val="1502691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30</a:t>
            </a:fld>
            <a:endParaRPr lang="en-US"/>
          </a:p>
        </p:txBody>
      </p:sp>
    </p:spTree>
    <p:extLst>
      <p:ext uri="{BB962C8B-B14F-4D97-AF65-F5344CB8AC3E}">
        <p14:creationId xmlns:p14="http://schemas.microsoft.com/office/powerpoint/2010/main" val="1381418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Obviously, </a:t>
            </a:r>
            <a:r>
              <a:rPr lang="en-US" sz="1200" b="0" i="0" kern="1200" dirty="0" smtClean="0">
                <a:solidFill>
                  <a:schemeClr val="tx1"/>
                </a:solidFill>
                <a:latin typeface="+mn-lt"/>
                <a:ea typeface="+mn-ea"/>
                <a:cs typeface="+mn-cs"/>
              </a:rPr>
              <a:t>some of these “non-value-adding activities (e.g. set-up activities) may be essential for the value-added activity to take place. These essential support activities are known as value-enabling activities, and cannot be eliminated altogether. However, they should be done simply and cost-effectively to allow resources to be focused as much as possible on the value-added activities.</a:t>
            </a:r>
            <a:endParaRPr lang="en-US" dirty="0" smtClean="0"/>
          </a:p>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13</a:t>
            </a:fld>
            <a:endParaRPr lang="en-US"/>
          </a:p>
        </p:txBody>
      </p:sp>
    </p:spTree>
    <p:extLst>
      <p:ext uri="{BB962C8B-B14F-4D97-AF65-F5344CB8AC3E}">
        <p14:creationId xmlns:p14="http://schemas.microsoft.com/office/powerpoint/2010/main" val="100101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31</a:t>
            </a:fld>
            <a:endParaRPr lang="en-US"/>
          </a:p>
        </p:txBody>
      </p:sp>
    </p:spTree>
    <p:extLst>
      <p:ext uri="{BB962C8B-B14F-4D97-AF65-F5344CB8AC3E}">
        <p14:creationId xmlns:p14="http://schemas.microsoft.com/office/powerpoint/2010/main" val="299083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32</a:t>
            </a:fld>
            <a:endParaRPr lang="en-US"/>
          </a:p>
        </p:txBody>
      </p:sp>
    </p:spTree>
    <p:extLst>
      <p:ext uri="{BB962C8B-B14F-4D97-AF65-F5344CB8AC3E}">
        <p14:creationId xmlns:p14="http://schemas.microsoft.com/office/powerpoint/2010/main" val="1951616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33</a:t>
            </a:fld>
            <a:endParaRPr lang="en-US"/>
          </a:p>
        </p:txBody>
      </p:sp>
    </p:spTree>
    <p:extLst>
      <p:ext uri="{BB962C8B-B14F-4D97-AF65-F5344CB8AC3E}">
        <p14:creationId xmlns:p14="http://schemas.microsoft.com/office/powerpoint/2010/main" val="346294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34</a:t>
            </a:fld>
            <a:endParaRPr lang="en-US"/>
          </a:p>
        </p:txBody>
      </p:sp>
    </p:spTree>
    <p:extLst>
      <p:ext uri="{BB962C8B-B14F-4D97-AF65-F5344CB8AC3E}">
        <p14:creationId xmlns:p14="http://schemas.microsoft.com/office/powerpoint/2010/main" val="2550598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35</a:t>
            </a:fld>
            <a:endParaRPr lang="en-US"/>
          </a:p>
        </p:txBody>
      </p:sp>
    </p:spTree>
    <p:extLst>
      <p:ext uri="{BB962C8B-B14F-4D97-AF65-F5344CB8AC3E}">
        <p14:creationId xmlns:p14="http://schemas.microsoft.com/office/powerpoint/2010/main" val="316820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14</a:t>
            </a:fld>
            <a:endParaRPr lang="en-US"/>
          </a:p>
        </p:txBody>
      </p:sp>
    </p:spTree>
    <p:extLst>
      <p:ext uri="{BB962C8B-B14F-4D97-AF65-F5344CB8AC3E}">
        <p14:creationId xmlns:p14="http://schemas.microsoft.com/office/powerpoint/2010/main" val="1338422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15</a:t>
            </a:fld>
            <a:endParaRPr lang="en-US"/>
          </a:p>
        </p:txBody>
      </p:sp>
    </p:spTree>
    <p:extLst>
      <p:ext uri="{BB962C8B-B14F-4D97-AF65-F5344CB8AC3E}">
        <p14:creationId xmlns:p14="http://schemas.microsoft.com/office/powerpoint/2010/main" val="64138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16</a:t>
            </a:fld>
            <a:endParaRPr lang="en-US"/>
          </a:p>
        </p:txBody>
      </p:sp>
    </p:spTree>
    <p:extLst>
      <p:ext uri="{BB962C8B-B14F-4D97-AF65-F5344CB8AC3E}">
        <p14:creationId xmlns:p14="http://schemas.microsoft.com/office/powerpoint/2010/main" val="987852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17</a:t>
            </a:fld>
            <a:endParaRPr lang="en-US"/>
          </a:p>
        </p:txBody>
      </p:sp>
    </p:spTree>
    <p:extLst>
      <p:ext uri="{BB962C8B-B14F-4D97-AF65-F5344CB8AC3E}">
        <p14:creationId xmlns:p14="http://schemas.microsoft.com/office/powerpoint/2010/main" val="1752776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18</a:t>
            </a:fld>
            <a:endParaRPr lang="en-US"/>
          </a:p>
        </p:txBody>
      </p:sp>
    </p:spTree>
    <p:extLst>
      <p:ext uri="{BB962C8B-B14F-4D97-AF65-F5344CB8AC3E}">
        <p14:creationId xmlns:p14="http://schemas.microsoft.com/office/powerpoint/2010/main" val="94486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19</a:t>
            </a:fld>
            <a:endParaRPr lang="en-US"/>
          </a:p>
        </p:txBody>
      </p:sp>
    </p:spTree>
    <p:extLst>
      <p:ext uri="{BB962C8B-B14F-4D97-AF65-F5344CB8AC3E}">
        <p14:creationId xmlns:p14="http://schemas.microsoft.com/office/powerpoint/2010/main" val="58630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F8B470-483D-447D-980C-BD1FA59DDEEB}" type="slidenum">
              <a:rPr lang="en-US" smtClean="0"/>
              <a:t>20</a:t>
            </a:fld>
            <a:endParaRPr lang="en-US"/>
          </a:p>
        </p:txBody>
      </p:sp>
    </p:spTree>
    <p:extLst>
      <p:ext uri="{BB962C8B-B14F-4D97-AF65-F5344CB8AC3E}">
        <p14:creationId xmlns:p14="http://schemas.microsoft.com/office/powerpoint/2010/main" val="663655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5"/>
          <p:cNvSpPr>
            <a:spLocks noChangeShapeType="1"/>
          </p:cNvSpPr>
          <p:nvPr userDrawn="1"/>
        </p:nvSpPr>
        <p:spPr bwMode="auto">
          <a:xfrm>
            <a:off x="304800" y="3733800"/>
            <a:ext cx="8458200" cy="0"/>
          </a:xfrm>
          <a:prstGeom prst="line">
            <a:avLst/>
          </a:prstGeom>
          <a:noFill/>
          <a:ln w="57150">
            <a:solidFill>
              <a:srgbClr val="24517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Box 6"/>
          <p:cNvSpPr txBox="1">
            <a:spLocks noChangeArrowheads="1"/>
          </p:cNvSpPr>
          <p:nvPr userDrawn="1"/>
        </p:nvSpPr>
        <p:spPr bwMode="auto">
          <a:xfrm>
            <a:off x="0" y="65532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Lucy W. Mburu, PhD</a:t>
            </a:r>
          </a:p>
        </p:txBody>
      </p:sp>
      <p:sp>
        <p:nvSpPr>
          <p:cNvPr id="8194" name="Rectangle 2"/>
          <p:cNvSpPr>
            <a:spLocks noGrp="1" noChangeArrowheads="1"/>
          </p:cNvSpPr>
          <p:nvPr>
            <p:ph type="ctrTitle"/>
          </p:nvPr>
        </p:nvSpPr>
        <p:spPr>
          <a:xfrm>
            <a:off x="685800" y="2130425"/>
            <a:ext cx="7772400" cy="1470025"/>
          </a:xfrm>
        </p:spPr>
        <p:txBody>
          <a:bodyPr/>
          <a:lstStyle>
            <a:lvl1pPr>
              <a:defRPr/>
            </a:lvl1pPr>
          </a:lstStyle>
          <a:p>
            <a:pPr lvl="0"/>
            <a:r>
              <a:rPr lang="en-US" altLang="en-US" noProof="0" smtClean="0"/>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6" name="Rectangle 4"/>
          <p:cNvSpPr>
            <a:spLocks noGrp="1" noChangeArrowheads="1"/>
          </p:cNvSpPr>
          <p:nvPr>
            <p:ph type="sldNum" sz="quarter" idx="10"/>
          </p:nvPr>
        </p:nvSpPr>
        <p:spPr/>
        <p:txBody>
          <a:bodyPr/>
          <a:lstStyle>
            <a:lvl1pPr algn="ctr" eaLnBrk="1" hangingPunct="1">
              <a:defRPr smtClean="0"/>
            </a:lvl1pPr>
          </a:lstStyle>
          <a:p>
            <a:pPr>
              <a:defRPr/>
            </a:pPr>
            <a:fld id="{422CA5EE-40BE-4C39-957C-7F4DA6EA6CEB}" type="slidenum">
              <a:rPr lang="zh-TW" altLang="en-US"/>
              <a:pPr>
                <a:defRPr/>
              </a:pPr>
              <a:t>‹#›</a:t>
            </a:fld>
            <a:endParaRPr lang="en-US" altLang="zh-TW"/>
          </a:p>
        </p:txBody>
      </p:sp>
    </p:spTree>
    <p:extLst>
      <p:ext uri="{BB962C8B-B14F-4D97-AF65-F5344CB8AC3E}">
        <p14:creationId xmlns:p14="http://schemas.microsoft.com/office/powerpoint/2010/main" val="78168731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06D60217-35F6-4788-8421-B4690D349C64}" type="slidenum">
              <a:rPr lang="zh-TW" altLang="en-US"/>
              <a:pPr>
                <a:defRPr/>
              </a:pPr>
              <a:t>‹#›</a:t>
            </a:fld>
            <a:endParaRPr lang="en-US" altLang="zh-TW"/>
          </a:p>
        </p:txBody>
      </p:sp>
    </p:spTree>
    <p:extLst>
      <p:ext uri="{BB962C8B-B14F-4D97-AF65-F5344CB8AC3E}">
        <p14:creationId xmlns:p14="http://schemas.microsoft.com/office/powerpoint/2010/main" val="416748768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6002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p:txBody>
          <a:bodyPr/>
          <a:lstStyle>
            <a:lvl1pPr>
              <a:defRPr/>
            </a:lvl1pPr>
          </a:lstStyle>
          <a:p>
            <a:pPr>
              <a:defRPr/>
            </a:pPr>
            <a:fld id="{5A45389C-B6DA-43A9-9CAC-C319DAD80470}" type="slidenum">
              <a:rPr lang="zh-TW" altLang="en-US"/>
              <a:pPr>
                <a:defRPr/>
              </a:pPr>
              <a:t>‹#›</a:t>
            </a:fld>
            <a:endParaRPr lang="en-US" altLang="zh-TW"/>
          </a:p>
        </p:txBody>
      </p:sp>
    </p:spTree>
    <p:extLst>
      <p:ext uri="{BB962C8B-B14F-4D97-AF65-F5344CB8AC3E}">
        <p14:creationId xmlns:p14="http://schemas.microsoft.com/office/powerpoint/2010/main" val="380037595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p:txBody>
          <a:bodyPr/>
          <a:lstStyle>
            <a:lvl1pPr>
              <a:defRPr/>
            </a:lvl1pPr>
          </a:lstStyle>
          <a:p>
            <a:pPr>
              <a:defRPr/>
            </a:pPr>
            <a:fld id="{9ADA3358-811B-424D-B892-F4DDEDEAE1D1}" type="slidenum">
              <a:rPr lang="zh-TW" altLang="en-US"/>
              <a:pPr>
                <a:defRPr/>
              </a:pPr>
              <a:t>‹#›</a:t>
            </a:fld>
            <a:endParaRPr lang="en-US" altLang="zh-TW"/>
          </a:p>
        </p:txBody>
      </p:sp>
    </p:spTree>
    <p:extLst>
      <p:ext uri="{BB962C8B-B14F-4D97-AF65-F5344CB8AC3E}">
        <p14:creationId xmlns:p14="http://schemas.microsoft.com/office/powerpoint/2010/main" val="248892026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a:lvl1pPr>
          </a:lstStyle>
          <a:p>
            <a:pPr>
              <a:defRPr/>
            </a:pPr>
            <a:fld id="{49ACA773-11A7-4C7D-B7A9-9864BFD1E18B}" type="slidenum">
              <a:rPr lang="zh-TW" altLang="en-US"/>
              <a:pPr>
                <a:defRPr/>
              </a:pPr>
              <a:t>‹#›</a:t>
            </a:fld>
            <a:endParaRPr lang="en-US" altLang="zh-TW"/>
          </a:p>
        </p:txBody>
      </p:sp>
    </p:spTree>
    <p:extLst>
      <p:ext uri="{BB962C8B-B14F-4D97-AF65-F5344CB8AC3E}">
        <p14:creationId xmlns:p14="http://schemas.microsoft.com/office/powerpoint/2010/main" val="207879257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685800"/>
            <a:ext cx="42291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685800"/>
            <a:ext cx="4229100" cy="5486400"/>
          </a:xfrm>
        </p:spPr>
        <p:txBody>
          <a:bodyPr/>
          <a:lstStyle/>
          <a:p>
            <a:pPr lvl="0"/>
            <a:endParaRPr lang="en-US" noProof="0" smtClean="0"/>
          </a:p>
        </p:txBody>
      </p:sp>
      <p:sp>
        <p:nvSpPr>
          <p:cNvPr id="5" name="Rectangle 4"/>
          <p:cNvSpPr>
            <a:spLocks noGrp="1" noChangeArrowheads="1"/>
          </p:cNvSpPr>
          <p:nvPr>
            <p:ph type="sldNum" sz="quarter" idx="10"/>
          </p:nvPr>
        </p:nvSpPr>
        <p:spPr/>
        <p:txBody>
          <a:bodyPr/>
          <a:lstStyle>
            <a:lvl1pPr>
              <a:defRPr/>
            </a:lvl1pPr>
          </a:lstStyle>
          <a:p>
            <a:pPr>
              <a:defRPr/>
            </a:pPr>
            <a:fld id="{375538F0-F023-42E9-A2E4-7C4F0CE1D68F}" type="slidenum">
              <a:rPr lang="zh-TW" altLang="en-US"/>
              <a:pPr>
                <a:defRPr/>
              </a:pPr>
              <a:t>‹#›</a:t>
            </a:fld>
            <a:endParaRPr lang="en-US" altLang="zh-TW"/>
          </a:p>
        </p:txBody>
      </p:sp>
    </p:spTree>
    <p:extLst>
      <p:ext uri="{BB962C8B-B14F-4D97-AF65-F5344CB8AC3E}">
        <p14:creationId xmlns:p14="http://schemas.microsoft.com/office/powerpoint/2010/main" val="72680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3820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600200"/>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Line 15"/>
          <p:cNvSpPr>
            <a:spLocks noChangeShapeType="1"/>
          </p:cNvSpPr>
          <p:nvPr userDrawn="1"/>
        </p:nvSpPr>
        <p:spPr bwMode="auto">
          <a:xfrm>
            <a:off x="228600" y="1143000"/>
            <a:ext cx="8686800" cy="0"/>
          </a:xfrm>
          <a:prstGeom prst="line">
            <a:avLst/>
          </a:prstGeom>
          <a:noFill/>
          <a:ln w="57150">
            <a:solidFill>
              <a:srgbClr val="24517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Slide Number Placeholder 4"/>
          <p:cNvSpPr>
            <a:spLocks noGrp="1" noChangeArrowheads="1"/>
          </p:cNvSpPr>
          <p:nvPr>
            <p:ph type="sldNum" sz="quarter" idx="4"/>
          </p:nvPr>
        </p:nvSpPr>
        <p:spPr>
          <a:xfrm>
            <a:off x="3048000" y="6477000"/>
            <a:ext cx="1905000" cy="307975"/>
          </a:xfrm>
          <a:prstGeom prst="rect">
            <a:avLst/>
          </a:prstGeom>
        </p:spPr>
        <p:txBody>
          <a:bodyPr/>
          <a:lstStyle>
            <a:lvl1pPr algn="ctr" eaLnBrk="1" hangingPunct="1">
              <a:defRPr smtClean="0"/>
            </a:lvl1pPr>
          </a:lstStyle>
          <a:p>
            <a:pPr>
              <a:defRPr/>
            </a:pPr>
            <a:fld id="{78BD6C1A-4E8F-4500-9652-10A6B9A93B14}" type="slidenum">
              <a:rPr lang="zh-TW" altLang="en-US"/>
              <a:pPr>
                <a:defRPr/>
              </a:pPr>
              <a:t>‹#›</a:t>
            </a:fld>
            <a:endParaRPr lang="en-US" altLang="zh-TW"/>
          </a:p>
        </p:txBody>
      </p:sp>
    </p:spTree>
    <p:extLst>
      <p:ext uri="{BB962C8B-B14F-4D97-AF65-F5344CB8AC3E}">
        <p14:creationId xmlns:p14="http://schemas.microsoft.com/office/powerpoint/2010/main" val="1150568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wipe dir="r"/>
  </p:transition>
  <p:txStyles>
    <p:titleStyle>
      <a:lvl1pPr algn="l" rtl="0" eaLnBrk="0" fontAlgn="base" hangingPunct="0">
        <a:spcBef>
          <a:spcPct val="0"/>
        </a:spcBef>
        <a:spcAft>
          <a:spcPct val="0"/>
        </a:spcAft>
        <a:defRPr sz="3600" b="1" kern="1200">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anose="020B0604030504040204" pitchFamily="34" charset="0"/>
          <a:cs typeface="Arial" panose="020B0604020202020204" pitchFamily="34" charset="0"/>
        </a:defRPr>
      </a:lvl2pPr>
      <a:lvl3pPr algn="l" rtl="0" eaLnBrk="0" fontAlgn="base" hangingPunct="0">
        <a:spcBef>
          <a:spcPct val="0"/>
        </a:spcBef>
        <a:spcAft>
          <a:spcPct val="0"/>
        </a:spcAft>
        <a:defRPr sz="3600" b="1">
          <a:solidFill>
            <a:schemeClr val="tx2"/>
          </a:solidFill>
          <a:latin typeface="Tahoma" panose="020B0604030504040204" pitchFamily="34" charset="0"/>
          <a:cs typeface="Arial" panose="020B0604020202020204" pitchFamily="34" charset="0"/>
        </a:defRPr>
      </a:lvl3pPr>
      <a:lvl4pPr algn="l" rtl="0" eaLnBrk="0" fontAlgn="base" hangingPunct="0">
        <a:spcBef>
          <a:spcPct val="0"/>
        </a:spcBef>
        <a:spcAft>
          <a:spcPct val="0"/>
        </a:spcAft>
        <a:defRPr sz="3600" b="1">
          <a:solidFill>
            <a:schemeClr val="tx2"/>
          </a:solidFill>
          <a:latin typeface="Tahoma" panose="020B0604030504040204" pitchFamily="34" charset="0"/>
          <a:cs typeface="Arial" panose="020B0604020202020204" pitchFamily="34" charset="0"/>
        </a:defRPr>
      </a:lvl4pPr>
      <a:lvl5pPr algn="l" rtl="0" eaLnBrk="0" fontAlgn="base" hangingPunct="0">
        <a:spcBef>
          <a:spcPct val="0"/>
        </a:spcBef>
        <a:spcAft>
          <a:spcPct val="0"/>
        </a:spcAft>
        <a:defRPr sz="3600" b="1">
          <a:solidFill>
            <a:schemeClr val="tx2"/>
          </a:solidFill>
          <a:latin typeface="Tahoma" panose="020B0604030504040204" pitchFamily="34" charset="0"/>
          <a:cs typeface="Arial" panose="020B0604020202020204" pitchFamily="34" charset="0"/>
        </a:defRPr>
      </a:lvl5pPr>
      <a:lvl6pPr marL="457200" algn="l" rtl="0" fontAlgn="base">
        <a:spcBef>
          <a:spcPct val="0"/>
        </a:spcBef>
        <a:spcAft>
          <a:spcPct val="0"/>
        </a:spcAft>
        <a:defRPr sz="3600" b="1">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b="1">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b="1">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b="1">
          <a:solidFill>
            <a:schemeClr val="tx2"/>
          </a:solidFill>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533400" y="3810000"/>
            <a:ext cx="7848600" cy="1371600"/>
          </a:xfrm>
        </p:spPr>
        <p:txBody>
          <a:bodyPr/>
          <a:lstStyle/>
          <a:p>
            <a:pPr algn="ctr" eaLnBrk="1" hangingPunct="1">
              <a:spcBef>
                <a:spcPct val="20000"/>
              </a:spcBef>
              <a:defRPr/>
            </a:pPr>
            <a:r>
              <a:rPr lang="en-US" altLang="en-US" sz="3200" dirty="0" smtClean="0">
                <a:solidFill>
                  <a:srgbClr val="000000"/>
                </a:solidFill>
                <a:ea typeface="+mn-ea"/>
              </a:rPr>
              <a:t>Lesson 2</a:t>
            </a:r>
            <a:br>
              <a:rPr lang="en-US" altLang="en-US" sz="3200" dirty="0" smtClean="0">
                <a:solidFill>
                  <a:srgbClr val="000000"/>
                </a:solidFill>
                <a:ea typeface="+mn-ea"/>
              </a:rPr>
            </a:br>
            <a:r>
              <a:rPr lang="en-US" altLang="en-US" sz="4400" dirty="0" smtClean="0">
                <a:latin typeface="Bookman Old Style" panose="02050604050505020204" pitchFamily="18" charset="0"/>
              </a:rPr>
              <a:t>Business Process Change</a:t>
            </a:r>
          </a:p>
        </p:txBody>
      </p:sp>
      <p:sp>
        <p:nvSpPr>
          <p:cNvPr id="4099" name="Rectangle 3"/>
          <p:cNvSpPr>
            <a:spLocks noGrp="1" noChangeArrowheads="1"/>
          </p:cNvSpPr>
          <p:nvPr>
            <p:ph type="subTitle" idx="1"/>
          </p:nvPr>
        </p:nvSpPr>
        <p:spPr>
          <a:xfrm>
            <a:off x="762000" y="1447800"/>
            <a:ext cx="7391400" cy="1828800"/>
          </a:xfrm>
        </p:spPr>
        <p:txBody>
          <a:bodyPr/>
          <a:lstStyle/>
          <a:p>
            <a:pPr eaLnBrk="1" hangingPunct="1"/>
            <a:endParaRPr lang="en-US" altLang="en-US" sz="1200" b="1" smtClean="0"/>
          </a:p>
          <a:p>
            <a:pPr eaLnBrk="1" hangingPunct="1"/>
            <a:r>
              <a:rPr lang="en-US" altLang="en-US" smtClean="0"/>
              <a:t>ICS 3109 </a:t>
            </a:r>
          </a:p>
          <a:p>
            <a:pPr eaLnBrk="1" hangingPunct="1"/>
            <a:r>
              <a:rPr lang="en-US" altLang="en-US" smtClean="0"/>
              <a:t>Business Process Re-engineering and Change Management </a:t>
            </a:r>
          </a:p>
        </p:txBody>
      </p:sp>
    </p:spTree>
    <p:extLst>
      <p:ext uri="{BB962C8B-B14F-4D97-AF65-F5344CB8AC3E}">
        <p14:creationId xmlns:p14="http://schemas.microsoft.com/office/powerpoint/2010/main" val="1589182730"/>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Levels of Process Change</a:t>
            </a:r>
          </a:p>
        </p:txBody>
      </p:sp>
      <p:sp>
        <p:nvSpPr>
          <p:cNvPr id="3" name="Content Placeholder 2"/>
          <p:cNvSpPr>
            <a:spLocks noGrp="1"/>
          </p:cNvSpPr>
          <p:nvPr>
            <p:ph idx="1"/>
          </p:nvPr>
        </p:nvSpPr>
        <p:spPr>
          <a:xfrm>
            <a:off x="381000" y="1219200"/>
            <a:ext cx="8458200" cy="5029200"/>
          </a:xfrm>
        </p:spPr>
        <p:txBody>
          <a:bodyPr>
            <a:noAutofit/>
          </a:bodyPr>
          <a:lstStyle/>
          <a:p>
            <a:pPr fontAlgn="base"/>
            <a:r>
              <a:rPr lang="en-US" sz="2700" dirty="0" smtClean="0"/>
              <a:t>There are </a:t>
            </a:r>
            <a:r>
              <a:rPr lang="en-US" sz="2800" dirty="0"/>
              <a:t> three levels at which process change can be considered: </a:t>
            </a:r>
            <a:endParaRPr lang="en-US" sz="2800" dirty="0" smtClean="0"/>
          </a:p>
          <a:p>
            <a:pPr lvl="1" fontAlgn="base"/>
            <a:r>
              <a:rPr lang="en-US" sz="2300" b="1" dirty="0">
                <a:solidFill>
                  <a:srgbClr val="00B050"/>
                </a:solidFill>
              </a:rPr>
              <a:t>Process re-engineering </a:t>
            </a:r>
            <a:r>
              <a:rPr lang="en-US" sz="2300" dirty="0"/>
              <a:t>– </a:t>
            </a:r>
            <a:r>
              <a:rPr lang="en-US" sz="2300" dirty="0" smtClean="0"/>
              <a:t>used </a:t>
            </a:r>
            <a:r>
              <a:rPr lang="en-US" sz="2300" dirty="0"/>
              <a:t>at </a:t>
            </a:r>
            <a:r>
              <a:rPr lang="en-US" sz="2300" dirty="0" smtClean="0"/>
              <a:t>strategic level </a:t>
            </a:r>
            <a:r>
              <a:rPr lang="en-US" sz="2300" dirty="0"/>
              <a:t>when major threats or opportunities in the business’s external environment prompt a fundamental re-think of the </a:t>
            </a:r>
            <a:r>
              <a:rPr lang="en-US" sz="2300" dirty="0" smtClean="0"/>
              <a:t>core </a:t>
            </a:r>
            <a:r>
              <a:rPr lang="en-US" sz="2300" dirty="0"/>
              <a:t>processes critical to the operation of the value chain.</a:t>
            </a:r>
          </a:p>
          <a:p>
            <a:pPr lvl="1" fontAlgn="base"/>
            <a:r>
              <a:rPr lang="en-US" sz="2300" b="1" dirty="0">
                <a:solidFill>
                  <a:srgbClr val="00B050"/>
                </a:solidFill>
              </a:rPr>
              <a:t>Process redesign </a:t>
            </a:r>
            <a:r>
              <a:rPr lang="en-US" sz="2300" dirty="0"/>
              <a:t>– </a:t>
            </a:r>
            <a:r>
              <a:rPr lang="en-US" sz="2300" dirty="0" smtClean="0"/>
              <a:t>an </a:t>
            </a:r>
            <a:r>
              <a:rPr lang="en-US" sz="2300" dirty="0"/>
              <a:t>intermediate scale of change </a:t>
            </a:r>
            <a:r>
              <a:rPr lang="en-US" sz="2300" dirty="0" smtClean="0"/>
              <a:t>operation for </a:t>
            </a:r>
            <a:r>
              <a:rPr lang="en-US" sz="2300" dirty="0"/>
              <a:t>medium-sized processes that require extensive improvement or change. Redesign efforts </a:t>
            </a:r>
            <a:r>
              <a:rPr lang="en-US" sz="2300" dirty="0" smtClean="0"/>
              <a:t>result </a:t>
            </a:r>
            <a:r>
              <a:rPr lang="en-US" sz="2300" dirty="0"/>
              <a:t>in changed job descriptions and </a:t>
            </a:r>
            <a:r>
              <a:rPr lang="en-US" sz="2300" dirty="0" smtClean="0"/>
              <a:t>some new automation</a:t>
            </a:r>
            <a:r>
              <a:rPr lang="en-US" sz="2300" dirty="0"/>
              <a:t>.</a:t>
            </a:r>
          </a:p>
          <a:p>
            <a:pPr lvl="1" fontAlgn="base"/>
            <a:r>
              <a:rPr lang="en-US" sz="2300" b="1" dirty="0">
                <a:solidFill>
                  <a:srgbClr val="00B050"/>
                </a:solidFill>
              </a:rPr>
              <a:t>Process improvement </a:t>
            </a:r>
            <a:r>
              <a:rPr lang="en-US" sz="2300" dirty="0"/>
              <a:t>– </a:t>
            </a:r>
            <a:r>
              <a:rPr lang="en-US" sz="2300" dirty="0" smtClean="0"/>
              <a:t>a </a:t>
            </a:r>
            <a:r>
              <a:rPr lang="en-US" sz="2300" dirty="0"/>
              <a:t>tactical </a:t>
            </a:r>
            <a:r>
              <a:rPr lang="en-US" sz="2300" dirty="0" smtClean="0"/>
              <a:t>level </a:t>
            </a:r>
            <a:r>
              <a:rPr lang="en-US" sz="2300" dirty="0"/>
              <a:t>incremental technique </a:t>
            </a:r>
            <a:r>
              <a:rPr lang="en-US" sz="2300" dirty="0" smtClean="0"/>
              <a:t>for </a:t>
            </a:r>
            <a:r>
              <a:rPr lang="en-US" sz="2300" dirty="0"/>
              <a:t>developing smaller, stable, existing processes. It can often be undertaken using a </a:t>
            </a:r>
            <a:r>
              <a:rPr lang="en-US" sz="2300" i="1" dirty="0"/>
              <a:t>Six Sigma </a:t>
            </a:r>
            <a:r>
              <a:rPr lang="en-US" sz="2300" dirty="0"/>
              <a:t>approach.</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Change</a:t>
            </a:r>
          </a:p>
        </p:txBody>
      </p:sp>
      <p:sp>
        <p:nvSpPr>
          <p:cNvPr id="3" name="Content Placeholder 2"/>
          <p:cNvSpPr>
            <a:spLocks noGrp="1"/>
          </p:cNvSpPr>
          <p:nvPr>
            <p:ph idx="1"/>
          </p:nvPr>
        </p:nvSpPr>
        <p:spPr>
          <a:xfrm>
            <a:off x="381000" y="1371600"/>
            <a:ext cx="8534400" cy="5029200"/>
          </a:xfrm>
        </p:spPr>
        <p:txBody>
          <a:bodyPr>
            <a:noAutofit/>
          </a:bodyPr>
          <a:lstStyle/>
          <a:p>
            <a:pPr fontAlgn="base"/>
            <a:r>
              <a:rPr lang="en-US" sz="2800" dirty="0"/>
              <a:t>For process change to be efficient and effective, it is important that the level of process change is appropriate to the process under review. </a:t>
            </a:r>
            <a:endParaRPr lang="en-US" sz="2800" dirty="0" smtClean="0"/>
          </a:p>
          <a:p>
            <a:pPr fontAlgn="base"/>
            <a:r>
              <a:rPr lang="en-US" sz="2800" dirty="0" smtClean="0"/>
              <a:t>However</a:t>
            </a:r>
            <a:r>
              <a:rPr lang="en-US" sz="2800" dirty="0"/>
              <a:t>, the level of process change required is also likely to reflect the process </a:t>
            </a:r>
            <a:r>
              <a:rPr lang="en-US" sz="2800" dirty="0">
                <a:solidFill>
                  <a:srgbClr val="00B050"/>
                </a:solidFill>
              </a:rPr>
              <a:t>capability maturity </a:t>
            </a:r>
            <a:r>
              <a:rPr lang="en-US" sz="2800" dirty="0"/>
              <a:t>of the business. </a:t>
            </a:r>
            <a:endParaRPr lang="en-US" sz="2800" dirty="0" smtClean="0"/>
          </a:p>
          <a:p>
            <a:pPr lvl="1" fontAlgn="base"/>
            <a:r>
              <a:rPr lang="en-US" sz="2300" dirty="0" smtClean="0"/>
              <a:t>If </a:t>
            </a:r>
            <a:r>
              <a:rPr lang="en-US" sz="2300" dirty="0"/>
              <a:t>the business has mature process capabilities, process improvement efforts will be more or less continuous, undertaken by managers and their process teams. </a:t>
            </a:r>
            <a:endParaRPr lang="en-US" sz="2300" dirty="0" smtClean="0"/>
          </a:p>
          <a:p>
            <a:pPr lvl="1" fontAlgn="base"/>
            <a:r>
              <a:rPr lang="en-US" sz="2300" dirty="0" smtClean="0"/>
              <a:t>If </a:t>
            </a:r>
            <a:r>
              <a:rPr lang="en-US" sz="2300" dirty="0"/>
              <a:t>a business has a low degree of process maturity then a process redesign effort might be required to establish the initial process capabilities.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Redesign Patterns</a:t>
            </a:r>
          </a:p>
        </p:txBody>
      </p:sp>
      <p:sp>
        <p:nvSpPr>
          <p:cNvPr id="3" name="Content Placeholder 2"/>
          <p:cNvSpPr>
            <a:spLocks noGrp="1"/>
          </p:cNvSpPr>
          <p:nvPr>
            <p:ph idx="1"/>
          </p:nvPr>
        </p:nvSpPr>
        <p:spPr>
          <a:xfrm>
            <a:off x="381000" y="1371600"/>
            <a:ext cx="8534400" cy="5029200"/>
          </a:xfrm>
        </p:spPr>
        <p:txBody>
          <a:bodyPr>
            <a:noAutofit/>
          </a:bodyPr>
          <a:lstStyle/>
          <a:p>
            <a:pPr fontAlgn="base"/>
            <a:r>
              <a:rPr lang="en-US" sz="2800" dirty="0"/>
              <a:t>Paul </a:t>
            </a:r>
            <a:r>
              <a:rPr lang="en-US" sz="2800" dirty="0" smtClean="0"/>
              <a:t>Harmon (2012) </a:t>
            </a:r>
            <a:r>
              <a:rPr lang="en-US" sz="2800" dirty="0"/>
              <a:t>describes four basic process redesign patterns: re-engineering, simplification, value-added analysis, and gaps and disconnects. </a:t>
            </a:r>
            <a:endParaRPr lang="en-US" sz="2800" dirty="0" smtClean="0"/>
          </a:p>
          <a:p>
            <a:pPr fontAlgn="base"/>
            <a:r>
              <a:rPr lang="en-US" sz="2800" b="1" dirty="0" smtClean="0">
                <a:solidFill>
                  <a:srgbClr val="00B050"/>
                </a:solidFill>
              </a:rPr>
              <a:t>Re-engineering:</a:t>
            </a:r>
            <a:r>
              <a:rPr lang="en-US" sz="2800" b="1" dirty="0" smtClean="0"/>
              <a:t> </a:t>
            </a:r>
            <a:r>
              <a:rPr lang="en-US" sz="2800" dirty="0" smtClean="0"/>
              <a:t>relates </a:t>
            </a:r>
            <a:r>
              <a:rPr lang="en-US" sz="2800" dirty="0"/>
              <a:t>to a fundamental rethinking of existing processes to achieve major efficiency improvements. </a:t>
            </a:r>
            <a:endParaRPr lang="en-US" sz="2800" dirty="0" smtClean="0"/>
          </a:p>
          <a:p>
            <a:pPr fontAlgn="base"/>
            <a:r>
              <a:rPr lang="en-US" b="1" dirty="0" smtClean="0">
                <a:solidFill>
                  <a:srgbClr val="00B050"/>
                </a:solidFill>
              </a:rPr>
              <a:t>Simplification:</a:t>
            </a:r>
            <a:r>
              <a:rPr lang="en-US" b="1" dirty="0" smtClean="0"/>
              <a:t> </a:t>
            </a:r>
            <a:r>
              <a:rPr lang="en-US" sz="2800" dirty="0" smtClean="0"/>
              <a:t>assumes </a:t>
            </a:r>
            <a:r>
              <a:rPr lang="en-US" sz="2800" dirty="0"/>
              <a:t>that most established processes (or sub-processes) are likely to have developed elements of duplication or redundancy. Process efficiency can be improved by removing these</a:t>
            </a:r>
            <a:r>
              <a:rPr lang="en-US" sz="2800" dirty="0" smtClean="0"/>
              <a:t>.</a:t>
            </a:r>
            <a:endParaRPr lang="en-US" sz="2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Redesign Patterns</a:t>
            </a:r>
          </a:p>
        </p:txBody>
      </p:sp>
      <p:sp>
        <p:nvSpPr>
          <p:cNvPr id="3" name="Content Placeholder 2"/>
          <p:cNvSpPr>
            <a:spLocks noGrp="1"/>
          </p:cNvSpPr>
          <p:nvPr>
            <p:ph idx="1"/>
          </p:nvPr>
        </p:nvSpPr>
        <p:spPr>
          <a:xfrm>
            <a:off x="381000" y="1219200"/>
            <a:ext cx="8534400" cy="5562600"/>
          </a:xfrm>
        </p:spPr>
        <p:txBody>
          <a:bodyPr>
            <a:noAutofit/>
          </a:bodyPr>
          <a:lstStyle/>
          <a:p>
            <a:pPr fontAlgn="base"/>
            <a:r>
              <a:rPr lang="en-US" sz="2600" b="1" dirty="0" smtClean="0">
                <a:solidFill>
                  <a:srgbClr val="00B050"/>
                </a:solidFill>
              </a:rPr>
              <a:t>Value-added Analysis</a:t>
            </a:r>
            <a:r>
              <a:rPr lang="en-US" sz="2600" b="1" cap="all" dirty="0" smtClean="0">
                <a:solidFill>
                  <a:srgbClr val="00B050"/>
                </a:solidFill>
              </a:rPr>
              <a:t>: </a:t>
            </a:r>
            <a:r>
              <a:rPr lang="en-US" sz="2600" dirty="0" smtClean="0"/>
              <a:t>looks </a:t>
            </a:r>
            <a:r>
              <a:rPr lang="en-US" sz="2600" dirty="0"/>
              <a:t>at the process (or sub-process) from a customer’s perspective. A process or activity is said to add value if it meets three criteria</a:t>
            </a:r>
            <a:r>
              <a:rPr lang="en-US" sz="2600" dirty="0" smtClean="0"/>
              <a:t>:</a:t>
            </a:r>
            <a:endParaRPr lang="en-US" sz="2600" dirty="0"/>
          </a:p>
          <a:p>
            <a:pPr marL="1079500" indent="-390525" fontAlgn="base">
              <a:buFont typeface="+mj-lt"/>
              <a:buAutoNum type="arabicPeriod"/>
            </a:pPr>
            <a:r>
              <a:rPr lang="en-US" sz="2200" dirty="0"/>
              <a:t>the customer is willing to pay for the </a:t>
            </a:r>
            <a:r>
              <a:rPr lang="en-US" sz="2200" dirty="0" smtClean="0"/>
              <a:t>output</a:t>
            </a:r>
            <a:endParaRPr lang="en-US" sz="2200" dirty="0"/>
          </a:p>
          <a:p>
            <a:pPr marL="1079500" indent="-390525" fontAlgn="base">
              <a:buFont typeface="+mj-lt"/>
              <a:buAutoNum type="arabicPeriod"/>
            </a:pPr>
            <a:r>
              <a:rPr lang="en-US" sz="2200" dirty="0"/>
              <a:t>it physically changes the output in some way</a:t>
            </a:r>
          </a:p>
          <a:p>
            <a:pPr marL="1079500" indent="-390525" fontAlgn="base">
              <a:buFont typeface="+mj-lt"/>
              <a:buAutoNum type="arabicPeriod"/>
            </a:pPr>
            <a:r>
              <a:rPr lang="en-US" sz="2200" dirty="0"/>
              <a:t>it is performed correctly at the first attempt.</a:t>
            </a:r>
          </a:p>
          <a:p>
            <a:pPr fontAlgn="base"/>
            <a:r>
              <a:rPr lang="en-US" sz="2600" dirty="0" smtClean="0"/>
              <a:t>Non-value-adding </a:t>
            </a:r>
            <a:r>
              <a:rPr lang="en-US" sz="2600" dirty="0"/>
              <a:t>activities should be eliminated as far as possible. </a:t>
            </a:r>
            <a:r>
              <a:rPr lang="en-US" sz="2600" dirty="0" smtClean="0"/>
              <a:t>These include:</a:t>
            </a:r>
          </a:p>
          <a:p>
            <a:pPr marL="1087438" lvl="1" indent="-401638" fontAlgn="base">
              <a:spcBef>
                <a:spcPts val="300"/>
              </a:spcBef>
            </a:pPr>
            <a:r>
              <a:rPr lang="en-US" sz="2200" dirty="0"/>
              <a:t>preparation and set-up</a:t>
            </a:r>
          </a:p>
          <a:p>
            <a:pPr marL="1087438" lvl="1" indent="-401638" fontAlgn="base">
              <a:spcBef>
                <a:spcPts val="300"/>
              </a:spcBef>
            </a:pPr>
            <a:r>
              <a:rPr lang="en-US" sz="2200" dirty="0"/>
              <a:t>control and inspection</a:t>
            </a:r>
          </a:p>
          <a:p>
            <a:pPr marL="1087438" lvl="1" indent="-401638" fontAlgn="base">
              <a:spcBef>
                <a:spcPts val="300"/>
              </a:spcBef>
            </a:pPr>
            <a:r>
              <a:rPr lang="en-US" sz="2200" dirty="0"/>
              <a:t>simply moving a product from one place to another without physically changing it</a:t>
            </a:r>
          </a:p>
          <a:p>
            <a:pPr marL="1087438" lvl="1" indent="-401638" fontAlgn="base">
              <a:spcBef>
                <a:spcPts val="300"/>
              </a:spcBef>
            </a:pPr>
            <a:r>
              <a:rPr lang="en-US" sz="2200" dirty="0"/>
              <a:t>activities that result from delays or failures of any kind.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029200"/>
          </a:xfrm>
        </p:spPr>
        <p:txBody>
          <a:bodyPr>
            <a:noAutofit/>
          </a:bodyPr>
          <a:lstStyle/>
          <a:p>
            <a:pPr fontAlgn="base"/>
            <a:r>
              <a:rPr lang="en-US" b="1" dirty="0" smtClean="0">
                <a:solidFill>
                  <a:srgbClr val="00B050"/>
                </a:solidFill>
              </a:rPr>
              <a:t>Gaps and Disconnects: </a:t>
            </a:r>
            <a:r>
              <a:rPr lang="en-US" sz="2800" dirty="0" smtClean="0"/>
              <a:t>most problems </a:t>
            </a:r>
            <a:r>
              <a:rPr lang="en-US" sz="2800" dirty="0"/>
              <a:t>affecting process performance </a:t>
            </a:r>
            <a:r>
              <a:rPr lang="en-US" sz="2800" dirty="0" smtClean="0"/>
              <a:t>result </a:t>
            </a:r>
            <a:r>
              <a:rPr lang="en-US" sz="2800" dirty="0"/>
              <a:t>from </a:t>
            </a:r>
            <a:r>
              <a:rPr lang="en-US" sz="2800" dirty="0" smtClean="0"/>
              <a:t>failure </a:t>
            </a:r>
            <a:r>
              <a:rPr lang="en-US" sz="2800" dirty="0"/>
              <a:t>in communication between functions or business departments. </a:t>
            </a:r>
            <a:r>
              <a:rPr lang="en-US" sz="2800" dirty="0" smtClean="0"/>
              <a:t>This </a:t>
            </a:r>
            <a:r>
              <a:rPr lang="en-US" sz="2800" dirty="0"/>
              <a:t>redesign pattern </a:t>
            </a:r>
            <a:r>
              <a:rPr lang="en-US" sz="2800" dirty="0" smtClean="0"/>
              <a:t>ensures </a:t>
            </a:r>
            <a:r>
              <a:rPr lang="en-US" sz="2800" dirty="0"/>
              <a:t>that </a:t>
            </a:r>
            <a:r>
              <a:rPr lang="en-US" sz="2800" dirty="0" smtClean="0"/>
              <a:t>the </a:t>
            </a:r>
            <a:r>
              <a:rPr lang="en-US" sz="2800" dirty="0"/>
              <a:t>appropriate checks and controls are in place so that efforts are coordinated between functions and departments</a:t>
            </a:r>
            <a:r>
              <a:rPr lang="en-US" sz="2800" dirty="0" smtClean="0"/>
              <a:t>.</a:t>
            </a:r>
          </a:p>
          <a:p>
            <a:pPr fontAlgn="base"/>
            <a:r>
              <a:rPr lang="en-US" sz="2800" dirty="0" smtClean="0"/>
              <a:t>E.g., if </a:t>
            </a:r>
            <a:r>
              <a:rPr lang="en-US" sz="2800" dirty="0"/>
              <a:t>the </a:t>
            </a:r>
            <a:r>
              <a:rPr lang="en-US" sz="2800" i="1" dirty="0"/>
              <a:t>production</a:t>
            </a:r>
            <a:r>
              <a:rPr lang="en-US" sz="2800" dirty="0"/>
              <a:t> department builds a product and ships it to the customer, </a:t>
            </a:r>
            <a:r>
              <a:rPr lang="en-US" sz="2800" i="1" dirty="0" smtClean="0"/>
              <a:t>finance</a:t>
            </a:r>
            <a:r>
              <a:rPr lang="en-US" sz="2800" dirty="0" smtClean="0"/>
              <a:t> must be </a:t>
            </a:r>
            <a:r>
              <a:rPr lang="en-US" sz="2800" dirty="0"/>
              <a:t>aware of this so that they can raise an invoice to the customer</a:t>
            </a:r>
            <a:r>
              <a:rPr lang="en-US" sz="2800" dirty="0" smtClean="0"/>
              <a:t>.</a:t>
            </a:r>
            <a:endParaRPr lang="en-US" sz="2800" dirty="0"/>
          </a:p>
        </p:txBody>
      </p:sp>
      <p:sp>
        <p:nvSpPr>
          <p:cNvPr id="5" name="Title 1"/>
          <p:cNvSpPr>
            <a:spLocks noGrp="1"/>
          </p:cNvSpPr>
          <p:nvPr>
            <p:ph type="title"/>
          </p:nvPr>
        </p:nvSpPr>
        <p:spPr>
          <a:xfrm>
            <a:off x="304800" y="274638"/>
            <a:ext cx="8382000" cy="944562"/>
          </a:xfrm>
        </p:spPr>
        <p:txBody>
          <a:bodyPr>
            <a:normAutofit/>
          </a:bodyPr>
          <a:lstStyle/>
          <a:p>
            <a:r>
              <a:rPr lang="en-US" dirty="0" smtClean="0"/>
              <a:t>Process Redesign Patterns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5720"/>
            <a:ext cx="9067800" cy="1143000"/>
          </a:xfrm>
        </p:spPr>
        <p:txBody>
          <a:bodyPr>
            <a:noAutofit/>
          </a:bodyPr>
          <a:lstStyle/>
          <a:p>
            <a:pPr fontAlgn="base"/>
            <a:r>
              <a:rPr lang="en-US" dirty="0" smtClean="0"/>
              <a:t>Lessons from </a:t>
            </a:r>
            <a:r>
              <a:rPr lang="en-US" dirty="0"/>
              <a:t>J</a:t>
            </a:r>
            <a:r>
              <a:rPr lang="en-US" dirty="0" smtClean="0"/>
              <a:t>apanese </a:t>
            </a:r>
            <a:r>
              <a:rPr lang="en-US" dirty="0"/>
              <a:t>M</a:t>
            </a:r>
            <a:r>
              <a:rPr lang="en-US" dirty="0" smtClean="0"/>
              <a:t>anufacturing</a:t>
            </a:r>
            <a:endParaRPr lang="en-US" dirty="0"/>
          </a:p>
        </p:txBody>
      </p:sp>
      <p:sp>
        <p:nvSpPr>
          <p:cNvPr id="3" name="Content Placeholder 2"/>
          <p:cNvSpPr>
            <a:spLocks noGrp="1"/>
          </p:cNvSpPr>
          <p:nvPr>
            <p:ph idx="1"/>
          </p:nvPr>
        </p:nvSpPr>
        <p:spPr>
          <a:xfrm>
            <a:off x="381000" y="1371600"/>
            <a:ext cx="8534400" cy="5029200"/>
          </a:xfrm>
        </p:spPr>
        <p:txBody>
          <a:bodyPr>
            <a:noAutofit/>
          </a:bodyPr>
          <a:lstStyle/>
          <a:p>
            <a:pPr fontAlgn="base"/>
            <a:r>
              <a:rPr lang="en-US" sz="2800" dirty="0"/>
              <a:t>Japanese manufacturing techniques are often cited as </a:t>
            </a:r>
            <a:r>
              <a:rPr lang="en-US" sz="2800" b="1" i="1" dirty="0"/>
              <a:t>models of efficiency </a:t>
            </a:r>
            <a:r>
              <a:rPr lang="en-US" sz="2800" dirty="0"/>
              <a:t>as they increase quality and reduce costs, but some of the essential principles of Japanese manufacturing are actually only applications of these process redesign patterns</a:t>
            </a:r>
            <a:r>
              <a:rPr lang="en-US" sz="2800" dirty="0" smtClean="0"/>
              <a:t>.</a:t>
            </a:r>
          </a:p>
          <a:p>
            <a:pPr fontAlgn="base"/>
            <a:r>
              <a:rPr lang="en-US" sz="2800" dirty="0" smtClean="0"/>
              <a:t>The </a:t>
            </a:r>
            <a:r>
              <a:rPr lang="en-US" sz="2800" dirty="0"/>
              <a:t>Japanese have embraced the underlying philosophy of </a:t>
            </a:r>
            <a:r>
              <a:rPr lang="en-US" sz="2800" i="1" dirty="0" err="1">
                <a:solidFill>
                  <a:srgbClr val="00B050"/>
                </a:solidFill>
              </a:rPr>
              <a:t>minimising</a:t>
            </a:r>
            <a:r>
              <a:rPr lang="en-US" sz="2800" i="1" dirty="0">
                <a:solidFill>
                  <a:srgbClr val="00B050"/>
                </a:solidFill>
              </a:rPr>
              <a:t> non-value-adding </a:t>
            </a:r>
            <a:r>
              <a:rPr lang="en-US" sz="2800" dirty="0"/>
              <a:t>activities in the way described previously, but we can highlight three specific principles which also reflect Japanese redesign patterns: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029200"/>
          </a:xfrm>
        </p:spPr>
        <p:txBody>
          <a:bodyPr>
            <a:noAutofit/>
          </a:bodyPr>
          <a:lstStyle/>
          <a:p>
            <a:pPr fontAlgn="base"/>
            <a:r>
              <a:rPr lang="en-US" sz="2800" b="1" dirty="0"/>
              <a:t>Reducing wasteful activity (‘</a:t>
            </a:r>
            <a:r>
              <a:rPr lang="en-US" sz="2800" b="1" dirty="0" err="1"/>
              <a:t>muda</a:t>
            </a:r>
            <a:r>
              <a:rPr lang="en-US" sz="2800" b="1" dirty="0" smtClean="0"/>
              <a:t>’)</a:t>
            </a:r>
            <a:r>
              <a:rPr lang="en-US" sz="2800" dirty="0" smtClean="0"/>
              <a:t> – this is </a:t>
            </a:r>
            <a:r>
              <a:rPr lang="en-US" sz="2800" dirty="0"/>
              <a:t>one of the most important principles in Japanese manufacturing. </a:t>
            </a:r>
            <a:endParaRPr lang="en-US" sz="2800" dirty="0" smtClean="0"/>
          </a:p>
          <a:p>
            <a:pPr fontAlgn="base"/>
            <a:r>
              <a:rPr lang="en-US" sz="2800" dirty="0" smtClean="0"/>
              <a:t>Waiting </a:t>
            </a:r>
            <a:r>
              <a:rPr lang="en-US" sz="2800" dirty="0"/>
              <a:t>for someone to act; waiting while documents, information, or parts travel between locations; having to redo something to correct a mistake; having to redo something because requirements have changed: these are all examples of </a:t>
            </a:r>
            <a:r>
              <a:rPr lang="en-US" sz="2800" dirty="0">
                <a:solidFill>
                  <a:srgbClr val="00B050"/>
                </a:solidFill>
              </a:rPr>
              <a:t>wasteful activity</a:t>
            </a:r>
            <a:r>
              <a:rPr lang="en-US" sz="2800" dirty="0"/>
              <a:t>, and they will </a:t>
            </a:r>
            <a:r>
              <a:rPr lang="en-US" sz="2800" dirty="0">
                <a:solidFill>
                  <a:srgbClr val="00B050"/>
                </a:solidFill>
              </a:rPr>
              <a:t>delay</a:t>
            </a:r>
            <a:r>
              <a:rPr lang="en-US" sz="2800" dirty="0"/>
              <a:t> completion of the process. </a:t>
            </a:r>
            <a:endParaRPr lang="en-US" sz="2800" dirty="0" smtClean="0"/>
          </a:p>
          <a:p>
            <a:pPr fontAlgn="base"/>
            <a:r>
              <a:rPr lang="en-US" sz="2800" dirty="0" err="1" smtClean="0"/>
              <a:t>Minimising</a:t>
            </a:r>
            <a:r>
              <a:rPr lang="en-US" sz="2800" dirty="0" smtClean="0"/>
              <a:t> </a:t>
            </a:r>
            <a:r>
              <a:rPr lang="en-US" sz="2800" dirty="0"/>
              <a:t>these wasteful activities will lead to processes becoming more efficient and effective.</a:t>
            </a:r>
          </a:p>
        </p:txBody>
      </p:sp>
      <p:sp>
        <p:nvSpPr>
          <p:cNvPr id="5" name="Title 1"/>
          <p:cNvSpPr>
            <a:spLocks noGrp="1"/>
          </p:cNvSpPr>
          <p:nvPr>
            <p:ph type="title"/>
          </p:nvPr>
        </p:nvSpPr>
        <p:spPr>
          <a:xfrm>
            <a:off x="76200" y="45720"/>
            <a:ext cx="9067800" cy="1143000"/>
          </a:xfrm>
        </p:spPr>
        <p:txBody>
          <a:bodyPr>
            <a:noAutofit/>
          </a:bodyPr>
          <a:lstStyle/>
          <a:p>
            <a:pPr fontAlgn="base"/>
            <a:r>
              <a:rPr lang="en-US" dirty="0" smtClean="0"/>
              <a:t>Lessons from </a:t>
            </a:r>
            <a:r>
              <a:rPr lang="en-US" dirty="0"/>
              <a:t>J</a:t>
            </a:r>
            <a:r>
              <a:rPr lang="en-US" dirty="0" smtClean="0"/>
              <a:t>apanese </a:t>
            </a:r>
            <a:r>
              <a:rPr lang="en-US" dirty="0"/>
              <a:t>M</a:t>
            </a:r>
            <a:r>
              <a:rPr lang="en-US" dirty="0" smtClean="0"/>
              <a:t>anufacturing</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029200"/>
          </a:xfrm>
        </p:spPr>
        <p:txBody>
          <a:bodyPr>
            <a:noAutofit/>
          </a:bodyPr>
          <a:lstStyle/>
          <a:p>
            <a:pPr fontAlgn="base"/>
            <a:r>
              <a:rPr lang="en-US" sz="2800" b="1" dirty="0"/>
              <a:t>Reducing physical strain (‘</a:t>
            </a:r>
            <a:r>
              <a:rPr lang="en-US" sz="2800" b="1" dirty="0" err="1"/>
              <a:t>muri</a:t>
            </a:r>
            <a:r>
              <a:rPr lang="en-US" sz="2800" b="1" dirty="0"/>
              <a:t>’)</a:t>
            </a:r>
            <a:r>
              <a:rPr lang="en-US" sz="2800" dirty="0"/>
              <a:t> – this principle usually addresses the reduction of unnecessary motion. </a:t>
            </a:r>
            <a:endParaRPr lang="en-US" sz="2800" dirty="0" smtClean="0"/>
          </a:p>
          <a:p>
            <a:pPr fontAlgn="base"/>
            <a:r>
              <a:rPr lang="en-US" sz="2800" dirty="0" smtClean="0"/>
              <a:t>It </a:t>
            </a:r>
            <a:r>
              <a:rPr lang="en-US" sz="2800" dirty="0"/>
              <a:t>seeks to identify where people have to work harder than necessary due to poor design in the production process which leads to </a:t>
            </a:r>
            <a:r>
              <a:rPr lang="en-US" sz="2800" dirty="0">
                <a:solidFill>
                  <a:srgbClr val="00B050"/>
                </a:solidFill>
              </a:rPr>
              <a:t>repetitive</a:t>
            </a:r>
            <a:r>
              <a:rPr lang="en-US" sz="2800" dirty="0"/>
              <a:t> actions. </a:t>
            </a:r>
            <a:endParaRPr lang="en-US" sz="2800" dirty="0" smtClean="0"/>
          </a:p>
          <a:p>
            <a:pPr fontAlgn="base"/>
            <a:r>
              <a:rPr lang="en-US" sz="2800" dirty="0" smtClean="0"/>
              <a:t>Process </a:t>
            </a:r>
            <a:r>
              <a:rPr lang="en-US" sz="2800" dirty="0"/>
              <a:t>mapping should help identify unnecessary steps that can be eliminated, or unnecessarily convoluted routings which can be </a:t>
            </a:r>
            <a:r>
              <a:rPr lang="en-US" sz="2800" dirty="0">
                <a:solidFill>
                  <a:srgbClr val="00B050"/>
                </a:solidFill>
              </a:rPr>
              <a:t>simplified</a:t>
            </a:r>
            <a:r>
              <a:rPr lang="en-US" sz="2800" dirty="0"/>
              <a:t> to reduce the level of ‘</a:t>
            </a:r>
            <a:r>
              <a:rPr lang="en-US" sz="2800" dirty="0" err="1"/>
              <a:t>muri</a:t>
            </a:r>
            <a:r>
              <a:rPr lang="en-US" sz="2800" dirty="0"/>
              <a:t>’ in a process.</a:t>
            </a:r>
          </a:p>
          <a:p>
            <a:pPr fontAlgn="base"/>
            <a:endParaRPr lang="en-US" sz="2800" dirty="0"/>
          </a:p>
        </p:txBody>
      </p:sp>
      <p:sp>
        <p:nvSpPr>
          <p:cNvPr id="5" name="Title 1"/>
          <p:cNvSpPr>
            <a:spLocks noGrp="1"/>
          </p:cNvSpPr>
          <p:nvPr>
            <p:ph type="title"/>
          </p:nvPr>
        </p:nvSpPr>
        <p:spPr>
          <a:xfrm>
            <a:off x="76200" y="45720"/>
            <a:ext cx="9067800" cy="1143000"/>
          </a:xfrm>
        </p:spPr>
        <p:txBody>
          <a:bodyPr>
            <a:noAutofit/>
          </a:bodyPr>
          <a:lstStyle/>
          <a:p>
            <a:pPr fontAlgn="base"/>
            <a:r>
              <a:rPr lang="en-US" dirty="0" smtClean="0"/>
              <a:t>Lessons from </a:t>
            </a:r>
            <a:r>
              <a:rPr lang="en-US" dirty="0"/>
              <a:t>J</a:t>
            </a:r>
            <a:r>
              <a:rPr lang="en-US" dirty="0" smtClean="0"/>
              <a:t>apanese </a:t>
            </a:r>
            <a:r>
              <a:rPr lang="en-US" dirty="0"/>
              <a:t>M</a:t>
            </a:r>
            <a:r>
              <a:rPr lang="en-US" dirty="0" smtClean="0"/>
              <a:t>anufacturing</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295400"/>
            <a:ext cx="8534400" cy="5334000"/>
          </a:xfrm>
        </p:spPr>
        <p:txBody>
          <a:bodyPr>
            <a:noAutofit/>
          </a:bodyPr>
          <a:lstStyle/>
          <a:p>
            <a:pPr fontAlgn="base"/>
            <a:r>
              <a:rPr lang="en-US" sz="2600" b="1" dirty="0"/>
              <a:t>Reducing inconsistencies (‘</a:t>
            </a:r>
            <a:r>
              <a:rPr lang="en-US" sz="2600" b="1" dirty="0" err="1"/>
              <a:t>mura</a:t>
            </a:r>
            <a:r>
              <a:rPr lang="en-US" sz="2600" b="1" dirty="0"/>
              <a:t>’)</a:t>
            </a:r>
            <a:r>
              <a:rPr lang="en-US" sz="2600" dirty="0"/>
              <a:t> – this third principle highlights the important link between processes and quality alluded to in the value - added redesign pattern, but in the Japanese model it is shown more explicitly. </a:t>
            </a:r>
            <a:endParaRPr lang="en-US" sz="2600" dirty="0" smtClean="0"/>
          </a:p>
          <a:p>
            <a:pPr fontAlgn="base"/>
            <a:r>
              <a:rPr lang="en-US" sz="2600" dirty="0" smtClean="0">
                <a:solidFill>
                  <a:srgbClr val="00B050"/>
                </a:solidFill>
              </a:rPr>
              <a:t>Inconsistencies</a:t>
            </a:r>
            <a:r>
              <a:rPr lang="en-US" sz="2600" dirty="0" smtClean="0"/>
              <a:t> </a:t>
            </a:r>
            <a:r>
              <a:rPr lang="en-US" sz="2600" dirty="0"/>
              <a:t>in either the time taken to supply, or in the quality of, a product or service, will quickly lead to </a:t>
            </a:r>
            <a:r>
              <a:rPr lang="en-US" sz="2600" dirty="0">
                <a:solidFill>
                  <a:srgbClr val="00B050"/>
                </a:solidFill>
              </a:rPr>
              <a:t>customer dissatisfaction</a:t>
            </a:r>
            <a:r>
              <a:rPr lang="en-US" sz="2600" dirty="0"/>
              <a:t>. </a:t>
            </a:r>
            <a:endParaRPr lang="en-US" sz="2600" dirty="0" smtClean="0"/>
          </a:p>
          <a:p>
            <a:pPr fontAlgn="base"/>
            <a:r>
              <a:rPr lang="en-US" sz="2600" dirty="0" smtClean="0"/>
              <a:t>Japanese </a:t>
            </a:r>
            <a:r>
              <a:rPr lang="en-US" sz="2600" dirty="0"/>
              <a:t>automobile manufacturing manages the risk of inconsistencies through a combination of rigidity and flexibility, which may sound odd but which actually serves as a valuable lesson for process control.</a:t>
            </a:r>
          </a:p>
        </p:txBody>
      </p:sp>
      <p:sp>
        <p:nvSpPr>
          <p:cNvPr id="5" name="Title 1"/>
          <p:cNvSpPr>
            <a:spLocks noGrp="1"/>
          </p:cNvSpPr>
          <p:nvPr>
            <p:ph type="title"/>
          </p:nvPr>
        </p:nvSpPr>
        <p:spPr>
          <a:xfrm>
            <a:off x="76200" y="45720"/>
            <a:ext cx="9067800" cy="1143000"/>
          </a:xfrm>
        </p:spPr>
        <p:txBody>
          <a:bodyPr>
            <a:noAutofit/>
          </a:bodyPr>
          <a:lstStyle/>
          <a:p>
            <a:pPr fontAlgn="base"/>
            <a:r>
              <a:rPr lang="en-US" dirty="0" smtClean="0"/>
              <a:t>Lessons from </a:t>
            </a:r>
            <a:r>
              <a:rPr lang="en-US" dirty="0"/>
              <a:t>J</a:t>
            </a:r>
            <a:r>
              <a:rPr lang="en-US" dirty="0" smtClean="0"/>
              <a:t>apanese </a:t>
            </a:r>
            <a:r>
              <a:rPr lang="en-US" dirty="0"/>
              <a:t>M</a:t>
            </a:r>
            <a:r>
              <a:rPr lang="en-US" dirty="0" smtClean="0"/>
              <a:t>anufacturing</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188720"/>
            <a:ext cx="8534400" cy="5334000"/>
          </a:xfrm>
        </p:spPr>
        <p:txBody>
          <a:bodyPr>
            <a:noAutofit/>
          </a:bodyPr>
          <a:lstStyle/>
          <a:p>
            <a:pPr fontAlgn="base"/>
            <a:r>
              <a:rPr lang="en-US" sz="2600" dirty="0"/>
              <a:t>For example, in Japanese automobile manufacturing factories, every shift has an output target, and the entire shift works overtime until the production quotas are completed. </a:t>
            </a:r>
            <a:endParaRPr lang="en-US" sz="2600" dirty="0" smtClean="0"/>
          </a:p>
          <a:p>
            <a:pPr fontAlgn="base"/>
            <a:r>
              <a:rPr lang="en-US" sz="2600" dirty="0" smtClean="0"/>
              <a:t>However</a:t>
            </a:r>
            <a:r>
              <a:rPr lang="en-US" sz="2600" dirty="0"/>
              <a:t>, if a mistake is made, the entire production line comes to a halt until the root cause of the problem is fixed, eliminating the need for reworking and corrections further down the production line. </a:t>
            </a:r>
            <a:endParaRPr lang="en-US" sz="2600" dirty="0" smtClean="0"/>
          </a:p>
          <a:p>
            <a:pPr fontAlgn="base"/>
            <a:r>
              <a:rPr lang="en-US" sz="2600" dirty="0" smtClean="0"/>
              <a:t>The </a:t>
            </a:r>
            <a:r>
              <a:rPr lang="en-US" sz="2600" dirty="0"/>
              <a:t>system is therefore designed to provide inherent quality assurance over the quality of its outputs.</a:t>
            </a:r>
          </a:p>
        </p:txBody>
      </p:sp>
      <p:sp>
        <p:nvSpPr>
          <p:cNvPr id="5" name="Title 1"/>
          <p:cNvSpPr>
            <a:spLocks noGrp="1"/>
          </p:cNvSpPr>
          <p:nvPr>
            <p:ph type="title"/>
          </p:nvPr>
        </p:nvSpPr>
        <p:spPr>
          <a:xfrm>
            <a:off x="76200" y="45720"/>
            <a:ext cx="9067800" cy="1143000"/>
          </a:xfrm>
        </p:spPr>
        <p:txBody>
          <a:bodyPr>
            <a:noAutofit/>
          </a:bodyPr>
          <a:lstStyle/>
          <a:p>
            <a:pPr fontAlgn="base"/>
            <a:r>
              <a:rPr lang="en-US" dirty="0" smtClean="0"/>
              <a:t>Lessons from </a:t>
            </a:r>
            <a:r>
              <a:rPr lang="en-US" dirty="0"/>
              <a:t>J</a:t>
            </a:r>
            <a:r>
              <a:rPr lang="en-US" dirty="0" smtClean="0"/>
              <a:t>apanese </a:t>
            </a:r>
            <a:r>
              <a:rPr lang="en-US" dirty="0"/>
              <a:t>M</a:t>
            </a:r>
            <a:r>
              <a:rPr lang="en-US" dirty="0" smtClean="0"/>
              <a:t>anufacturing</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Business processes are integral to delivering a </a:t>
            </a:r>
            <a:r>
              <a:rPr lang="en-US" dirty="0" smtClean="0">
                <a:solidFill>
                  <a:srgbClr val="00B050"/>
                </a:solidFill>
              </a:rPr>
              <a:t>business strategy</a:t>
            </a:r>
            <a:r>
              <a:rPr lang="en-US" dirty="0" smtClean="0"/>
              <a:t>. </a:t>
            </a:r>
          </a:p>
          <a:p>
            <a:r>
              <a:rPr lang="en-US" dirty="0" smtClean="0">
                <a:solidFill>
                  <a:srgbClr val="00B050"/>
                </a:solidFill>
              </a:rPr>
              <a:t>Business </a:t>
            </a:r>
            <a:r>
              <a:rPr lang="en-US" dirty="0" smtClean="0">
                <a:solidFill>
                  <a:srgbClr val="00B050"/>
                </a:solidFill>
              </a:rPr>
              <a:t>analysis </a:t>
            </a:r>
            <a:r>
              <a:rPr lang="en-US" dirty="0" smtClean="0"/>
              <a:t>explores the way </a:t>
            </a:r>
            <a:r>
              <a:rPr lang="en-US" dirty="0" smtClean="0">
                <a:solidFill>
                  <a:srgbClr val="00B050"/>
                </a:solidFill>
              </a:rPr>
              <a:t>strategic acti</a:t>
            </a:r>
            <a:r>
              <a:rPr lang="en-US" dirty="0" smtClean="0"/>
              <a:t>on can be implemented through beneficial business process and structural </a:t>
            </a:r>
            <a:r>
              <a:rPr lang="en-US" dirty="0" smtClean="0">
                <a:solidFill>
                  <a:srgbClr val="00B050"/>
                </a:solidFill>
              </a:rPr>
              <a:t>change</a:t>
            </a:r>
            <a:r>
              <a:rPr lang="en-US" dirty="0" smtClean="0"/>
              <a:t>. </a:t>
            </a:r>
          </a:p>
          <a:p>
            <a:r>
              <a:rPr lang="en-US" dirty="0" err="1" smtClean="0"/>
              <a:t>Organisations</a:t>
            </a:r>
            <a:r>
              <a:rPr lang="en-US" dirty="0" smtClean="0"/>
              <a:t> can achieve significant </a:t>
            </a:r>
            <a:r>
              <a:rPr lang="en-US" dirty="0" smtClean="0">
                <a:solidFill>
                  <a:srgbClr val="00B050"/>
                </a:solidFill>
              </a:rPr>
              <a:t>improvements</a:t>
            </a:r>
            <a:r>
              <a:rPr lang="en-US" dirty="0" smtClean="0"/>
              <a:t> in their competitiveness by successfully </a:t>
            </a:r>
            <a:r>
              <a:rPr lang="en-US" dirty="0" smtClean="0">
                <a:solidFill>
                  <a:srgbClr val="00B050"/>
                </a:solidFill>
              </a:rPr>
              <a:t>redesigning</a:t>
            </a:r>
            <a:r>
              <a:rPr lang="en-US" dirty="0" smtClean="0"/>
              <a:t> their business processes. </a:t>
            </a:r>
          </a:p>
          <a:p>
            <a:r>
              <a:rPr lang="en-US" dirty="0" smtClean="0"/>
              <a:t>Existing processes in many </a:t>
            </a:r>
            <a:r>
              <a:rPr lang="en-US" dirty="0" err="1" smtClean="0"/>
              <a:t>organisations</a:t>
            </a:r>
            <a:r>
              <a:rPr lang="en-US" dirty="0" smtClean="0"/>
              <a:t> are less efficient than they could – or </a:t>
            </a:r>
            <a:r>
              <a:rPr lang="en-US" dirty="0" smtClean="0"/>
              <a:t>should </a:t>
            </a:r>
            <a:r>
              <a:rPr lang="en-US" dirty="0" smtClean="0"/>
              <a:t>be.</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fontAlgn="base"/>
            <a:r>
              <a:rPr lang="en-US" sz="3800" dirty="0"/>
              <a:t>Process </a:t>
            </a:r>
            <a:r>
              <a:rPr lang="en-US" sz="3800" dirty="0" smtClean="0"/>
              <a:t>Design </a:t>
            </a:r>
            <a:r>
              <a:rPr lang="en-US" sz="3800" dirty="0"/>
              <a:t>and </a:t>
            </a:r>
            <a:r>
              <a:rPr lang="en-US" sz="3800" dirty="0" smtClean="0"/>
              <a:t>Quality</a:t>
            </a:r>
            <a:endParaRPr lang="en-US" sz="3800" dirty="0"/>
          </a:p>
        </p:txBody>
      </p:sp>
      <p:sp>
        <p:nvSpPr>
          <p:cNvPr id="3" name="Content Placeholder 2"/>
          <p:cNvSpPr>
            <a:spLocks noGrp="1"/>
          </p:cNvSpPr>
          <p:nvPr>
            <p:ph idx="1"/>
          </p:nvPr>
        </p:nvSpPr>
        <p:spPr>
          <a:xfrm>
            <a:off x="381000" y="1219200"/>
            <a:ext cx="8534400" cy="5334000"/>
          </a:xfrm>
        </p:spPr>
        <p:txBody>
          <a:bodyPr>
            <a:noAutofit/>
          </a:bodyPr>
          <a:lstStyle/>
          <a:p>
            <a:pPr fontAlgn="base"/>
            <a:r>
              <a:rPr lang="en-US" sz="2600" dirty="0" smtClean="0"/>
              <a:t>To </a:t>
            </a:r>
            <a:r>
              <a:rPr lang="en-US" sz="2600" dirty="0"/>
              <a:t>ultimately to satisfy customer needs, </a:t>
            </a:r>
            <a:r>
              <a:rPr lang="en-US" sz="2600" dirty="0" smtClean="0"/>
              <a:t>the </a:t>
            </a:r>
            <a:r>
              <a:rPr lang="en-US" sz="2600" dirty="0"/>
              <a:t>link between processes and quality is </a:t>
            </a:r>
            <a:r>
              <a:rPr lang="en-US" sz="2600" dirty="0" smtClean="0"/>
              <a:t>important. Remember </a:t>
            </a:r>
            <a:r>
              <a:rPr lang="en-US" sz="2600" dirty="0"/>
              <a:t> </a:t>
            </a:r>
            <a:r>
              <a:rPr lang="en-US" sz="2600" i="1" dirty="0"/>
              <a:t>‘</a:t>
            </a:r>
            <a:r>
              <a:rPr lang="en-US" sz="2400" i="1" dirty="0"/>
              <a:t>Business process re-engineering is the fundamental rethinking and radical redesign of business </a:t>
            </a:r>
            <a:r>
              <a:rPr lang="en-US" sz="2400" b="1" i="1" dirty="0"/>
              <a:t>processes</a:t>
            </a:r>
            <a:r>
              <a:rPr lang="en-US" sz="2400" i="1" dirty="0"/>
              <a:t> to achieve dramatic improvements in critical contemporary measures of performance, such as cost, </a:t>
            </a:r>
            <a:r>
              <a:rPr lang="en-US" sz="2400" b="1" i="1" dirty="0"/>
              <a:t>quality</a:t>
            </a:r>
            <a:r>
              <a:rPr lang="en-US" sz="2400" i="1" dirty="0"/>
              <a:t>, service and speed</a:t>
            </a:r>
            <a:r>
              <a:rPr lang="en-US" sz="2400" i="1" dirty="0" smtClean="0"/>
              <a:t>.’</a:t>
            </a:r>
          </a:p>
          <a:p>
            <a:pPr fontAlgn="base"/>
            <a:r>
              <a:rPr lang="en-US" sz="2600" dirty="0"/>
              <a:t>If the needs and expectations of every customer are consistently met or exceeded, then a process has achieved total quality. </a:t>
            </a:r>
            <a:endParaRPr lang="en-US" sz="2600" dirty="0" smtClean="0"/>
          </a:p>
          <a:p>
            <a:pPr fontAlgn="base"/>
            <a:r>
              <a:rPr lang="en-US" sz="2600" dirty="0"/>
              <a:t>T</a:t>
            </a:r>
            <a:r>
              <a:rPr lang="en-US" sz="2600" dirty="0" smtClean="0"/>
              <a:t>wo main models are used to improve business processes – </a:t>
            </a:r>
            <a:r>
              <a:rPr lang="en-US" sz="2600" dirty="0"/>
              <a:t>Capability Maturity Model Integration (CMMI) and Six Sigma </a:t>
            </a:r>
            <a:r>
              <a:rPr lang="en-US" sz="2600" dirty="0" smtClean="0"/>
              <a:t/>
            </a:r>
            <a:br>
              <a:rPr lang="en-US" sz="2600" dirty="0" smtClean="0"/>
            </a:br>
            <a:endParaRPr lang="en-US" sz="26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fontAlgn="base"/>
            <a:r>
              <a:rPr lang="en-US" cap="all" dirty="0" smtClean="0"/>
              <a:t>CMMI </a:t>
            </a:r>
            <a:r>
              <a:rPr lang="en-US" sz="3800" dirty="0" smtClean="0"/>
              <a:t>Model</a:t>
            </a:r>
            <a:endParaRPr lang="en-US" sz="3800" dirty="0"/>
          </a:p>
        </p:txBody>
      </p:sp>
      <p:sp>
        <p:nvSpPr>
          <p:cNvPr id="3" name="Content Placeholder 2"/>
          <p:cNvSpPr>
            <a:spLocks noGrp="1"/>
          </p:cNvSpPr>
          <p:nvPr>
            <p:ph idx="1"/>
          </p:nvPr>
        </p:nvSpPr>
        <p:spPr>
          <a:xfrm>
            <a:off x="381000" y="1219200"/>
            <a:ext cx="8534400" cy="5334000"/>
          </a:xfrm>
        </p:spPr>
        <p:txBody>
          <a:bodyPr>
            <a:noAutofit/>
          </a:bodyPr>
          <a:lstStyle/>
          <a:p>
            <a:pPr fontAlgn="base"/>
            <a:r>
              <a:rPr lang="en-US" sz="2600" dirty="0" smtClean="0"/>
              <a:t>Developed </a:t>
            </a:r>
            <a:r>
              <a:rPr lang="en-US" sz="2600" dirty="0"/>
              <a:t>by the Software Engineering Institute, part of Carnegie Mellon University in Pittsburgh, USA. The CMMI principal is that “the quality of a system or product is highly influenced by the process used to develop and maintain it”. </a:t>
            </a:r>
            <a:endParaRPr lang="en-US" sz="2600" dirty="0" smtClean="0"/>
          </a:p>
          <a:p>
            <a:pPr fontAlgn="base"/>
            <a:r>
              <a:rPr lang="en-US" sz="2600" dirty="0" smtClean="0"/>
              <a:t>CMMI </a:t>
            </a:r>
            <a:r>
              <a:rPr lang="en-US" sz="2600" dirty="0"/>
              <a:t>can be used to guide process improvement across a project, a division, or an entire organization. </a:t>
            </a:r>
            <a:r>
              <a:rPr lang="en-US" sz="2600" dirty="0" smtClean="0"/>
              <a:t>It provides:</a:t>
            </a:r>
          </a:p>
          <a:p>
            <a:pPr marL="1031875" indent="-398463">
              <a:spcBef>
                <a:spcPts val="400"/>
              </a:spcBef>
              <a:buFont typeface="+mj-lt"/>
              <a:buAutoNum type="arabicPeriod"/>
            </a:pPr>
            <a:r>
              <a:rPr lang="en-US" sz="2400" dirty="0"/>
              <a:t>Guidelines for processes improvement</a:t>
            </a:r>
          </a:p>
          <a:p>
            <a:pPr marL="1031875" indent="-398463">
              <a:spcBef>
                <a:spcPts val="400"/>
              </a:spcBef>
              <a:buFont typeface="+mj-lt"/>
              <a:buAutoNum type="arabicPeriod"/>
            </a:pPr>
            <a:r>
              <a:rPr lang="en-US" sz="2400" dirty="0"/>
              <a:t>An integrated approach to process improvement</a:t>
            </a:r>
          </a:p>
          <a:p>
            <a:pPr marL="1031875" indent="-398463">
              <a:spcBef>
                <a:spcPts val="400"/>
              </a:spcBef>
              <a:buFont typeface="+mj-lt"/>
              <a:buAutoNum type="arabicPeriod"/>
            </a:pPr>
            <a:r>
              <a:rPr lang="en-US" sz="2400" dirty="0"/>
              <a:t>Embedding process improvements into a state of business as usual</a:t>
            </a:r>
          </a:p>
          <a:p>
            <a:pPr marL="1031875" indent="-398463">
              <a:spcBef>
                <a:spcPts val="400"/>
              </a:spcBef>
              <a:buFont typeface="+mj-lt"/>
              <a:buAutoNum type="arabicPeriod"/>
            </a:pPr>
            <a:r>
              <a:rPr lang="en-US" sz="2400" dirty="0"/>
              <a:t>A phased approach to introducing improvements</a:t>
            </a:r>
          </a:p>
          <a:p>
            <a:pPr fontAlgn="base">
              <a:buNone/>
            </a:pPr>
            <a:r>
              <a:rPr lang="en-US" sz="2600" dirty="0" smtClean="0"/>
              <a:t/>
            </a:r>
            <a:br>
              <a:rPr lang="en-US" sz="2600" dirty="0" smtClean="0"/>
            </a:br>
            <a:endParaRPr lang="en-US" sz="26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953000"/>
            <a:ext cx="8534400" cy="1600200"/>
          </a:xfrm>
        </p:spPr>
        <p:txBody>
          <a:bodyPr>
            <a:noAutofit/>
          </a:bodyPr>
          <a:lstStyle/>
          <a:p>
            <a:pPr fontAlgn="base"/>
            <a:r>
              <a:rPr lang="en-US" sz="2400" dirty="0"/>
              <a:t>There are five CMMI maturity levels. However, maturity level ratings are only awarded for levels 2 through 5. </a:t>
            </a:r>
            <a:endParaRPr lang="en-US" sz="2400" dirty="0" smtClean="0"/>
          </a:p>
          <a:p>
            <a:pPr fontAlgn="base"/>
            <a:r>
              <a:rPr lang="en-US" sz="2400" dirty="0"/>
              <a:t>Level 2 – </a:t>
            </a:r>
            <a:r>
              <a:rPr lang="en-US" sz="2400" dirty="0" smtClean="0"/>
              <a:t>Managed, </a:t>
            </a:r>
            <a:r>
              <a:rPr lang="en-US" sz="2400" dirty="0"/>
              <a:t>Level 3 – </a:t>
            </a:r>
            <a:r>
              <a:rPr lang="en-US" sz="2400" dirty="0" smtClean="0"/>
              <a:t>Defined, </a:t>
            </a:r>
            <a:r>
              <a:rPr lang="en-US" sz="2400" dirty="0"/>
              <a:t>Level 4 – Quantitatively </a:t>
            </a:r>
            <a:r>
              <a:rPr lang="en-US" sz="2400" dirty="0" smtClean="0"/>
              <a:t>Managed, </a:t>
            </a:r>
            <a:r>
              <a:rPr lang="en-US" sz="2400" dirty="0"/>
              <a:t>Level 5 – Optimizing</a:t>
            </a:r>
            <a:r>
              <a:rPr lang="en-US" sz="2400" dirty="0" smtClean="0"/>
              <a:t> </a:t>
            </a:r>
            <a:br>
              <a:rPr lang="en-US" sz="2400" dirty="0" smtClean="0"/>
            </a:br>
            <a:endParaRPr lang="en-US" sz="2400" dirty="0"/>
          </a:p>
        </p:txBody>
      </p:sp>
      <p:pic>
        <p:nvPicPr>
          <p:cNvPr id="9218" name="Picture 2" descr="The Capability Maturity Model Integration (CMMI model) explained"/>
          <p:cNvPicPr>
            <a:picLocks noChangeAspect="1" noChangeArrowheads="1"/>
          </p:cNvPicPr>
          <p:nvPr/>
        </p:nvPicPr>
        <p:blipFill>
          <a:blip r:embed="rId3" cstate="print"/>
          <a:srcRect/>
          <a:stretch>
            <a:fillRect/>
          </a:stretch>
        </p:blipFill>
        <p:spPr bwMode="auto">
          <a:xfrm>
            <a:off x="228600" y="1066800"/>
            <a:ext cx="8838458" cy="3733800"/>
          </a:xfrm>
          <a:prstGeom prst="rect">
            <a:avLst/>
          </a:prstGeom>
          <a:noFill/>
        </p:spPr>
      </p:pic>
      <p:sp>
        <p:nvSpPr>
          <p:cNvPr id="8" name="Title 1"/>
          <p:cNvSpPr>
            <a:spLocks noGrp="1"/>
          </p:cNvSpPr>
          <p:nvPr>
            <p:ph type="title"/>
          </p:nvPr>
        </p:nvSpPr>
        <p:spPr>
          <a:xfrm>
            <a:off x="457200" y="152400"/>
            <a:ext cx="8229600" cy="1143000"/>
          </a:xfrm>
        </p:spPr>
        <p:txBody>
          <a:bodyPr>
            <a:normAutofit/>
          </a:bodyPr>
          <a:lstStyle/>
          <a:p>
            <a:pPr fontAlgn="base"/>
            <a:r>
              <a:rPr lang="en-US" cap="all" dirty="0" smtClean="0"/>
              <a:t>CMMI </a:t>
            </a:r>
            <a:r>
              <a:rPr lang="en-US" sz="3800" dirty="0" smtClean="0"/>
              <a:t>Model</a:t>
            </a:r>
            <a:endParaRPr lang="en-US" sz="3800" dirty="0"/>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334000"/>
          </a:xfrm>
        </p:spPr>
        <p:txBody>
          <a:bodyPr>
            <a:noAutofit/>
          </a:bodyPr>
          <a:lstStyle/>
          <a:p>
            <a:pPr fontAlgn="base"/>
            <a:r>
              <a:rPr lang="en-US" sz="2800" dirty="0"/>
              <a:t>The fundamental logic behind CMMI is that immature </a:t>
            </a:r>
            <a:r>
              <a:rPr lang="en-US" sz="2800" dirty="0" err="1"/>
              <a:t>organisations</a:t>
            </a:r>
            <a:r>
              <a:rPr lang="en-US" sz="2800" dirty="0"/>
              <a:t> don’t perform </a:t>
            </a:r>
            <a:r>
              <a:rPr lang="en-US" sz="2800" dirty="0" smtClean="0"/>
              <a:t>consistently, but </a:t>
            </a:r>
            <a:r>
              <a:rPr lang="en-US" sz="2800" dirty="0"/>
              <a:t>mature </a:t>
            </a:r>
            <a:r>
              <a:rPr lang="en-US" sz="2800" dirty="0" err="1" smtClean="0"/>
              <a:t>organisations</a:t>
            </a:r>
            <a:r>
              <a:rPr lang="en-US" sz="2800" dirty="0" smtClean="0"/>
              <a:t> </a:t>
            </a:r>
            <a:r>
              <a:rPr lang="en-US" sz="2800" dirty="0"/>
              <a:t>produce quality products and services effectively and consistently. </a:t>
            </a:r>
            <a:endParaRPr lang="en-US" sz="2800" dirty="0" smtClean="0"/>
          </a:p>
          <a:p>
            <a:pPr fontAlgn="base"/>
            <a:r>
              <a:rPr lang="en-US" sz="2200" i="1" dirty="0"/>
              <a:t>‘An immature... process resembles a Little League baseball team. When the ball is hit, some players run towards the ball, while others stand and watch, perhaps not even thinking about the game. In contrast, a mature </a:t>
            </a:r>
            <a:r>
              <a:rPr lang="en-US" sz="2200" i="1" dirty="0" err="1"/>
              <a:t>organisation</a:t>
            </a:r>
            <a:r>
              <a:rPr lang="en-US" sz="2200" i="1" dirty="0"/>
              <a:t> is like a professional baseball team. When the ball is hit, every player reacts in a disciplined manner. Depending on the situation, the pitcher may cover home plate, infielders may set up for a double play, and outfielders prepare to back up their teammates.’ </a:t>
            </a:r>
            <a:r>
              <a:rPr lang="en-US" sz="2200" i="1" dirty="0" smtClean="0"/>
              <a:t> 							– Watt Humphrey</a:t>
            </a:r>
            <a:r>
              <a:rPr lang="en-US" sz="2200" dirty="0" smtClean="0"/>
              <a:t/>
            </a:r>
            <a:br>
              <a:rPr lang="en-US" sz="2200" dirty="0" smtClean="0"/>
            </a:br>
            <a:endParaRPr lang="en-US" sz="2200" dirty="0"/>
          </a:p>
        </p:txBody>
      </p:sp>
      <p:sp>
        <p:nvSpPr>
          <p:cNvPr id="5" name="Title 1"/>
          <p:cNvSpPr>
            <a:spLocks noGrp="1"/>
          </p:cNvSpPr>
          <p:nvPr>
            <p:ph type="title"/>
          </p:nvPr>
        </p:nvSpPr>
        <p:spPr>
          <a:xfrm>
            <a:off x="457200" y="152400"/>
            <a:ext cx="8229600" cy="1143000"/>
          </a:xfrm>
        </p:spPr>
        <p:txBody>
          <a:bodyPr>
            <a:normAutofit/>
          </a:bodyPr>
          <a:lstStyle/>
          <a:p>
            <a:pPr fontAlgn="base"/>
            <a:r>
              <a:rPr lang="en-US" cap="all" dirty="0" smtClean="0"/>
              <a:t>CMMI </a:t>
            </a:r>
            <a:r>
              <a:rPr lang="en-US" sz="3800" dirty="0" smtClean="0"/>
              <a:t>Model</a:t>
            </a:r>
            <a:endParaRPr lang="en-US" sz="3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334000"/>
          </a:xfrm>
        </p:spPr>
        <p:txBody>
          <a:bodyPr>
            <a:noAutofit/>
          </a:bodyPr>
          <a:lstStyle/>
          <a:p>
            <a:pPr fontAlgn="base"/>
            <a:r>
              <a:rPr lang="en-US" sz="2800" dirty="0" smtClean="0"/>
              <a:t>The CMMI </a:t>
            </a:r>
            <a:r>
              <a:rPr lang="en-US" sz="2800" dirty="0"/>
              <a:t>as a reference model </a:t>
            </a:r>
            <a:r>
              <a:rPr lang="en-US" sz="2800" dirty="0" smtClean="0"/>
              <a:t>helps </a:t>
            </a:r>
            <a:r>
              <a:rPr lang="en-US" sz="2800" dirty="0"/>
              <a:t>businesses understand their current process capabilities, in order to develop a plan to get where they want to be. </a:t>
            </a:r>
            <a:endParaRPr lang="en-US" sz="2800" dirty="0" smtClean="0"/>
          </a:p>
          <a:p>
            <a:pPr fontAlgn="base"/>
            <a:r>
              <a:rPr lang="en-US" sz="2800" dirty="0" smtClean="0"/>
              <a:t>But </a:t>
            </a:r>
            <a:r>
              <a:rPr lang="en-US" sz="2800" dirty="0"/>
              <a:t>it doesn’t prescribe </a:t>
            </a:r>
            <a:r>
              <a:rPr lang="en-US" sz="2800" b="1" dirty="0" smtClean="0"/>
              <a:t>how</a:t>
            </a:r>
            <a:r>
              <a:rPr lang="en-US" sz="2800" dirty="0" smtClean="0"/>
              <a:t> </a:t>
            </a:r>
            <a:r>
              <a:rPr lang="en-US" sz="2800" dirty="0"/>
              <a:t>they get there. </a:t>
            </a:r>
            <a:r>
              <a:rPr lang="en-US" sz="2600" dirty="0" smtClean="0"/>
              <a:t/>
            </a:r>
            <a:br>
              <a:rPr lang="en-US" sz="2600" dirty="0" smtClean="0"/>
            </a:br>
            <a:endParaRPr lang="en-US" sz="2600" dirty="0"/>
          </a:p>
        </p:txBody>
      </p:sp>
      <p:sp>
        <p:nvSpPr>
          <p:cNvPr id="5" name="Title 1"/>
          <p:cNvSpPr>
            <a:spLocks noGrp="1"/>
          </p:cNvSpPr>
          <p:nvPr>
            <p:ph type="title"/>
          </p:nvPr>
        </p:nvSpPr>
        <p:spPr>
          <a:xfrm>
            <a:off x="457200" y="152400"/>
            <a:ext cx="8229600" cy="1143000"/>
          </a:xfrm>
        </p:spPr>
        <p:txBody>
          <a:bodyPr>
            <a:normAutofit/>
          </a:bodyPr>
          <a:lstStyle/>
          <a:p>
            <a:pPr fontAlgn="base"/>
            <a:r>
              <a:rPr lang="en-US" cap="all" dirty="0" smtClean="0"/>
              <a:t>CMMI </a:t>
            </a:r>
            <a:r>
              <a:rPr lang="en-US" sz="3800" dirty="0" smtClean="0"/>
              <a:t>Model</a:t>
            </a:r>
            <a:endParaRPr lang="en-US" sz="3800"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536"/>
            <a:ext cx="8229600" cy="1143000"/>
          </a:xfrm>
        </p:spPr>
        <p:txBody>
          <a:bodyPr>
            <a:normAutofit/>
          </a:bodyPr>
          <a:lstStyle/>
          <a:p>
            <a:r>
              <a:rPr lang="en-US" dirty="0" smtClean="0"/>
              <a:t>Six Sigma Model</a:t>
            </a:r>
            <a:endParaRPr lang="en-US" dirty="0"/>
          </a:p>
        </p:txBody>
      </p:sp>
      <p:sp>
        <p:nvSpPr>
          <p:cNvPr id="3" name="Content Placeholder 2"/>
          <p:cNvSpPr>
            <a:spLocks noGrp="1"/>
          </p:cNvSpPr>
          <p:nvPr>
            <p:ph idx="1"/>
          </p:nvPr>
        </p:nvSpPr>
        <p:spPr>
          <a:xfrm>
            <a:off x="381000" y="1219200"/>
            <a:ext cx="8534400" cy="5334000"/>
          </a:xfrm>
        </p:spPr>
        <p:txBody>
          <a:bodyPr>
            <a:noAutofit/>
          </a:bodyPr>
          <a:lstStyle/>
          <a:p>
            <a:pPr fontAlgn="base"/>
            <a:r>
              <a:rPr lang="en-US" sz="2800" dirty="0" smtClean="0"/>
              <a:t>A </a:t>
            </a:r>
            <a:r>
              <a:rPr lang="en-US" sz="2800" dirty="0"/>
              <a:t>methodology that can be used by project teams to actually improve a process, using the five-stage DMAIC pattern</a:t>
            </a:r>
            <a:r>
              <a:rPr lang="en-US" sz="2800" dirty="0" smtClean="0"/>
              <a:t>:</a:t>
            </a:r>
          </a:p>
          <a:p>
            <a:pPr lvl="1" fontAlgn="base"/>
            <a:r>
              <a:rPr lang="en-US" sz="2400" dirty="0" smtClean="0"/>
              <a:t>Define the problem, improvement activity, opportunity for improvement, the project goals, and customer (internal and external) requirements.</a:t>
            </a:r>
          </a:p>
          <a:p>
            <a:pPr lvl="1" fontAlgn="base"/>
            <a:r>
              <a:rPr lang="en-US" sz="2400" dirty="0" smtClean="0"/>
              <a:t>Measure process performance.</a:t>
            </a:r>
          </a:p>
          <a:p>
            <a:pPr lvl="1" fontAlgn="base"/>
            <a:r>
              <a:rPr lang="en-US" sz="2400" dirty="0" smtClean="0"/>
              <a:t>Analyze the process to determine root causes of variation, poor performance (defects).</a:t>
            </a:r>
          </a:p>
          <a:p>
            <a:pPr lvl="1" fontAlgn="base"/>
            <a:r>
              <a:rPr lang="en-US" sz="2400" dirty="0" smtClean="0"/>
              <a:t>Improve process performance by addressing and eliminating the root causes.</a:t>
            </a:r>
          </a:p>
          <a:p>
            <a:pPr lvl="1" fontAlgn="base"/>
            <a:r>
              <a:rPr lang="en-US" sz="2400" dirty="0" smtClean="0"/>
              <a:t>Control the improved process and future process performance.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Six </a:t>
            </a:r>
            <a:r>
              <a:rPr lang="en-US" dirty="0" smtClean="0"/>
              <a:t>Sigma </a:t>
            </a:r>
            <a:r>
              <a:rPr lang="en-US" dirty="0"/>
              <a:t>Model</a:t>
            </a:r>
          </a:p>
        </p:txBody>
      </p:sp>
      <p:sp>
        <p:nvSpPr>
          <p:cNvPr id="3" name="Content Placeholder 2"/>
          <p:cNvSpPr>
            <a:spLocks noGrp="1"/>
          </p:cNvSpPr>
          <p:nvPr>
            <p:ph idx="1"/>
          </p:nvPr>
        </p:nvSpPr>
        <p:spPr>
          <a:xfrm>
            <a:off x="228600" y="1143000"/>
            <a:ext cx="5638800" cy="5257800"/>
          </a:xfrm>
        </p:spPr>
        <p:txBody>
          <a:bodyPr>
            <a:noAutofit/>
          </a:bodyPr>
          <a:lstStyle/>
          <a:p>
            <a:pPr fontAlgn="base"/>
            <a:r>
              <a:rPr lang="en-US" sz="2400" dirty="0" smtClean="0"/>
              <a:t>One </a:t>
            </a:r>
            <a:r>
              <a:rPr lang="en-US" sz="2400" dirty="0"/>
              <a:t>of the techniques that can be used in the analysis phase is the business process or (workflow) diagram</a:t>
            </a:r>
            <a:r>
              <a:rPr lang="en-US" sz="2400" dirty="0" smtClean="0"/>
              <a:t>.</a:t>
            </a:r>
          </a:p>
          <a:p>
            <a:pPr fontAlgn="base"/>
            <a:r>
              <a:rPr lang="en-US" sz="2400" dirty="0" smtClean="0"/>
              <a:t>The </a:t>
            </a:r>
            <a:r>
              <a:rPr lang="en-US" sz="2400" dirty="0"/>
              <a:t>diagram is divided into horizontal rows, which are called ‘</a:t>
            </a:r>
            <a:r>
              <a:rPr lang="en-US" sz="2400" dirty="0" err="1"/>
              <a:t>swimlanes</a:t>
            </a:r>
            <a:r>
              <a:rPr lang="en-US" sz="2400" dirty="0"/>
              <a:t>’, with each </a:t>
            </a:r>
            <a:r>
              <a:rPr lang="en-US" sz="2400" dirty="0" err="1"/>
              <a:t>organisational</a:t>
            </a:r>
            <a:r>
              <a:rPr lang="en-US" sz="2400" dirty="0"/>
              <a:t> department or function having its own </a:t>
            </a:r>
            <a:r>
              <a:rPr lang="en-US" sz="2400" dirty="0" err="1"/>
              <a:t>swimlane</a:t>
            </a:r>
            <a:r>
              <a:rPr lang="en-US" sz="2400" dirty="0" smtClean="0"/>
              <a:t>.</a:t>
            </a:r>
          </a:p>
          <a:p>
            <a:pPr fontAlgn="base"/>
            <a:r>
              <a:rPr lang="en-US" sz="2400" dirty="0" smtClean="0"/>
              <a:t>The </a:t>
            </a:r>
            <a:r>
              <a:rPr lang="en-US" sz="2400" dirty="0"/>
              <a:t>diagram can then be used to show how all the activities and functions within a process fit together, with the processing beginning on the left of the diagram and proceeding to the right</a:t>
            </a:r>
            <a:r>
              <a:rPr lang="en-US" sz="2400" dirty="0" smtClean="0"/>
              <a:t>.</a:t>
            </a:r>
          </a:p>
        </p:txBody>
      </p:sp>
      <p:pic>
        <p:nvPicPr>
          <p:cNvPr id="54275" name="Picture 3"/>
          <p:cNvPicPr>
            <a:picLocks noChangeAspect="1" noChangeArrowheads="1"/>
          </p:cNvPicPr>
          <p:nvPr/>
        </p:nvPicPr>
        <p:blipFill>
          <a:blip r:embed="rId3" cstate="print"/>
          <a:srcRect/>
          <a:stretch>
            <a:fillRect/>
          </a:stretch>
        </p:blipFill>
        <p:spPr bwMode="auto">
          <a:xfrm>
            <a:off x="5867400" y="1285875"/>
            <a:ext cx="3076575" cy="55721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305800" cy="5334000"/>
          </a:xfrm>
        </p:spPr>
        <p:txBody>
          <a:bodyPr>
            <a:noAutofit/>
          </a:bodyPr>
          <a:lstStyle/>
          <a:p>
            <a:pPr fontAlgn="base"/>
            <a:r>
              <a:rPr lang="en-US" sz="2500" dirty="0"/>
              <a:t>The essential goal of Six Sigma is to eliminate defects and waste, thereby improving quality and efficiency, by streamlining and improving all business processes. </a:t>
            </a:r>
            <a:endParaRPr lang="en-US" sz="2500" dirty="0" smtClean="0"/>
          </a:p>
          <a:p>
            <a:pPr fontAlgn="base"/>
            <a:r>
              <a:rPr lang="en-US" sz="2500" dirty="0" smtClean="0"/>
              <a:t>A </a:t>
            </a:r>
            <a:r>
              <a:rPr lang="en-US" sz="2500" dirty="0"/>
              <a:t>sigma rating indicates the percentage of defect-free products created by a process. A six sigma process is one in which 99.99966% of all production opportunities are expected to be free of defects. </a:t>
            </a:r>
            <a:endParaRPr lang="en-US" sz="2500" dirty="0" smtClean="0"/>
          </a:p>
          <a:p>
            <a:pPr fontAlgn="base"/>
            <a:r>
              <a:rPr lang="en-US" sz="2500" dirty="0" smtClean="0"/>
              <a:t>The model was </a:t>
            </a:r>
            <a:r>
              <a:rPr lang="en-US" sz="2500" dirty="0"/>
              <a:t>first designed for </a:t>
            </a:r>
            <a:r>
              <a:rPr lang="en-US" sz="2500" dirty="0" smtClean="0"/>
              <a:t>manufacturing </a:t>
            </a:r>
            <a:r>
              <a:rPr lang="en-US" sz="2500" dirty="0"/>
              <a:t>and became central to General Electric's business strategy in </a:t>
            </a:r>
            <a:r>
              <a:rPr lang="en-US" sz="2500" dirty="0" smtClean="0"/>
              <a:t>1995. Today the </a:t>
            </a:r>
            <a:r>
              <a:rPr lang="en-US" sz="2500" dirty="0"/>
              <a:t>health care industry uses Six Sigma to increasing the reliability of the process of delivering health care services.</a:t>
            </a:r>
            <a:endParaRPr lang="en-US" sz="2500" dirty="0" smtClean="0"/>
          </a:p>
        </p:txBody>
      </p:sp>
      <p:sp>
        <p:nvSpPr>
          <p:cNvPr id="5" name="Title 1"/>
          <p:cNvSpPr>
            <a:spLocks noGrp="1"/>
          </p:cNvSpPr>
          <p:nvPr>
            <p:ph type="title"/>
          </p:nvPr>
        </p:nvSpPr>
        <p:spPr>
          <a:xfrm>
            <a:off x="457200" y="152400"/>
            <a:ext cx="8229600" cy="990600"/>
          </a:xfrm>
        </p:spPr>
        <p:txBody>
          <a:bodyPr>
            <a:normAutofit/>
          </a:bodyPr>
          <a:lstStyle/>
          <a:p>
            <a:r>
              <a:rPr lang="en-US" dirty="0"/>
              <a:t>Six </a:t>
            </a:r>
            <a:r>
              <a:rPr lang="en-US" dirty="0" smtClean="0"/>
              <a:t>Sigma </a:t>
            </a:r>
            <a:r>
              <a:rPr lang="en-US" dirty="0"/>
              <a:t>Model</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fontAlgn="base"/>
            <a:r>
              <a:rPr lang="en-US" dirty="0" smtClean="0"/>
              <a:t>Example 1</a:t>
            </a:r>
            <a:endParaRPr lang="en-US" dirty="0"/>
          </a:p>
        </p:txBody>
      </p:sp>
      <p:sp>
        <p:nvSpPr>
          <p:cNvPr id="3" name="Content Placeholder 2"/>
          <p:cNvSpPr>
            <a:spLocks noGrp="1"/>
          </p:cNvSpPr>
          <p:nvPr>
            <p:ph idx="1"/>
          </p:nvPr>
        </p:nvSpPr>
        <p:spPr>
          <a:xfrm>
            <a:off x="381000" y="1219200"/>
            <a:ext cx="8610600" cy="5334000"/>
          </a:xfrm>
        </p:spPr>
        <p:txBody>
          <a:bodyPr>
            <a:noAutofit/>
          </a:bodyPr>
          <a:lstStyle/>
          <a:p>
            <a:pPr fontAlgn="base">
              <a:spcBef>
                <a:spcPts val="200"/>
              </a:spcBef>
            </a:pPr>
            <a:r>
              <a:rPr lang="en-US" sz="2500" dirty="0" err="1"/>
              <a:t>Diskus</a:t>
            </a:r>
            <a:r>
              <a:rPr lang="en-US" sz="2500" dirty="0"/>
              <a:t> is a company </a:t>
            </a:r>
            <a:r>
              <a:rPr lang="en-US" sz="2500" dirty="0" smtClean="0"/>
              <a:t>that </a:t>
            </a:r>
            <a:r>
              <a:rPr lang="en-US" sz="2500" dirty="0"/>
              <a:t>sells CDs and DVDs by mail order. </a:t>
            </a:r>
            <a:endParaRPr lang="en-US" sz="2500" dirty="0" smtClean="0"/>
          </a:p>
          <a:p>
            <a:pPr fontAlgn="base">
              <a:spcBef>
                <a:spcPts val="200"/>
              </a:spcBef>
            </a:pPr>
            <a:r>
              <a:rPr lang="en-US" sz="2500" dirty="0" smtClean="0"/>
              <a:t>Customer </a:t>
            </a:r>
            <a:r>
              <a:rPr lang="en-US" sz="2500" dirty="0"/>
              <a:t>orders are received by the sales </a:t>
            </a:r>
            <a:r>
              <a:rPr lang="en-US" sz="2500" dirty="0" smtClean="0"/>
              <a:t>team that </a:t>
            </a:r>
            <a:r>
              <a:rPr lang="en-US" sz="2500" dirty="0"/>
              <a:t>checks that customer details are completed properly on the order form </a:t>
            </a:r>
            <a:r>
              <a:rPr lang="en-US" sz="2500" dirty="0" smtClean="0"/>
              <a:t>(e.g., </a:t>
            </a:r>
            <a:r>
              <a:rPr lang="en-US" sz="2500" dirty="0"/>
              <a:t>delivery address and method of payment). </a:t>
            </a:r>
            <a:r>
              <a:rPr lang="en-US" sz="2500" dirty="0" smtClean="0"/>
              <a:t>If </a:t>
            </a:r>
            <a:r>
              <a:rPr lang="en-US" sz="2500" dirty="0"/>
              <a:t>they are not, a member of the sales team contacts the customer to get the correct details. </a:t>
            </a:r>
            <a:endParaRPr lang="en-US" sz="2500" dirty="0" smtClean="0"/>
          </a:p>
          <a:p>
            <a:pPr fontAlgn="base">
              <a:spcBef>
                <a:spcPts val="200"/>
              </a:spcBef>
            </a:pPr>
            <a:r>
              <a:rPr lang="en-US" sz="2500" dirty="0" smtClean="0"/>
              <a:t>Once </a:t>
            </a:r>
            <a:r>
              <a:rPr lang="en-US" sz="2500" dirty="0"/>
              <a:t>the correct details are confirmed, the sales team passes a copy of the order through to the warehouse team to pick and pack, and a copy to the finance team to raise an invoice. </a:t>
            </a:r>
            <a:endParaRPr lang="en-US" sz="2500" dirty="0" smtClean="0"/>
          </a:p>
          <a:p>
            <a:pPr fontAlgn="base">
              <a:spcBef>
                <a:spcPts val="200"/>
              </a:spcBef>
            </a:pPr>
            <a:r>
              <a:rPr lang="en-US" sz="2500" dirty="0" smtClean="0"/>
              <a:t>Finance </a:t>
            </a:r>
            <a:r>
              <a:rPr lang="en-US" sz="2500" dirty="0"/>
              <a:t>raises an invoice and sends it to the customer within 48 hours of the order being received.</a:t>
            </a:r>
            <a:endParaRPr lang="en-US" sz="2500"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334000"/>
          </a:xfrm>
        </p:spPr>
        <p:txBody>
          <a:bodyPr>
            <a:noAutofit/>
          </a:bodyPr>
          <a:lstStyle/>
          <a:p>
            <a:pPr fontAlgn="base">
              <a:spcBef>
                <a:spcPts val="200"/>
              </a:spcBef>
            </a:pPr>
            <a:r>
              <a:rPr lang="en-US" sz="2600" dirty="0"/>
              <a:t>When a member of the warehouse team receives the order, they check the real-time inventory system to make sure the discs ordered are in stock. </a:t>
            </a:r>
            <a:endParaRPr lang="en-US" sz="2600" dirty="0" smtClean="0"/>
          </a:p>
          <a:p>
            <a:pPr fontAlgn="base">
              <a:spcBef>
                <a:spcPts val="200"/>
              </a:spcBef>
            </a:pPr>
            <a:r>
              <a:rPr lang="en-US" sz="2600" dirty="0" smtClean="0"/>
              <a:t>If </a:t>
            </a:r>
            <a:r>
              <a:rPr lang="en-US" sz="2600" dirty="0"/>
              <a:t>they are, they are collected from the shelves, packed and sent to the customer within 48 hours of the order being received, so that the customer receives the goods at the same time as the invoice</a:t>
            </a:r>
            <a:r>
              <a:rPr lang="en-US" sz="2600" dirty="0" smtClean="0"/>
              <a:t>.</a:t>
            </a:r>
          </a:p>
          <a:p>
            <a:pPr fontAlgn="base">
              <a:spcBef>
                <a:spcPts val="200"/>
              </a:spcBef>
            </a:pPr>
            <a:r>
              <a:rPr lang="en-US" sz="2600" dirty="0" smtClean="0"/>
              <a:t>If </a:t>
            </a:r>
            <a:r>
              <a:rPr lang="en-US" sz="2600" dirty="0"/>
              <a:t>the goods are not in stock, the order is held in a pending file in the warehouse until the stock is replenished, whereupon the order is fulfilled</a:t>
            </a:r>
            <a:r>
              <a:rPr lang="en-US" sz="2600" dirty="0" smtClean="0"/>
              <a:t>.</a:t>
            </a:r>
          </a:p>
          <a:p>
            <a:pPr fontAlgn="base">
              <a:spcBef>
                <a:spcPts val="200"/>
              </a:spcBef>
            </a:pPr>
            <a:r>
              <a:rPr lang="en-US" sz="2600" dirty="0" smtClean="0"/>
              <a:t>This </a:t>
            </a:r>
            <a:r>
              <a:rPr lang="en-US" sz="2600" dirty="0"/>
              <a:t>process can be </a:t>
            </a:r>
            <a:r>
              <a:rPr lang="en-US" sz="2600" dirty="0" smtClean="0"/>
              <a:t>illustrated as follows:</a:t>
            </a:r>
          </a:p>
        </p:txBody>
      </p:sp>
      <p:sp>
        <p:nvSpPr>
          <p:cNvPr id="5" name="Title 1"/>
          <p:cNvSpPr>
            <a:spLocks noGrp="1"/>
          </p:cNvSpPr>
          <p:nvPr>
            <p:ph type="title"/>
          </p:nvPr>
        </p:nvSpPr>
        <p:spPr>
          <a:xfrm>
            <a:off x="457200" y="152400"/>
            <a:ext cx="8229600" cy="1143000"/>
          </a:xfrm>
        </p:spPr>
        <p:txBody>
          <a:bodyPr>
            <a:normAutofit/>
          </a:bodyPr>
          <a:lstStyle/>
          <a:p>
            <a:pPr fontAlgn="base"/>
            <a:r>
              <a:rPr lang="en-US" dirty="0" smtClean="0"/>
              <a:t>Example 1</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Business processes are fundamental to an </a:t>
            </a:r>
            <a:r>
              <a:rPr lang="en-US" dirty="0" err="1"/>
              <a:t>organisation’s</a:t>
            </a:r>
            <a:r>
              <a:rPr lang="en-US" dirty="0"/>
              <a:t> success in producing its goods and services. </a:t>
            </a:r>
            <a:endParaRPr lang="en-US" dirty="0" smtClean="0"/>
          </a:p>
          <a:p>
            <a:r>
              <a:rPr lang="en-US" dirty="0" smtClean="0"/>
              <a:t>For </a:t>
            </a:r>
            <a:r>
              <a:rPr lang="en-US" dirty="0"/>
              <a:t>an </a:t>
            </a:r>
            <a:r>
              <a:rPr lang="en-US" dirty="0" err="1"/>
              <a:t>organisation</a:t>
            </a:r>
            <a:r>
              <a:rPr lang="en-US" dirty="0"/>
              <a:t> to </a:t>
            </a:r>
            <a:r>
              <a:rPr lang="en-US" dirty="0" err="1"/>
              <a:t>maximise</a:t>
            </a:r>
            <a:r>
              <a:rPr lang="en-US" dirty="0"/>
              <a:t> its competitiveness it needs to have processes which are both </a:t>
            </a:r>
            <a:r>
              <a:rPr lang="en-US" dirty="0">
                <a:solidFill>
                  <a:srgbClr val="00B050"/>
                </a:solidFill>
              </a:rPr>
              <a:t>well designed </a:t>
            </a:r>
            <a:r>
              <a:rPr lang="en-US" dirty="0"/>
              <a:t>and which </a:t>
            </a:r>
            <a:r>
              <a:rPr lang="en-US" dirty="0">
                <a:solidFill>
                  <a:srgbClr val="00B050"/>
                </a:solidFill>
              </a:rPr>
              <a:t>work effectively</a:t>
            </a:r>
            <a:r>
              <a:rPr lang="en-US" dirty="0" smtClean="0"/>
              <a:t>.</a:t>
            </a:r>
          </a:p>
          <a:p>
            <a:r>
              <a:rPr lang="en-US" dirty="0" smtClean="0"/>
              <a:t>The outcome of a well-designed business process is increased </a:t>
            </a:r>
            <a:r>
              <a:rPr lang="en-US" b="1" dirty="0" smtClean="0">
                <a:solidFill>
                  <a:srgbClr val="00B050"/>
                </a:solidFill>
              </a:rPr>
              <a:t>effectiveness</a:t>
            </a:r>
            <a:r>
              <a:rPr lang="en-US" dirty="0" smtClean="0">
                <a:solidFill>
                  <a:srgbClr val="00B050"/>
                </a:solidFill>
              </a:rPr>
              <a:t> </a:t>
            </a:r>
            <a:r>
              <a:rPr lang="en-US" dirty="0" smtClean="0"/>
              <a:t>(value for the customer) and increased </a:t>
            </a:r>
            <a:r>
              <a:rPr lang="en-US" b="1" dirty="0" smtClean="0">
                <a:solidFill>
                  <a:srgbClr val="00B050"/>
                </a:solidFill>
              </a:rPr>
              <a:t>efficiency</a:t>
            </a:r>
            <a:r>
              <a:rPr lang="en-US" dirty="0" smtClean="0"/>
              <a:t> (lower costs for the business).</a:t>
            </a:r>
          </a:p>
          <a:p>
            <a:r>
              <a:rPr lang="en-US" dirty="0"/>
              <a:t>The general background to any review of business processes lies in Porter’s value chain model </a:t>
            </a:r>
            <a:endParaRPr lang="en-US" dirty="0" smtClean="0"/>
          </a:p>
          <a:p>
            <a:endParaRPr lang="en-US" dirty="0"/>
          </a:p>
        </p:txBody>
      </p:sp>
      <p:sp>
        <p:nvSpPr>
          <p:cNvPr id="4" name="Title 3"/>
          <p:cNvSpPr>
            <a:spLocks noGrp="1"/>
          </p:cNvSpPr>
          <p:nvPr>
            <p:ph type="title"/>
          </p:nvPr>
        </p:nvSpPr>
        <p:spPr/>
        <p:txBody>
          <a:bodyPr/>
          <a:lstStyle/>
          <a:p>
            <a:r>
              <a:rPr lang="en-US" dirty="0" smtClean="0"/>
              <a:t>Business Processes and Strategy</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429000"/>
            <a:ext cx="8534400" cy="3276600"/>
          </a:xfrm>
        </p:spPr>
        <p:txBody>
          <a:bodyPr>
            <a:normAutofit fontScale="70000" lnSpcReduction="20000"/>
          </a:bodyPr>
          <a:lstStyle/>
          <a:p>
            <a:pPr fontAlgn="base"/>
            <a:r>
              <a:rPr lang="en-US" sz="3700" dirty="0"/>
              <a:t>The process diagram highlights two major problems in the order </a:t>
            </a:r>
            <a:r>
              <a:rPr lang="en-US" sz="3700" dirty="0" smtClean="0"/>
              <a:t>fulfillment </a:t>
            </a:r>
            <a:r>
              <a:rPr lang="en-US" sz="3700" dirty="0"/>
              <a:t>process</a:t>
            </a:r>
            <a:r>
              <a:rPr lang="en-US" sz="3700" dirty="0" smtClean="0"/>
              <a:t>:</a:t>
            </a:r>
            <a:endParaRPr lang="en-US" sz="3700" dirty="0"/>
          </a:p>
          <a:p>
            <a:pPr marL="514350" indent="-514350" fontAlgn="base">
              <a:buFont typeface="+mj-lt"/>
              <a:buAutoNum type="arabicPeriod"/>
            </a:pPr>
            <a:r>
              <a:rPr lang="en-US" sz="3100" dirty="0"/>
              <a:t>There is no communication between finance and the warehouse to confirm discs are in stock so that the order can be shipped. Therefore finance could be raising invoices when the order has not been sent. This is an example of a gap or disconnect.</a:t>
            </a:r>
          </a:p>
          <a:p>
            <a:pPr marL="514350" indent="-514350" fontAlgn="base">
              <a:buFont typeface="+mj-lt"/>
              <a:buAutoNum type="arabicPeriod"/>
            </a:pPr>
            <a:r>
              <a:rPr lang="en-US" sz="3100" dirty="0"/>
              <a:t>The discs and the invoices are sent independently of each other, meaning that </a:t>
            </a:r>
            <a:r>
              <a:rPr lang="en-US" sz="3100" dirty="0" err="1"/>
              <a:t>Diskus</a:t>
            </a:r>
            <a:r>
              <a:rPr lang="en-US" sz="3100" dirty="0"/>
              <a:t> will be duplicating its postage costs. Sending the invoice is not a value-added activity. The customer will not be willing to pay the invoice without the discs</a:t>
            </a:r>
            <a:r>
              <a:rPr lang="en-US" sz="3100" dirty="0" smtClean="0"/>
              <a:t>.</a:t>
            </a:r>
            <a:endParaRPr lang="en-US" dirty="0"/>
          </a:p>
          <a:p>
            <a:endParaRPr lang="en-US" dirty="0"/>
          </a:p>
        </p:txBody>
      </p:sp>
      <p:pic>
        <p:nvPicPr>
          <p:cNvPr id="58370" name="Picture 2" descr="http://www.accaglobal.com/content/dam/acca/global/images-students/p3-processchange-fig2.gif"/>
          <p:cNvPicPr>
            <a:picLocks noChangeAspect="1" noChangeArrowheads="1"/>
          </p:cNvPicPr>
          <p:nvPr/>
        </p:nvPicPr>
        <p:blipFill>
          <a:blip r:embed="rId3" cstate="print"/>
          <a:srcRect/>
          <a:stretch>
            <a:fillRect/>
          </a:stretch>
        </p:blipFill>
        <p:spPr bwMode="auto">
          <a:xfrm>
            <a:off x="228600" y="762000"/>
            <a:ext cx="8610600" cy="2560488"/>
          </a:xfrm>
          <a:prstGeom prst="rect">
            <a:avLst/>
          </a:prstGeom>
          <a:noFill/>
        </p:spPr>
      </p:pic>
      <p:sp>
        <p:nvSpPr>
          <p:cNvPr id="6" name="Title 1"/>
          <p:cNvSpPr>
            <a:spLocks noGrp="1"/>
          </p:cNvSpPr>
          <p:nvPr>
            <p:ph type="title"/>
          </p:nvPr>
        </p:nvSpPr>
        <p:spPr>
          <a:xfrm>
            <a:off x="228600" y="-152400"/>
            <a:ext cx="8229600" cy="1143000"/>
          </a:xfrm>
        </p:spPr>
        <p:txBody>
          <a:bodyPr>
            <a:normAutofit/>
          </a:bodyPr>
          <a:lstStyle/>
          <a:p>
            <a:pPr fontAlgn="base"/>
            <a:r>
              <a:rPr lang="en-US" dirty="0" smtClean="0"/>
              <a:t>Example 1</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43000"/>
            <a:ext cx="8229600" cy="5562600"/>
          </a:xfrm>
        </p:spPr>
        <p:txBody>
          <a:bodyPr>
            <a:normAutofit fontScale="92500"/>
          </a:bodyPr>
          <a:lstStyle/>
          <a:p>
            <a:pPr fontAlgn="base"/>
            <a:r>
              <a:rPr lang="en-US" dirty="0" smtClean="0"/>
              <a:t>The </a:t>
            </a:r>
            <a:r>
              <a:rPr lang="en-US" dirty="0"/>
              <a:t>process can be redesigned so that invoices are only raised for discs that are sent to the customer, and that the invoice and the discs are </a:t>
            </a:r>
            <a:r>
              <a:rPr lang="en-US" dirty="0" smtClean="0"/>
              <a:t>sent </a:t>
            </a:r>
            <a:r>
              <a:rPr lang="en-US" dirty="0"/>
              <a:t>together. </a:t>
            </a:r>
            <a:endParaRPr lang="en-US" dirty="0" smtClean="0"/>
          </a:p>
          <a:p>
            <a:pPr lvl="1" fontAlgn="base"/>
            <a:r>
              <a:rPr lang="en-US" sz="2500" dirty="0" smtClean="0"/>
              <a:t>To </a:t>
            </a:r>
            <a:r>
              <a:rPr lang="en-US" sz="2500" dirty="0"/>
              <a:t>solve the first problem, finance could set up pending invoices when they are notified of an order by the sales team, but the invoices would only be generated as ‘live’ when the warehouse confirms that the discs are in stock and the order can be fulfilled. </a:t>
            </a:r>
            <a:endParaRPr lang="en-US" sz="2500" dirty="0" smtClean="0"/>
          </a:p>
          <a:p>
            <a:pPr lvl="1" fontAlgn="base"/>
            <a:r>
              <a:rPr lang="en-US" sz="2500" dirty="0" smtClean="0"/>
              <a:t>To </a:t>
            </a:r>
            <a:r>
              <a:rPr lang="en-US" sz="2500" dirty="0"/>
              <a:t>solve the second problem, a member of the warehouse team could be assigned to collate all outgoing orders. Finance could then send the invoice to that person, who could match the invoice to the order, and then send them both out to the </a:t>
            </a:r>
            <a:r>
              <a:rPr lang="en-US" sz="2700" dirty="0"/>
              <a:t>customer together. </a:t>
            </a:r>
            <a:endParaRPr lang="en-US" sz="2700" dirty="0" smtClean="0"/>
          </a:p>
        </p:txBody>
      </p:sp>
      <p:sp>
        <p:nvSpPr>
          <p:cNvPr id="5" name="Title 1"/>
          <p:cNvSpPr>
            <a:spLocks noGrp="1"/>
          </p:cNvSpPr>
          <p:nvPr>
            <p:ph type="title"/>
          </p:nvPr>
        </p:nvSpPr>
        <p:spPr>
          <a:xfrm>
            <a:off x="457200" y="152400"/>
            <a:ext cx="8229600" cy="1143000"/>
          </a:xfrm>
        </p:spPr>
        <p:txBody>
          <a:bodyPr>
            <a:normAutofit/>
          </a:bodyPr>
          <a:lstStyle/>
          <a:p>
            <a:pPr fontAlgn="base"/>
            <a:r>
              <a:rPr lang="en-US" dirty="0" smtClean="0"/>
              <a:t>Example 1</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43000"/>
            <a:ext cx="8229600" cy="5562600"/>
          </a:xfrm>
        </p:spPr>
        <p:txBody>
          <a:bodyPr>
            <a:normAutofit/>
          </a:bodyPr>
          <a:lstStyle/>
          <a:p>
            <a:pPr fontAlgn="base"/>
            <a:r>
              <a:rPr lang="en-US" sz="2800" dirty="0" smtClean="0"/>
              <a:t>This </a:t>
            </a:r>
            <a:r>
              <a:rPr lang="en-US" sz="2800" dirty="0"/>
              <a:t>is a very simple example, and real-life processes are often </a:t>
            </a:r>
            <a:r>
              <a:rPr lang="en-US" sz="2800" dirty="0" smtClean="0"/>
              <a:t>more </a:t>
            </a:r>
            <a:r>
              <a:rPr lang="en-US" sz="2800" dirty="0"/>
              <a:t>complex, but it still illustrates the way a process diagram helps managers </a:t>
            </a:r>
            <a:r>
              <a:rPr lang="en-US" sz="2800" dirty="0" err="1"/>
              <a:t>analyse</a:t>
            </a:r>
            <a:r>
              <a:rPr lang="en-US" sz="2800" dirty="0"/>
              <a:t> business processes </a:t>
            </a:r>
            <a:r>
              <a:rPr lang="en-US" sz="2800" dirty="0" smtClean="0"/>
              <a:t>to remove </a:t>
            </a:r>
            <a:r>
              <a:rPr lang="en-US" sz="2800" dirty="0"/>
              <a:t>duplication, non-value-added activities, and gaps and disconnects. </a:t>
            </a:r>
            <a:endParaRPr lang="en-US" sz="2800" dirty="0" smtClean="0"/>
          </a:p>
          <a:p>
            <a:pPr fontAlgn="base"/>
            <a:r>
              <a:rPr lang="en-US" sz="2800" dirty="0" smtClean="0"/>
              <a:t>This makes </a:t>
            </a:r>
            <a:r>
              <a:rPr lang="en-US" sz="2800" dirty="0"/>
              <a:t>the process more efficient internally, but </a:t>
            </a:r>
            <a:r>
              <a:rPr lang="en-US" sz="2800" dirty="0" smtClean="0"/>
              <a:t>more </a:t>
            </a:r>
            <a:r>
              <a:rPr lang="en-US" sz="2800" dirty="0"/>
              <a:t>importantly, means the customer is prepared to pay for the output. </a:t>
            </a:r>
            <a:endParaRPr lang="en-US" sz="2800" dirty="0" smtClean="0"/>
          </a:p>
        </p:txBody>
      </p:sp>
      <p:sp>
        <p:nvSpPr>
          <p:cNvPr id="5" name="Title 1"/>
          <p:cNvSpPr>
            <a:spLocks noGrp="1"/>
          </p:cNvSpPr>
          <p:nvPr>
            <p:ph type="title"/>
          </p:nvPr>
        </p:nvSpPr>
        <p:spPr>
          <a:xfrm>
            <a:off x="457200" y="152400"/>
            <a:ext cx="8229600" cy="1143000"/>
          </a:xfrm>
        </p:spPr>
        <p:txBody>
          <a:bodyPr>
            <a:normAutofit/>
          </a:bodyPr>
          <a:lstStyle/>
          <a:p>
            <a:pPr fontAlgn="base"/>
            <a:r>
              <a:rPr lang="en-US" dirty="0" smtClean="0"/>
              <a:t>Example 1</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fontAlgn="base"/>
            <a:r>
              <a:rPr lang="en-US" dirty="0" smtClean="0"/>
              <a:t>Conclusion</a:t>
            </a:r>
            <a:endParaRPr lang="en-US" dirty="0"/>
          </a:p>
        </p:txBody>
      </p:sp>
      <p:sp>
        <p:nvSpPr>
          <p:cNvPr id="4" name="Content Placeholder 3"/>
          <p:cNvSpPr>
            <a:spLocks noGrp="1"/>
          </p:cNvSpPr>
          <p:nvPr>
            <p:ph idx="1"/>
          </p:nvPr>
        </p:nvSpPr>
        <p:spPr>
          <a:xfrm>
            <a:off x="457200" y="1143000"/>
            <a:ext cx="8229600" cy="5562600"/>
          </a:xfrm>
        </p:spPr>
        <p:txBody>
          <a:bodyPr>
            <a:normAutofit/>
          </a:bodyPr>
          <a:lstStyle/>
          <a:p>
            <a:pPr fontAlgn="base"/>
            <a:r>
              <a:rPr lang="en-US" sz="2800" dirty="0" err="1"/>
              <a:t>Organisations</a:t>
            </a:r>
            <a:r>
              <a:rPr lang="en-US" sz="2800" dirty="0"/>
              <a:t> need effective and efficient business processes in order to successfully implement their business strategies. </a:t>
            </a:r>
            <a:endParaRPr lang="en-US" sz="2800" dirty="0" smtClean="0"/>
          </a:p>
          <a:p>
            <a:pPr fontAlgn="base"/>
            <a:r>
              <a:rPr lang="en-US" sz="2800" dirty="0"/>
              <a:t>W</a:t>
            </a:r>
            <a:r>
              <a:rPr lang="en-US" sz="2800" dirty="0" smtClean="0"/>
              <a:t>hile </a:t>
            </a:r>
            <a:r>
              <a:rPr lang="en-US" sz="2800" dirty="0"/>
              <a:t>the ‘mechanics’ of any improvement will often be inward-looking (</a:t>
            </a:r>
            <a:r>
              <a:rPr lang="en-US" sz="2800" dirty="0" err="1"/>
              <a:t>analysing</a:t>
            </a:r>
            <a:r>
              <a:rPr lang="en-US" sz="2800" dirty="0"/>
              <a:t> the process itself), the motive for the improvements must come from satisfying customer needs. That is what delivers value to the </a:t>
            </a:r>
            <a:r>
              <a:rPr lang="en-US" sz="2800" dirty="0" err="1"/>
              <a:t>organisation</a:t>
            </a:r>
            <a:r>
              <a:rPr lang="en-US" sz="2800" dirty="0"/>
              <a:t>.</a:t>
            </a:r>
            <a:endParaRPr lang="en-US" sz="2800"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Exercise</a:t>
            </a:r>
          </a:p>
        </p:txBody>
      </p:sp>
      <p:sp>
        <p:nvSpPr>
          <p:cNvPr id="3" name="Content Placeholder 2"/>
          <p:cNvSpPr>
            <a:spLocks noGrp="1"/>
          </p:cNvSpPr>
          <p:nvPr>
            <p:ph idx="1"/>
          </p:nvPr>
        </p:nvSpPr>
        <p:spPr>
          <a:xfrm>
            <a:off x="152400" y="1219200"/>
            <a:ext cx="8534400" cy="5029200"/>
          </a:xfrm>
        </p:spPr>
        <p:txBody>
          <a:bodyPr>
            <a:noAutofit/>
          </a:bodyPr>
          <a:lstStyle/>
          <a:p>
            <a:pPr fontAlgn="base"/>
            <a:r>
              <a:rPr lang="en-US" sz="2500" cap="all" dirty="0" smtClean="0"/>
              <a:t>E</a:t>
            </a:r>
            <a:r>
              <a:rPr lang="en-US" sz="2500" dirty="0" smtClean="0"/>
              <a:t>xamine the </a:t>
            </a:r>
            <a:r>
              <a:rPr lang="en-US" sz="2500" dirty="0"/>
              <a:t>p</a:t>
            </a:r>
            <a:r>
              <a:rPr lang="en-US" sz="2500" dirty="0" smtClean="0"/>
              <a:t>rocess </a:t>
            </a:r>
            <a:r>
              <a:rPr lang="en-US" sz="2500" dirty="0"/>
              <a:t>map of a current business </a:t>
            </a:r>
            <a:r>
              <a:rPr lang="en-US" sz="2500" dirty="0" smtClean="0"/>
              <a:t>process </a:t>
            </a:r>
            <a:r>
              <a:rPr lang="en-US" sz="2500" dirty="0" smtClean="0"/>
              <a:t>in the next slide.</a:t>
            </a:r>
            <a:endParaRPr lang="en-US" sz="2500" dirty="0" smtClean="0"/>
          </a:p>
          <a:p>
            <a:pPr fontAlgn="base"/>
            <a:r>
              <a:rPr lang="en-US" sz="2500" dirty="0" smtClean="0"/>
              <a:t>Describe the scenario </a:t>
            </a:r>
            <a:r>
              <a:rPr lang="en-US" sz="2500" dirty="0"/>
              <a:t>and </a:t>
            </a:r>
            <a:r>
              <a:rPr lang="en-US" sz="2500" dirty="0" smtClean="0"/>
              <a:t>identify </a:t>
            </a:r>
            <a:r>
              <a:rPr lang="en-US" sz="2500" dirty="0"/>
              <a:t>any problems and how they could be overcome. </a:t>
            </a:r>
            <a:r>
              <a:rPr lang="en-US" sz="2500" dirty="0" smtClean="0"/>
              <a:t>Use the patterns identified from this lesson to address your solutions.</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0480" y="0"/>
            <a:ext cx="9144000" cy="6858000"/>
          </a:xfrm>
          <a:prstGeom prst="rect">
            <a:avLst/>
          </a:prstGeom>
        </p:spPr>
      </p:pic>
    </p:spTree>
    <p:extLst>
      <p:ext uri="{BB962C8B-B14F-4D97-AF65-F5344CB8AC3E}">
        <p14:creationId xmlns:p14="http://schemas.microsoft.com/office/powerpoint/2010/main" val="4160833664"/>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descr="BusinessprocessFig1"/>
          <p:cNvPicPr>
            <a:picLocks noChangeAspect="1" noChangeArrowheads="1"/>
          </p:cNvPicPr>
          <p:nvPr/>
        </p:nvPicPr>
        <p:blipFill>
          <a:blip r:embed="rId2" cstate="print"/>
          <a:srcRect/>
          <a:stretch>
            <a:fillRect/>
          </a:stretch>
        </p:blipFill>
        <p:spPr bwMode="auto">
          <a:xfrm>
            <a:off x="428625" y="1676400"/>
            <a:ext cx="8715375" cy="4648200"/>
          </a:xfrm>
          <a:prstGeom prst="rect">
            <a:avLst/>
          </a:prstGeom>
          <a:noFill/>
        </p:spPr>
      </p:pic>
      <p:sp>
        <p:nvSpPr>
          <p:cNvPr id="4" name="Title 3"/>
          <p:cNvSpPr>
            <a:spLocks noGrp="1"/>
          </p:cNvSpPr>
          <p:nvPr>
            <p:ph type="title"/>
          </p:nvPr>
        </p:nvSpPr>
        <p:spPr/>
        <p:txBody>
          <a:bodyPr/>
          <a:lstStyle/>
          <a:p>
            <a:r>
              <a:rPr lang="en-US" dirty="0" smtClean="0"/>
              <a:t>Porter’s Value Chain</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334000"/>
          </a:xfrm>
        </p:spPr>
        <p:txBody>
          <a:bodyPr>
            <a:noAutofit/>
          </a:bodyPr>
          <a:lstStyle/>
          <a:p>
            <a:r>
              <a:rPr lang="en-US" sz="2200" dirty="0" smtClean="0"/>
              <a:t>How these </a:t>
            </a:r>
            <a:r>
              <a:rPr lang="en-US" sz="2200" dirty="0"/>
              <a:t>activities function and interrelate </a:t>
            </a:r>
            <a:r>
              <a:rPr lang="en-US" sz="2200" dirty="0" smtClean="0"/>
              <a:t>constitutes </a:t>
            </a:r>
            <a:r>
              <a:rPr lang="en-US" sz="2200" dirty="0"/>
              <a:t>an </a:t>
            </a:r>
            <a:r>
              <a:rPr lang="en-US" sz="2200" dirty="0" err="1"/>
              <a:t>organisation’s</a:t>
            </a:r>
            <a:r>
              <a:rPr lang="en-US" sz="2200" dirty="0"/>
              <a:t> processes. </a:t>
            </a:r>
            <a:endParaRPr lang="en-US" sz="2200" dirty="0" smtClean="0"/>
          </a:p>
          <a:p>
            <a:r>
              <a:rPr lang="en-US" sz="2200" dirty="0" smtClean="0"/>
              <a:t>The </a:t>
            </a:r>
            <a:r>
              <a:rPr lang="en-US" sz="2200" dirty="0"/>
              <a:t>process perspective on management involves understanding </a:t>
            </a:r>
            <a:r>
              <a:rPr lang="en-US" sz="2200" dirty="0" smtClean="0"/>
              <a:t>businesses </a:t>
            </a:r>
            <a:r>
              <a:rPr lang="en-US" sz="2200" dirty="0"/>
              <a:t>in terms of their individual processes</a:t>
            </a:r>
            <a:r>
              <a:rPr lang="en-US" sz="2200" dirty="0" smtClean="0"/>
              <a:t>.</a:t>
            </a:r>
          </a:p>
          <a:p>
            <a:r>
              <a:rPr lang="en-US" sz="2200" dirty="0" smtClean="0"/>
              <a:t>Slack </a:t>
            </a:r>
            <a:r>
              <a:rPr lang="en-US" sz="2200" dirty="0"/>
              <a:t>et al defines a process as ‘an arrangement of resources that transforms inputs into outputs that satisfy (internal or external) customer needs</a:t>
            </a:r>
            <a:r>
              <a:rPr lang="en-US" sz="2200" dirty="0" smtClean="0"/>
              <a:t>’. “Satisfying customer needs” </a:t>
            </a:r>
            <a:r>
              <a:rPr lang="en-US" sz="2200" dirty="0"/>
              <a:t>helps to highlight the common ground between processes and business strategy. Both </a:t>
            </a:r>
            <a:r>
              <a:rPr lang="en-US" sz="2200" dirty="0" smtClean="0"/>
              <a:t>seek </a:t>
            </a:r>
            <a:r>
              <a:rPr lang="en-US" sz="2200" dirty="0"/>
              <a:t>to </a:t>
            </a:r>
            <a:r>
              <a:rPr lang="en-US" sz="2200" dirty="0">
                <a:solidFill>
                  <a:srgbClr val="00B050"/>
                </a:solidFill>
              </a:rPr>
              <a:t>deliver value </a:t>
            </a:r>
            <a:r>
              <a:rPr lang="en-US" sz="2200" dirty="0"/>
              <a:t>for the customer. </a:t>
            </a:r>
            <a:endParaRPr lang="en-US" sz="2200" dirty="0" smtClean="0"/>
          </a:p>
          <a:p>
            <a:r>
              <a:rPr lang="en-US" sz="2200" dirty="0" smtClean="0"/>
              <a:t>Although </a:t>
            </a:r>
            <a:r>
              <a:rPr lang="en-US" sz="2200" dirty="0">
                <a:solidFill>
                  <a:srgbClr val="00B050"/>
                </a:solidFill>
              </a:rPr>
              <a:t>business strategy </a:t>
            </a:r>
            <a:r>
              <a:rPr lang="en-US" sz="2200" dirty="0"/>
              <a:t>is </a:t>
            </a:r>
            <a:r>
              <a:rPr lang="en-US" sz="2200" dirty="0" smtClean="0"/>
              <a:t>concerned </a:t>
            </a:r>
            <a:r>
              <a:rPr lang="en-US" sz="2200" dirty="0" smtClean="0"/>
              <a:t>with developing </a:t>
            </a:r>
            <a:r>
              <a:rPr lang="en-US" sz="2200" dirty="0"/>
              <a:t>financial and strategic performance, the underlying logic </a:t>
            </a:r>
            <a:r>
              <a:rPr lang="en-US" sz="2200" dirty="0" smtClean="0"/>
              <a:t>is </a:t>
            </a:r>
            <a:r>
              <a:rPr lang="en-US" sz="2200" dirty="0"/>
              <a:t>that financial and strategic performance will be achieved by </a:t>
            </a:r>
            <a:r>
              <a:rPr lang="en-US" sz="2200" dirty="0">
                <a:solidFill>
                  <a:srgbClr val="00B050"/>
                </a:solidFill>
              </a:rPr>
              <a:t>delivering value </a:t>
            </a:r>
            <a:r>
              <a:rPr lang="en-US" sz="2200" dirty="0"/>
              <a:t>for the </a:t>
            </a:r>
            <a:r>
              <a:rPr lang="en-US" sz="2200" dirty="0" smtClean="0"/>
              <a:t>customer, and </a:t>
            </a:r>
            <a:r>
              <a:rPr lang="en-US" sz="2200" dirty="0"/>
              <a:t>this value delivery will be achieved through </a:t>
            </a:r>
            <a:r>
              <a:rPr lang="en-US" sz="2200" dirty="0">
                <a:solidFill>
                  <a:srgbClr val="00B050"/>
                </a:solidFill>
              </a:rPr>
              <a:t>process delivery</a:t>
            </a:r>
            <a:r>
              <a:rPr lang="en-US" sz="2200" dirty="0"/>
              <a:t>.</a:t>
            </a:r>
          </a:p>
        </p:txBody>
      </p:sp>
      <p:sp>
        <p:nvSpPr>
          <p:cNvPr id="5" name="Title 3"/>
          <p:cNvSpPr>
            <a:spLocks noGrp="1"/>
          </p:cNvSpPr>
          <p:nvPr>
            <p:ph type="title"/>
          </p:nvPr>
        </p:nvSpPr>
        <p:spPr>
          <a:xfrm>
            <a:off x="304800" y="274638"/>
            <a:ext cx="8382000" cy="944562"/>
          </a:xfrm>
        </p:spPr>
        <p:txBody>
          <a:bodyPr/>
          <a:lstStyle/>
          <a:p>
            <a:r>
              <a:rPr lang="en-US" dirty="0" smtClean="0"/>
              <a:t>Porter’s Value Chain</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Strategic Value of a Process Perspective</a:t>
            </a:r>
          </a:p>
        </p:txBody>
      </p:sp>
      <p:sp>
        <p:nvSpPr>
          <p:cNvPr id="3" name="Content Placeholder 2"/>
          <p:cNvSpPr>
            <a:spLocks noGrp="1"/>
          </p:cNvSpPr>
          <p:nvPr>
            <p:ph idx="1"/>
          </p:nvPr>
        </p:nvSpPr>
        <p:spPr>
          <a:xfrm>
            <a:off x="457200" y="1295400"/>
            <a:ext cx="8229600" cy="5334000"/>
          </a:xfrm>
        </p:spPr>
        <p:txBody>
          <a:bodyPr>
            <a:noAutofit/>
          </a:bodyPr>
          <a:lstStyle/>
          <a:p>
            <a:pPr fontAlgn="base"/>
            <a:r>
              <a:rPr lang="en-US" sz="2600" dirty="0"/>
              <a:t>Alongside the overall goal of delivering value for the customer, the process perspective contributes to the strategic impact of a business in four ways</a:t>
            </a:r>
            <a:r>
              <a:rPr lang="en-US" sz="2600" dirty="0" smtClean="0"/>
              <a:t>:</a:t>
            </a:r>
            <a:endParaRPr lang="en-US" sz="2400" dirty="0" smtClean="0"/>
          </a:p>
          <a:p>
            <a:pPr lvl="1" fontAlgn="base"/>
            <a:r>
              <a:rPr lang="en-US" sz="2200" dirty="0" smtClean="0"/>
              <a:t>Cost control – keeping costs under control by ensuring process efficiency.</a:t>
            </a:r>
          </a:p>
          <a:p>
            <a:pPr lvl="1" fontAlgn="base"/>
            <a:r>
              <a:rPr lang="en-US" sz="2200" dirty="0" smtClean="0"/>
              <a:t>Revenue </a:t>
            </a:r>
            <a:r>
              <a:rPr lang="en-US" sz="2200" dirty="0"/>
              <a:t>– enhancing a business’s ability to generate revenue through the quality of the products and services it produces.</a:t>
            </a:r>
          </a:p>
          <a:p>
            <a:pPr lvl="1" fontAlgn="base"/>
            <a:r>
              <a:rPr lang="en-US" sz="2200" dirty="0"/>
              <a:t>Investment – </a:t>
            </a:r>
            <a:r>
              <a:rPr lang="en-US" sz="2200" dirty="0" err="1"/>
              <a:t>maximising</a:t>
            </a:r>
            <a:r>
              <a:rPr lang="en-US" sz="2200" dirty="0"/>
              <a:t> the return on investments by ensuring that they operate as they are intended to.</a:t>
            </a:r>
          </a:p>
          <a:p>
            <a:pPr lvl="1" fontAlgn="base"/>
            <a:r>
              <a:rPr lang="en-US" sz="2200" dirty="0"/>
              <a:t>Capabilities – embedding the capabilities that will form the basis of the business’s ongoing future competitiveness.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00600"/>
          </a:xfrm>
        </p:spPr>
        <p:txBody>
          <a:bodyPr>
            <a:noAutofit/>
          </a:bodyPr>
          <a:lstStyle/>
          <a:p>
            <a:pPr fontAlgn="base"/>
            <a:r>
              <a:rPr lang="en-US" sz="2600" dirty="0"/>
              <a:t>Process-oriented </a:t>
            </a:r>
            <a:r>
              <a:rPr lang="en-US" sz="2600" dirty="0" err="1"/>
              <a:t>organisations</a:t>
            </a:r>
            <a:r>
              <a:rPr lang="en-US" sz="2600" dirty="0"/>
              <a:t> </a:t>
            </a:r>
            <a:r>
              <a:rPr lang="en-US" sz="2600" dirty="0" smtClean="0"/>
              <a:t>break </a:t>
            </a:r>
            <a:r>
              <a:rPr lang="en-US" sz="2600" dirty="0"/>
              <a:t>down the barriers of structural departments and </a:t>
            </a:r>
            <a:r>
              <a:rPr lang="en-US" sz="2600" dirty="0" smtClean="0"/>
              <a:t>avoid </a:t>
            </a:r>
            <a:r>
              <a:rPr lang="en-US" sz="2600" dirty="0"/>
              <a:t>functional ‘silos’ </a:t>
            </a:r>
            <a:r>
              <a:rPr lang="en-US" sz="2600" dirty="0" smtClean="0"/>
              <a:t>(each </a:t>
            </a:r>
            <a:r>
              <a:rPr lang="en-US" sz="2600" dirty="0"/>
              <a:t>department concentrating only on its own function rather than understanding how it contributes to overall value creation in an </a:t>
            </a:r>
            <a:r>
              <a:rPr lang="en-US" sz="2600" dirty="0" err="1"/>
              <a:t>organisation</a:t>
            </a:r>
            <a:r>
              <a:rPr lang="en-US" sz="2600" dirty="0" smtClean="0"/>
              <a:t>).</a:t>
            </a:r>
          </a:p>
          <a:p>
            <a:pPr fontAlgn="base"/>
            <a:r>
              <a:rPr lang="en-US" sz="2600" dirty="0" smtClean="0"/>
              <a:t>However</a:t>
            </a:r>
            <a:r>
              <a:rPr lang="en-US" sz="2600" dirty="0"/>
              <a:t>, the strategic value of a process perspective comes from not only </a:t>
            </a:r>
            <a:r>
              <a:rPr lang="en-US" sz="2600" dirty="0" err="1">
                <a:solidFill>
                  <a:srgbClr val="00B050"/>
                </a:solidFill>
              </a:rPr>
              <a:t>analysing</a:t>
            </a:r>
            <a:r>
              <a:rPr lang="en-US" sz="2600" dirty="0">
                <a:solidFill>
                  <a:srgbClr val="00B050"/>
                </a:solidFill>
              </a:rPr>
              <a:t> current processes</a:t>
            </a:r>
            <a:r>
              <a:rPr lang="en-US" sz="2600" dirty="0"/>
              <a:t>, but also identifying areas where they can be </a:t>
            </a:r>
            <a:r>
              <a:rPr lang="en-US" sz="2600" dirty="0">
                <a:solidFill>
                  <a:srgbClr val="00B050"/>
                </a:solidFill>
              </a:rPr>
              <a:t>improved</a:t>
            </a:r>
            <a:r>
              <a:rPr lang="en-US" sz="2600" dirty="0"/>
              <a:t>. </a:t>
            </a:r>
            <a:endParaRPr lang="en-US" sz="2600" dirty="0" smtClean="0"/>
          </a:p>
          <a:p>
            <a:pPr fontAlgn="base"/>
            <a:r>
              <a:rPr lang="en-US" sz="2600" dirty="0" smtClean="0"/>
              <a:t>Business </a:t>
            </a:r>
            <a:r>
              <a:rPr lang="en-US" sz="2600" dirty="0"/>
              <a:t>process improvement </a:t>
            </a:r>
            <a:r>
              <a:rPr lang="en-US" sz="2600" dirty="0" smtClean="0"/>
              <a:t>aligns </a:t>
            </a:r>
            <a:r>
              <a:rPr lang="en-US" sz="2600" dirty="0"/>
              <a:t>processes in order to </a:t>
            </a:r>
            <a:r>
              <a:rPr lang="en-US" sz="2600" dirty="0" err="1"/>
              <a:t>realise</a:t>
            </a:r>
            <a:r>
              <a:rPr lang="en-US" sz="2600" dirty="0"/>
              <a:t> </a:t>
            </a:r>
            <a:r>
              <a:rPr lang="en-US" sz="2600" dirty="0" err="1"/>
              <a:t>organisational</a:t>
            </a:r>
            <a:r>
              <a:rPr lang="en-US" sz="2600" dirty="0"/>
              <a:t> </a:t>
            </a:r>
            <a:r>
              <a:rPr lang="en-US" sz="2600" dirty="0" smtClean="0"/>
              <a:t>goals.</a:t>
            </a:r>
            <a:br>
              <a:rPr lang="en-US" sz="2600" dirty="0" smtClean="0"/>
            </a:br>
            <a:endParaRPr lang="en-US" sz="2600" dirty="0" smtClean="0"/>
          </a:p>
        </p:txBody>
      </p:sp>
      <p:sp>
        <p:nvSpPr>
          <p:cNvPr id="5" name="Title 1"/>
          <p:cNvSpPr>
            <a:spLocks noGrp="1"/>
          </p:cNvSpPr>
          <p:nvPr>
            <p:ph type="title"/>
          </p:nvPr>
        </p:nvSpPr>
        <p:spPr>
          <a:xfrm>
            <a:off x="304800" y="274638"/>
            <a:ext cx="8382000" cy="944562"/>
          </a:xfrm>
        </p:spPr>
        <p:txBody>
          <a:bodyPr>
            <a:normAutofit fontScale="90000"/>
          </a:bodyPr>
          <a:lstStyle/>
          <a:p>
            <a:r>
              <a:rPr lang="en-US" dirty="0" smtClean="0"/>
              <a:t>Strategic Value of a Process Perspective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Levels of a Process</a:t>
            </a:r>
          </a:p>
        </p:txBody>
      </p:sp>
      <p:sp>
        <p:nvSpPr>
          <p:cNvPr id="3" name="Content Placeholder 2"/>
          <p:cNvSpPr>
            <a:spLocks noGrp="1"/>
          </p:cNvSpPr>
          <p:nvPr>
            <p:ph idx="1"/>
          </p:nvPr>
        </p:nvSpPr>
        <p:spPr>
          <a:xfrm>
            <a:off x="448056" y="1371600"/>
            <a:ext cx="8229600" cy="5029200"/>
          </a:xfrm>
        </p:spPr>
        <p:txBody>
          <a:bodyPr>
            <a:noAutofit/>
          </a:bodyPr>
          <a:lstStyle/>
          <a:p>
            <a:pPr fontAlgn="base"/>
            <a:r>
              <a:rPr lang="en-US" sz="2800" dirty="0"/>
              <a:t>There are three levels at which a process perspective can be used to </a:t>
            </a:r>
            <a:r>
              <a:rPr lang="en-US" sz="2800" dirty="0" err="1"/>
              <a:t>analyse</a:t>
            </a:r>
            <a:r>
              <a:rPr lang="en-US" sz="2800" dirty="0"/>
              <a:t> a business:</a:t>
            </a:r>
            <a:br>
              <a:rPr lang="en-US" sz="2800" dirty="0"/>
            </a:br>
            <a:endParaRPr lang="en-US" sz="2800" dirty="0"/>
          </a:p>
          <a:p>
            <a:pPr lvl="1" fontAlgn="base"/>
            <a:r>
              <a:rPr lang="en-US" sz="2500" dirty="0"/>
              <a:t>Strategic level – looking at the business, or its supply chain, </a:t>
            </a:r>
            <a:r>
              <a:rPr lang="en-US" sz="2500" dirty="0">
                <a:solidFill>
                  <a:srgbClr val="00B050"/>
                </a:solidFill>
              </a:rPr>
              <a:t>as a whole</a:t>
            </a:r>
            <a:r>
              <a:rPr lang="en-US" sz="2500" dirty="0"/>
              <a:t>.</a:t>
            </a:r>
          </a:p>
          <a:p>
            <a:pPr lvl="1" fontAlgn="base"/>
            <a:r>
              <a:rPr lang="en-US" sz="2500" dirty="0"/>
              <a:t>Operational functions of the business – for example, looking at purchasing, marketing, or manufacturing operations.</a:t>
            </a:r>
          </a:p>
          <a:p>
            <a:pPr lvl="1" fontAlgn="base"/>
            <a:r>
              <a:rPr lang="en-US" sz="2500" dirty="0"/>
              <a:t>Sub-operational processes – looking at individual processes </a:t>
            </a:r>
            <a:r>
              <a:rPr lang="en-US" sz="2500" dirty="0">
                <a:solidFill>
                  <a:srgbClr val="00B050"/>
                </a:solidFill>
              </a:rPr>
              <a:t>within the operation’s functions</a:t>
            </a:r>
            <a:r>
              <a:rPr lang="en-US" sz="2500" dirty="0"/>
              <a:t>; for example, placing television advertising within the marketing operation</a:t>
            </a:r>
            <a:r>
              <a:rPr lang="en-US" sz="2500" dirty="0" smtClean="0"/>
              <a:t>.</a:t>
            </a:r>
            <a:r>
              <a:rPr lang="en-US" sz="2700" dirty="0"/>
              <a:t/>
            </a:r>
            <a:br>
              <a:rPr lang="en-US" sz="2700" dirty="0"/>
            </a:br>
            <a:endParaRPr lang="en-US" sz="27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029200"/>
          </a:xfrm>
        </p:spPr>
        <p:txBody>
          <a:bodyPr>
            <a:noAutofit/>
          </a:bodyPr>
          <a:lstStyle/>
          <a:p>
            <a:pPr fontAlgn="base"/>
            <a:r>
              <a:rPr lang="en-US" sz="2600" dirty="0"/>
              <a:t>Most business processes can </a:t>
            </a:r>
            <a:r>
              <a:rPr lang="en-US" sz="2600" dirty="0" smtClean="0"/>
              <a:t>have sub-processes, each with their </a:t>
            </a:r>
            <a:r>
              <a:rPr lang="en-US" sz="2600" dirty="0"/>
              <a:t>own attributes and components, but </a:t>
            </a:r>
            <a:r>
              <a:rPr lang="en-US" sz="2600" dirty="0" smtClean="0"/>
              <a:t>all contributing to the </a:t>
            </a:r>
            <a:r>
              <a:rPr lang="en-US" sz="2600" dirty="0"/>
              <a:t>goal of the overall </a:t>
            </a:r>
            <a:r>
              <a:rPr lang="en-US" sz="2600" dirty="0" smtClean="0"/>
              <a:t>process.</a:t>
            </a:r>
          </a:p>
          <a:p>
            <a:pPr fontAlgn="base"/>
            <a:r>
              <a:rPr lang="en-US" sz="2600" dirty="0" smtClean="0">
                <a:solidFill>
                  <a:srgbClr val="00B050"/>
                </a:solidFill>
              </a:rPr>
              <a:t>Business </a:t>
            </a:r>
            <a:r>
              <a:rPr lang="en-US" sz="2600" dirty="0">
                <a:solidFill>
                  <a:srgbClr val="00B050"/>
                </a:solidFill>
              </a:rPr>
              <a:t>process analysis </a:t>
            </a:r>
            <a:r>
              <a:rPr lang="en-US" sz="2600" dirty="0"/>
              <a:t>typically includes </a:t>
            </a:r>
            <a:r>
              <a:rPr lang="en-US" sz="2600" dirty="0" smtClean="0">
                <a:solidFill>
                  <a:srgbClr val="00B050"/>
                </a:solidFill>
              </a:rPr>
              <a:t>mapping</a:t>
            </a:r>
            <a:r>
              <a:rPr lang="en-US" sz="2600" dirty="0" smtClean="0"/>
              <a:t>  </a:t>
            </a:r>
            <a:r>
              <a:rPr lang="en-US" sz="2600" dirty="0"/>
              <a:t>individual processes down to activity level</a:t>
            </a:r>
            <a:r>
              <a:rPr lang="en-US" sz="2600" dirty="0" smtClean="0"/>
              <a:t>.</a:t>
            </a:r>
          </a:p>
          <a:p>
            <a:pPr fontAlgn="base"/>
            <a:r>
              <a:rPr lang="en-US" sz="2600" dirty="0" smtClean="0"/>
              <a:t>At </a:t>
            </a:r>
            <a:r>
              <a:rPr lang="en-US" sz="2600" dirty="0"/>
              <a:t>whatever level it is being considered, a business process begins with a customer’s need and ends with that need being fulfilled. </a:t>
            </a:r>
            <a:endParaRPr lang="en-US" sz="2600" dirty="0" smtClean="0"/>
          </a:p>
          <a:p>
            <a:pPr fontAlgn="base"/>
            <a:r>
              <a:rPr lang="en-US" sz="2600" dirty="0" smtClean="0"/>
              <a:t>Service </a:t>
            </a:r>
            <a:r>
              <a:rPr lang="en-US" sz="2600" dirty="0"/>
              <a:t>industries or service processes </a:t>
            </a:r>
            <a:r>
              <a:rPr lang="en-US" sz="2600" dirty="0" smtClean="0"/>
              <a:t>(e.g., </a:t>
            </a:r>
            <a:r>
              <a:rPr lang="en-US" sz="2600" dirty="0"/>
              <a:t>accounts payable processing) offer as much opportunity for improvement as manufacturing processes have done over the last few </a:t>
            </a:r>
            <a:r>
              <a:rPr lang="en-US" sz="2600" dirty="0" smtClean="0"/>
              <a:t>decades, esp. within </a:t>
            </a:r>
            <a:r>
              <a:rPr lang="en-US" sz="2600" dirty="0"/>
              <a:t>e-commerce. </a:t>
            </a:r>
            <a:br>
              <a:rPr lang="en-US" sz="2600" dirty="0"/>
            </a:br>
            <a:endParaRPr lang="en-US" sz="2600" dirty="0"/>
          </a:p>
        </p:txBody>
      </p:sp>
      <p:sp>
        <p:nvSpPr>
          <p:cNvPr id="5" name="Title 1"/>
          <p:cNvSpPr>
            <a:spLocks noGrp="1"/>
          </p:cNvSpPr>
          <p:nvPr>
            <p:ph type="title"/>
          </p:nvPr>
        </p:nvSpPr>
        <p:spPr>
          <a:xfrm>
            <a:off x="304800" y="274638"/>
            <a:ext cx="8382000" cy="944562"/>
          </a:xfrm>
        </p:spPr>
        <p:txBody>
          <a:bodyPr>
            <a:normAutofit/>
          </a:bodyPr>
          <a:lstStyle/>
          <a:p>
            <a:r>
              <a:rPr lang="en-US" dirty="0" smtClean="0"/>
              <a:t>Levels of a Process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2397</Words>
  <Application>Microsoft Office PowerPoint</Application>
  <PresentationFormat>On-screen Show (4:3)</PresentationFormat>
  <Paragraphs>175</Paragraphs>
  <Slides>35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 Unicode MS</vt:lpstr>
      <vt:lpstr>Arial</vt:lpstr>
      <vt:lpstr>Bookman Old Style</vt:lpstr>
      <vt:lpstr>Calibri</vt:lpstr>
      <vt:lpstr>Tahoma</vt:lpstr>
      <vt:lpstr>Default Design</vt:lpstr>
      <vt:lpstr>Lesson 2 Business Process Change</vt:lpstr>
      <vt:lpstr>Introduction</vt:lpstr>
      <vt:lpstr>Business Processes and Strategy</vt:lpstr>
      <vt:lpstr>Porter’s Value Chain</vt:lpstr>
      <vt:lpstr>Porter’s Value Chain</vt:lpstr>
      <vt:lpstr>Strategic Value of a Process Perspective</vt:lpstr>
      <vt:lpstr>Strategic Value of a Process Perspective</vt:lpstr>
      <vt:lpstr>Levels of a Process</vt:lpstr>
      <vt:lpstr>Levels of a Process</vt:lpstr>
      <vt:lpstr>Levels of Process Change</vt:lpstr>
      <vt:lpstr>Process Change</vt:lpstr>
      <vt:lpstr>Process Redesign Patterns</vt:lpstr>
      <vt:lpstr>Process Redesign Patterns</vt:lpstr>
      <vt:lpstr>Process Redesign Patterns</vt:lpstr>
      <vt:lpstr>Lessons from Japanese Manufacturing</vt:lpstr>
      <vt:lpstr>Lessons from Japanese Manufacturing</vt:lpstr>
      <vt:lpstr>Lessons from Japanese Manufacturing</vt:lpstr>
      <vt:lpstr>Lessons from Japanese Manufacturing</vt:lpstr>
      <vt:lpstr>Lessons from Japanese Manufacturing</vt:lpstr>
      <vt:lpstr>Process Design and Quality</vt:lpstr>
      <vt:lpstr>CMMI Model</vt:lpstr>
      <vt:lpstr>CMMI Model</vt:lpstr>
      <vt:lpstr>CMMI Model</vt:lpstr>
      <vt:lpstr>CMMI Model</vt:lpstr>
      <vt:lpstr>Six Sigma Model</vt:lpstr>
      <vt:lpstr>Six Sigma Model</vt:lpstr>
      <vt:lpstr>Six Sigma Model</vt:lpstr>
      <vt:lpstr>Example 1</vt:lpstr>
      <vt:lpstr>Example 1</vt:lpstr>
      <vt:lpstr>Example 1</vt:lpstr>
      <vt:lpstr>Example 1</vt:lpstr>
      <vt:lpstr>Example 1</vt:lpstr>
      <vt:lpstr>Conclusion</vt:lpstr>
      <vt:lpstr>Exercise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Lesson2</dc:title>
  <dc:creator>LUCY</dc:creator>
  <cp:lastModifiedBy>Dr. Mburu</cp:lastModifiedBy>
  <cp:revision>13</cp:revision>
  <dcterms:created xsi:type="dcterms:W3CDTF">2017-11-11T10:00:13Z</dcterms:created>
  <dcterms:modified xsi:type="dcterms:W3CDTF">2017-11-11T18:58:28Z</dcterms:modified>
</cp:coreProperties>
</file>