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3" r:id="rId4"/>
    <p:sldId id="267" r:id="rId5"/>
    <p:sldId id="268" r:id="rId6"/>
    <p:sldId id="277" r:id="rId7"/>
    <p:sldId id="278" r:id="rId8"/>
    <p:sldId id="279" r:id="rId9"/>
    <p:sldId id="280" r:id="rId10"/>
    <p:sldId id="269" r:id="rId11"/>
    <p:sldId id="271" r:id="rId12"/>
    <p:sldId id="274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9REqSgL3TTfw3FZLQsWmh7wI/d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FF"/>
    <a:srgbClr val="FF8800"/>
    <a:srgbClr val="0C92AA"/>
    <a:srgbClr val="2F3F94"/>
    <a:srgbClr val="2EB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8BF99-1D81-4B18-AEC1-0D3673669BDD}" v="769" dt="2022-05-18T00:45:49.942"/>
    <p1510:client id="{2DBA8FFF-E259-4884-B2CE-C0126FB50241}" v="2045" dt="2022-05-21T17:56:54.244"/>
    <p1510:client id="{2E874A81-C270-4A67-B69C-13E47B036BCC}" v="1021" dt="2022-05-23T14:07:01.027"/>
    <p1510:client id="{41D333C5-06E5-4267-9DA9-B631D6E028D0}" v="1108" dt="2022-05-10T00:27:19.926"/>
    <p1510:client id="{BCE5F447-A7F8-4BCE-B941-074712F3A63F}" v="712" dt="2022-05-24T01:13:0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484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na esquerda">
  <p:cSld name="Foto na esquerd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izado">
  <p:cSld name="Personaliza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>
            <a:spLocks noGrp="1"/>
          </p:cNvSpPr>
          <p:nvPr>
            <p:ph type="pic" idx="2"/>
          </p:nvPr>
        </p:nvSpPr>
        <p:spPr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com Legenda">
  <p:cSld name="Foto com Le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eria">
  <p:cSld name="Galeri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0"/>
          <p:cNvSpPr>
            <a:spLocks noGrp="1"/>
          </p:cNvSpPr>
          <p:nvPr>
            <p:ph type="pic" idx="2"/>
          </p:nvPr>
        </p:nvSpPr>
        <p:spPr>
          <a:xfrm>
            <a:off x="719893" y="571501"/>
            <a:ext cx="2417386" cy="2572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0"/>
          <p:cNvSpPr>
            <a:spLocks noGrp="1"/>
          </p:cNvSpPr>
          <p:nvPr>
            <p:ph type="pic" idx="3"/>
          </p:nvPr>
        </p:nvSpPr>
        <p:spPr>
          <a:xfrm>
            <a:off x="719892" y="3445330"/>
            <a:ext cx="2417386" cy="28738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0"/>
          <p:cNvSpPr>
            <a:spLocks noGrp="1"/>
          </p:cNvSpPr>
          <p:nvPr>
            <p:ph type="pic" idx="4"/>
          </p:nvPr>
        </p:nvSpPr>
        <p:spPr>
          <a:xfrm>
            <a:off x="3463092" y="571501"/>
            <a:ext cx="2417386" cy="3886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0"/>
          <p:cNvSpPr>
            <a:spLocks noGrp="1"/>
          </p:cNvSpPr>
          <p:nvPr>
            <p:ph type="pic" idx="5"/>
          </p:nvPr>
        </p:nvSpPr>
        <p:spPr>
          <a:xfrm>
            <a:off x="3463092" y="4767943"/>
            <a:ext cx="2417386" cy="1551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luizvictortinin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B364"/>
            </a:gs>
            <a:gs pos="30069">
              <a:srgbClr val="0EAB8B"/>
            </a:gs>
            <a:gs pos="58386">
              <a:srgbClr val="0B93A9"/>
            </a:gs>
            <a:gs pos="74000">
              <a:srgbClr val="1386B2"/>
            </a:gs>
            <a:gs pos="83000">
              <a:srgbClr val="1A79B9"/>
            </a:gs>
            <a:gs pos="100000">
              <a:srgbClr val="27479B"/>
            </a:gs>
          </a:gsLst>
          <a:lin ang="0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950675" y="179450"/>
            <a:ext cx="5526300" cy="4192749"/>
          </a:xfrm>
          <a:prstGeom prst="rect">
            <a:avLst/>
          </a:prstGeom>
          <a:noFill/>
          <a:ln w="38100" cap="flat" cmpd="sng">
            <a:solidFill>
              <a:srgbClr val="31B4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601268" y="2355119"/>
            <a:ext cx="513347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i="0" u="none" strike="noStrike" cap="none" dirty="0" err="1">
                <a:solidFill>
                  <a:schemeClr val="lt1"/>
                </a:solidFill>
                <a:latin typeface="Trebuchet MS" panose="020B0603020202020204" pitchFamily="34" charset="0"/>
                <a:sym typeface="Arial"/>
              </a:rPr>
              <a:t>Pitch</a:t>
            </a:r>
            <a:endParaRPr sz="1400" b="0" i="0" u="none" strike="noStrike" cap="none" dirty="0">
              <a:solidFill>
                <a:srgbClr val="000000"/>
              </a:solidFill>
              <a:latin typeface="Trebuchet MS" panose="020B0603020202020204" pitchFamily="34" charset="0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651825" y="3690309"/>
            <a:ext cx="406317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 dirty="0">
                <a:solidFill>
                  <a:schemeClr val="lt1"/>
                </a:solidFill>
                <a:latin typeface="Trebuchet MS" panose="020B0603020202020204" pitchFamily="34" charset="0"/>
                <a:sym typeface="Arial"/>
              </a:rPr>
              <a:t>PROJETO APLICADO</a:t>
            </a:r>
            <a:endParaRPr sz="1400" b="0" i="0" u="none" strike="noStrike" cap="none" dirty="0">
              <a:solidFill>
                <a:srgbClr val="000000"/>
              </a:solidFill>
              <a:latin typeface="Trebuchet MS" panose="020B0603020202020204" pitchFamily="34" charset="0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651825" y="4559253"/>
            <a:ext cx="427067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pt-BR" sz="2000" dirty="0">
                <a:solidFill>
                  <a:schemeClr val="bg1"/>
                </a:solidFill>
                <a:latin typeface="Trebuchet MS"/>
              </a:rPr>
              <a:t>MODELO ARQUITETURAL PARA </a:t>
            </a:r>
            <a:r>
              <a:rPr lang="pt-BR" sz="2000" dirty="0" err="1">
                <a:solidFill>
                  <a:schemeClr val="bg1"/>
                </a:solidFill>
                <a:latin typeface="Trebuchet MS"/>
              </a:rPr>
              <a:t>REFATORAÇÃO</a:t>
            </a:r>
            <a:r>
              <a:rPr lang="pt-BR" sz="2000" dirty="0">
                <a:solidFill>
                  <a:schemeClr val="bg1"/>
                </a:solidFill>
                <a:latin typeface="Trebuchet MS"/>
              </a:rPr>
              <a:t> DA CAMADA DE </a:t>
            </a:r>
            <a:r>
              <a:rPr lang="pt-BR" sz="2000" dirty="0" err="1">
                <a:solidFill>
                  <a:schemeClr val="bg1"/>
                </a:solidFill>
                <a:latin typeface="Trebuchet MS"/>
              </a:rPr>
              <a:t>BACK-END</a:t>
            </a:r>
            <a:r>
              <a:rPr lang="pt-BR" sz="2000" dirty="0">
                <a:solidFill>
                  <a:schemeClr val="bg1"/>
                </a:solidFill>
                <a:latin typeface="Trebuchet MS"/>
              </a:rPr>
              <a:t> DO PROCESSO DE CHECKOUT EM UMA APLICAÇÃO GLOBAL</a:t>
            </a: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9540" y="666516"/>
            <a:ext cx="1251797" cy="71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Diferencial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O que a sua solução tem de especial?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5381278" y="1474201"/>
            <a:ext cx="5558438" cy="399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Manter a solução legada enquanto a nova está sendo construída;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Manter a linguagem de programação conhecida pelo time;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Mudar os frameworks de mensageria para trazer performance e segurança;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Criar serviços simples e de fácil manutenção;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Deixar cada serviço mais focado em uma pequena parte do todo;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Usar muito de processamentos assíncronos; </a:t>
            </a:r>
            <a:endParaRPr lang="pt-BR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Trazer inovação com frameworks já consolidados no mercado. Inovar mas sem colocar em risco a estabilidade da plataforma;  </a:t>
            </a:r>
            <a:endParaRPr lang="pt-BR">
              <a:solidFill>
                <a:schemeClr val="bg1"/>
              </a:solidFill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lang="pt-BR"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Qual é o impacto do seu produto?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6097921" y="1755416"/>
            <a:ext cx="4769224" cy="334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Aumento da confiabilidade;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Facilidade com novas integrações;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Aumento da satisfação do time;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Redução do tempo de desenvolvimento;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Redução do tempo de teste;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Redução de custos;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r>
              <a:rPr lang="pt-BR" dirty="0">
                <a:solidFill>
                  <a:schemeClr val="bg1"/>
                </a:solidFill>
              </a:rPr>
              <a:t>- Bom exemplo para ser seguido em outras partes do sistema; </a:t>
            </a:r>
            <a:endParaRPr lang="pt-BR">
              <a:solidFill>
                <a:schemeClr val="bg1"/>
              </a:solidFill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lang="pt-BR"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532136" y="2274838"/>
            <a:ext cx="339155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lt1"/>
                </a:solidFill>
              </a:rPr>
              <a:t>Próximos passos</a:t>
            </a:r>
            <a:endParaRPr lang="pt-BR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Qual é o impacto do seu produto?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5852992" y="1945917"/>
            <a:ext cx="5068581" cy="29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buChar char="•"/>
            </a:pPr>
            <a:r>
              <a:rPr lang="pt-BR" dirty="0">
                <a:solidFill>
                  <a:schemeClr val="bg1"/>
                </a:solidFill>
              </a:rPr>
              <a:t>- Criar o nível 4 do C4 model para alguns containers;</a:t>
            </a:r>
          </a:p>
          <a:p>
            <a:pPr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Char char="•"/>
            </a:pPr>
            <a:r>
              <a:rPr lang="pt-BR" dirty="0">
                <a:solidFill>
                  <a:schemeClr val="bg1"/>
                </a:solidFill>
              </a:rPr>
              <a:t>- Criar todos os épicos e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 stories do Scrum;</a:t>
            </a:r>
          </a:p>
          <a:p>
            <a:pPr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Char char="•"/>
            </a:pPr>
            <a:r>
              <a:rPr lang="pt-BR" dirty="0">
                <a:solidFill>
                  <a:schemeClr val="bg1"/>
                </a:solidFill>
              </a:rPr>
              <a:t>- Elaborar uma 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 de priorização;</a:t>
            </a:r>
          </a:p>
          <a:p>
            <a:pPr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Char char="•"/>
            </a:pPr>
            <a:r>
              <a:rPr lang="pt-BR" dirty="0">
                <a:solidFill>
                  <a:schemeClr val="bg1"/>
                </a:solidFill>
              </a:rPr>
              <a:t>- Começar o processo de </a:t>
            </a:r>
            <a:r>
              <a:rPr lang="pt-BR" dirty="0" err="1">
                <a:solidFill>
                  <a:schemeClr val="bg1"/>
                </a:solidFill>
              </a:rPr>
              <a:t>refactoring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Char char="•"/>
            </a:pPr>
            <a:r>
              <a:rPr lang="pt-BR" dirty="0">
                <a:solidFill>
                  <a:schemeClr val="bg1"/>
                </a:solidFill>
              </a:rPr>
              <a:t>- Mostrar os ganhos para outras equipes da empresa; 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SzPts val="1200"/>
            </a:pPr>
            <a:endParaRPr lang="pt-BR" sz="1200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endParaRPr lang="pt-BR" sz="1200" dirty="0">
              <a:solidFill>
                <a:schemeClr val="lt1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57150" cap="flat" cmpd="sng">
            <a:solidFill>
              <a:srgbClr val="2EB3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036432" y="4409573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chemeClr val="lt1"/>
                </a:solidFill>
                <a:latin typeface="Trebuchet MS"/>
                <a:sym typeface="Arial"/>
              </a:rPr>
              <a:t>Obrigado</a:t>
            </a:r>
            <a:r>
              <a:rPr lang="pt-BR" sz="4400" dirty="0">
                <a:solidFill>
                  <a:schemeClr val="lt1"/>
                </a:solidFill>
                <a:latin typeface="Trebuchet MS"/>
              </a:rPr>
              <a:t>!</a:t>
            </a:r>
            <a:endParaRPr sz="4400" b="0" i="0" u="none" strike="noStrike" cap="none" dirty="0">
              <a:solidFill>
                <a:schemeClr val="accent1"/>
              </a:solidFill>
              <a:latin typeface="Trebuchet MS" panose="020B0603020202020204" pitchFamily="34" charset="0"/>
              <a:sym typeface="Arial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85" y="669542"/>
            <a:ext cx="1478775" cy="8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>
            <a:extLst>
              <a:ext uri="{FF2B5EF4-FFF2-40B4-BE49-F238E27FC236}">
                <a16:creationId xmlns:a16="http://schemas.microsoft.com/office/drawing/2014/main" id="{03541719-DE07-954E-EBD2-2799176B890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29343" b="29343"/>
          <a:stretch/>
        </p:blipFill>
        <p:spPr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 lang="pt-BR" sz="3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buSzPts val="1400"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Quem </a:t>
            </a:r>
            <a:r>
              <a:rPr lang="pt-BR" dirty="0">
                <a:solidFill>
                  <a:srgbClr val="BFBFBF"/>
                </a:solidFill>
              </a:rPr>
              <a:t>sou</a:t>
            </a: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eu?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1426307" y="3280443"/>
            <a:ext cx="3499394" cy="233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Luiz Victor </a:t>
            </a:r>
            <a:r>
              <a:rPr lang="pt-BR" dirty="0" err="1">
                <a:solidFill>
                  <a:schemeClr val="lt1"/>
                </a:solidFill>
              </a:rPr>
              <a:t>Tinini</a:t>
            </a: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- 26 Anos</a:t>
            </a: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Formado em Sistema de Informação pela PUC Campinas</a:t>
            </a: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Arquiteto de Software </a:t>
            </a: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Campinas – SP</a:t>
            </a: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bg1"/>
                </a:solidFill>
              </a:rPr>
              <a:t>- LinkedIn: 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https://www.linkedin.com/in/luizvictortinini/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8" descr="Pessoa posando para foto&#10;&#10;Descrição gerada automaticamente">
            <a:extLst>
              <a:ext uri="{FF2B5EF4-FFF2-40B4-BE49-F238E27FC236}">
                <a16:creationId xmlns:a16="http://schemas.microsoft.com/office/drawing/2014/main" id="{4F607037-BECB-45BB-45CA-3D7FE0679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3" r="714" b="8349"/>
          <a:stretch/>
        </p:blipFill>
        <p:spPr>
          <a:xfrm>
            <a:off x="7369834" y="895709"/>
            <a:ext cx="1880581" cy="199536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C161B4-4F3B-E45A-86EE-6A98B3A2EE8B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2" name="Google Shape;227;p25">
            <a:extLst>
              <a:ext uri="{FF2B5EF4-FFF2-40B4-BE49-F238E27FC236}">
                <a16:creationId xmlns:a16="http://schemas.microsoft.com/office/drawing/2014/main" id="{E3CE1B99-08C3-B2E0-5F4A-764153E6357B}"/>
              </a:ext>
            </a:extLst>
          </p:cNvPr>
          <p:cNvSpPr txBox="1"/>
          <p:nvPr/>
        </p:nvSpPr>
        <p:spPr>
          <a:xfrm>
            <a:off x="5842620" y="3427536"/>
            <a:ext cx="4769224" cy="149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Este projeto me deu a oportunidade de redesenhar uma arquitetura legada e trazer conceitos mais modernos ao sistema em questão. Durante o projeto pude abordar conceitos d</a:t>
            </a:r>
            <a:r>
              <a:rPr lang="pt-BR" dirty="0">
                <a:solidFill>
                  <a:schemeClr val="bg1"/>
                </a:solidFill>
              </a:rPr>
              <a:t>e design </a:t>
            </a:r>
            <a:r>
              <a:rPr lang="pt-BR" dirty="0" err="1">
                <a:solidFill>
                  <a:schemeClr val="bg1"/>
                </a:solidFill>
              </a:rPr>
              <a:t>patterns</a:t>
            </a:r>
            <a:r>
              <a:rPr lang="pt-BR" dirty="0">
                <a:solidFill>
                  <a:schemeClr val="lt1"/>
                </a:solidFill>
              </a:rPr>
              <a:t>, SOLID, </a:t>
            </a:r>
            <a:r>
              <a:rPr lang="pt-BR" dirty="0" err="1">
                <a:solidFill>
                  <a:schemeClr val="lt1"/>
                </a:solidFill>
              </a:rPr>
              <a:t>refactoring</a:t>
            </a:r>
            <a:r>
              <a:rPr lang="pt-BR" dirty="0">
                <a:solidFill>
                  <a:schemeClr val="lt1"/>
                </a:solidFill>
              </a:rPr>
              <a:t>, entre outros. </a:t>
            </a:r>
          </a:p>
        </p:txBody>
      </p:sp>
      <p:sp>
        <p:nvSpPr>
          <p:cNvPr id="3" name="Google Shape;226;p25">
            <a:extLst>
              <a:ext uri="{FF2B5EF4-FFF2-40B4-BE49-F238E27FC236}">
                <a16:creationId xmlns:a16="http://schemas.microsoft.com/office/drawing/2014/main" id="{38CB9C89-26AF-9502-A9A0-0225FB3EB0F6}"/>
              </a:ext>
            </a:extLst>
          </p:cNvPr>
          <p:cNvSpPr txBox="1"/>
          <p:nvPr/>
        </p:nvSpPr>
        <p:spPr>
          <a:xfrm>
            <a:off x="5839592" y="3016709"/>
            <a:ext cx="33915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</a:pPr>
            <a:r>
              <a:rPr lang="pt-BR" dirty="0">
                <a:solidFill>
                  <a:srgbClr val="BFBFBF"/>
                </a:solidFill>
              </a:rPr>
              <a:t>Relevância do projeto para mim:</a:t>
            </a:r>
            <a:endParaRPr lang="pt-BR" sz="14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>
            <a:extLst>
              <a:ext uri="{FF2B5EF4-FFF2-40B4-BE49-F238E27FC236}">
                <a16:creationId xmlns:a16="http://schemas.microsoft.com/office/drawing/2014/main" id="{03541719-DE07-954E-EBD2-2799176B890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29343" b="29343"/>
          <a:stretch/>
        </p:blipFill>
        <p:spPr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chemeClr val="lt1"/>
                </a:solidFill>
              </a:rPr>
              <a:t>Contexto</a:t>
            </a:r>
            <a:endParaRPr lang="pt-BR" dirty="0">
              <a:solidFill>
                <a:schemeClr val="lt1"/>
              </a:solidFill>
            </a:endParaRPr>
          </a:p>
          <a:p>
            <a:pPr>
              <a:buSzPts val="1400"/>
            </a:pPr>
            <a:r>
              <a:rPr lang="pt-BR" dirty="0">
                <a:solidFill>
                  <a:srgbClr val="BFBFBF"/>
                </a:solidFill>
              </a:rPr>
              <a:t>Breve história do sistema</a:t>
            </a:r>
            <a:endParaRPr sz="1400" b="0" i="0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1535164" y="3778345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</a:pPr>
            <a:endParaRPr lang="pt-BR" sz="1200" dirty="0">
              <a:solidFill>
                <a:schemeClr val="lt1"/>
              </a:solidFill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7;p25">
            <a:extLst>
              <a:ext uri="{FF2B5EF4-FFF2-40B4-BE49-F238E27FC236}">
                <a16:creationId xmlns:a16="http://schemas.microsoft.com/office/drawing/2014/main" id="{604A0A36-4023-8498-ACD3-23AB2D7E53DD}"/>
              </a:ext>
            </a:extLst>
          </p:cNvPr>
          <p:cNvSpPr txBox="1"/>
          <p:nvPr/>
        </p:nvSpPr>
        <p:spPr>
          <a:xfrm>
            <a:off x="5094483" y="1801354"/>
            <a:ext cx="6106317" cy="317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Iniciado com um CMS conceituado no mercado;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Se provou viável rapidamente;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Teve sua implantação em vários países em menos de 2 anos de projeto;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A necessidade de remoção do CMS se tornou necessária;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Novo mercado, novos conceitos, necessidades ainda não conhecidas...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Menos de 4 anos de projeto, 14 países </a:t>
            </a:r>
            <a:r>
              <a:rPr lang="pt-BR" dirty="0" err="1">
                <a:solidFill>
                  <a:schemeClr val="lt1"/>
                </a:solidFill>
              </a:rPr>
              <a:t>live</a:t>
            </a:r>
            <a:r>
              <a:rPr lang="pt-BR" dirty="0">
                <a:solidFill>
                  <a:schemeClr val="lt1"/>
                </a:solidFill>
              </a:rPr>
              <a:t> e crescendo cada dia mais. </a:t>
            </a:r>
          </a:p>
        </p:txBody>
      </p:sp>
    </p:spTree>
    <p:extLst>
      <p:ext uri="{BB962C8B-B14F-4D97-AF65-F5344CB8AC3E}">
        <p14:creationId xmlns:p14="http://schemas.microsoft.com/office/powerpoint/2010/main" val="166360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Qual é a minha dor?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128662" y="1198070"/>
            <a:ext cx="5802338" cy="481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Expansão muito rápida causou a geração de muitos débitos técnicos;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Manter o sistema funcionando hoje exige um gasto muito grande com hardware;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</a:pPr>
            <a:r>
              <a:rPr lang="pt-BR" dirty="0">
                <a:solidFill>
                  <a:schemeClr val="lt1"/>
                </a:solidFill>
              </a:rPr>
              <a:t>- O tempo de desenvolvimento é muito grande;</a:t>
            </a:r>
          </a:p>
          <a:p>
            <a:pPr>
              <a:lnSpc>
                <a:spcPct val="130000"/>
              </a:lnSpc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O tempo de teste é muito grande;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</a:t>
            </a:r>
            <a:r>
              <a:rPr lang="pt-BR" dirty="0" err="1">
                <a:solidFill>
                  <a:schemeClr val="lt1"/>
                </a:solidFill>
              </a:rPr>
              <a:t>Microsserviços</a:t>
            </a:r>
            <a:r>
              <a:rPr lang="pt-BR" dirty="0">
                <a:solidFill>
                  <a:schemeClr val="lt1"/>
                </a:solidFill>
              </a:rPr>
              <a:t> misturam contextos;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Escalar os serviços é complexo;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Problemas de integração são recorrentes por conta de instabilidades;</a:t>
            </a:r>
          </a:p>
          <a:p>
            <a:pPr>
              <a:lnSpc>
                <a:spcPct val="130000"/>
              </a:lnSpc>
              <a:buSzPts val="1200"/>
            </a:pPr>
            <a:endParaRPr lang="pt-BR" dirty="0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</a:pPr>
            <a:r>
              <a:rPr lang="pt-BR" dirty="0">
                <a:solidFill>
                  <a:schemeClr val="lt1"/>
                </a:solidFill>
              </a:rPr>
              <a:t>- Insatisfação do time;</a:t>
            </a: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endParaRPr lang="pt-BR" sz="1200" dirty="0">
              <a:solidFill>
                <a:schemeClr val="lt1"/>
              </a:solidFill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O que eu proponho?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7;p26">
            <a:extLst>
              <a:ext uri="{FF2B5EF4-FFF2-40B4-BE49-F238E27FC236}">
                <a16:creationId xmlns:a16="http://schemas.microsoft.com/office/drawing/2014/main" id="{4AC1C99D-AE93-FB0A-E1D3-98DBF58DF036}"/>
              </a:ext>
            </a:extLst>
          </p:cNvPr>
          <p:cNvSpPr txBox="1"/>
          <p:nvPr/>
        </p:nvSpPr>
        <p:spPr>
          <a:xfrm>
            <a:off x="5236822" y="2307576"/>
            <a:ext cx="5802338" cy="205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r>
              <a:rPr lang="pt-BR" dirty="0">
                <a:solidFill>
                  <a:schemeClr val="lt1"/>
                </a:solidFill>
              </a:rPr>
              <a:t>- </a:t>
            </a:r>
            <a:r>
              <a:rPr lang="pt-BR" dirty="0" err="1">
                <a:solidFill>
                  <a:schemeClr val="lt1"/>
                </a:solidFill>
              </a:rPr>
              <a:t>Refatorar</a:t>
            </a:r>
            <a:r>
              <a:rPr lang="pt-BR" dirty="0">
                <a:solidFill>
                  <a:schemeClr val="lt1"/>
                </a:solidFill>
              </a:rPr>
              <a:t> todo o </a:t>
            </a:r>
            <a:r>
              <a:rPr lang="pt-BR" dirty="0" err="1">
                <a:solidFill>
                  <a:schemeClr val="lt1"/>
                </a:solidFill>
              </a:rPr>
              <a:t>back</a:t>
            </a:r>
            <a:r>
              <a:rPr lang="pt-BR" dirty="0">
                <a:solidFill>
                  <a:schemeClr val="lt1"/>
                </a:solidFill>
              </a:rPr>
              <a:t> - </a:t>
            </a:r>
            <a:r>
              <a:rPr lang="pt-BR" dirty="0" err="1">
                <a:solidFill>
                  <a:schemeClr val="lt1"/>
                </a:solidFill>
              </a:rPr>
              <a:t>end</a:t>
            </a:r>
            <a:r>
              <a:rPr lang="pt-BR" dirty="0">
                <a:solidFill>
                  <a:schemeClr val="lt1"/>
                </a:solidFill>
              </a:rPr>
              <a:t> do processo checkout da aplicação;</a:t>
            </a: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endParaRPr lang="pt-BR" dirty="0">
              <a:solidFill>
                <a:schemeClr val="lt1"/>
              </a:solidFill>
            </a:endParaRP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r>
              <a:rPr lang="pt-BR" dirty="0">
                <a:solidFill>
                  <a:schemeClr val="lt1"/>
                </a:solidFill>
              </a:rPr>
              <a:t>- Segregar mais os </a:t>
            </a:r>
            <a:r>
              <a:rPr lang="pt-BR" dirty="0" err="1">
                <a:solidFill>
                  <a:schemeClr val="lt1"/>
                </a:solidFill>
              </a:rPr>
              <a:t>microsserviços</a:t>
            </a:r>
            <a:r>
              <a:rPr lang="pt-BR" dirty="0">
                <a:solidFill>
                  <a:schemeClr val="lt1"/>
                </a:solidFill>
              </a:rPr>
              <a:t>;</a:t>
            </a: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endParaRPr lang="pt-BR" dirty="0">
              <a:solidFill>
                <a:schemeClr val="lt1"/>
              </a:solidFill>
            </a:endParaRP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r>
              <a:rPr lang="pt-BR" dirty="0">
                <a:solidFill>
                  <a:schemeClr val="lt1"/>
                </a:solidFill>
              </a:rPr>
              <a:t>- Utilizar de mais de processamentos assíncronos;</a:t>
            </a: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endParaRPr lang="pt-BR" dirty="0">
              <a:solidFill>
                <a:schemeClr val="lt1"/>
              </a:solidFill>
            </a:endParaRPr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</a:pPr>
            <a:r>
              <a:rPr lang="pt-BR" dirty="0">
                <a:solidFill>
                  <a:schemeClr val="lt1"/>
                </a:solidFill>
              </a:rPr>
              <a:t>Exemplos nos próximos slides: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F15E889C-79C1-B493-C0A1-F7E2AC19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9" y="743939"/>
            <a:ext cx="4871225" cy="3427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246;p27">
            <a:extLst>
              <a:ext uri="{FF2B5EF4-FFF2-40B4-BE49-F238E27FC236}">
                <a16:creationId xmlns:a16="http://schemas.microsoft.com/office/drawing/2014/main" id="{39A46BB6-89DE-96F9-4495-30387A8AC1FE}"/>
              </a:ext>
            </a:extLst>
          </p:cNvPr>
          <p:cNvSpPr txBox="1"/>
          <p:nvPr/>
        </p:nvSpPr>
        <p:spPr>
          <a:xfrm>
            <a:off x="1597185" y="35301"/>
            <a:ext cx="183038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chemeClr val="tx1"/>
                </a:solidFill>
              </a:rPr>
              <a:t>Legado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246;p27">
            <a:extLst>
              <a:ext uri="{FF2B5EF4-FFF2-40B4-BE49-F238E27FC236}">
                <a16:creationId xmlns:a16="http://schemas.microsoft.com/office/drawing/2014/main" id="{568461ED-1DD1-E19E-F140-7B68099C5FB7}"/>
              </a:ext>
            </a:extLst>
          </p:cNvPr>
          <p:cNvSpPr txBox="1"/>
          <p:nvPr/>
        </p:nvSpPr>
        <p:spPr>
          <a:xfrm>
            <a:off x="7055707" y="39018"/>
            <a:ext cx="475758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tx1"/>
                </a:solidFill>
              </a:rPr>
              <a:t>Arquitetura Proposta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Google Shape;246;p27">
            <a:extLst>
              <a:ext uri="{FF2B5EF4-FFF2-40B4-BE49-F238E27FC236}">
                <a16:creationId xmlns:a16="http://schemas.microsoft.com/office/drawing/2014/main" id="{FA2D9205-B671-87FA-9EDB-DC109E52388F}"/>
              </a:ext>
            </a:extLst>
          </p:cNvPr>
          <p:cNvSpPr txBox="1"/>
          <p:nvPr/>
        </p:nvSpPr>
        <p:spPr>
          <a:xfrm>
            <a:off x="1415048" y="4285774"/>
            <a:ext cx="2480873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tx1"/>
                </a:solidFill>
              </a:rPr>
              <a:t>Benefícios 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Google Shape;246;p27">
            <a:extLst>
              <a:ext uri="{FF2B5EF4-FFF2-40B4-BE49-F238E27FC236}">
                <a16:creationId xmlns:a16="http://schemas.microsoft.com/office/drawing/2014/main" id="{BB23F1EF-D73B-EAF3-0997-5B3DE5D56D89}"/>
              </a:ext>
            </a:extLst>
          </p:cNvPr>
          <p:cNvSpPr txBox="1"/>
          <p:nvPr/>
        </p:nvSpPr>
        <p:spPr>
          <a:xfrm>
            <a:off x="154960" y="4921394"/>
            <a:ext cx="5714724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Menos integrações no Serviço de Checkout;</a:t>
            </a: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Chamadas que podem ser assíncronas foram repassadas para um serviço dedicado;</a:t>
            </a:r>
          </a:p>
          <a:p>
            <a:pPr>
              <a:buSzPts val="3800"/>
            </a:pPr>
            <a:r>
              <a:rPr lang="pt-BR">
                <a:solidFill>
                  <a:schemeClr val="tx1"/>
                </a:solidFill>
              </a:rPr>
              <a:t>- Novas ordens ganharam um tópico Kafka dedicado;</a:t>
            </a: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Ordens já processadas estarão disponíveis em um tópico</a:t>
            </a:r>
            <a:r>
              <a:rPr lang="pt-BR">
                <a:solidFill>
                  <a:schemeClr val="tx1"/>
                </a:solidFill>
              </a:rPr>
              <a:t> dedicado;</a:t>
            </a: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97CA390-5E92-DEC5-3090-EA703DE0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952286"/>
            <a:ext cx="5165271" cy="2150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C3159A95-0865-3A97-EB73-0471B5815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57" y="3383892"/>
            <a:ext cx="4185557" cy="3074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1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27">
            <a:extLst>
              <a:ext uri="{FF2B5EF4-FFF2-40B4-BE49-F238E27FC236}">
                <a16:creationId xmlns:a16="http://schemas.microsoft.com/office/drawing/2014/main" id="{39A46BB6-89DE-96F9-4495-30387A8AC1FE}"/>
              </a:ext>
            </a:extLst>
          </p:cNvPr>
          <p:cNvSpPr txBox="1"/>
          <p:nvPr/>
        </p:nvSpPr>
        <p:spPr>
          <a:xfrm>
            <a:off x="572114" y="35301"/>
            <a:ext cx="183038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chemeClr val="tx1"/>
                </a:solidFill>
              </a:rPr>
              <a:t>Legado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246;p27">
            <a:extLst>
              <a:ext uri="{FF2B5EF4-FFF2-40B4-BE49-F238E27FC236}">
                <a16:creationId xmlns:a16="http://schemas.microsoft.com/office/drawing/2014/main" id="{568461ED-1DD1-E19E-F140-7B68099C5FB7}"/>
              </a:ext>
            </a:extLst>
          </p:cNvPr>
          <p:cNvSpPr txBox="1"/>
          <p:nvPr/>
        </p:nvSpPr>
        <p:spPr>
          <a:xfrm>
            <a:off x="7627207" y="39018"/>
            <a:ext cx="475758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tx1"/>
                </a:solidFill>
              </a:rPr>
              <a:t>Arquitetura Proposta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B5A85CF5-19EA-0999-46AE-AD75EC72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63" y="636814"/>
            <a:ext cx="2425660" cy="61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6" descr="Diagrama&#10;&#10;Descrição gerada automaticamente">
            <a:extLst>
              <a:ext uri="{FF2B5EF4-FFF2-40B4-BE49-F238E27FC236}">
                <a16:creationId xmlns:a16="http://schemas.microsoft.com/office/drawing/2014/main" id="{381FD166-C790-F1F0-91B9-DE9BCB35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2" y="718457"/>
            <a:ext cx="2808565" cy="5693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Google Shape;246;p27">
            <a:extLst>
              <a:ext uri="{FF2B5EF4-FFF2-40B4-BE49-F238E27FC236}">
                <a16:creationId xmlns:a16="http://schemas.microsoft.com/office/drawing/2014/main" id="{8AD20D3E-F07C-71A3-B570-75165AA03F78}"/>
              </a:ext>
            </a:extLst>
          </p:cNvPr>
          <p:cNvSpPr txBox="1"/>
          <p:nvPr/>
        </p:nvSpPr>
        <p:spPr>
          <a:xfrm>
            <a:off x="4426763" y="1337560"/>
            <a:ext cx="251715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tx1"/>
                </a:solidFill>
              </a:rPr>
              <a:t>Benefícios 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46;p27">
            <a:extLst>
              <a:ext uri="{FF2B5EF4-FFF2-40B4-BE49-F238E27FC236}">
                <a16:creationId xmlns:a16="http://schemas.microsoft.com/office/drawing/2014/main" id="{16DE4929-9F96-CAA9-275A-CC0F9BF9D43B}"/>
              </a:ext>
            </a:extLst>
          </p:cNvPr>
          <p:cNvSpPr txBox="1"/>
          <p:nvPr/>
        </p:nvSpPr>
        <p:spPr>
          <a:xfrm>
            <a:off x="3130386" y="2009465"/>
            <a:ext cx="5778223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Processamento de ordens é feito de forma assíncrona;</a:t>
            </a: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Enriquecimento de ordens é feito em um </a:t>
            </a:r>
            <a:r>
              <a:rPr lang="pt-BR" dirty="0" err="1">
                <a:solidFill>
                  <a:schemeClr val="tx1"/>
                </a:solidFill>
              </a:rPr>
              <a:t>microsserviço</a:t>
            </a:r>
            <a:r>
              <a:rPr lang="pt-BR" dirty="0">
                <a:solidFill>
                  <a:schemeClr val="tx1"/>
                </a:solidFill>
              </a:rPr>
              <a:t> dedicado;</a:t>
            </a:r>
            <a:endParaRPr lang="pt-BR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Order</a:t>
            </a:r>
            <a:r>
              <a:rPr lang="pt-BR" dirty="0">
                <a:solidFill>
                  <a:schemeClr val="tx1"/>
                </a:solidFill>
              </a:rPr>
              <a:t> </a:t>
            </a:r>
            <a:r>
              <a:rPr lang="pt-BR" dirty="0" err="1">
                <a:solidFill>
                  <a:schemeClr val="tx1"/>
                </a:solidFill>
              </a:rPr>
              <a:t>Consumer</a:t>
            </a:r>
            <a:r>
              <a:rPr lang="pt-BR" dirty="0">
                <a:solidFill>
                  <a:schemeClr val="tx1"/>
                </a:solidFill>
              </a:rPr>
              <a:t> tem apenas a responsabilidade de salvar ordens;</a:t>
            </a:r>
            <a:endParaRPr lang="pt-BR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Debezium</a:t>
            </a:r>
            <a:r>
              <a:rPr lang="pt-BR" dirty="0">
                <a:solidFill>
                  <a:schemeClr val="tx1"/>
                </a:solidFill>
              </a:rPr>
              <a:t> Ordens vai publicar todas as atualizações do DB de ordens em um tópico;</a:t>
            </a:r>
            <a:endParaRPr lang="pt-BR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ERP vai postar e receber atualizações via Kafka</a:t>
            </a: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Checkout publica novas ordens em um tópico Kafka;</a:t>
            </a:r>
            <a:endParaRPr lang="pt-BR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r>
              <a:rPr lang="pt-BR" dirty="0">
                <a:solidFill>
                  <a:schemeClr val="tx1"/>
                </a:solidFill>
              </a:rPr>
              <a:t>- Ordens API está conectado em um nó analítico da base de dados; </a:t>
            </a: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  <a:p>
            <a:pPr>
              <a:buSzPts val="3800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0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740AD069-36C1-EE44-090F-805C9732E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8" b="12359"/>
          <a:stretch/>
        </p:blipFill>
        <p:spPr>
          <a:xfrm>
            <a:off x="59474" y="719069"/>
            <a:ext cx="11970847" cy="5800589"/>
          </a:xfrm>
          <a:prstGeom prst="rect">
            <a:avLst/>
          </a:prstGeom>
        </p:spPr>
      </p:pic>
      <p:sp>
        <p:nvSpPr>
          <p:cNvPr id="4" name="Google Shape;246;p27">
            <a:extLst>
              <a:ext uri="{FF2B5EF4-FFF2-40B4-BE49-F238E27FC236}">
                <a16:creationId xmlns:a16="http://schemas.microsoft.com/office/drawing/2014/main" id="{84464E44-3363-930F-A830-876115E1BAA2}"/>
              </a:ext>
            </a:extLst>
          </p:cNvPr>
          <p:cNvSpPr txBox="1"/>
          <p:nvPr/>
        </p:nvSpPr>
        <p:spPr>
          <a:xfrm>
            <a:off x="2851698" y="-1870"/>
            <a:ext cx="639309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</a:pPr>
            <a:r>
              <a:rPr lang="pt-BR" sz="3800" dirty="0">
                <a:solidFill>
                  <a:schemeClr val="tx1"/>
                </a:solidFill>
              </a:rPr>
              <a:t>Legado – C4 Model </a:t>
            </a:r>
            <a:r>
              <a:rPr lang="pt-BR" sz="3800" dirty="0" err="1">
                <a:solidFill>
                  <a:schemeClr val="tx1"/>
                </a:solidFill>
              </a:rPr>
              <a:t>Level</a:t>
            </a:r>
            <a:r>
              <a:rPr lang="pt-BR" sz="3800" dirty="0">
                <a:solidFill>
                  <a:schemeClr val="tx1"/>
                </a:solidFill>
              </a:rPr>
              <a:t> 2</a:t>
            </a:r>
            <a:endParaRPr lang="pt-BR" sz="3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32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F8A4DBD-BC7A-5B84-A775-1563A5EB1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5" b="5610"/>
          <a:stretch/>
        </p:blipFill>
        <p:spPr>
          <a:xfrm>
            <a:off x="6951406" y="-3717"/>
            <a:ext cx="4533892" cy="6865543"/>
          </a:xfrm>
          <a:prstGeom prst="rect">
            <a:avLst/>
          </a:prstGeom>
        </p:spPr>
      </p:pic>
      <p:sp>
        <p:nvSpPr>
          <p:cNvPr id="4" name="Google Shape;246;p27">
            <a:extLst>
              <a:ext uri="{FF2B5EF4-FFF2-40B4-BE49-F238E27FC236}">
                <a16:creationId xmlns:a16="http://schemas.microsoft.com/office/drawing/2014/main" id="{86CBF98F-BFF6-2310-1F18-BEF1BCE86C94}"/>
              </a:ext>
            </a:extLst>
          </p:cNvPr>
          <p:cNvSpPr txBox="1"/>
          <p:nvPr/>
        </p:nvSpPr>
        <p:spPr>
          <a:xfrm>
            <a:off x="1290527" y="2163325"/>
            <a:ext cx="4804045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3800" dirty="0">
                <a:solidFill>
                  <a:schemeClr val="tx1"/>
                </a:solidFill>
              </a:rPr>
              <a:t>Arquitetura Proposta – C4 Model </a:t>
            </a:r>
            <a:r>
              <a:rPr lang="pt-BR" sz="3800" dirty="0" err="1">
                <a:solidFill>
                  <a:schemeClr val="tx1"/>
                </a:solidFill>
              </a:rPr>
              <a:t>Level</a:t>
            </a:r>
            <a:r>
              <a:rPr lang="pt-BR" sz="3800" dirty="0">
                <a:solidFill>
                  <a:schemeClr val="tx1"/>
                </a:solidFill>
              </a:rPr>
              <a:t> 2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35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Microsoft Office PowerPoint</Application>
  <PresentationFormat>Widescreen</PresentationFormat>
  <Paragraphs>161</Paragraphs>
  <Slides>13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Barbara Maia</cp:lastModifiedBy>
  <cp:revision>1015</cp:revision>
  <dcterms:created xsi:type="dcterms:W3CDTF">2019-09-06T18:34:24Z</dcterms:created>
  <dcterms:modified xsi:type="dcterms:W3CDTF">2022-05-24T01:23:31Z</dcterms:modified>
</cp:coreProperties>
</file>