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86" r:id="rId14"/>
    <p:sldId id="269" r:id="rId15"/>
    <p:sldId id="270" r:id="rId16"/>
    <p:sldId id="271" r:id="rId17"/>
    <p:sldId id="272" r:id="rId18"/>
    <p:sldId id="274" r:id="rId19"/>
    <p:sldId id="282" r:id="rId20"/>
    <p:sldId id="281" r:id="rId21"/>
    <p:sldId id="275" r:id="rId22"/>
    <p:sldId id="280" r:id="rId23"/>
    <p:sldId id="278" r:id="rId24"/>
    <p:sldId id="273" r:id="rId25"/>
    <p:sldId id="276" r:id="rId26"/>
    <p:sldId id="277" r:id="rId27"/>
    <p:sldId id="279" r:id="rId28"/>
    <p:sldId id="283" r:id="rId29"/>
    <p:sldId id="285" r:id="rId30"/>
    <p:sldId id="284" r:id="rId31"/>
    <p:sldId id="287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471" autoAdjust="0"/>
  </p:normalViewPr>
  <p:slideViewPr>
    <p:cSldViewPr>
      <p:cViewPr>
        <p:scale>
          <a:sx n="66" d="100"/>
          <a:sy n="66" d="100"/>
        </p:scale>
        <p:origin x="-13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none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Write</c:v>
                </c:pt>
                <c:pt idx="1">
                  <c:v>Full Scan</c:v>
                </c:pt>
                <c:pt idx="2">
                  <c:v>Random Seek</c:v>
                </c:pt>
                <c:pt idx="3">
                  <c:v>Random Short Scan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20718</c:v>
                </c:pt>
                <c:pt idx="1">
                  <c:v>41436</c:v>
                </c:pt>
                <c:pt idx="2">
                  <c:v>600</c:v>
                </c:pt>
                <c:pt idx="3">
                  <c:v>12241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gz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Write</c:v>
                </c:pt>
                <c:pt idx="1">
                  <c:v>Full Scan</c:v>
                </c:pt>
                <c:pt idx="2">
                  <c:v>Random Seek</c:v>
                </c:pt>
                <c:pt idx="3">
                  <c:v>Random Short Scan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23885</c:v>
                </c:pt>
                <c:pt idx="1">
                  <c:v>94937</c:v>
                </c:pt>
                <c:pt idx="2">
                  <c:v>989</c:v>
                </c:pt>
                <c:pt idx="3">
                  <c:v>25568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lzo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Write</c:v>
                </c:pt>
                <c:pt idx="1">
                  <c:v>Full Scan</c:v>
                </c:pt>
                <c:pt idx="2">
                  <c:v>Random Seek</c:v>
                </c:pt>
                <c:pt idx="3">
                  <c:v>Random Short Scan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55147</c:v>
                </c:pt>
                <c:pt idx="1">
                  <c:v>100000</c:v>
                </c:pt>
                <c:pt idx="2">
                  <c:v>956</c:v>
                </c:pt>
                <c:pt idx="3">
                  <c:v>25655</c:v>
                </c:pt>
              </c:numCache>
            </c:numRef>
          </c:val>
        </c:ser>
        <c:axId val="167589376"/>
        <c:axId val="167590912"/>
      </c:barChart>
      <c:catAx>
        <c:axId val="167589376"/>
        <c:scaling>
          <c:orientation val="minMax"/>
        </c:scaling>
        <c:axPos val="b"/>
        <c:tickLblPos val="nextTo"/>
        <c:crossAx val="167590912"/>
        <c:crosses val="autoZero"/>
        <c:auto val="1"/>
        <c:lblAlgn val="ctr"/>
        <c:lblOffset val="100"/>
      </c:catAx>
      <c:valAx>
        <c:axId val="167590912"/>
        <c:scaling>
          <c:orientation val="minMax"/>
        </c:scaling>
        <c:axPos val="l"/>
        <c:majorGridlines/>
        <c:numFmt formatCode="General" sourceLinked="1"/>
        <c:tickLblPos val="nextTo"/>
        <c:crossAx val="167589376"/>
        <c:crosses val="autoZero"/>
        <c:crossBetween val="between"/>
      </c:valAx>
    </c:plotArea>
    <c:legend>
      <c:legendPos val="r"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73783-5D94-410B-BCEA-2C9D2E96D0C3}" type="datetimeFigureOut">
              <a:rPr lang="zh-CN" altLang="en-US" smtClean="0"/>
              <a:pPr/>
              <a:t>2011-12-27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8F921-EA82-4722-AEE0-60BE382D83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base.apache.org/apidocs/org/apache/hadoop/hbase/client/HTable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ankay.com/wp-content/hbase/book.html#ftn.d613e2975" TargetMode="External"/><Relationship Id="rId3" Type="http://schemas.openxmlformats.org/officeDocument/2006/relationships/hyperlink" Target="http://hbase.apache.org/docs/current/api/org/apache/hadoop/hbase/client/Get.html" TargetMode="External"/><Relationship Id="rId7" Type="http://schemas.openxmlformats.org/officeDocument/2006/relationships/hyperlink" Target="http://www.yankay.com/wp-content/hbase/book.html#ftn.d613e2961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yankay.com/wp-content/hbase/book.html???" TargetMode="External"/><Relationship Id="rId5" Type="http://schemas.openxmlformats.org/officeDocument/2006/relationships/hyperlink" Target="http://hbase.apache.org/docs/current/api/org/apache/hadoop/hbase/client/Get.html#setMaxVersions()" TargetMode="External"/><Relationship Id="rId4" Type="http://schemas.openxmlformats.org/officeDocument/2006/relationships/hyperlink" Target="http://hbase.apache.org/docs/current/api/org/apache/hadoop/hbase/client/Scan.html" TargetMode="External"/><Relationship Id="rId9" Type="http://schemas.openxmlformats.org/officeDocument/2006/relationships/hyperlink" Target="http://www.yankay.com/wp-content/hbase/book.html#ftn.d613e2986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base.apache.org/xref/org/apache/hadoop/hbase/regionserver/Store.html#836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yankay.com/wp-content/hbase/book.html#disable.splitting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kaisays.com/2011/01/25/app-engine-datastore-tip-monotonically-increasing-values-are-bad/" TargetMode="External"/><Relationship Id="rId7" Type="http://schemas.openxmlformats.org/officeDocument/2006/relationships/hyperlink" Target="http://www.yankay.com/wp-content/hbase/book.html#hfile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issues.apache.org/jira/browse/HBASE-3551?page=com.atlassian.jira.plugin.system.issuetabpanels:comment-tabpanel&amp;focusedCommentId=13005272#comment-13005272" TargetMode="External"/><Relationship Id="rId5" Type="http://schemas.openxmlformats.org/officeDocument/2006/relationships/hyperlink" Target="http://opentsdb.net/schema.html" TargetMode="External"/><Relationship Id="rId4" Type="http://schemas.openxmlformats.org/officeDocument/2006/relationships/hyperlink" Target="http://opentsdb.net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ikaisays.com/2011/01/25/app-engine-datastore-tip-monotonically-increasing-values-are-bad/" TargetMode="External"/><Relationship Id="rId7" Type="http://schemas.openxmlformats.org/officeDocument/2006/relationships/hyperlink" Target="http://www.yankay.com/wp-content/hbase/book.html#hfile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issues.apache.org/jira/browse/HBASE-3551?page=com.atlassian.jira.plugin.system.issuetabpanels:comment-tabpanel&amp;focusedCommentId=13005272#comment-13005272" TargetMode="External"/><Relationship Id="rId5" Type="http://schemas.openxmlformats.org/officeDocument/2006/relationships/hyperlink" Target="http://opentsdb.net/schema.html" TargetMode="External"/><Relationship Id="rId4" Type="http://schemas.openxmlformats.org/officeDocument/2006/relationships/hyperlink" Target="http://opentsdb.net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kaisays.com/2011/01/25/app-engine-datastore-tip-monotonically-increasing-values-are-bad/" TargetMode="External"/><Relationship Id="rId7" Type="http://schemas.openxmlformats.org/officeDocument/2006/relationships/hyperlink" Target="http://www.yankay.com/wp-content/hbase/book.html#hfile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issues.apache.org/jira/browse/HBASE-3551?page=com.atlassian.jira.plugin.system.issuetabpanels:comment-tabpanel&amp;focusedCommentId=13005272#comment-13005272" TargetMode="External"/><Relationship Id="rId5" Type="http://schemas.openxmlformats.org/officeDocument/2006/relationships/hyperlink" Target="http://opentsdb.net/schema.html" TargetMode="External"/><Relationship Id="rId4" Type="http://schemas.openxmlformats.org/officeDocument/2006/relationships/hyperlink" Target="http://opentsdb.net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narfed.org/datastore_talk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hbase.apache.org/apidocs/org/apache/hadoop/hbase/client/Scan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common/releases.html" TargetMode="External"/><Relationship Id="rId7" Type="http://schemas.openxmlformats.org/officeDocument/2006/relationships/hyperlink" Target="http://archive.cloudera.com/docs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michael-noll.com/blog/2011/04/14/building-an-hadoop-0-20-x-version-for-hbase-0-90-2/" TargetMode="External"/><Relationship Id="rId5" Type="http://schemas.openxmlformats.org/officeDocument/2006/relationships/hyperlink" Target="http://www.yankay.com/wp-content/hbase/book.html#ftn.d613e280" TargetMode="External"/><Relationship Id="rId4" Type="http://schemas.openxmlformats.org/officeDocument/2006/relationships/hyperlink" Target="http://svn.apache.org/viewvc/hadoop/common/branches/branch-0.20-append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nkay.com/wp-content/hbase/book.html#hbase.regionserver.global.memstore.upperLimit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yankay.com/wp-content/hbase/book.html#hbase.regionserver.global.memstore.lowerLimit" TargetMode="External"/></Relationships>
</file>

<file path=ppt/notesSlides/_rels/notes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ankay.com/wp-content/hbase/book.html#hfile.block.cache.size" TargetMode="External"/><Relationship Id="rId3" Type="http://schemas.openxmlformats.org/officeDocument/2006/relationships/hyperlink" Target="http://wiki.apache.org/hadoop/UsingLzoCompression" TargetMode="External"/><Relationship Id="rId7" Type="http://schemas.openxmlformats.org/officeDocument/2006/relationships/hyperlink" Target="http://www.yankay.com/wp-content/hbase/book.html#rpc.logging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yankay.com/wp-content/hbase/book.html#hbase.regionserver.handler.count" TargetMode="External"/><Relationship Id="rId5" Type="http://schemas.openxmlformats.org/officeDocument/2006/relationships/hyperlink" Target="http://www.slideshare.net/cloudera/hbase-hug-presentation" TargetMode="External"/><Relationship Id="rId4" Type="http://schemas.openxmlformats.org/officeDocument/2006/relationships/hyperlink" Target="http://www.yankay.com/wp-content/hbase/book.html#ftn.d613e1948" TargetMode="External"/><Relationship Id="rId9" Type="http://schemas.openxmlformats.org/officeDocument/2006/relationships/hyperlink" Target="http://www.yankay.com/wp-content/hbase/book.html#hbase.hregion.memstore.block.multiplier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base.apache.org/apidocs/org/apache/hadoop/hbase/client/HTable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hbase.apache.org/apidocs/org/apache/hadoop/hbase/client/HTable.html#batch%28java.util.List%29" TargetMode="External"/><Relationship Id="rId4" Type="http://schemas.openxmlformats.org/officeDocument/2006/relationships/hyperlink" Target="http://www.yankay.com/wp-content/hbase/book.html#perf.hbase.client.autoflush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F921-EA82-4722-AEE0-60BE382D83B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内部管理了一系列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对象，每个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对应了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中的一个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Region，HRegion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中由多个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组成。每个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对应了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的存储，可以看出每个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其实就是一个集中的存储单元，因此最好将具备共同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特性的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放在一个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中，这样最高效。</a:t>
            </a:r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包含了一个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和若干个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StoreFile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HFile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可以定位到一个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MemStore</a:t>
            </a:r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MemStores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中的内存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可以进行修改操作。修改的内容是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KeyValues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flush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的是，现有的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会生成快照，然后清空。在执行快照的时候，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会继续接收修改操作，保存在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外面，直到快照完成。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F921-EA82-4722-AEE0-60BE382D83B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读过程</a:t>
            </a:r>
            <a:endParaRPr lang="en-US" altLang="zh-CN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写过程</a:t>
            </a:r>
            <a:endParaRPr lang="en-US" altLang="zh-CN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SeekBefore</a:t>
            </a:r>
            <a:endParaRPr lang="en-US" altLang="zh-CN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SeekTo</a:t>
            </a:r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暂用过多内存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启动加载时间缓慢</a:t>
            </a:r>
            <a:br>
              <a:rPr lang="zh-CN" altLang="en-US" dirty="0" smtClean="0"/>
            </a:b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首先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HFile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文件是不定长的，长度固定的只有其中的两块：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Trailer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FileInfo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正如图中所示的，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Trailer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中有指针指向其他数据块的起始点。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Info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中记录了文件的一些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信息，例如：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AVG_KEY_LEN, AVG_VALUE_LEN, LAST_KEY, COMPARATOR, MAX_SEQ_ID_KEY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等。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Index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 Index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块记录了每个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块的起始点。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Block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I/O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的基本单元，为了提高效率，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中有基于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LRU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 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机制。每个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块的大小可以在创建一个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的时候通过参数指定，大号的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有利于顺序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小号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利于随机查询。每个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块除了开头的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Magic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以外就是一个个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KeyValue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对拼接而成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Magic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内容就是一些随机数字，目的是防止数据损坏。后面会详细介绍每个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KeyValue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对的内部构造。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HFile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里面的每个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KeyValue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对就是一个简单的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数组。但是这个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数组里面包含了很多项，并且有固定的结构。我们来看看里面的具体结构：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开始是两个固定长度的数值，分别表示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的长度和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的长度。紧接着是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，开始是固定长度的数值，表示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的长度，紧接着是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，然后是固定长度的数值，表示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Family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的长度，然后是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Family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，接着是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Qualifier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，然后是两个固定长度的数值，表示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Stamp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Type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Put/Delete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部分没有这么复杂的结构，就是纯粹的二进制数据了。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F921-EA82-4722-AEE0-60BE382D83B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MapTask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each range of key, which writes a separate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HFile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500,000 key/value entries. 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 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 Scan 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MapTask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scans a separate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HFile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beginning to end. 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(3) 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 Seek a specified key 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MapTask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opens one separate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HFile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selects a random key within that file to seek it. Each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MapTask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runs 50,000 (1/10 of the entries) random seeks. 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(4) 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 Short Scan 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MapTask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opens one separate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HFile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selects a random key within that file as a beginning to scan 30 entries. Each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MapTask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runs 50,000 scans, i.e. scans 50,000*30=1,500,000 entries. </a:t>
            </a:r>
          </a:p>
          <a:p>
            <a:endParaRPr lang="zh-CN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F921-EA82-4722-AEE0-60BE382D83B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客户端的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HTable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类负责寻找相应的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RegionServers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来处理行。他是先查询 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.META.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 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-ROOT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目录表。然后再确定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的位置。定位到所需要的区域后，客户端会</a:t>
            </a:r>
            <a:r>
              <a:rPr lang="zh-CN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直接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去访问相应的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不经过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，发起读写请求。这些信息会缓存在客户端，这样就不用每发起一个请求就去查一下。如果一个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已经废弃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原因可能是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 load balance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死了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，客户端就会重新进行这个步骤，决定要去访问的新的地址。</a:t>
            </a:r>
          </a:p>
          <a:p>
            <a:endParaRPr lang="en-US" altLang="zh-CN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Ø  .META.：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记录了用户表的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信息，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可以有多个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regoin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Ø  -ROOT-：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记录了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信息，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ROOT-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只有一个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Ø  Zookeeper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中记录了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ROOT-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访问用户数据之前需要首先访问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，然后访问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-ROOT-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表，接着访问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.META.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表，最后才能找到用户数据的位置去访问，中间需要多次网络操作，不过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端会做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缓存。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TTL =&gt; '2147483647', BLOCKSIZE =&gt; '65536', IN_MEMORY =&gt; 'false', BLOCKCACHE =&gt; 'true'}]}}        </a:t>
            </a:r>
          </a:p>
          <a:p>
            <a:r>
              <a:rPr lang="en-US" altLang="zh-CN" dirty="0" smtClean="0"/>
              <a:t> TestTable,0160515172,132393078317 column=</a:t>
            </a:r>
            <a:r>
              <a:rPr lang="en-US" altLang="zh-CN" dirty="0" err="1" smtClean="0"/>
              <a:t>info:regioninfo</a:t>
            </a:r>
            <a:r>
              <a:rPr lang="en-US" altLang="zh-CN" dirty="0" smtClean="0"/>
              <a:t>, timestamp=1323930783567, value=REGION =&gt; {NAME =&gt; 'TestTable,0160515172,1</a:t>
            </a:r>
          </a:p>
          <a:p>
            <a:r>
              <a:rPr lang="en-US" altLang="zh-CN" dirty="0" smtClean="0"/>
              <a:t> 7.5f88cc86ffe8482c9f52a55f0677e68 323930783177.5f88cc86ffe8482c9f52a55f0677e686.', STARTKEY =&gt; '0160515172', ENDKEY =&gt; '0161563920'</a:t>
            </a:r>
          </a:p>
          <a:p>
            <a:r>
              <a:rPr lang="en-US" altLang="zh-CN" dirty="0" smtClean="0"/>
              <a:t> 6.                                , ENCODED =&gt; 5f88cc86ffe8482c9f52a55f0677e686, TABLE =&gt; {{NAME =&gt; '</a:t>
            </a:r>
            <a:r>
              <a:rPr lang="en-US" altLang="zh-CN" dirty="0" err="1" smtClean="0"/>
              <a:t>TestTable</a:t>
            </a:r>
            <a:r>
              <a:rPr lang="en-US" altLang="zh-CN" dirty="0" smtClean="0"/>
              <a:t>', FAMILIES =&gt; [{NAME</a:t>
            </a:r>
          </a:p>
          <a:p>
            <a:r>
              <a:rPr lang="en-US" altLang="zh-CN" dirty="0" smtClean="0"/>
              <a:t>                                    =&gt; 'info', BLOOMFILTER =&gt; 'NONE', REPLICATION_SCOPE =&gt; '0', VERSIONS =&gt; '3', COMPRESSION =&gt; 'NON</a:t>
            </a:r>
          </a:p>
          <a:p>
            <a:r>
              <a:rPr lang="en-US" altLang="zh-CN" dirty="0" smtClean="0"/>
              <a:t>                                   E', TTL =&gt; '2147483647', BLOCKSIZE =&gt; '65536', IN_MEMORY =&gt; 'false', BLOCKCACHE =&gt; 'true'}]}}    </a:t>
            </a:r>
          </a:p>
          <a:p>
            <a:r>
              <a:rPr lang="en-US" altLang="zh-CN" dirty="0" smtClean="0"/>
              <a:t> TestTable,0160515172,132393078317 column=</a:t>
            </a:r>
            <a:r>
              <a:rPr lang="en-US" altLang="zh-CN" dirty="0" err="1" smtClean="0"/>
              <a:t>info:server</a:t>
            </a:r>
            <a:r>
              <a:rPr lang="en-US" altLang="zh-CN" dirty="0" smtClean="0"/>
              <a:t>, timestamp=1323930783567, value=wh-9-95:60020                                 </a:t>
            </a:r>
          </a:p>
          <a:p>
            <a:r>
              <a:rPr lang="en-US" altLang="zh-CN" dirty="0" smtClean="0"/>
              <a:t> 7.5f88cc86ffe8482c9f52a55f0677e68                                                                                                  </a:t>
            </a:r>
          </a:p>
          <a:p>
            <a:r>
              <a:rPr lang="en-US" altLang="zh-CN" dirty="0" smtClean="0"/>
              <a:t> 6.                                                                                                                                 </a:t>
            </a:r>
          </a:p>
          <a:p>
            <a:r>
              <a:rPr lang="en-US" altLang="zh-CN" dirty="0" smtClean="0"/>
              <a:t> TestTable,0160515172,132393078317 column=</a:t>
            </a:r>
            <a:r>
              <a:rPr lang="en-US" altLang="zh-CN" dirty="0" err="1" smtClean="0"/>
              <a:t>info:serverstartcode</a:t>
            </a:r>
            <a:r>
              <a:rPr lang="en-US" altLang="zh-CN" dirty="0" smtClean="0"/>
              <a:t>, timestamp=1323930783567, value=1322207919450                        </a:t>
            </a:r>
          </a:p>
          <a:p>
            <a:r>
              <a:rPr lang="en-US" altLang="zh-CN" dirty="0" smtClean="0"/>
              <a:t> 7.5f88cc86ffe8482c9f52a55f0677e68                                                                                                  </a:t>
            </a:r>
          </a:p>
          <a:p>
            <a:r>
              <a:rPr lang="en-US" altLang="zh-CN" dirty="0" smtClean="0"/>
              <a:t> 6.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F921-EA82-4722-AEE0-60BE382D83B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11.7.1.1. Get/Scan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的基础上实现的。可以详细参见下面的讨论 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Get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同样可以用 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Scan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来描述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默认情况下，如果你没有指定版本，当你使用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操作的时候，会返回最近版本的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可能是最新写入的，但不能保证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。默认的操作可以这样修改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如果想要返回返回两个以上的把版本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参见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Get.setMaxVersions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()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如果想要返回的版本不只是最近的，参见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Get.setTimeRange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()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要向查询的最新版本要小于或等于给定的这个值，这就意味着给定的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最近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的值可以是某一个时间点。可以使用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到你想要的时间来设置，还要把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versions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11.7.1.4. Put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操作会给一个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创建一个版本，默认使用当前时间戳，当然你也可以自己设置时间戳。这就意味着你可以把时间设置在过去或者未来，或者随意使用一个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要想覆盖一个现有的值，就意味着你的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row,column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和版本必须完全相等。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11.7.1.5. Delete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当你进行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操作的是，有两种方式来确定要删除的版本。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删除所有比当前早的版本。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删除指定的版本。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一个删除操作可以删除一行，也可以是一个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，或者仅仅删除一个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。你也可以删除指明的一个版本。若你没有指明，默认情况下是删除比当前时间早的版本。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删除操作的实现是创建一个</a:t>
            </a:r>
            <a:r>
              <a:rPr lang="zh-CN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删除标记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。例如，我们想要删除一个版本，或者默认是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currentTimeMillis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。就意味着“删除比这个版本更早的所有版本”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不会去改那些数据，数据不会立即从文件中删除。他使用删除标记来屏蔽掉这些值。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16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若你知道的版本比数据中的版本晚，就意味着这一行中的所有数据都会被删除。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11.7.2. 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现有的限制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关于版本还有一些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bug(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或者称之为未实现的功能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，计划在下个版本实现。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11.7.2.1. 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删除标记误删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Puts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删除标记操作可能会标记之后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的数据。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17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需要值得注意的是，当写下一个删除标记后，只有下一个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 compaction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操作发起之后，这个删除标记才会消失。设想一下，当你写下一个删除标记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-“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删除所有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&lt;=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时间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的数据”。但之后，你又执行了一个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操作，版本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&lt;= 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。这样就算这个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发生在删除之后，他的数据也算是打上了删除标记。这个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并不会失败，但是你需要注意的是这个操作没有任何作用。只有一个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 compaction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执行只有，一切才会恢复正常。如果你的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操作一直使用升序的版本，这个错误就不会发生。但是也有可能出现这样的情况，你删除之后，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11.7.2.2. Major compactions 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改变查询的结果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“设想一下，你一个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有三个版本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t1,t2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。你的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maximun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-version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当你请求获取全部版本的时候，只会返回两个，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。如果你将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删除，就会返回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。但是如果在删除之前，发生了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 compaction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操作，那么什么值都不好返回了。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/>
              </a:rPr>
              <a:t>18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F921-EA82-4722-AEE0-60BE382D83B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Flush </a:t>
            </a:r>
            <a:r>
              <a:rPr lang="en-US" altLang="zh-CN" dirty="0" err="1" smtClean="0"/>
              <a:t>MemStore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的时候是可以并发读写的，有回滚机制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队列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可能触发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有两种类型的压缩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:minor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minor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压缩通常会将数个小的相邻的文件合并成一个大的。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Minor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不会删除打上删除标记的数据，也不会删除过期的数据，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压缩会删除过期的数据。有些时候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minor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压缩就会将一个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中的全部文件压缩，实际上这个时候他本身就是一个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压缩。对于一个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minor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压缩是如何压缩的，可以参见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ascii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 diagram in the Store source code.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在执行一个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压缩之后，一个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只会有一个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sotrefile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通常情况下这样可以提供性能。注意：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压缩将会将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中的数据全部重写，在一个负载很大的系统中，这个操作是很伤的。所以在大型系统中，通常会自己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3.6.6. 管理 Splitting"/>
              </a:rPr>
              <a:t>Section 3.6.6, “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3.6.6. 管理 Splitting"/>
              </a:rPr>
              <a:t>管理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3.6.6. 管理 Splitting"/>
              </a:rPr>
              <a:t>Splitting”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存储是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存储的核心了，其中由两部分组成，一部分是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MemStore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一部分是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StoreFiles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Sorted Memory Buffer，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用户写入的数据首先会放入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MemStore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满了以后会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Flush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成一个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StoreFile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底层实现是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HFile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StoreFile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文件数量增长到一定阈值，会触发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合并操作，将多个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StoreFiles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合并成一个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StoreFile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合并过程中会进行版本合并和数据删除，因此可以看出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其实只有增加数据，所有的更新和删除操作都是在后续的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过程中进行的，这使得用户的写操作只要进入内存中就可以立即返回，保证了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I/O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的高性能。当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StoreFiles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Compact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后，会逐步形成越来越大的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StoreFile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当单个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StoreFile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大小超过一定阈值后，会触发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操作，同时把当前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 Split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父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会下线，新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出的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个孩子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会被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分配到相应的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上，使得原先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的压力得以分流到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上。下图描述了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的过程：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Compact</a:t>
            </a:r>
            <a:r>
              <a:rPr lang="zh-CN" altLang="en-US" dirty="0" smtClean="0"/>
              <a:t>（上读锁，写禁止）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过程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终止服务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事物，回滚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    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 request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 server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    Region 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收到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 request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后：首先做有效性检查，并选出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 point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a)   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检查是否允许做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split：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如果文件中包含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file（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意味着刚刚发生过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split），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则不允许再次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b)   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如果允许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则挑选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 point：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挑选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最大的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 file（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相当于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youchao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文件），然后选择其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middle-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key，middle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不是读一遍文件，而是直接从文件的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里面去找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Items[length/2]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c)   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确保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 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的状态不是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 or closing，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确保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 point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是有效的（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min(key) &lt; split point &lt; max(key)）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3.    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通过有效性检查并选出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 point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之后，正式开始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过程：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a)   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上创建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ephemeral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指示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 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正在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splitting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b)   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 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的文件夹中创建临时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 dir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c)   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 region（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flush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所有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store（memory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file），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等待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 compaction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结束），从现在开始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 region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不可服务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d)   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从本地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offline parent region，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 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都维护了一个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 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该步将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 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从该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中移除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e)    Split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所有的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file（youchao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file），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这一步为每个文件做一个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file，reference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由两部分组成：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      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  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第一部分是源文件的路径，第二部分是新的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file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引用源文件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 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以及引用上半截还是下半截；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      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ii.   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举个例子：源文件是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Table1/storefile.11，split point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key1,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则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成两个子文件可能可能是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Table1/storefile.11.bottom.key1,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       Table1/storefile.11.up.key1，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表示从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切开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storefile.11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后，两个引用文件分别引用源文件的下半部分和上半部分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f)   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region：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      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  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设置各种属性，比如将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 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的访问指标平分给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region，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每人一半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      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ii.   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将上面在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文件夹中生成的临时文件夹（里面包含对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 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的文件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reference）move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到表目录下，现在在目录层次上，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已经跟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 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平起平坐了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g)   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向系统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 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中写入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 region split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完毕的信息，并将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的名字一并写入（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状态在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层面持久化）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h)   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分别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region，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主要包含以下几个步骤：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      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  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信息写入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 server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       ii.    Load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所有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 file，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replay log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      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iii.   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如果包含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文件，则做一次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compaction（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类似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merge），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直到将所有的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完毕，这里可以看到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 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的文件是会被拆开写入各个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regions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的。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   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 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的状态由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SPLITTING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转为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SPLIT，zookeeper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会负责通知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开始处理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事件，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开始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offline parent region，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online child regions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j)    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等待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处理完毕之后，确认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regions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都已经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online，split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结束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整个过程其实可以分为两个大步骤：一是将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 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分裂为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regions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的信息记录到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中；二是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regions online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之前做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直到将所有的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文件过滤一遍，以便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 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的文件夹可以删除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但是其将所有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 file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直接分为两份，我觉得写入的量大了，其实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 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可以保留的，每次只生成一个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daughter 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就可以了，然后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 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里面的无效数据可以在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 compaction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的时候过滤掉。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在理解了上述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的基本原理后，还必须了解一下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HLog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的功能，因为上述的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在系统正常工作的前提下是没有问题的，但是在分布式系统环境中，无法避免系统出错或者宕机，因此一旦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意外退出，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中的内存数据将会丢失，这就需要引入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HLog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了。每个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中都有一个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HLog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HLog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是一个实现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Ahead Log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的类，在每次用户操作写入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的同时，也会写一份数据到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HLog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文件中（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HLog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文件格式见后续），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HLog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文件定期会滚动出新的，并删除旧的文件（已持久化到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StoreFile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中的数据）。当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意外终止后，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感知到，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首先会处理遗留的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HLog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文件，将其中不同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数据进行拆分，分别放到相应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的目录下，然后再将失效的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重新分配，领取 到这些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 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的过程中，会发现有历史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HLog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需要处理，因此会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Replay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HLog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中的数据到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中，然后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flush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StoreFiles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，完成数据恢复。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 Splits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操作是不可见的，因为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不会参与其中。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切割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的步骤是，先将该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下线，然后切割，将其子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加入到元信息中，再将他们加入到原本的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中，最后汇报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参见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3.6.6. 管理 Splitting"/>
              </a:rPr>
              <a:t>Section 3.6.6, “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3.6.6. 管理 Splitting"/>
              </a:rPr>
              <a:t>管理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3.6.6. 管理 Splitting"/>
              </a:rPr>
              <a:t>Splitting”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来手动管理切割操作。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F921-EA82-4722-AEE0-60BE382D83B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families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的数量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现在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并不能很好的处理两个或者三个以上的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families，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所以尽量让你的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families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数量少一些。目前，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flush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操作是针对一个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所以当一个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操作大量数据的时候会引发一个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flush。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那些不相关的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families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也有进行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flush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操作，尽管他们没有操作多少数据。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操作现在是根据一个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下的全部文件的数量触发的，而不是根据文件大小触发的。当很多的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families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flush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会造成很多没用的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负载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要想解决这个问题，需要将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flush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操作只针对一个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family)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尽量在你的应用中使用一个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只有你的所有查询操作只访问一个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的时候，可以引入第二个和第三个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例如，你有两个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但你查询的时候总是访问其中的一个，从来不会两个一起访问。</a:t>
            </a:r>
          </a:p>
          <a:p>
            <a:endParaRPr lang="en-US" altLang="zh-CN" dirty="0" smtClean="0"/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单调递增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 Keys/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时序数据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log)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 White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Hadoop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 Definitive Guide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一书中，有一个章节描述了一个值得注意的问题：在一个集群中，一个导入数据的进程一动不动，所以的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都在等待一个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就是一个节点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，过了一会后，变成了下一个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region...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如果使用了单调递增或者时序的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就会造成这样的问题。详情可以参见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IKai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画的漫画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monotonically increasing values are bad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使用了顺序的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会将本没有顺序的数据变得有顺序，把负载压在一台机器上。所以要尽量避免时间戳或者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 1, 2, 3)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这样的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如果你需要导入时间顺序的文件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中，可以学习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OpenTSDB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的做法。他有一个页面来描述他的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schema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.OpenTSDB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的格式是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metric_type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event_timestamp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乍一看，似乎违背了不将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timestamp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做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的建议，但是他并没有将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timestamp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作为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的一个关键位置，有成百上千的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metric_type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就足够将压力分散到各个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了。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尽量最小化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的大小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中，值是作为一个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保存在系统的中的，要定位一个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row,column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timestamp.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通常情况下，如果你的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的名字要是太大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甚至比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的大小还要大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的话，你可能会遇到一些有趣的情况。例如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Marc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Limotte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HBASE-3551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(recommended!)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尾部提到的现象。在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的存储文件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12.3.4.2. StoreFile (HFile)"/>
              </a:rPr>
              <a:t>Section 12.3.4.2, “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12.3.4.2. StoreFile (HFile)"/>
              </a:rPr>
              <a:t>StoreFile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12.3.4.2. StoreFile (HFile)"/>
              </a:rPr>
              <a:t> (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12.3.4.2. StoreFile (HFile)"/>
              </a:rPr>
              <a:t>HFile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12.3.4.2. StoreFile (HFile)"/>
              </a:rPr>
              <a:t>)”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中，有一个索引用来方便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的随机访问，但是访问一个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的坐标要是太大的话，会占用很大的内存，这个索引会被用尽。所以要想解决，可以设置一个更大的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 size，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当然也可以使用更小的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name `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F921-EA82-4722-AEE0-60BE382D83B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families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的数量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现在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并不能很好的处理两个或者三个以上的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families，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所以尽量让你的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families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数量少一些。目前，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flush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操作是针对一个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所以当一个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操作大量数据的时候会引发一个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flush。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那些不相关的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families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也有进行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flush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操作，尽管他们没有操作多少数据。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操作现在是根据一个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下的全部文件的数量触发的，而不是根据文件大小触发的。当很多的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families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flush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会造成很多没用的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负载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要想解决这个问题，需要将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flush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操作只针对一个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family)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尽量在你的应用中使用一个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只有你的所有查询操作只访问一个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的时候，可以引入第二个和第三个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例如，你有两个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但你查询的时候总是访问其中的一个，从来不会两个一起访问。</a:t>
            </a:r>
          </a:p>
          <a:p>
            <a:endParaRPr lang="en-US" altLang="zh-CN" dirty="0" smtClean="0"/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单调递增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 Keys/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时序数据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log)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 White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Hadoop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 Definitive Guide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一书中，有一个章节描述了一个值得注意的问题：在一个集群中，一个导入数据的进程一动不动，所以的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都在等待一个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就是一个节点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，过了一会后，变成了下一个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region...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如果使用了单调递增或者时序的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就会造成这样的问题。详情可以参见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IKai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画的漫画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monotonically increasing values are bad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使用了顺序的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会将本没有顺序的数据变得有顺序，把负载压在一台机器上。所以要尽量避免时间戳或者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 1, 2, 3)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这样的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如果你需要导入时间顺序的文件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中，可以学习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OpenTSDB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的做法。他有一个页面来描述他的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schema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.OpenTSDB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的格式是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metric_type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event_timestamp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乍一看，似乎违背了不将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timestamp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做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的建议，但是他并没有将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timestamp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作为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的一个关键位置，有成百上千的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metric_type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就足够将压力分散到各个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了。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尽量最小化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的大小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中，值是作为一个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保存在系统的中的，要定位一个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row,column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timestamp.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通常情况下，如果你的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的名字要是太大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甚至比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的大小还要大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的话，你可能会遇到一些有趣的情况。例如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Marc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Limotte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HBASE-3551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(recommended!)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尾部提到的现象。在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的存储文件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12.3.4.2. StoreFile (HFile)"/>
              </a:rPr>
              <a:t>Section 12.3.4.2, “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12.3.4.2. StoreFile (HFile)"/>
              </a:rPr>
              <a:t>StoreFile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12.3.4.2. StoreFile (HFile)"/>
              </a:rPr>
              <a:t> (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12.3.4.2. StoreFile (HFile)"/>
              </a:rPr>
              <a:t>HFile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12.3.4.2. StoreFile (HFile)"/>
              </a:rPr>
              <a:t>)”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中，有一个索引用来方便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的随机访问，但是访问一个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的坐标要是太大的话，会占用很大的内存，这个索引会被用尽。所以要想解决，可以设置一个更大的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 size，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当然也可以使用更小的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name `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F921-EA82-4722-AEE0-60BE382D83B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families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的数量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现在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并不能很好的处理两个或者三个以上的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families，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所以尽量让你的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families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数量少一些。目前，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flush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操作是针对一个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所以当一个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操作大量数据的时候会引发一个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flush。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那些不相关的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families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也有进行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flush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操作，尽管他们没有操作多少数据。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操作现在是根据一个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下的全部文件的数量触发的，而不是根据文件大小触发的。当很多的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families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flush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会造成很多没用的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负载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要想解决这个问题，需要将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flush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操作只针对一个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family)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尽量在你的应用中使用一个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只有你的所有查询操作只访问一个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的时候，可以引入第二个和第三个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例如，你有两个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但你查询的时候总是访问其中的一个，从来不会两个一起访问。</a:t>
            </a:r>
          </a:p>
          <a:p>
            <a:endParaRPr lang="en-US" altLang="zh-CN" dirty="0" smtClean="0"/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单调递增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 Keys/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时序数据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log)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 White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Hadoop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 Definitive Guide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一书中，有一个章节描述了一个值得注意的问题：在一个集群中，一个导入数据的进程一动不动，所以的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都在等待一个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就是一个节点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，过了一会后，变成了下一个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region...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如果使用了单调递增或者时序的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就会造成这样的问题。详情可以参见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IKai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画的漫画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monotonically increasing values are bad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使用了顺序的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会将本没有顺序的数据变得有顺序，把负载压在一台机器上。所以要尽量避免时间戳或者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 1, 2, 3)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这样的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如果你需要导入时间顺序的文件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中，可以学习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OpenTSDB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的做法。他有一个页面来描述他的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schema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.OpenTSDB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的格式是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metric_type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event_timestamp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乍一看，似乎违背了不将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timestamp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做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的建议，但是他并没有将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timestamp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作为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的一个关键位置，有成百上千的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metric_type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就足够将压力分散到各个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了。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尽量最小化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的大小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中，值是作为一个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保存在系统的中的，要定位一个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row,column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timestamp.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通常情况下，如果你的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的名字要是太大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甚至比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的大小还要大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的话，你可能会遇到一些有趣的情况。例如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Marc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Limotte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HBASE-3551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(recommended!)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尾部提到的现象。在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的存储文件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12.3.4.2. StoreFile (HFile)"/>
              </a:rPr>
              <a:t>Section 12.3.4.2, “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12.3.4.2. StoreFile (HFile)"/>
              </a:rPr>
              <a:t>StoreFile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12.3.4.2. StoreFile (HFile)"/>
              </a:rPr>
              <a:t> (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12.3.4.2. StoreFile (HFile)"/>
              </a:rPr>
              <a:t>HFile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12.3.4.2. StoreFile (HFile)"/>
              </a:rPr>
              <a:t>)”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中，有一个索引用来方便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的随机访问，但是访问一个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的坐标要是太大的话，会占用很大的内存，这个索引会被用尽。所以要想解决，可以设置一个更大的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 size，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当然也可以使用更小的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name `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F921-EA82-4722-AEE0-60BE382D83B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GAE</a:t>
            </a:r>
          </a:p>
          <a:p>
            <a:r>
              <a:rPr lang="en-US" dirty="0" smtClean="0">
                <a:hlinkClick r:id="rId3"/>
              </a:rPr>
              <a:t>http://snarfed.org/datastore_talk.html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F921-EA82-4722-AEE0-60BE382D83B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仿照</a:t>
            </a:r>
            <a:r>
              <a:rPr lang="en-US" altLang="zh-CN" dirty="0" err="1" smtClean="0"/>
              <a:t>Bigtable</a:t>
            </a:r>
            <a:r>
              <a:rPr lang="zh-CN" altLang="en-US" dirty="0" smtClean="0"/>
              <a:t>的论文制造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实时随机读写补充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的不足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Hadoop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是一个高可靠性、高性能、面向列、可伸缩的分布式存储系统，利用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技术可在廉价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 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上搭建起大规模结构化存储集群。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此外，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Hive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还为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提供了高层上图描述了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Hadoop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EcoSystem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中的各层系统，其中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位于结构化存储层，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Hadoop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HDFS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提供了高可靠性的底层存储支持，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Hadoop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提供了高性能的计算能力，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提供了稳定服务和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failover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机制。</a:t>
            </a:r>
          </a:p>
          <a:p>
            <a:pPr algn="l"/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语言支持，使得在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上进行数据统计处理变的非常简单。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Sqoop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则为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提供了方便的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RDBMS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数据导入功能，使得传统数据库数据向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中迁移变的非常方便。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F921-EA82-4722-AEE0-60BE382D83B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HFileOutputFormat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可以写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storefiles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hfiles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这个值是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hfile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blocksize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的最小值。通常在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写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Hfile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的时候，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bloocksize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是由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schema(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HColumnDescriptor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决定的，但是在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写的时候，我们无法获取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blocksize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这个值越小，你的索引就越大，你随机访问需要获取的数据就越小。如果你的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都很小，而且你需要更快的随机访问，可以把这个值调低。</a:t>
            </a:r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HColumnDescriptor.setBloomFilterType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(NONE | ROW | ROWCOL)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来控制每个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Blooms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这种。默认值是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NONE 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如果值是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就会在插入的时候去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加入到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Bloom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中去。如果值是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ROWCOL，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row,column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family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qualifer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译者注，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是哈希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 key)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内部的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分三个队列：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以及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，分别占用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25%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50%,25%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的大小。这涉及到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family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in-memory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选项，默认是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设为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的话，第一次访问到该数据时，会将它写入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队列，否则写入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队列。当再次访问该数据并且在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中读到了该数据时，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会升级为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这三个队列其实是在共用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的资源，区别是在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LRU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淘汰数据时，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会优先淘汰，其次为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，最后为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  <a:hlinkClick r:id="rId3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  <a:hlinkClick r:id="rId3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Scan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实例可以在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中使用块缓存，可以由</a:t>
            </a:r>
            <a:r>
              <a:rPr lang="en-US" altLang="zh-CN" dirty="0" err="1" smtClean="0"/>
              <a:t>setCacheBlocks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方法控制。如果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的输入源，要将这个值设置为 </a:t>
            </a:r>
            <a:r>
              <a:rPr lang="en-US" altLang="zh-CN" dirty="0" smtClean="0"/>
              <a:t>false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。对于经常读到的行，就建议使用块缓冲。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F921-EA82-4722-AEE0-60BE382D83B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0.90.4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只可以运行在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Hadoop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 0.20.x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不可以运行于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hadoop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0.21.x (0.22.x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也不行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运行在没有持久同步功能的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上会丢失数据。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Hadoop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0.20.2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Hadoop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0.20.203.0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就没有这个功能。现在只有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branch-0.20-append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补丁有这个功能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1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现在官方的发行版都没有这个功能，所以你要自己打这个补丁。推荐看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Michael Noll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写的详细的说明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Building an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Hadoop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 0.20.x version for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HBase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 0.90.2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你还可以用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Cloudera's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CDH3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CDH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打了这个补丁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CDH3 betas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就可以满足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b2, b3, or b4).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替换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hadoop.jar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F921-EA82-4722-AEE0-60BE382D83B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预创建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Regions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默认情况下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会新建一个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。执行批量导入，意味着所有的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会写入这个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，直到这个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足够大，以至于分裂。一个有效的提高批量导入的性能的方式，是预创建空的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。最好稍保守一点，因为过多的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会实实在在的降低性能。下面是一个预创建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的例子。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Region</a:t>
            </a:r>
            <a:r>
              <a:rPr lang="zh-CN" altLang="en-US" dirty="0" smtClean="0"/>
              <a:t>的大小</a:t>
            </a:r>
            <a:r>
              <a:rPr lang="en-US" altLang="zh-CN" dirty="0" smtClean="0"/>
              <a:t>: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更大的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可以使你集群上的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的总数量较少。 一般来言，更少的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可以使你的集群运行更加流畅。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你可以自己随时手工将大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切割，这样单个热点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就会被分布在集群的更多节点上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。默认情况下单个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256MB.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你可以设置为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。有些人使用更大的，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甚至更多。可以调整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hbase-site.xml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hbase.hregion.max.filesize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12.3.1. Region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大小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的大小是一个棘手的问题，需要考量如下几个因素。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是可用性和分布式的最基本单位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切分在许多机器上实现分布式。也就是说，你如果有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16GB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的数据，只分了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 你却有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台机器，有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台就浪费了。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数目太多就会造成性能下降，现在比以前好多了。但是对于同样大小的数据，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个要好。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数目太少就会妨碍可扩展性，降低并行能力。有的时候导致压力不够分散。这就是为什么，你向一个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集群导入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200MB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的数据，大部分的节点是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的。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索引需要的内存量没有太多的差别。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最好是使用默认的配置，可以把热的表配小一点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或者受到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热点的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把压力分散到集群中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。如果你的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的大小比较大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(100KB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或更大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，就可以把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的大小调到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1GB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负载均衡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在进行转换的时候，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会定期执行一个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 balance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。他会将移动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进行集群的负载均衡。可以配置运行时间间隔。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hbase.regionserver.global.memstore.upperLimit</a:t>
            </a:r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参见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hbase.regionserver.global.memstore.upperLimit"/>
              </a:rPr>
              <a:t>hbase.regionserver.global.memstore.upperLimit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这个内存设置是根据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的需要来设定。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13.2.7. 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hbase.regionserver.global.memstore.lowerLimit</a:t>
            </a:r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参见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hbase.regionserver.global.memstore.lowerLimit"/>
              </a:rPr>
              <a:t>hbase.regionserver.global.memstore.lowerLimit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这个内存设置是根据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的需要来设定。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参数</a:t>
            </a:r>
            <a:r>
              <a:rPr lang="en-US" altLang="zh-CN" dirty="0" smtClean="0"/>
              <a:t>:</a:t>
            </a:r>
          </a:p>
          <a:p>
            <a:r>
              <a:rPr lang="en-US" dirty="0" err="1" smtClean="0"/>
              <a:t>hbase.regionserver.regionSplitLimitregion</a:t>
            </a:r>
            <a:r>
              <a:rPr lang="zh-CN" altLang="en-US" dirty="0" smtClean="0"/>
              <a:t>的数量到了这个值后就不会在分裂了。这不是一个</a:t>
            </a:r>
            <a:r>
              <a:rPr lang="en-US" dirty="0" smtClean="0"/>
              <a:t>region</a:t>
            </a:r>
            <a:r>
              <a:rPr lang="zh-CN" altLang="en-US" dirty="0" smtClean="0"/>
              <a:t>数量的硬性限制。但是起到了一定指导性的作用，到了这个值就该停止分裂了。默认是</a:t>
            </a:r>
            <a:r>
              <a:rPr lang="en-US" dirty="0" smtClean="0"/>
              <a:t>MAX_INT.</a:t>
            </a:r>
            <a:r>
              <a:rPr lang="zh-CN" altLang="en-US" dirty="0" smtClean="0"/>
              <a:t>就是说不阻止分裂。</a:t>
            </a:r>
          </a:p>
          <a:p>
            <a:r>
              <a:rPr lang="zh-CN" altLang="en-US" dirty="0" smtClean="0"/>
              <a:t>默认</a:t>
            </a:r>
            <a:r>
              <a:rPr lang="en-US" altLang="zh-CN" dirty="0" smtClean="0"/>
              <a:t>: 2147483647</a:t>
            </a:r>
          </a:p>
          <a:p>
            <a:endParaRPr lang="en-US" altLang="zh-CN" dirty="0" smtClean="0"/>
          </a:p>
          <a:p>
            <a:r>
              <a:rPr lang="en-US" dirty="0" err="1" smtClean="0"/>
              <a:t>hbase.hregion.max.filesize</a:t>
            </a:r>
            <a:r>
              <a:rPr lang="zh-CN" altLang="en-US" dirty="0" smtClean="0"/>
              <a:t>最大</a:t>
            </a:r>
            <a:r>
              <a:rPr lang="en-US" dirty="0" err="1" smtClean="0"/>
              <a:t>HStoreFile</a:t>
            </a:r>
            <a:r>
              <a:rPr lang="zh-CN" altLang="en-US" dirty="0" smtClean="0"/>
              <a:t>大小。若某个</a:t>
            </a:r>
            <a:r>
              <a:rPr lang="en-US" dirty="0" smtClean="0"/>
              <a:t>Column families</a:t>
            </a:r>
            <a:r>
              <a:rPr lang="zh-CN" altLang="en-US" dirty="0" smtClean="0"/>
              <a:t>的</a:t>
            </a:r>
            <a:r>
              <a:rPr lang="en-US" dirty="0" err="1" smtClean="0"/>
              <a:t>HStoreFile</a:t>
            </a:r>
            <a:r>
              <a:rPr lang="zh-CN" altLang="en-US" dirty="0" smtClean="0"/>
              <a:t>增长达到这个值，这个</a:t>
            </a:r>
            <a:r>
              <a:rPr lang="en-US" dirty="0" err="1" smtClean="0"/>
              <a:t>Hegion</a:t>
            </a:r>
            <a:r>
              <a:rPr lang="zh-CN" altLang="en-US" dirty="0" smtClean="0"/>
              <a:t>会被切割成两个。 </a:t>
            </a:r>
            <a:r>
              <a:rPr lang="en-US" dirty="0" smtClean="0"/>
              <a:t>Default: 256M.</a:t>
            </a:r>
          </a:p>
          <a:p>
            <a:r>
              <a:rPr lang="zh-CN" altLang="en-US" dirty="0" smtClean="0"/>
              <a:t>默认</a:t>
            </a:r>
            <a:r>
              <a:rPr lang="en-US" altLang="zh-CN" dirty="0" smtClean="0"/>
              <a:t>: 268435456</a:t>
            </a:r>
          </a:p>
          <a:p>
            <a:r>
              <a:rPr lang="en-US" dirty="0" err="1" smtClean="0"/>
              <a:t>hbase.hstore.compactionThreshold</a:t>
            </a:r>
            <a:r>
              <a:rPr lang="zh-CN" altLang="en-US" dirty="0" smtClean="0"/>
              <a:t>当一个</a:t>
            </a:r>
            <a:r>
              <a:rPr lang="en-US" dirty="0" err="1" smtClean="0"/>
              <a:t>HStore</a:t>
            </a:r>
            <a:r>
              <a:rPr lang="zh-CN" altLang="en-US" dirty="0" smtClean="0"/>
              <a:t>含有多于这个值的</a:t>
            </a:r>
            <a:r>
              <a:rPr lang="en-US" dirty="0" err="1" smtClean="0"/>
              <a:t>HStoreFiles</a:t>
            </a:r>
            <a:r>
              <a:rPr lang="en-US" dirty="0" smtClean="0"/>
              <a:t>(</a:t>
            </a:r>
            <a:r>
              <a:rPr lang="zh-CN" altLang="en-US" dirty="0" smtClean="0"/>
              <a:t>每一个</a:t>
            </a:r>
            <a:r>
              <a:rPr lang="en-US" dirty="0" err="1" smtClean="0"/>
              <a:t>memstore</a:t>
            </a:r>
            <a:r>
              <a:rPr lang="en-US" dirty="0" smtClean="0"/>
              <a:t> flush</a:t>
            </a:r>
            <a:r>
              <a:rPr lang="zh-CN" altLang="en-US" dirty="0" smtClean="0"/>
              <a:t>产生一个</a:t>
            </a:r>
            <a:r>
              <a:rPr lang="en-US" dirty="0" err="1" smtClean="0"/>
              <a:t>HStoreFile</a:t>
            </a:r>
            <a:r>
              <a:rPr lang="en-US" dirty="0" smtClean="0"/>
              <a:t>)</a:t>
            </a:r>
            <a:r>
              <a:rPr lang="zh-CN" altLang="en-US" dirty="0" smtClean="0"/>
              <a:t>的时候，会执行一个合并操作，把这</a:t>
            </a:r>
            <a:r>
              <a:rPr lang="en-US" dirty="0" err="1" smtClean="0"/>
              <a:t>HStoreFiles</a:t>
            </a:r>
            <a:r>
              <a:rPr lang="zh-CN" altLang="en-US" dirty="0" smtClean="0"/>
              <a:t>写成一个。这个值越大，需要合并的时间就越长。</a:t>
            </a:r>
          </a:p>
          <a:p>
            <a:r>
              <a:rPr lang="zh-CN" altLang="en-US" dirty="0" smtClean="0"/>
              <a:t>默认</a:t>
            </a:r>
            <a:r>
              <a:rPr lang="en-US" altLang="zh-CN" dirty="0" smtClean="0"/>
              <a:t>: 3</a:t>
            </a:r>
          </a:p>
          <a:p>
            <a:r>
              <a:rPr lang="en-US" dirty="0" err="1" smtClean="0"/>
              <a:t>hbase.hstore.blockingStoreFiles</a:t>
            </a:r>
            <a:r>
              <a:rPr lang="zh-CN" altLang="en-US" dirty="0" smtClean="0"/>
              <a:t>当一个</a:t>
            </a:r>
            <a:r>
              <a:rPr lang="en-US" dirty="0" err="1" smtClean="0"/>
              <a:t>HStore</a:t>
            </a:r>
            <a:r>
              <a:rPr lang="zh-CN" altLang="en-US" dirty="0" smtClean="0"/>
              <a:t>含有多于这个值的</a:t>
            </a:r>
            <a:r>
              <a:rPr lang="en-US" dirty="0" err="1" smtClean="0"/>
              <a:t>HStoreFiles</a:t>
            </a:r>
            <a:r>
              <a:rPr lang="en-US" dirty="0" smtClean="0"/>
              <a:t>(</a:t>
            </a:r>
            <a:r>
              <a:rPr lang="zh-CN" altLang="en-US" dirty="0" smtClean="0"/>
              <a:t>每一个</a:t>
            </a:r>
            <a:r>
              <a:rPr lang="en-US" dirty="0" err="1" smtClean="0"/>
              <a:t>memstore</a:t>
            </a:r>
            <a:r>
              <a:rPr lang="en-US" dirty="0" smtClean="0"/>
              <a:t> flush</a:t>
            </a:r>
            <a:r>
              <a:rPr lang="zh-CN" altLang="en-US" dirty="0" smtClean="0"/>
              <a:t>产生一个</a:t>
            </a:r>
            <a:r>
              <a:rPr lang="en-US" dirty="0" err="1" smtClean="0"/>
              <a:t>HStoreFile</a:t>
            </a:r>
            <a:r>
              <a:rPr lang="en-US" dirty="0" smtClean="0"/>
              <a:t>)</a:t>
            </a:r>
            <a:r>
              <a:rPr lang="zh-CN" altLang="en-US" dirty="0" smtClean="0"/>
              <a:t>的时候，会执行一个合并操作，</a:t>
            </a:r>
            <a:r>
              <a:rPr lang="en-US" dirty="0" smtClean="0"/>
              <a:t>update</a:t>
            </a:r>
            <a:r>
              <a:rPr lang="zh-CN" altLang="en-US" dirty="0" smtClean="0"/>
              <a:t>会阻塞直到合并完成，直到超过了</a:t>
            </a:r>
            <a:r>
              <a:rPr lang="en-US" dirty="0" err="1" smtClean="0"/>
              <a:t>hbase.hstore.blockingWaitTime</a:t>
            </a:r>
            <a:r>
              <a:rPr lang="zh-CN" altLang="en-US" dirty="0" smtClean="0"/>
              <a:t>的值</a:t>
            </a:r>
          </a:p>
          <a:p>
            <a:r>
              <a:rPr lang="zh-CN" altLang="en-US" dirty="0" smtClean="0"/>
              <a:t>默认</a:t>
            </a:r>
            <a:r>
              <a:rPr lang="en-US" altLang="zh-CN" dirty="0" smtClean="0"/>
              <a:t>: 7</a:t>
            </a:r>
          </a:p>
          <a:p>
            <a:r>
              <a:rPr lang="en-US" dirty="0" err="1" smtClean="0"/>
              <a:t>hbase.hstore.compaction.max</a:t>
            </a:r>
            <a:r>
              <a:rPr lang="zh-CN" altLang="en-US" dirty="0" smtClean="0"/>
              <a:t>每个“小”合并的</a:t>
            </a:r>
            <a:r>
              <a:rPr lang="en-US" dirty="0" err="1" smtClean="0"/>
              <a:t>HStoreFiles</a:t>
            </a:r>
            <a:r>
              <a:rPr lang="zh-CN" altLang="en-US" dirty="0" smtClean="0"/>
              <a:t>最大数量。</a:t>
            </a:r>
          </a:p>
          <a:p>
            <a:r>
              <a:rPr lang="zh-CN" altLang="en-US" dirty="0" smtClean="0"/>
              <a:t>默认</a:t>
            </a:r>
            <a:r>
              <a:rPr lang="en-US" altLang="zh-CN" dirty="0" smtClean="0"/>
              <a:t>: 10</a:t>
            </a:r>
          </a:p>
          <a:p>
            <a:r>
              <a:rPr lang="en-US" dirty="0" err="1" smtClean="0"/>
              <a:t>hbase.hregion.majorcompaction</a:t>
            </a:r>
            <a:r>
              <a:rPr lang="zh-CN" altLang="en-US" dirty="0" smtClean="0"/>
              <a:t>一个</a:t>
            </a:r>
            <a:r>
              <a:rPr lang="en-US" dirty="0" smtClean="0"/>
              <a:t>Region</a:t>
            </a:r>
            <a:r>
              <a:rPr lang="zh-CN" altLang="en-US" dirty="0" smtClean="0"/>
              <a:t>中的所有</a:t>
            </a:r>
            <a:r>
              <a:rPr lang="en-US" dirty="0" err="1" smtClean="0"/>
              <a:t>HStoreFile</a:t>
            </a:r>
            <a:r>
              <a:rPr lang="zh-CN" altLang="en-US" dirty="0" smtClean="0"/>
              <a:t>的</a:t>
            </a:r>
            <a:r>
              <a:rPr lang="en-US" dirty="0" smtClean="0"/>
              <a:t>major compactions</a:t>
            </a:r>
            <a:r>
              <a:rPr lang="zh-CN" altLang="en-US" dirty="0" smtClean="0"/>
              <a:t>的时间间隔。默认是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天。 设置为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就是禁用这个功能。</a:t>
            </a:r>
          </a:p>
          <a:p>
            <a:r>
              <a:rPr lang="zh-CN" altLang="en-US" dirty="0" smtClean="0"/>
              <a:t>默认</a:t>
            </a:r>
            <a:r>
              <a:rPr lang="en-US" altLang="zh-CN" dirty="0" smtClean="0"/>
              <a:t>: 86400000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err="1" smtClean="0"/>
              <a:t>hbase.regionserver.global.memstore.upperLimit</a:t>
            </a:r>
            <a:r>
              <a:rPr lang="zh-CN" altLang="en-US" dirty="0" smtClean="0"/>
              <a:t>单个</a:t>
            </a:r>
            <a:r>
              <a:rPr lang="en-US" dirty="0" smtClean="0"/>
              <a:t>region server</a:t>
            </a:r>
            <a:r>
              <a:rPr lang="zh-CN" altLang="en-US" dirty="0" smtClean="0"/>
              <a:t>的全部</a:t>
            </a:r>
            <a:r>
              <a:rPr lang="en-US" dirty="0" err="1" smtClean="0"/>
              <a:t>memtores</a:t>
            </a:r>
            <a:r>
              <a:rPr lang="zh-CN" altLang="en-US" dirty="0" smtClean="0"/>
              <a:t>的最大值。超过这个值，一个新的</a:t>
            </a:r>
            <a:r>
              <a:rPr lang="en-US" dirty="0" smtClean="0"/>
              <a:t>update</a:t>
            </a:r>
            <a:r>
              <a:rPr lang="zh-CN" altLang="en-US" dirty="0" smtClean="0"/>
              <a:t>操作会被挂起，强制执行</a:t>
            </a:r>
            <a:r>
              <a:rPr lang="en-US" dirty="0" smtClean="0"/>
              <a:t>flush</a:t>
            </a:r>
            <a:r>
              <a:rPr lang="zh-CN" altLang="en-US" dirty="0" smtClean="0"/>
              <a:t>操作。</a:t>
            </a:r>
          </a:p>
          <a:p>
            <a:r>
              <a:rPr lang="zh-CN" altLang="en-US" dirty="0" smtClean="0"/>
              <a:t>默认</a:t>
            </a:r>
            <a:r>
              <a:rPr lang="en-US" altLang="zh-CN" dirty="0" smtClean="0"/>
              <a:t>: 0.4</a:t>
            </a:r>
          </a:p>
          <a:p>
            <a:r>
              <a:rPr lang="en-US" dirty="0" err="1" smtClean="0"/>
              <a:t>hbase.regionserver.global.memstore.lowerLimit</a:t>
            </a:r>
            <a:r>
              <a:rPr lang="zh-CN" altLang="en-US" dirty="0" smtClean="0"/>
              <a:t>当强制执行</a:t>
            </a:r>
            <a:r>
              <a:rPr lang="en-US" dirty="0" smtClean="0"/>
              <a:t>flush</a:t>
            </a:r>
            <a:r>
              <a:rPr lang="zh-CN" altLang="en-US" dirty="0" smtClean="0"/>
              <a:t>操作的时候，当低于这个值的时候，</a:t>
            </a:r>
            <a:r>
              <a:rPr lang="en-US" dirty="0" smtClean="0"/>
              <a:t>flush</a:t>
            </a:r>
            <a:r>
              <a:rPr lang="zh-CN" altLang="en-US" dirty="0" smtClean="0"/>
              <a:t>会停止。默认是堆大小的 </a:t>
            </a:r>
            <a:r>
              <a:rPr lang="en-US" altLang="zh-CN" dirty="0" smtClean="0"/>
              <a:t>35% . </a:t>
            </a:r>
            <a:r>
              <a:rPr lang="zh-CN" altLang="en-US" dirty="0" smtClean="0"/>
              <a:t>如果这个值和 </a:t>
            </a:r>
            <a:r>
              <a:rPr lang="en-US" dirty="0" err="1" smtClean="0"/>
              <a:t>hbase.regionserver.global.memstore.upperLimit</a:t>
            </a:r>
            <a:r>
              <a:rPr lang="en-US" dirty="0" smtClean="0"/>
              <a:t> </a:t>
            </a:r>
            <a:r>
              <a:rPr lang="zh-CN" altLang="en-US" dirty="0" smtClean="0"/>
              <a:t>相同就意味着当</a:t>
            </a:r>
            <a:r>
              <a:rPr lang="en-US" dirty="0" smtClean="0"/>
              <a:t>update</a:t>
            </a:r>
            <a:r>
              <a:rPr lang="zh-CN" altLang="en-US" dirty="0" smtClean="0"/>
              <a:t>操作因为内存限制被挂起时，会尽量少的执行</a:t>
            </a:r>
            <a:r>
              <a:rPr lang="en-US" dirty="0" smtClean="0"/>
              <a:t>flush(</a:t>
            </a:r>
            <a:r>
              <a:rPr lang="zh-CN" altLang="en-US" dirty="0" smtClean="0"/>
              <a:t>译者注</a:t>
            </a:r>
            <a:r>
              <a:rPr lang="en-US" altLang="zh-CN" dirty="0" smtClean="0"/>
              <a:t>:</a:t>
            </a:r>
            <a:r>
              <a:rPr lang="zh-CN" altLang="en-US" dirty="0" smtClean="0"/>
              <a:t>一旦执行</a:t>
            </a:r>
            <a:r>
              <a:rPr lang="en-US" dirty="0" smtClean="0"/>
              <a:t>flush，</a:t>
            </a:r>
            <a:r>
              <a:rPr lang="zh-CN" altLang="en-US" dirty="0" smtClean="0"/>
              <a:t>值就会比下限要低，不再执行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默认</a:t>
            </a:r>
            <a:r>
              <a:rPr lang="en-US" altLang="zh-CN" dirty="0" smtClean="0"/>
              <a:t>: 0.35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F921-EA82-4722-AEE0-60BE382D83B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CMS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初始标记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CMS-initial-mark) -&gt;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并发标记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CMS-concurrent-mark) -&gt;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重新标记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CMS-remark) -&gt;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并发清除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CMS-concurrent-sweep) -&gt;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并发重设状态等待下次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的触发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CMS-concurrent-reset)。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失败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年轻态过渡是空间不足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有大的对象直接进入年老态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Apache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的协议，而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LZO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的协议。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不能自带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LZO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，因此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LZO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需要在安装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之前安装。参见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LZO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压缩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介绍了如何在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LZO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一个常见的问题是，用户在一开始使用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LZO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的时候会很好，但是数月过去，管理员在给集群添加集群的时候，他们忘记了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LZO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的事情。在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0.90.0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版本之后，我们会运行失败，但也有可能不。 请你要阅读这一段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11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在这个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PPT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Avoiding Full GCs with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MemStore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-Local Allocation Buffers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你可以考虑使用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Lzo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压缩，这个可以无缝集成，并且在大多数情况下可以提供性能。</a:t>
            </a:r>
          </a:p>
          <a:p>
            <a:endParaRPr lang="en-US" altLang="zh-CN" dirty="0" smtClean="0"/>
          </a:p>
          <a:p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hbase.regionserver.handler.count</a:t>
            </a:r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参见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hbase.regionserver.handler.count"/>
              </a:rPr>
              <a:t>hbase.regionserver.handler.count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这个参数的本质是设置一个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RegsionServer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可以同时处理多少请求。 如果定的太高，吞吐量反而会降低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如果定的太低，请求会被阻塞，得不到响应。你可以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打开RPC-level日志"/>
              </a:rPr>
              <a:t>打开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打开RPC-level日志"/>
              </a:rPr>
              <a:t>RPC-level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打开RPC-level日志"/>
              </a:rPr>
              <a:t>日志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来决定对于你的集群什么值是合适的。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请求队列也是会消耗内存的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CN" dirty="0" smtClean="0"/>
          </a:p>
          <a:p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hfile.block.cache.size</a:t>
            </a:r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参见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hfile.block.cache.size"/>
              </a:rPr>
              <a:t>hfile.block.cache.size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对于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进程的内存设置。</a:t>
            </a:r>
          </a:p>
          <a:p>
            <a:endParaRPr lang="en-US" altLang="zh-CN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13.2.9. 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hbase.hregion.memstore.block.multiplier</a:t>
            </a:r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参见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 tooltip="hbase.hregion.memstore.block.multiplier"/>
              </a:rPr>
              <a:t>hbase.hregion.memstore.block.multiplier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如果有足够的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提高这个值。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F921-EA82-4722-AEE0-60BE382D83B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这个图形非常有特点，好似一条直线上，每隔一段时间就会泛起一个波浪，且两个高峰之间必有一个较矮的波浪。高峰的间隔则呈现出越来越大的趋势。而较矮的波浪恰好处于两高峰的中间位置。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为了解释这个现象，我对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所在的主目录下文件，以及被插入表格的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情况进行了实时监控，以期发现这些波浪上发生了什么事情。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回溯到客户端喂入数据的开始阶段，创建表格，在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上便被创建了一个与表格同名的目录，该目录下将出现第一个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中会以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family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名创建一个目录，这个目录下才存在记录具体数据的文件。同时在该表表名目录下，还会生成一个“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compaction.dir”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目录，该目录将在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family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名目录下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文件超过指定数目时用于合并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当第一个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目录出现的时候，内存中最初被写入的数据将被保存到这个文件中，这个间隔是由选项“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hbase.hregion.memstore.flush.size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决定的，默认是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64MB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所在的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的内存中一旦有超过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64MB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的数据的时候，就将被写入到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文件中。这个文件将不断增殖，直到超过由“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hbase.hregion.max.filesize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决定的文件大小时（默认是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256MB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，此时加上内存刷入的数据，实际最大可能到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256+64M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将被执行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，立即被一切为二，其过程是在该目录下创建一个名为“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.splits”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的目录作为标记，然后由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将文件信息读取进来，分别写入到两个新的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目录中，最后再将老的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删除。这里的标记目录“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.splits”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将避免在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过程中发生其他操作，起到类似于多线程安全的锁功能。在新的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中，从老的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中切分出的数据独立为一个文件并不再接受新的数据（该文件大小超过了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64M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，最大可达到（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256+64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/2=160MB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），内存中新的数据将被保存到一个重新创建的文件中，该文件大小将为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64MB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。内存每刷新一次，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所在的目录下就将增加一个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64M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的文件，直到总文件数超过由“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hbase.hstore.compactionThreshold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指定的数量时（默认为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过程就将被触发了。在上述值为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时，此时该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目录下，实际文件数只有两个，还有额外的一个正处于内存中将要被刷入到磁盘的过程中。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过程是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的一个大动作，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不仅要将这些文件转移到“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compaction.dir”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目录进行压缩，而且在压缩后的文件超过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256MB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时，还必须立即进行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动作。这一系列行为在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上可谓是翻山倒海，影响颇大。待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结束之后，后续的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依然会持续进行一小段时间，直到所有的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都被切割分配完毕，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才会恢复平静并等待下一次数据从内存写入到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的到来。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理解了上述过程，则必然对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的数据插入性能为何是上图所示的曲线的原因一目了然。与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轴几乎平行的直线，表明数据正在被写入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所在机器的内存中。而较低的波峰意味着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正在将内存写入到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上，较高的波峰意味着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不仅正在将内存刷入到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，而且还在执行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两种操作。如果调整“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hbase.hstore.compactionThreshold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的值为一个较大的数量，例如改成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，可以预见，在每两个高峰之间必然会等间隔的出现三次较低的波峰，并可预见到，高峰的高度将远超过上述值为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时的高峰高度（因为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的工作更为艰巨）。由于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数量由少到多，而我们插入的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是随机的，因此每一个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中的数据都会均匀的增加，同一段时间插入的数据将被分布到越来越多的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上，因此波峰之间的间隔时间也将会越来越长。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再次理解上述论述，我们可以推断出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的数据插入性能实际上应该被分为三种情况，即直线状态、低峰状态和高峰状态。在这三种情况下得到的性能数据才是最终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插入性能的真实描述。那么提供给用户的数据该是采取哪一个呢？我认为直线状态由于其所占时间会较长，尤其在用户写入数据的速度也许并不是那么快的情况下，所以这个状态下得到的性能数据结果更应该提供给用户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F921-EA82-4722-AEE0-60BE382D83B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这个图形非常有特点，好似一条直线上，每隔一段时间就会泛起一个波浪，且两个高峰之间必有一个较矮的波浪。高峰的间隔则呈现出越来越大的趋势。而较矮的波浪恰好处于两高峰的中间位置。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为了解释这个现象，我对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所在的主目录下文件，以及被插入表格的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情况进行了实时监控，以期发现这些波浪上发生了什么事情。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回溯到客户端喂入数据的开始阶段，创建表格，在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上便被创建了一个与表格同名的目录，该目录下将出现第一个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中会以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family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名创建一个目录，这个目录下才存在记录具体数据的文件。同时在该表表名目录下，还会生成一个“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compaction.dir”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目录，该目录将在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family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名目录下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文件超过指定数目时用于合并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当第一个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目录出现的时候，内存中最初被写入的数据将被保存到这个文件中，这个间隔是由选项“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hbase.hregion.memstore.flush.size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决定的，默认是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64MB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所在的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的内存中一旦有超过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64MB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的数据的时候，就将被写入到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文件中。这个文件将不断增殖，直到超过由“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hbase.hregion.max.filesize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决定的文件大小时（默认是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256MB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，此时加上内存刷入的数据，实际最大可能到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256+64M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将被执行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，立即被一切为二，其过程是在该目录下创建一个名为“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.splits”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的目录作为标记，然后由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将文件信息读取进来，分别写入到两个新的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目录中，最后再将老的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删除。这里的标记目录“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.splits”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将避免在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过程中发生其他操作，起到类似于多线程安全的锁功能。在新的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中，从老的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中切分出的数据独立为一个文件并不再接受新的数据（该文件大小超过了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64M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，最大可达到（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256+64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/2=160MB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），内存中新的数据将被保存到一个重新创建的文件中，该文件大小将为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64MB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。内存每刷新一次，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所在的目录下就将增加一个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64M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的文件，直到总文件数超过由“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hbase.hstore.compactionThreshold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指定的数量时（默认为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过程就将被触发了。在上述值为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时，此时该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目录下，实际文件数只有两个，还有额外的一个正处于内存中将要被刷入到磁盘的过程中。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过程是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的一个大动作，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不仅要将这些文件转移到“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compaction.dir”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目录进行压缩，而且在压缩后的文件超过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256MB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时，还必须立即进行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动作。这一系列行为在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上可谓是翻山倒海，影响颇大。待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结束之后，后续的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依然会持续进行一小段时间，直到所有的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都被切割分配完毕，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才会恢复平静并等待下一次数据从内存写入到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的到来。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理解了上述过程，则必然对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的数据插入性能为何是上图所示的曲线的原因一目了然。与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轴几乎平行的直线，表明数据正在被写入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所在机器的内存中。而较低的波峰意味着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正在将内存写入到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上，较高的波峰意味着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不仅正在将内存刷入到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，而且还在执行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两种操作。如果调整“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hbase.hstore.compactionThreshold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的值为一个较大的数量，例如改成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，可以预见，在每两个高峰之间必然会等间隔的出现三次较低的波峰，并可预见到，高峰的高度将远超过上述值为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时的高峰高度（因为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的工作更为艰巨）。由于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数量由少到多，而我们插入的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是随机的，因此每一个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中的数据都会均匀的增加，同一段时间插入的数据将被分布到越来越多的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上，因此波峰之间的间隔时间也将会越来越长。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再次理解上述论述，我们可以推断出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的数据插入性能实际上应该被分为三种情况，即直线状态、低峰状态和高峰状态。在这三种情况下得到的性能数据才是最终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插入性能的真实描述。那么提供给用户的数据该是采取哪一个呢？我认为直线状态由于其所占时间会较长，尤其在用户写入数据的速度也许并不是那么快的情况下，所以这个状态下得到的性能数据结果更应该提供给用户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F921-EA82-4722-AEE0-60BE382D83B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通过加机器提升性能</a:t>
            </a:r>
            <a:endParaRPr lang="en-US" altLang="zh-CN" dirty="0" smtClean="0"/>
          </a:p>
          <a:p>
            <a:r>
              <a:rPr lang="zh-CN" altLang="en-US" dirty="0" smtClean="0"/>
              <a:t>支持行锁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F921-EA82-4722-AEE0-60BE382D83B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F921-EA82-4722-AEE0-60BE382D83B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F921-EA82-4722-AEE0-60BE382D83B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表是在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声明的时候定义的。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表的一段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一些列的集合。一个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所有列成员是有着相同的前缀。比如，列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courses:history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 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courses:math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都是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family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的成员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冒号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(:)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的分隔符，用来区分前缀和列名。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前缀必须是可打印的字符，剩下的部分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称为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qualify),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可以又任意字节数组组成。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必须在表建立的时候声明。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就不需要了，随时可以新建。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在物理上，一个的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成员在文件系统上都是存储在一起。因为存储优化都是针对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级别的，这就意味着，一个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colimn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family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的所有成员的是用相同的方式访问的。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{row, column, version}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元组就是一个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中的一个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cell。Cell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的内容是不可分割的字节数组。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尽管在概念视图里，表可以被看成是一个稀疏的行的集合。但在物理上，它的是区分</a:t>
            </a:r>
            <a:r>
              <a:rPr lang="en-US" dirty="0" smtClean="0"/>
              <a:t>column family </a:t>
            </a:r>
            <a:r>
              <a:rPr lang="zh-CN" altLang="en-US" dirty="0" smtClean="0"/>
              <a:t>存储的。新的</a:t>
            </a:r>
            <a:r>
              <a:rPr lang="en-US" dirty="0" smtClean="0"/>
              <a:t>columns</a:t>
            </a:r>
            <a:r>
              <a:rPr lang="zh-CN" altLang="en-US" dirty="0" smtClean="0"/>
              <a:t>可以不经过声明直接加入一个</a:t>
            </a:r>
            <a:r>
              <a:rPr lang="en-US" dirty="0" smtClean="0"/>
              <a:t>column.</a:t>
            </a:r>
            <a:br>
              <a:rPr 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值得注意的是在上面的概念视图中空白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在物理上是不存储的，因为根本没有必要存储。因此若一个请求为要获取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t8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时间的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contents:html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，他的结果就是空。相似的，若请求为获取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t9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时间的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anchor:my.look.ca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，结果也是空。但是，如果不指明时间，将会返回最新时间的行，每个最新的都会返回。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行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 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是不可分割的字节数组。行是按字典排序由低到高存储在表中的。一个空的数组是用来标识表空间的起始或者结尾。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版本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 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{row, column, version}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元组是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 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但是有可能会有很多的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是相同的，可以使用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来区分不同的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是用字节数组表示的，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则是用一个长整型表示。这个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的值使用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java.util.Date.getTime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或者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System.currentTimeMillis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产生的。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中，版本是按倒序排列的，因此当读取这个文件的时候，最先找到的是最近的版本。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F921-EA82-4722-AEE0-60BE382D83B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Put(byte[] row)</a:t>
            </a:r>
          </a:p>
          <a:p>
            <a:endParaRPr lang="en-US" altLang="zh-CN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12.1.2. 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写缓冲和批量操作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若关闭了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HTable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13.6.1. AutoFlush"/>
              </a:rPr>
              <a:t>Section 13.6.1, “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13.6.1. AutoFlush"/>
              </a:rPr>
              <a:t>AutoFlush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13.6.1. AutoFlush"/>
              </a:rPr>
              <a:t>”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，Put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操作会在写缓冲填满的时候向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发起请求。默认情况下，写缓冲是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Htable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被废弃之前，要调用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close(),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flushCommits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操作，这样写缓冲就不会丢失。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要想更好的细粒度控制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的批量操作，可以参考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Htable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batch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zh-CN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F921-EA82-4722-AEE0-60BE382D83B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F921-EA82-4722-AEE0-60BE382D83B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HMaster</a:t>
            </a:r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没有单点问题，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中可以启动多个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HMaster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 Election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机制保证总有一个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运行，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在功能上主要负责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的管理工作：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1.      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管理用户对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的增、删、改、查操作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2.      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管理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的负载均衡，调整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分布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3.      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 Split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后，负责新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的分配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4.      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停机后，负责失效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HRegionServer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迁移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HRegionServer</a:t>
            </a:r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主要负责响应用户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请求，向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文件系统中读写数据，是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中最核心的模块。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RPC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机制与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进行通信，对于管理类操作，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RPC；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对于数据读写类操作，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RPC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[root-region-server, </a:t>
            </a:r>
            <a:r>
              <a:rPr lang="en-US" altLang="zh-CN" dirty="0" err="1" smtClean="0"/>
              <a:t>rs</a:t>
            </a:r>
            <a:r>
              <a:rPr lang="en-US" altLang="zh-CN" dirty="0" smtClean="0"/>
              <a:t>, unassigned, table, master, shutdown]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 Quorum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中除了存储了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ROOT-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表的地址和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的地址，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也会把自己以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Ephemeral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方式注册到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中，使得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可以随时感知到各个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HRegionServer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的健康状态。此外，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也避免了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的单点问题，见下文描述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zh-CN" dirty="0" smtClean="0"/>
              <a:t> Watcher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F921-EA82-4722-AEE0-60BE382D83B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hbas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276872"/>
            <a:ext cx="4464496" cy="1099949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357301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黑体" pitchFamily="2" charset="-122"/>
                <a:ea typeface="黑体" pitchFamily="2" charset="-122"/>
              </a:rPr>
              <a:t>介绍</a:t>
            </a:r>
            <a:endParaRPr lang="zh-CN" altLang="en-US" sz="5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总体结构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Master</a:t>
            </a:r>
          </a:p>
          <a:p>
            <a:pPr lvl="1"/>
            <a:r>
              <a:rPr lang="en-US" altLang="zh-CN" dirty="0" smtClean="0"/>
              <a:t>Region</a:t>
            </a:r>
            <a:r>
              <a:rPr lang="zh-CN" altLang="en-US" dirty="0" smtClean="0"/>
              <a:t>之上的操作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Put/Get</a:t>
            </a:r>
            <a:r>
              <a:rPr lang="zh-CN" altLang="en-US" dirty="0" smtClean="0"/>
              <a:t>不经过</a:t>
            </a:r>
            <a:r>
              <a:rPr lang="en-US" altLang="zh-CN" dirty="0" smtClean="0"/>
              <a:t>Master</a:t>
            </a:r>
          </a:p>
          <a:p>
            <a:r>
              <a:rPr lang="en-US" altLang="zh-CN" dirty="0" err="1" smtClean="0"/>
              <a:t>RegionServer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Region</a:t>
            </a:r>
            <a:r>
              <a:rPr lang="zh-CN" altLang="en-US" dirty="0" smtClean="0"/>
              <a:t>之下的操作</a:t>
            </a:r>
            <a:endParaRPr lang="en-US" altLang="zh-CN" dirty="0" smtClean="0"/>
          </a:p>
          <a:p>
            <a:r>
              <a:rPr lang="en-US" altLang="zh-CN" dirty="0" smtClean="0"/>
              <a:t>HDFS</a:t>
            </a:r>
          </a:p>
          <a:p>
            <a:pPr lvl="1"/>
            <a:r>
              <a:rPr lang="en-US" altLang="zh-CN" dirty="0" err="1" smtClean="0"/>
              <a:t>HFile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HLog</a:t>
            </a:r>
            <a:endParaRPr lang="en-US" altLang="zh-CN" dirty="0" smtClean="0"/>
          </a:p>
          <a:p>
            <a:r>
              <a:rPr lang="en-US" altLang="zh-CN" dirty="0" err="1" smtClean="0"/>
              <a:t>ZooKeeper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状态信息</a:t>
            </a:r>
            <a:endParaRPr lang="zh-CN" altLang="en-US" dirty="0"/>
          </a:p>
        </p:txBody>
      </p:sp>
      <p:pic>
        <p:nvPicPr>
          <p:cNvPr id="6" name="内容占位符 3" descr="btimp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492896"/>
            <a:ext cx="4476891" cy="29523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RegionServer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hbase-fil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84784"/>
            <a:ext cx="9144000" cy="48241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HFile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91264" cy="4713387"/>
          </a:xfrm>
        </p:spPr>
        <p:txBody>
          <a:bodyPr/>
          <a:lstStyle/>
          <a:p>
            <a:r>
              <a:rPr lang="en-US" altLang="zh-CN" dirty="0" err="1" smtClean="0"/>
              <a:t>DataBlock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存储</a:t>
            </a:r>
            <a:r>
              <a:rPr lang="en-US" altLang="zh-CN" sz="2400" dirty="0" smtClean="0"/>
              <a:t>Key-Value</a:t>
            </a:r>
          </a:p>
          <a:p>
            <a:r>
              <a:rPr lang="en-US" altLang="zh-CN" dirty="0" err="1" smtClean="0"/>
              <a:t>MetaBlock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可选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sz="2400" dirty="0" smtClean="0"/>
              <a:t>存储</a:t>
            </a:r>
            <a:r>
              <a:rPr lang="en-US" altLang="zh-CN" sz="2400" dirty="0" err="1" smtClean="0"/>
              <a:t>BloomFilter</a:t>
            </a:r>
            <a:endParaRPr lang="en-US" altLang="zh-CN" sz="2400" dirty="0" smtClean="0"/>
          </a:p>
          <a:p>
            <a:r>
              <a:rPr lang="en-US" altLang="zh-CN" dirty="0" err="1" smtClean="0"/>
              <a:t>DataBlockIndex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Key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Block Offset</a:t>
            </a:r>
          </a:p>
          <a:p>
            <a:r>
              <a:rPr lang="en-US" altLang="zh-CN" dirty="0" smtClean="0"/>
              <a:t>Read</a:t>
            </a:r>
          </a:p>
          <a:p>
            <a:pPr lvl="1"/>
            <a:r>
              <a:rPr lang="zh-CN" altLang="en-US" sz="2400" dirty="0" smtClean="0"/>
              <a:t>占用内存，加载缓慢</a:t>
            </a:r>
            <a:endParaRPr lang="en-US" altLang="zh-CN" sz="2400" dirty="0" smtClean="0"/>
          </a:p>
          <a:p>
            <a:r>
              <a:rPr lang="en-US" altLang="zh-CN" dirty="0" smtClean="0"/>
              <a:t>Write</a:t>
            </a:r>
          </a:p>
        </p:txBody>
      </p:sp>
      <p:pic>
        <p:nvPicPr>
          <p:cNvPr id="4" name="图片 3" descr="hfi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1268760"/>
            <a:ext cx="5354517" cy="1584176"/>
          </a:xfrm>
          <a:prstGeom prst="rect">
            <a:avLst/>
          </a:prstGeom>
        </p:spPr>
      </p:pic>
      <p:pic>
        <p:nvPicPr>
          <p:cNvPr id="5" name="图片 4" descr="keyvalu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19872" y="2996952"/>
            <a:ext cx="4896544" cy="767804"/>
          </a:xfrm>
          <a:prstGeom prst="rect">
            <a:avLst/>
          </a:prstGeom>
        </p:spPr>
      </p:pic>
      <p:pic>
        <p:nvPicPr>
          <p:cNvPr id="7" name="图片 6" descr="TM截图未命名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786" y="3933056"/>
            <a:ext cx="3535214" cy="2433662"/>
          </a:xfrm>
          <a:prstGeom prst="rect">
            <a:avLst/>
          </a:prstGeom>
        </p:spPr>
      </p:pic>
      <p:sp>
        <p:nvSpPr>
          <p:cNvPr id="11" name="右大括号 10"/>
          <p:cNvSpPr/>
          <p:nvPr/>
        </p:nvSpPr>
        <p:spPr>
          <a:xfrm rot="16200000">
            <a:off x="5796136" y="692696"/>
            <a:ext cx="288032" cy="44644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肘形连接符 12"/>
          <p:cNvCxnSpPr/>
          <p:nvPr/>
        </p:nvCxnSpPr>
        <p:spPr>
          <a:xfrm rot="5400000">
            <a:off x="7452320" y="2924944"/>
            <a:ext cx="187220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Hfile</a:t>
            </a:r>
            <a:r>
              <a:rPr lang="zh-CN" altLang="en-US" dirty="0" smtClean="0"/>
              <a:t>性能测试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b="1" dirty="0" smtClean="0"/>
          </a:p>
          <a:p>
            <a:endParaRPr lang="zh-CN" altLang="en-US" dirty="0"/>
          </a:p>
        </p:txBody>
      </p:sp>
      <p:graphicFrame>
        <p:nvGraphicFramePr>
          <p:cNvPr id="8" name="图表 7"/>
          <p:cNvGraphicFramePr/>
          <p:nvPr/>
        </p:nvGraphicFramePr>
        <p:xfrm>
          <a:off x="971600" y="3501008"/>
          <a:ext cx="7920880" cy="3356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187624" y="1412776"/>
          <a:ext cx="6336704" cy="189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584176"/>
                <a:gridCol w="1584176"/>
                <a:gridCol w="1584176"/>
              </a:tblGrid>
              <a:tr h="350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/>
                        <a:t> 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/>
                        <a:t>none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 err="1"/>
                        <a:t>gz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 err="1"/>
                        <a:t>lzo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505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Write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20718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/>
                        <a:t>23885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55147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505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Full Scan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41436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94937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100000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505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Random Seek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600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989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956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70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Random Short Scan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12241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25568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25655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image003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692696"/>
            <a:ext cx="4068452" cy="23248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寻找</a:t>
            </a:r>
            <a:r>
              <a:rPr lang="en-US" altLang="zh-CN" dirty="0" err="1" smtClean="0"/>
              <a:t>RegionServer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ZooKeeper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-ROOT-(</a:t>
            </a:r>
            <a:r>
              <a:rPr lang="zh-CN" altLang="en-US" dirty="0" smtClean="0"/>
              <a:t>单</a:t>
            </a:r>
            <a:r>
              <a:rPr lang="en-US" altLang="zh-CN" dirty="0" smtClean="0"/>
              <a:t>Region)</a:t>
            </a:r>
          </a:p>
          <a:p>
            <a:pPr lvl="1"/>
            <a:r>
              <a:rPr lang="en-US" altLang="zh-CN" dirty="0" smtClean="0"/>
              <a:t>.META.</a:t>
            </a:r>
          </a:p>
          <a:p>
            <a:pPr lvl="1"/>
            <a:r>
              <a:rPr lang="zh-CN" altLang="en-US" dirty="0" smtClean="0"/>
              <a:t>用户表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图片 5" descr="colfam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39952" y="3217262"/>
            <a:ext cx="4794958" cy="364073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Put/Get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PUT</a:t>
            </a:r>
          </a:p>
          <a:p>
            <a:r>
              <a:rPr lang="en-US" altLang="zh-CN" dirty="0" smtClean="0"/>
              <a:t>DELETE</a:t>
            </a:r>
          </a:p>
          <a:p>
            <a:r>
              <a:rPr lang="en-US" altLang="zh-CN" dirty="0" smtClean="0"/>
              <a:t>GET</a:t>
            </a:r>
          </a:p>
          <a:p>
            <a:r>
              <a:rPr lang="en-US" altLang="zh-CN" dirty="0" smtClean="0"/>
              <a:t>SCAN</a:t>
            </a:r>
          </a:p>
          <a:p>
            <a:endParaRPr lang="zh-CN" altLang="en-US" dirty="0"/>
          </a:p>
        </p:txBody>
      </p:sp>
      <p:pic>
        <p:nvPicPr>
          <p:cNvPr id="4" name="图片 3" descr="rowsto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3789040"/>
            <a:ext cx="4824536" cy="2650634"/>
          </a:xfrm>
          <a:prstGeom prst="rect">
            <a:avLst/>
          </a:prstGeom>
        </p:spPr>
      </p:pic>
      <p:pic>
        <p:nvPicPr>
          <p:cNvPr id="6" name="图片 5" descr="lsmtre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19872" y="1628800"/>
            <a:ext cx="5397685" cy="194421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Region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Flush </a:t>
            </a:r>
            <a:r>
              <a:rPr lang="en-US" altLang="zh-CN" dirty="0" err="1" smtClean="0"/>
              <a:t>MemStore</a:t>
            </a:r>
            <a:endParaRPr lang="en-US" altLang="zh-CN" dirty="0" smtClean="0"/>
          </a:p>
          <a:p>
            <a:r>
              <a:rPr lang="en-US" altLang="zh-CN" dirty="0" smtClean="0"/>
              <a:t>Compact</a:t>
            </a:r>
          </a:p>
          <a:p>
            <a:r>
              <a:rPr lang="en-US" altLang="zh-CN" dirty="0" smtClean="0"/>
              <a:t>Major Compact</a:t>
            </a:r>
          </a:p>
          <a:p>
            <a:r>
              <a:rPr lang="en-US" altLang="zh-CN" dirty="0" smtClean="0"/>
              <a:t>Split</a:t>
            </a:r>
          </a:p>
          <a:p>
            <a:endParaRPr lang="en-US" altLang="zh-CN" dirty="0" smtClean="0"/>
          </a:p>
        </p:txBody>
      </p:sp>
      <p:pic>
        <p:nvPicPr>
          <p:cNvPr id="4" name="图片 3" descr="Image_8_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340768"/>
            <a:ext cx="4634960" cy="471599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使用技巧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Schema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Column Family</a:t>
            </a:r>
            <a:r>
              <a:rPr lang="zh-CN" altLang="en-US" dirty="0" smtClean="0"/>
              <a:t>的数量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最好为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的设计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避免单调递增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最小化</a:t>
            </a:r>
            <a:endParaRPr lang="en-US" altLang="zh-CN" dirty="0" smtClean="0"/>
          </a:p>
          <a:p>
            <a:r>
              <a:rPr lang="zh-CN" altLang="en-US" dirty="0" smtClean="0"/>
              <a:t>最小化</a:t>
            </a:r>
            <a:r>
              <a:rPr lang="en-US" altLang="zh-CN" dirty="0" smtClean="0"/>
              <a:t>Column</a:t>
            </a:r>
            <a:endParaRPr lang="zh-CN" altLang="en-US" dirty="0"/>
          </a:p>
        </p:txBody>
      </p:sp>
      <p:pic>
        <p:nvPicPr>
          <p:cNvPr id="8" name="图片 7" descr="hd-tablet-splitt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412776"/>
            <a:ext cx="3816424" cy="4939543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Schema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Column Family</a:t>
            </a:r>
            <a:r>
              <a:rPr lang="zh-CN" altLang="en-US" dirty="0" smtClean="0"/>
              <a:t>的数量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最好为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的设计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避免单调递增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最小化</a:t>
            </a:r>
            <a:endParaRPr lang="en-US" altLang="zh-CN" dirty="0" smtClean="0"/>
          </a:p>
          <a:p>
            <a:r>
              <a:rPr lang="zh-CN" altLang="en-US" dirty="0" smtClean="0"/>
              <a:t>最小化</a:t>
            </a:r>
            <a:r>
              <a:rPr lang="en-US" altLang="zh-CN" dirty="0" smtClean="0"/>
              <a:t>Column</a:t>
            </a:r>
            <a:endParaRPr lang="zh-CN" altLang="en-US" dirty="0"/>
          </a:p>
        </p:txBody>
      </p:sp>
      <p:pic>
        <p:nvPicPr>
          <p:cNvPr id="5" name="图片 4" descr="tablet-splitting-randomly-distributed-key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28800"/>
            <a:ext cx="4360531" cy="3363838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HBASE</a:t>
            </a:r>
            <a:r>
              <a:rPr lang="zh-CN" altLang="en-US" dirty="0" smtClean="0"/>
              <a:t>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HBASE</a:t>
            </a:r>
            <a:r>
              <a:rPr lang="zh-CN" altLang="en-US" dirty="0" smtClean="0"/>
              <a:t>是存储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HDFS</a:t>
            </a:r>
          </a:p>
          <a:p>
            <a:r>
              <a:rPr lang="zh-CN" altLang="en-US" dirty="0" smtClean="0"/>
              <a:t>实时随机读写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6" name="图片 5" descr="hadoop_ecosyste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484784"/>
            <a:ext cx="4896544" cy="36724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Schema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Column Family</a:t>
            </a:r>
            <a:r>
              <a:rPr lang="zh-CN" altLang="en-US" dirty="0" smtClean="0"/>
              <a:t>的数量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最好为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的设计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避免单调递增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最小化</a:t>
            </a:r>
            <a:endParaRPr lang="en-US" altLang="zh-CN" dirty="0" smtClean="0"/>
          </a:p>
          <a:p>
            <a:r>
              <a:rPr lang="zh-CN" altLang="en-US" dirty="0" smtClean="0"/>
              <a:t>最小化</a:t>
            </a:r>
            <a:r>
              <a:rPr lang="en-US" altLang="zh-CN" dirty="0" smtClean="0"/>
              <a:t>Column</a:t>
            </a:r>
            <a:endParaRPr lang="zh-CN" altLang="en-US" dirty="0"/>
          </a:p>
        </p:txBody>
      </p:sp>
      <p:pic>
        <p:nvPicPr>
          <p:cNvPr id="5" name="图片 4" descr="tablet-splitting-monotonically-increasing-key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815" y="1628800"/>
            <a:ext cx="4667185" cy="36004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mapredu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41575" y="1556792"/>
            <a:ext cx="3902425" cy="33123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结合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Mapper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Region</a:t>
            </a:r>
            <a:r>
              <a:rPr lang="zh-CN" altLang="en-US" dirty="0" smtClean="0"/>
              <a:t>数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Mapper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en-US" altLang="zh-CN" dirty="0" smtClean="0"/>
              <a:t>Reducer</a:t>
            </a:r>
          </a:p>
          <a:p>
            <a:pPr lvl="1"/>
            <a:r>
              <a:rPr lang="en-US" altLang="zh-CN" dirty="0" smtClean="0"/>
              <a:t>Region</a:t>
            </a:r>
            <a:r>
              <a:rPr lang="zh-CN" altLang="en-US" dirty="0" smtClean="0"/>
              <a:t>数</a:t>
            </a:r>
            <a:r>
              <a:rPr lang="en-US" altLang="zh-CN" dirty="0" smtClean="0"/>
              <a:t>=Reducer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Reducer</a:t>
            </a:r>
            <a:r>
              <a:rPr lang="zh-CN" altLang="en-US" dirty="0" smtClean="0"/>
              <a:t>写</a:t>
            </a:r>
            <a:r>
              <a:rPr lang="en-US" altLang="zh-CN" dirty="0" err="1" smtClean="0"/>
              <a:t>Hfile</a:t>
            </a:r>
            <a:r>
              <a:rPr lang="en-US" altLang="zh-CN" dirty="0" smtClean="0"/>
              <a:t>,</a:t>
            </a:r>
            <a:r>
              <a:rPr lang="zh-CN" altLang="en-US" dirty="0" smtClean="0"/>
              <a:t>再 </a:t>
            </a:r>
            <a:r>
              <a:rPr lang="en-US" altLang="zh-CN" dirty="0" err="1" smtClean="0"/>
              <a:t>BulkLoad</a:t>
            </a:r>
            <a:endParaRPr lang="en-US" altLang="zh-CN" dirty="0" smtClean="0"/>
          </a:p>
          <a:p>
            <a:r>
              <a:rPr lang="en-US" altLang="zh-CN" dirty="0" smtClean="0"/>
              <a:t>Hive/Pig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单列索引</a:t>
            </a:r>
            <a:endParaRPr lang="en-US" altLang="zh-CN" dirty="0" smtClean="0"/>
          </a:p>
          <a:p>
            <a:r>
              <a:rPr lang="zh-CN" altLang="en-US" dirty="0" smtClean="0"/>
              <a:t>组合索引</a:t>
            </a:r>
            <a:endParaRPr lang="en-US" altLang="zh-CN" dirty="0" smtClean="0"/>
          </a:p>
          <a:p>
            <a:r>
              <a:rPr lang="en-US" altLang="zh-CN" dirty="0" smtClean="0"/>
              <a:t>Join?</a:t>
            </a:r>
          </a:p>
          <a:p>
            <a:pPr lvl="1"/>
            <a:r>
              <a:rPr lang="en-US" altLang="zh-CN" dirty="0" smtClean="0"/>
              <a:t>Key &lt;=&gt; </a:t>
            </a:r>
            <a:r>
              <a:rPr lang="en-US" altLang="zh-CN" dirty="0" err="1" smtClean="0"/>
              <a:t>Kind:ID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11960" y="1700808"/>
          <a:ext cx="44999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9077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Index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Column:Value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851920" y="4149080"/>
          <a:ext cx="494387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130"/>
                <a:gridCol w="1848742"/>
              </a:tblGrid>
              <a:tr h="29883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Index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Column:Value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Column:Value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下箭头 5"/>
          <p:cNvSpPr/>
          <p:nvPr/>
        </p:nvSpPr>
        <p:spPr>
          <a:xfrm>
            <a:off x="6588224" y="2996952"/>
            <a:ext cx="288032" cy="64807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76256" y="24928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单列索引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6296" y="5229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组合索引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开发调优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Table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BlockSize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BloomFilter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BlockCache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InMemory</a:t>
            </a:r>
            <a:endParaRPr lang="en-US" altLang="zh-CN" dirty="0" smtClean="0"/>
          </a:p>
          <a:p>
            <a:r>
              <a:rPr lang="zh-CN" altLang="en-US" dirty="0" smtClean="0"/>
              <a:t>尽可能使用</a:t>
            </a:r>
            <a:r>
              <a:rPr lang="en-US" altLang="zh-CN" dirty="0" smtClean="0"/>
              <a:t>Bulk Load</a:t>
            </a:r>
          </a:p>
          <a:p>
            <a:r>
              <a:rPr lang="en-US" altLang="zh-CN" dirty="0" smtClean="0"/>
              <a:t>Put</a:t>
            </a:r>
            <a:r>
              <a:rPr lang="zh-CN" altLang="en-US" dirty="0" smtClean="0"/>
              <a:t>使用客户端</a:t>
            </a:r>
            <a:r>
              <a:rPr lang="en-US" altLang="zh-CN" dirty="0" smtClean="0"/>
              <a:t>Cache</a:t>
            </a:r>
          </a:p>
          <a:p>
            <a:r>
              <a:rPr lang="en-US" altLang="zh-CN" dirty="0" smtClean="0"/>
              <a:t>Scan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Cache/Batch</a:t>
            </a:r>
          </a:p>
        </p:txBody>
      </p:sp>
      <p:pic>
        <p:nvPicPr>
          <p:cNvPr id="4" name="图片 3" descr="6336783480_5f7e19e9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132856"/>
            <a:ext cx="4762500" cy="1714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运维技巧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HBASE </a:t>
            </a:r>
            <a:r>
              <a:rPr lang="zh-CN" altLang="en-US" dirty="0" smtClean="0"/>
              <a:t>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Hadoop</a:t>
            </a:r>
            <a:r>
              <a:rPr lang="en-US" altLang="zh-CN" dirty="0" smtClean="0"/>
              <a:t> 0.20.x</a:t>
            </a:r>
          </a:p>
          <a:p>
            <a:pPr lvl="1"/>
            <a:r>
              <a:rPr lang="en-US" altLang="zh-CN" dirty="0" smtClean="0"/>
              <a:t>Append</a:t>
            </a:r>
            <a:r>
              <a:rPr lang="zh-CN" altLang="en-US" dirty="0" smtClean="0"/>
              <a:t>补丁</a:t>
            </a:r>
            <a:endParaRPr lang="en-US" altLang="zh-CN" dirty="0" smtClean="0"/>
          </a:p>
          <a:p>
            <a:r>
              <a:rPr lang="en-US" altLang="zh-CN" dirty="0" err="1" smtClean="0"/>
              <a:t>ZooKeeper</a:t>
            </a:r>
            <a:endParaRPr lang="en-US" altLang="zh-CN" dirty="0" smtClean="0"/>
          </a:p>
          <a:p>
            <a:r>
              <a:rPr lang="en-US" altLang="zh-CN" dirty="0" smtClean="0"/>
              <a:t>Metric</a:t>
            </a:r>
          </a:p>
          <a:p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RegionServer</a:t>
            </a:r>
            <a:r>
              <a:rPr lang="en-US" altLang="zh-CN" dirty="0" smtClean="0"/>
              <a:t> 12GB</a:t>
            </a:r>
          </a:p>
          <a:p>
            <a:pPr lvl="2"/>
            <a:r>
              <a:rPr lang="en-US" altLang="zh-CN" dirty="0" err="1" smtClean="0"/>
              <a:t>MemStore</a:t>
            </a:r>
            <a:r>
              <a:rPr lang="en-US" altLang="zh-CN" dirty="0" smtClean="0"/>
              <a:t>  &lt;=40%</a:t>
            </a:r>
          </a:p>
          <a:p>
            <a:pPr lvl="2"/>
            <a:r>
              <a:rPr lang="en-US" altLang="zh-CN" dirty="0" err="1" smtClean="0"/>
              <a:t>HFile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DataIndex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err="1" smtClean="0"/>
              <a:t>BlockCache</a:t>
            </a:r>
            <a:r>
              <a:rPr lang="en-US" altLang="zh-CN" dirty="0" smtClean="0"/>
              <a:t> &lt;=20%</a:t>
            </a:r>
          </a:p>
          <a:p>
            <a:pPr lvl="1"/>
            <a:r>
              <a:rPr lang="en-US" altLang="zh-CN" dirty="0" smtClean="0"/>
              <a:t>Master 4GB</a:t>
            </a:r>
          </a:p>
          <a:p>
            <a:pPr lvl="1"/>
            <a:r>
              <a:rPr lang="en-US" altLang="zh-CN" dirty="0" err="1" smtClean="0"/>
              <a:t>ZooKeeper</a:t>
            </a:r>
            <a:r>
              <a:rPr lang="en-US" altLang="zh-CN" dirty="0" smtClean="0"/>
              <a:t> 1GB</a:t>
            </a:r>
          </a:p>
        </p:txBody>
      </p:sp>
      <p:pic>
        <p:nvPicPr>
          <p:cNvPr id="4" name="图片 3" descr="TM截图未命名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2636912"/>
            <a:ext cx="3429479" cy="1584176"/>
          </a:xfrm>
          <a:prstGeom prst="rect">
            <a:avLst/>
          </a:prstGeom>
        </p:spPr>
      </p:pic>
      <p:pic>
        <p:nvPicPr>
          <p:cNvPr id="5" name="图片 4" descr="TM截图未命名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684" y="4581128"/>
            <a:ext cx="3821448" cy="162695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Region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预创建</a:t>
            </a:r>
            <a:r>
              <a:rPr lang="en-US" altLang="zh-CN" dirty="0" smtClean="0"/>
              <a:t>Region</a:t>
            </a:r>
          </a:p>
          <a:p>
            <a:r>
              <a:rPr lang="en-US" altLang="zh-CN" dirty="0" smtClean="0"/>
              <a:t>Region</a:t>
            </a:r>
            <a:r>
              <a:rPr lang="zh-CN" altLang="en-US" dirty="0" smtClean="0"/>
              <a:t>的大小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hbase.hregion.max.filesize</a:t>
            </a:r>
            <a:r>
              <a:rPr lang="en-US" altLang="zh-CN" dirty="0" smtClean="0"/>
              <a:t>=256MB,1GB,4GB</a:t>
            </a:r>
          </a:p>
          <a:p>
            <a:pPr lvl="1"/>
            <a:r>
              <a:rPr lang="zh-CN" altLang="en-US" dirty="0" smtClean="0"/>
              <a:t>手动</a:t>
            </a:r>
            <a:r>
              <a:rPr lang="en-US" altLang="zh-CN" dirty="0" smtClean="0"/>
              <a:t>Split,</a:t>
            </a:r>
            <a:r>
              <a:rPr lang="zh-CN" altLang="en-US" dirty="0" smtClean="0"/>
              <a:t>交错负载</a:t>
            </a:r>
            <a:endParaRPr lang="en-US" altLang="zh-CN" dirty="0" smtClean="0"/>
          </a:p>
          <a:p>
            <a:r>
              <a:rPr lang="en-US" altLang="zh-CN" dirty="0" smtClean="0"/>
              <a:t>Region</a:t>
            </a:r>
            <a:r>
              <a:rPr lang="zh-CN" altLang="en-US" dirty="0" smtClean="0"/>
              <a:t>合并</a:t>
            </a:r>
            <a:endParaRPr lang="en-US" altLang="zh-CN" dirty="0" smtClean="0"/>
          </a:p>
          <a:p>
            <a:pPr lvl="1"/>
            <a:r>
              <a:rPr lang="en-US" dirty="0" err="1" smtClean="0"/>
              <a:t>hbase.hstore.compactionThreshold</a:t>
            </a:r>
            <a:r>
              <a:rPr lang="en-US" dirty="0" smtClean="0"/>
              <a:t>=3</a:t>
            </a:r>
          </a:p>
          <a:p>
            <a:pPr lvl="1"/>
            <a:r>
              <a:rPr lang="en-US" dirty="0" err="1" smtClean="0"/>
              <a:t>hbase.hstore.blockingStoreFile</a:t>
            </a:r>
            <a:r>
              <a:rPr lang="en-US" altLang="zh-CN" dirty="0" err="1" smtClean="0"/>
              <a:t>s</a:t>
            </a:r>
            <a:r>
              <a:rPr lang="en-US" dirty="0" smtClean="0"/>
              <a:t>=7(</a:t>
            </a:r>
            <a:r>
              <a:rPr lang="zh-CN" altLang="en-US" dirty="0" smtClean="0"/>
              <a:t>阻塞</a:t>
            </a:r>
            <a:r>
              <a:rPr lang="en-US" altLang="zh-CN" dirty="0" smtClean="0"/>
              <a:t>,</a:t>
            </a:r>
            <a:r>
              <a:rPr lang="zh-CN" altLang="en-US" dirty="0" smtClean="0"/>
              <a:t>超时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hbase.hstore.compaction.max</a:t>
            </a:r>
            <a:r>
              <a:rPr lang="en-US" dirty="0" smtClean="0"/>
              <a:t>=10</a:t>
            </a:r>
          </a:p>
          <a:p>
            <a:pPr lvl="1"/>
            <a:r>
              <a:rPr lang="en-US" dirty="0" err="1" smtClean="0"/>
              <a:t>hbase.hregion.majorcompaction</a:t>
            </a:r>
            <a:r>
              <a:rPr lang="en-US" dirty="0" smtClean="0"/>
              <a:t>=86400,0</a:t>
            </a:r>
            <a:endParaRPr lang="en-US" altLang="zh-CN" dirty="0" smtClean="0"/>
          </a:p>
          <a:p>
            <a:r>
              <a:rPr lang="en-US" altLang="zh-CN" dirty="0" err="1" smtClean="0"/>
              <a:t>MemStore</a:t>
            </a:r>
            <a:r>
              <a:rPr lang="en-US" altLang="zh-CN" dirty="0" smtClean="0"/>
              <a:t> Flush</a:t>
            </a:r>
          </a:p>
          <a:p>
            <a:pPr lvl="1"/>
            <a:r>
              <a:rPr lang="en-US" dirty="0" err="1" smtClean="0"/>
              <a:t>hbase.regionserver.global.memstore.upperLimit</a:t>
            </a:r>
            <a:endParaRPr lang="en-US" dirty="0" smtClean="0"/>
          </a:p>
          <a:p>
            <a:pPr lvl="1"/>
            <a:r>
              <a:rPr lang="en-US" dirty="0" err="1" smtClean="0"/>
              <a:t>hbase.regionserver.global.memstore.lowerLimit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运维调优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Java GC</a:t>
            </a:r>
          </a:p>
          <a:p>
            <a:pPr lvl="1"/>
            <a:r>
              <a:rPr lang="en-US" dirty="0" smtClean="0"/>
              <a:t>JVM GC</a:t>
            </a:r>
            <a:r>
              <a:rPr lang="zh-CN" altLang="en-US" dirty="0" smtClean="0"/>
              <a:t>调整</a:t>
            </a:r>
            <a:r>
              <a:rPr lang="en-US" altLang="zh-CN" dirty="0" smtClean="0"/>
              <a:t>(</a:t>
            </a:r>
            <a:r>
              <a:rPr lang="en-US" dirty="0" err="1" smtClean="0"/>
              <a:t>ParNewGC+CMS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Full GC-10s/GB</a:t>
            </a:r>
          </a:p>
          <a:p>
            <a:pPr lvl="1"/>
            <a:r>
              <a:rPr lang="en-US" dirty="0" err="1" smtClean="0"/>
              <a:t>MemStore</a:t>
            </a:r>
            <a:r>
              <a:rPr lang="zh-CN" altLang="en-US" dirty="0" smtClean="0"/>
              <a:t>本地分配</a:t>
            </a:r>
            <a:r>
              <a:rPr lang="en-US" altLang="zh-CN" dirty="0" smtClean="0"/>
              <a:t>(2MB,</a:t>
            </a:r>
            <a:r>
              <a:rPr lang="zh-CN" altLang="en-US" dirty="0" smtClean="0"/>
              <a:t>减少碎片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LZO</a:t>
            </a:r>
            <a:r>
              <a:rPr lang="zh-CN" altLang="en-US" dirty="0" smtClean="0"/>
              <a:t>压缩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压缩单位为</a:t>
            </a:r>
            <a:r>
              <a:rPr lang="en-US" altLang="zh-CN" dirty="0" smtClean="0"/>
              <a:t>Block</a:t>
            </a:r>
          </a:p>
          <a:p>
            <a:pPr lvl="1"/>
            <a:r>
              <a:rPr lang="zh-CN" altLang="en-US" dirty="0" smtClean="0"/>
              <a:t>提高性能</a:t>
            </a:r>
            <a:endParaRPr lang="en-US" altLang="zh-CN" dirty="0" smtClean="0"/>
          </a:p>
          <a:p>
            <a:r>
              <a:rPr lang="zh-CN" altLang="en-US" dirty="0" smtClean="0"/>
              <a:t>并发数调整</a:t>
            </a:r>
            <a:endParaRPr lang="en-US" altLang="zh-CN" dirty="0" smtClean="0"/>
          </a:p>
          <a:p>
            <a:pPr lvl="1"/>
            <a:r>
              <a:rPr lang="en-US" b="1" dirty="0" err="1" smtClean="0"/>
              <a:t>hbase.regionserver.handler.count</a:t>
            </a:r>
            <a:endParaRPr lang="en-US" altLang="zh-CN" dirty="0" smtClean="0"/>
          </a:p>
          <a:p>
            <a:r>
              <a:rPr lang="en-US" altLang="zh-CN" dirty="0" smtClean="0"/>
              <a:t>Cache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pPr lvl="1"/>
            <a:r>
              <a:rPr lang="en-US" b="1" dirty="0" err="1" smtClean="0"/>
              <a:t>hfile.block.cache.size</a:t>
            </a:r>
            <a:endParaRPr lang="en-US" b="1" dirty="0" smtClean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941168"/>
            <a:ext cx="8229600" cy="1184995"/>
          </a:xfrm>
        </p:spPr>
        <p:txBody>
          <a:bodyPr/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波动不是很大</a:t>
            </a:r>
            <a:endParaRPr lang="zh-CN" altLang="en-US" dirty="0"/>
          </a:p>
        </p:txBody>
      </p:sp>
      <p:pic>
        <p:nvPicPr>
          <p:cNvPr id="4" name="图片 3" descr="gets_zoomed_300_threa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1" y="1340768"/>
            <a:ext cx="4234071" cy="3528392"/>
          </a:xfrm>
          <a:prstGeom prst="rect">
            <a:avLst/>
          </a:prstGeom>
        </p:spPr>
      </p:pic>
      <p:pic>
        <p:nvPicPr>
          <p:cNvPr id="5" name="图片 4" descr="gets_300_thread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1484784"/>
            <a:ext cx="4061251" cy="33843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HBASE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线性扩展</a:t>
            </a:r>
            <a:endParaRPr lang="en-US" altLang="zh-CN" dirty="0" smtClean="0"/>
          </a:p>
          <a:p>
            <a:r>
              <a:rPr lang="zh-CN" altLang="en-US" dirty="0" smtClean="0"/>
              <a:t>行操作的强一致性</a:t>
            </a:r>
            <a:endParaRPr lang="en-US" altLang="zh-CN" dirty="0" smtClean="0"/>
          </a:p>
          <a:p>
            <a:r>
              <a:rPr lang="zh-CN" altLang="en-US" dirty="0" smtClean="0"/>
              <a:t>自动分表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r>
              <a:rPr lang="en-US" altLang="zh-CN" dirty="0" err="1" smtClean="0"/>
              <a:t>Java,Thrift,REST-ful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Put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5373216"/>
            <a:ext cx="8291264" cy="104097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Put</a:t>
            </a:r>
            <a:r>
              <a:rPr lang="zh-CN" altLang="en-US" dirty="0" smtClean="0"/>
              <a:t>有波动</a:t>
            </a:r>
            <a:endParaRPr lang="en-US" altLang="zh-CN" dirty="0" smtClean="0"/>
          </a:p>
          <a:p>
            <a:r>
              <a:rPr lang="en-US" altLang="zh-CN" dirty="0" smtClean="0"/>
              <a:t>Region</a:t>
            </a:r>
            <a:r>
              <a:rPr lang="zh-CN" altLang="en-US" dirty="0" smtClean="0"/>
              <a:t>操作导致阻塞</a:t>
            </a:r>
            <a:endParaRPr lang="en-US" altLang="zh-CN" dirty="0" smtClean="0"/>
          </a:p>
        </p:txBody>
      </p:sp>
      <p:pic>
        <p:nvPicPr>
          <p:cNvPr id="6" name="图片 5" descr="clip_image0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268760"/>
            <a:ext cx="6552728" cy="409249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Put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84784"/>
            <a:ext cx="5832648" cy="475252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Client</a:t>
            </a:r>
            <a:r>
              <a:rPr lang="zh-CN" altLang="en-US" dirty="0" smtClean="0"/>
              <a:t>重试波动</a:t>
            </a:r>
            <a:endParaRPr lang="en-US" altLang="zh-CN" dirty="0" smtClean="0"/>
          </a:p>
          <a:p>
            <a:r>
              <a:rPr lang="en-US" altLang="zh-CN" dirty="0" err="1" smtClean="0"/>
              <a:t>HLog</a:t>
            </a:r>
            <a:r>
              <a:rPr lang="zh-CN" altLang="en-US" dirty="0" smtClean="0"/>
              <a:t>拖慢速度</a:t>
            </a:r>
            <a:endParaRPr lang="en-US" altLang="zh-CN" dirty="0" smtClean="0"/>
          </a:p>
          <a:p>
            <a:r>
              <a:rPr lang="en-US" altLang="zh-CN" dirty="0" smtClean="0"/>
              <a:t>Split</a:t>
            </a:r>
            <a:r>
              <a:rPr lang="zh-CN" altLang="en-US" dirty="0" smtClean="0"/>
              <a:t>波动</a:t>
            </a:r>
            <a:endParaRPr lang="en-US" altLang="zh-CN" dirty="0" smtClean="0"/>
          </a:p>
          <a:p>
            <a:r>
              <a:rPr lang="en-US" altLang="zh-CN" dirty="0" smtClean="0"/>
              <a:t>Compact</a:t>
            </a:r>
            <a:r>
              <a:rPr lang="zh-CN" altLang="en-US" dirty="0" smtClean="0"/>
              <a:t>波动</a:t>
            </a:r>
            <a:endParaRPr lang="en-US" altLang="zh-CN" dirty="0" smtClean="0"/>
          </a:p>
        </p:txBody>
      </p:sp>
      <p:pic>
        <p:nvPicPr>
          <p:cNvPr id="7" name="图片 6" descr="serverConfigV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429000"/>
            <a:ext cx="5436096" cy="2880320"/>
          </a:xfrm>
          <a:prstGeom prst="rect">
            <a:avLst/>
          </a:prstGeom>
        </p:spPr>
      </p:pic>
      <p:pic>
        <p:nvPicPr>
          <p:cNvPr id="8" name="图片 7" descr="clientConfigV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340768"/>
            <a:ext cx="5364088" cy="190914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HBASE</a:t>
            </a:r>
            <a:r>
              <a:rPr lang="zh-CN" altLang="en-US" dirty="0" smtClean="0"/>
              <a:t>基本性能参数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台</a:t>
            </a:r>
            <a:r>
              <a:rPr lang="en-US" altLang="zh-CN" dirty="0" err="1" smtClean="0"/>
              <a:t>RegionServer</a:t>
            </a:r>
            <a:r>
              <a:rPr lang="en-US" altLang="zh-CN" dirty="0" smtClean="0"/>
              <a:t>.</a:t>
            </a:r>
            <a:r>
              <a:rPr lang="zh-CN" altLang="en-US" dirty="0" smtClean="0"/>
              <a:t>每台</a:t>
            </a:r>
            <a:r>
              <a:rPr lang="en-US" altLang="zh-CN" dirty="0" smtClean="0"/>
              <a:t>8G</a:t>
            </a:r>
            <a:r>
              <a:rPr lang="zh-CN" altLang="en-US" dirty="0" smtClean="0"/>
              <a:t>内存，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核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亿行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11560" y="2996953"/>
          <a:ext cx="5966375" cy="3369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275"/>
                <a:gridCol w="1193275"/>
                <a:gridCol w="1193275"/>
                <a:gridCol w="1193275"/>
                <a:gridCol w="1193275"/>
              </a:tblGrid>
              <a:tr h="6048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Row/s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Row/s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Per node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BigTable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Row/s</a:t>
                      </a:r>
                      <a:r>
                        <a:rPr lang="en-US" altLang="zh-CN" baseline="0" dirty="0" smtClean="0"/>
                        <a:t> </a:t>
                      </a:r>
                    </a:p>
                    <a:p>
                      <a:r>
                        <a:rPr lang="en-US" altLang="zh-CN" baseline="0" dirty="0" smtClean="0"/>
                        <a:t>per node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6048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随机写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14789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14.789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8850</a:t>
                      </a:r>
                      <a:endParaRPr lang="zh-CN" altLang="en-US" dirty="0"/>
                    </a:p>
                  </a:txBody>
                  <a:tcPr/>
                </a:tc>
              </a:tr>
              <a:tr h="604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随机写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noLog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22180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22.180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7393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8850</a:t>
                      </a:r>
                      <a:endParaRPr lang="zh-CN" altLang="en-US" dirty="0"/>
                    </a:p>
                  </a:txBody>
                  <a:tcPr/>
                </a:tc>
              </a:tr>
              <a:tr h="6048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随机读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1.996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1212</a:t>
                      </a:r>
                      <a:endParaRPr lang="zh-CN" altLang="en-US" dirty="0"/>
                    </a:p>
                  </a:txBody>
                  <a:tcPr/>
                </a:tc>
              </a:tr>
              <a:tr h="6048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顺序读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10678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10.678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3559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4425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HBASE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zh-CN" altLang="en-US" dirty="0" smtClean="0"/>
              <a:t>架构设计</a:t>
            </a:r>
            <a:endParaRPr lang="en-US" altLang="zh-CN" dirty="0" smtClean="0"/>
          </a:p>
          <a:p>
            <a:r>
              <a:rPr lang="zh-CN" altLang="en-US" dirty="0" smtClean="0"/>
              <a:t>使用技巧</a:t>
            </a:r>
            <a:endParaRPr lang="en-US" altLang="zh-CN" dirty="0" smtClean="0"/>
          </a:p>
          <a:p>
            <a:r>
              <a:rPr lang="zh-CN" altLang="en-US" dirty="0" smtClean="0"/>
              <a:t>运维技巧</a:t>
            </a:r>
            <a:endParaRPr lang="en-US" altLang="zh-CN" dirty="0" smtClean="0"/>
          </a:p>
          <a:p>
            <a:r>
              <a:rPr lang="zh-CN" altLang="en-US" dirty="0" smtClean="0"/>
              <a:t>测试分析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HBASE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数据模型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Table</a:t>
            </a: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Region</a:t>
            </a:r>
          </a:p>
          <a:p>
            <a:r>
              <a:rPr lang="en-US" altLang="zh-CN" dirty="0" err="1" smtClean="0"/>
              <a:t>ColumnFamily</a:t>
            </a:r>
            <a:endParaRPr lang="en-US" altLang="zh-CN" dirty="0" smtClean="0"/>
          </a:p>
          <a:p>
            <a:r>
              <a:rPr lang="en-US" altLang="zh-CN" dirty="0" smtClean="0"/>
              <a:t>Row</a:t>
            </a:r>
          </a:p>
          <a:p>
            <a:r>
              <a:rPr lang="en-US" altLang="zh-CN" dirty="0" smtClean="0"/>
              <a:t>Column</a:t>
            </a:r>
          </a:p>
          <a:p>
            <a:r>
              <a:rPr lang="en-US" altLang="zh-CN" dirty="0" smtClean="0"/>
              <a:t>Version</a:t>
            </a:r>
          </a:p>
          <a:p>
            <a:r>
              <a:rPr lang="en-US" altLang="zh-CN" dirty="0" smtClean="0"/>
              <a:t>Value</a:t>
            </a:r>
            <a:endParaRPr lang="zh-CN" altLang="en-US" dirty="0"/>
          </a:p>
        </p:txBody>
      </p:sp>
      <p:pic>
        <p:nvPicPr>
          <p:cNvPr id="4" name="图片 3" descr="colorient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5896" y="1340768"/>
            <a:ext cx="5238870" cy="4968552"/>
          </a:xfrm>
          <a:prstGeom prst="rect">
            <a:avLst/>
          </a:prstGeom>
        </p:spPr>
      </p:pic>
      <p:sp>
        <p:nvSpPr>
          <p:cNvPr id="5" name="右大括号 4"/>
          <p:cNvSpPr/>
          <p:nvPr/>
        </p:nvSpPr>
        <p:spPr>
          <a:xfrm>
            <a:off x="2267744" y="3573016"/>
            <a:ext cx="432048" cy="20162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43808" y="4365104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CELL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HBASE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Put</a:t>
            </a:r>
          </a:p>
          <a:p>
            <a:pPr lvl="1"/>
            <a:r>
              <a:rPr lang="en-US" altLang="zh-CN" dirty="0" smtClean="0"/>
              <a:t>Delete</a:t>
            </a:r>
          </a:p>
          <a:p>
            <a:pPr lvl="1"/>
            <a:r>
              <a:rPr lang="zh-CN" altLang="en-US" dirty="0" smtClean="0"/>
              <a:t>原子操作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WAL</a:t>
            </a:r>
          </a:p>
          <a:p>
            <a:r>
              <a:rPr lang="en-US" altLang="zh-CN" dirty="0" smtClean="0"/>
              <a:t>Scan</a:t>
            </a:r>
          </a:p>
          <a:p>
            <a:pPr lvl="1"/>
            <a:r>
              <a:rPr lang="en-US" altLang="zh-CN" dirty="0" smtClean="0"/>
              <a:t>Get</a:t>
            </a:r>
          </a:p>
          <a:p>
            <a:pPr lvl="1"/>
            <a:r>
              <a:rPr lang="en-US" altLang="zh-CN" dirty="0" smtClean="0"/>
              <a:t>Filter</a:t>
            </a:r>
          </a:p>
          <a:p>
            <a:pPr lvl="1"/>
            <a:r>
              <a:rPr lang="en-US" altLang="zh-CN" dirty="0" smtClean="0"/>
              <a:t>Cache/Batch</a:t>
            </a:r>
          </a:p>
          <a:p>
            <a:r>
              <a:rPr lang="zh-CN" altLang="en-US" dirty="0" smtClean="0"/>
              <a:t>批量操作</a:t>
            </a:r>
            <a:endParaRPr lang="en-US" altLang="zh-CN" dirty="0" smtClean="0"/>
          </a:p>
          <a:p>
            <a:r>
              <a:rPr lang="zh-CN" altLang="en-US" dirty="0" smtClean="0"/>
              <a:t>行锁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routepu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1880" y="2420888"/>
            <a:ext cx="5432476" cy="309634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架构设计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5123</Words>
  <Application>Microsoft Office PowerPoint</Application>
  <PresentationFormat>全屏显示(4:3)</PresentationFormat>
  <Paragraphs>548</Paragraphs>
  <Slides>31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介绍</vt:lpstr>
      <vt:lpstr>HBASE定位</vt:lpstr>
      <vt:lpstr>HBASE特性</vt:lpstr>
      <vt:lpstr>HBASE基本性能参数</vt:lpstr>
      <vt:lpstr>目录</vt:lpstr>
      <vt:lpstr>HBASE模型 </vt:lpstr>
      <vt:lpstr>Hbase数据模型</vt:lpstr>
      <vt:lpstr>HBASE操作</vt:lpstr>
      <vt:lpstr>Hbase架构设计 </vt:lpstr>
      <vt:lpstr>总体结构</vt:lpstr>
      <vt:lpstr>RegionServer结构</vt:lpstr>
      <vt:lpstr>HFile结构</vt:lpstr>
      <vt:lpstr>Hfile性能测试</vt:lpstr>
      <vt:lpstr>存储分布</vt:lpstr>
      <vt:lpstr>Put/Get操作</vt:lpstr>
      <vt:lpstr>Region操作</vt:lpstr>
      <vt:lpstr>使用技巧</vt:lpstr>
      <vt:lpstr>Schema设计</vt:lpstr>
      <vt:lpstr>Schema设计</vt:lpstr>
      <vt:lpstr>Schema设计</vt:lpstr>
      <vt:lpstr>MapReduce结合</vt:lpstr>
      <vt:lpstr>建立索引</vt:lpstr>
      <vt:lpstr>开发调优</vt:lpstr>
      <vt:lpstr>运维技巧</vt:lpstr>
      <vt:lpstr>HBASE 部署</vt:lpstr>
      <vt:lpstr>Region管理</vt:lpstr>
      <vt:lpstr>运维调优</vt:lpstr>
      <vt:lpstr>测试分析</vt:lpstr>
      <vt:lpstr>随机Get测试</vt:lpstr>
      <vt:lpstr>Put测试</vt:lpstr>
      <vt:lpstr>Put测试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yankai</cp:lastModifiedBy>
  <cp:revision>577</cp:revision>
  <dcterms:modified xsi:type="dcterms:W3CDTF">2011-12-27T09:33:35Z</dcterms:modified>
</cp:coreProperties>
</file>