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6C7FF5-F42A-414C-869E-1CA7F450719E}">
  <a:tblStyle styleId="{256C7FF5-F42A-414C-869E-1CA7F45071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52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 Chue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978712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4978712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49787126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49787126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b9a0b074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b9a0b074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 Chue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5ba02403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5ba02403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 Chue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49b52b7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49b52b7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Heather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49b52b7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49b52b7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49b52b77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49b52b77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49787126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49787126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Lori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AutoNum type="arabicPeriod"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After narrowing down to 10 diseases, there were 51 remaining symptoms in the dataset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AutoNum type="arabicPeriod"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Analyzed symptoms that were present in 3 or more of the diseases in the dataset (7 symptoms out of 51 total symptoms)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AutoNum type="arabicPeriod"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Trends</a:t>
            </a:r>
            <a:endParaRPr sz="1000" b="1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AutoNum type="alphaLcPeriod"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Common Cold and Pneumonia share 4 out of 5 common symptoms being represented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AutoNum type="alphaLcPeriod"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Drug Reaction and Fungal Infection patients commonly report itching and skin rash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AutoNum type="alphaLcPeriod"/>
            </a:pP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Urinary Tract Infection did not share any common symptoms (Bladder Discomfort, Burning Micturition, Continuous Feel of Urine, Foul Smell of Urine) - shares burning micturition with drug reaction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49787126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49787126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678e111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678e111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4978712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49787126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Heather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371725" y="3027375"/>
            <a:ext cx="2688000" cy="15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9D2C0"/>
              </a:buClr>
              <a:buSzPts val="2100"/>
              <a:buChar char="❖"/>
            </a:pPr>
            <a:r>
              <a:rPr lang="en" sz="2100">
                <a:solidFill>
                  <a:srgbClr val="F9D2C0"/>
                </a:solidFill>
              </a:rPr>
              <a:t>Athen Osterberg</a:t>
            </a:r>
            <a:endParaRPr sz="2100">
              <a:solidFill>
                <a:srgbClr val="F9D2C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9D2C0"/>
              </a:buClr>
              <a:buSzPts val="2100"/>
              <a:buChar char="❖"/>
            </a:pPr>
            <a:r>
              <a:rPr lang="en" sz="2100">
                <a:solidFill>
                  <a:srgbClr val="F9D2C0"/>
                </a:solidFill>
              </a:rPr>
              <a:t>Heather Shoberg</a:t>
            </a:r>
            <a:endParaRPr sz="2100">
              <a:solidFill>
                <a:srgbClr val="F9D2C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9D2C0"/>
              </a:buClr>
              <a:buSzPts val="2100"/>
              <a:buChar char="❖"/>
            </a:pPr>
            <a:r>
              <a:rPr lang="en" sz="2100">
                <a:solidFill>
                  <a:srgbClr val="F9D2C0"/>
                </a:solidFill>
              </a:rPr>
              <a:t>Mi Thao</a:t>
            </a:r>
            <a:endParaRPr sz="2100">
              <a:solidFill>
                <a:srgbClr val="F9D2C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9D2C0"/>
              </a:buClr>
              <a:buSzPts val="2100"/>
              <a:buChar char="❖"/>
            </a:pPr>
            <a:r>
              <a:rPr lang="en" sz="2100">
                <a:solidFill>
                  <a:srgbClr val="F9D2C0"/>
                </a:solidFill>
              </a:rPr>
              <a:t>Lori Vitaioli</a:t>
            </a:r>
            <a:endParaRPr sz="2100">
              <a:solidFill>
                <a:srgbClr val="F9D2C0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2371725" y="512675"/>
            <a:ext cx="6337800" cy="15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Machine Learning:</a:t>
            </a:r>
            <a:endParaRPr sz="4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Disease Prediction</a:t>
            </a:r>
            <a:endParaRPr sz="47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75" y="1366110"/>
            <a:ext cx="1607510" cy="2411274"/>
          </a:xfrm>
          <a:prstGeom prst="rect">
            <a:avLst/>
          </a:prstGeom>
          <a:noFill/>
          <a:ln w="9525" cap="flat" cmpd="sng">
            <a:solidFill>
              <a:srgbClr val="F9D2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225" y="2354575"/>
            <a:ext cx="2152750" cy="2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16225" y="72750"/>
            <a:ext cx="46434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ML #4 - Neural Network</a:t>
            </a:r>
            <a:endParaRPr sz="3000" b="0"/>
          </a:p>
        </p:txBody>
      </p:sp>
      <p:sp>
        <p:nvSpPr>
          <p:cNvPr id="187" name="Google Shape;187;p22"/>
          <p:cNvSpPr/>
          <p:nvPr/>
        </p:nvSpPr>
        <p:spPr>
          <a:xfrm>
            <a:off x="1017750" y="1102175"/>
            <a:ext cx="7108500" cy="349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1017750" y="1102075"/>
            <a:ext cx="3937800" cy="3494400"/>
          </a:xfrm>
          <a:prstGeom prst="homePlate">
            <a:avLst>
              <a:gd name="adj" fmla="val 246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2"/>
          <p:cNvSpPr/>
          <p:nvPr/>
        </p:nvSpPr>
        <p:spPr>
          <a:xfrm rot="10800000">
            <a:off x="803250" y="1375675"/>
            <a:ext cx="214500" cy="3075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726250" y="841988"/>
            <a:ext cx="2093400" cy="52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Version 1</a:t>
            </a:r>
            <a:endParaRPr sz="24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186925" y="1530694"/>
            <a:ext cx="31185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Layers Breakdown:</a:t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❖"/>
            </a:pP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1st Layer: 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 Input Dimensions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 Nodes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Relu Activation Function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❖"/>
            </a:pP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2nd Layer: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 Nodes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Relu Activation Function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❖"/>
            </a:pP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Layer: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 Nodes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Softmax Activation Function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675325" y="3940763"/>
            <a:ext cx="1546500" cy="35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9D3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Accuracy: 98.3%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092200" y="1532631"/>
            <a:ext cx="30342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Layers Breakdown: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❖"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1st Layer: 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 Input Dimensions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➢"/>
            </a:pP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 Nodes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Relu Activation Function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❖"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2nd Layer: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 Nodes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Relu Activation Function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❖"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Output Layer: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 Nodes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➢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Softmax Activation Function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5836050" y="3940763"/>
            <a:ext cx="1546500" cy="350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F9D3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Accuracy: 100%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2"/>
          <p:cNvSpPr/>
          <p:nvPr/>
        </p:nvSpPr>
        <p:spPr>
          <a:xfrm rot="10800000" flipH="1">
            <a:off x="8126250" y="1375675"/>
            <a:ext cx="214500" cy="307500"/>
          </a:xfrm>
          <a:prstGeom prst="rtTriangle">
            <a:avLst/>
          </a:prstGeom>
          <a:solidFill>
            <a:srgbClr val="983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6321925" y="841988"/>
            <a:ext cx="2093400" cy="529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2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265500" y="1119950"/>
            <a:ext cx="4045200" cy="3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endParaRPr sz="1800">
              <a:solidFill>
                <a:schemeClr val="lt2"/>
              </a:solidFill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360225" y="158725"/>
            <a:ext cx="73176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Disease Prediction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Flask API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775" y="1043750"/>
            <a:ext cx="2734900" cy="26546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438" y="3906301"/>
            <a:ext cx="3811575" cy="8487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00" y="4137675"/>
            <a:ext cx="4045201" cy="92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225" y="850125"/>
            <a:ext cx="4055359" cy="324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50" y="162725"/>
            <a:ext cx="83081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1060175" y="386275"/>
            <a:ext cx="55047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 &amp; Next Steps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4294967295"/>
          </p:nvPr>
        </p:nvSpPr>
        <p:spPr>
          <a:xfrm>
            <a:off x="1172250" y="1225075"/>
            <a:ext cx="6779100" cy="32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¾ of the machine learning models achieved 100% accuracy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 models were able to easily interpret the dataset due to the consistency of symptoms for each disease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Limitations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Only selecting 10/41 diseases in the dataset means the model is limited in what it can predict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What’s next?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Add more data to the model: the other 31 diseases not initially included and more beyond those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Machine learning models like these can assist medical professionals when diagnosing patients, which can lead to more efficient treatment. However, a model alone should not be used as a diagnosis tool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647750" y="1082038"/>
            <a:ext cx="8199000" cy="297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1309850" y="2667700"/>
            <a:ext cx="234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Objective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4294967295"/>
          </p:nvPr>
        </p:nvSpPr>
        <p:spPr>
          <a:xfrm>
            <a:off x="4023350" y="1258138"/>
            <a:ext cx="4457700" cy="26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800"/>
              </a:spcBef>
              <a:spcAft>
                <a:spcPts val="2700"/>
              </a:spcAft>
              <a:buNone/>
            </a:pPr>
            <a:r>
              <a:rPr lang="en" sz="26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Train a machine learning model to predict what </a:t>
            </a: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disease</a:t>
            </a:r>
            <a:r>
              <a:rPr lang="en" sz="26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a patient might have based on their </a:t>
            </a: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symptoms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356350" y="769563"/>
            <a:ext cx="2250300" cy="183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/>
          <p:nvPr/>
        </p:nvSpPr>
        <p:spPr>
          <a:xfrm flipH="1">
            <a:off x="1188650" y="769563"/>
            <a:ext cx="167700" cy="31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356350" y="3497513"/>
            <a:ext cx="22503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/>
          <p:nvPr/>
        </p:nvSpPr>
        <p:spPr>
          <a:xfrm rot="10800000">
            <a:off x="1188650" y="4061338"/>
            <a:ext cx="167700" cy="31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900" y="101716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 idx="4294967295"/>
          </p:nvPr>
        </p:nvSpPr>
        <p:spPr>
          <a:xfrm>
            <a:off x="150" y="0"/>
            <a:ext cx="9144000" cy="769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Steps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18150" y="1112525"/>
            <a:ext cx="548700" cy="548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211575" y="1156025"/>
            <a:ext cx="675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Determine which data set to use and pre-process the data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18150" y="1971538"/>
            <a:ext cx="548700" cy="5487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211575" y="1876438"/>
            <a:ext cx="675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Develop four machine learning models to make predictions of diseases based on symptoms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18150" y="2830550"/>
            <a:ext cx="548700" cy="548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211575" y="2874050"/>
            <a:ext cx="675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Optimize models to reach 75%+ accuracy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18150" y="3812725"/>
            <a:ext cx="548700" cy="5487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211575" y="3579175"/>
            <a:ext cx="675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a “Disease Predictor” application using HTML, flask, and a machine learning model that can predict a user’s potential disease based on the symptoms they input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388650" y="392400"/>
            <a:ext cx="8366700" cy="43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093300" y="114375"/>
            <a:ext cx="2957400" cy="639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Set</a:t>
            </a:r>
            <a:endParaRPr sz="3100"/>
          </a:p>
        </p:txBody>
      </p:sp>
      <p:sp>
        <p:nvSpPr>
          <p:cNvPr id="107" name="Google Shape;107;p16"/>
          <p:cNvSpPr/>
          <p:nvPr/>
        </p:nvSpPr>
        <p:spPr>
          <a:xfrm>
            <a:off x="1043925" y="1013425"/>
            <a:ext cx="3124200" cy="1531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Kaggle:</a:t>
            </a:r>
            <a:endParaRPr sz="2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Disease Symptom Prediction</a:t>
            </a:r>
            <a:endParaRPr sz="2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983450" y="1013425"/>
            <a:ext cx="3124200" cy="1531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41 Diseases</a:t>
            </a:r>
            <a:endParaRPr sz="2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043925" y="2872725"/>
            <a:ext cx="3124200" cy="15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120 Rows of</a:t>
            </a:r>
            <a:endParaRPr sz="2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Symptom Data </a:t>
            </a:r>
            <a:endParaRPr sz="2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  Disease</a:t>
            </a:r>
            <a:endParaRPr sz="2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983450" y="2872725"/>
            <a:ext cx="3124200" cy="153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 to 17 Symptoms per Disease</a:t>
            </a:r>
            <a:endParaRPr sz="2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2C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4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Pre-Processing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202100" y="1050975"/>
            <a:ext cx="739800" cy="3604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4297650" y="1106188"/>
            <a:ext cx="548700" cy="548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297650" y="1829141"/>
            <a:ext cx="548700" cy="5487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297650" y="2552094"/>
            <a:ext cx="548700" cy="548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297650" y="3275047"/>
            <a:ext cx="548700" cy="5487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297650" y="3998000"/>
            <a:ext cx="548700" cy="548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583100" y="924250"/>
            <a:ext cx="3493550" cy="912600"/>
            <a:chOff x="583100" y="993425"/>
            <a:chExt cx="3493550" cy="912600"/>
          </a:xfrm>
        </p:grpSpPr>
        <p:sp>
          <p:nvSpPr>
            <p:cNvPr id="123" name="Google Shape;123;p17"/>
            <p:cNvSpPr/>
            <p:nvPr/>
          </p:nvSpPr>
          <p:spPr>
            <a:xfrm>
              <a:off x="3177550" y="1129925"/>
              <a:ext cx="899100" cy="6396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29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rot="5400000">
              <a:off x="2694550" y="1346825"/>
              <a:ext cx="912600" cy="2058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583100" y="993425"/>
              <a:ext cx="2469000" cy="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Lato"/>
                  <a:ea typeface="Lato"/>
                  <a:cs typeface="Lato"/>
                  <a:sym typeface="Lato"/>
                </a:rPr>
                <a:t>Narrowed diseases down from 41 → 10</a:t>
              </a:r>
              <a:endParaRPr sz="10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Allergy; Drug Reaction; Migraine; Common Cold; Pneumonia; Heart Attack; Fungal Infection; Hypoglycemia; Urinary Tract Infection; Chicken Pox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583100" y="2370150"/>
            <a:ext cx="3493550" cy="912600"/>
            <a:chOff x="583100" y="2439325"/>
            <a:chExt cx="3493550" cy="912600"/>
          </a:xfrm>
        </p:grpSpPr>
        <p:sp>
          <p:nvSpPr>
            <p:cNvPr id="127" name="Google Shape;127;p17"/>
            <p:cNvSpPr/>
            <p:nvPr/>
          </p:nvSpPr>
          <p:spPr>
            <a:xfrm>
              <a:off x="3177550" y="2575825"/>
              <a:ext cx="899100" cy="639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29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rot="5400000">
              <a:off x="2694550" y="2792725"/>
              <a:ext cx="912600" cy="2058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83100" y="2439325"/>
              <a:ext cx="2469000" cy="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Lato"/>
                  <a:ea typeface="Lato"/>
                  <a:cs typeface="Lato"/>
                  <a:sym typeface="Lato"/>
                </a:rPr>
                <a:t>Encoded the string data</a:t>
              </a:r>
              <a:endParaRPr sz="10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Lato"/>
                  <a:ea typeface="Lato"/>
                  <a:cs typeface="Lato"/>
                  <a:sym typeface="Lato"/>
                </a:rPr>
                <a:t>Symptoms</a:t>
              </a:r>
              <a:r>
                <a:rPr lang="en" sz="900">
                  <a:latin typeface="Lato"/>
                  <a:ea typeface="Lato"/>
                  <a:cs typeface="Lato"/>
                  <a:sym typeface="Lato"/>
                </a:rPr>
                <a:t> encoded into 0 &amp; 1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Lato"/>
                  <a:ea typeface="Lato"/>
                  <a:cs typeface="Lato"/>
                  <a:sym typeface="Lato"/>
                </a:rPr>
                <a:t>Diseases</a:t>
              </a:r>
              <a:r>
                <a:rPr lang="en" sz="900">
                  <a:latin typeface="Lato"/>
                  <a:ea typeface="Lato"/>
                  <a:cs typeface="Lato"/>
                  <a:sym typeface="Lato"/>
                </a:rPr>
                <a:t> encoded from 0:9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583100" y="3816050"/>
            <a:ext cx="3493550" cy="912600"/>
            <a:chOff x="583100" y="3694725"/>
            <a:chExt cx="3493550" cy="912600"/>
          </a:xfrm>
        </p:grpSpPr>
        <p:sp>
          <p:nvSpPr>
            <p:cNvPr id="131" name="Google Shape;131;p17"/>
            <p:cNvSpPr/>
            <p:nvPr/>
          </p:nvSpPr>
          <p:spPr>
            <a:xfrm>
              <a:off x="3177550" y="3831225"/>
              <a:ext cx="899100" cy="6396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29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 rot="5400000">
              <a:off x="2694550" y="4048125"/>
              <a:ext cx="912600" cy="2058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83100" y="3694725"/>
              <a:ext cx="2469000" cy="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Lato"/>
                  <a:ea typeface="Lato"/>
                  <a:cs typeface="Lato"/>
                  <a:sym typeface="Lato"/>
                </a:rPr>
                <a:t>Converted dataframe into table in a</a:t>
              </a: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Lato"/>
                  <a:ea typeface="Lato"/>
                  <a:cs typeface="Lato"/>
                  <a:sym typeface="Lato"/>
                </a:rPr>
                <a:t>SQLite database</a:t>
              </a:r>
              <a:endParaRPr sz="1000"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 flipH="1">
            <a:off x="5067350" y="1647200"/>
            <a:ext cx="3493550" cy="912600"/>
            <a:chOff x="3996875" y="1481125"/>
            <a:chExt cx="3493550" cy="912600"/>
          </a:xfrm>
        </p:grpSpPr>
        <p:sp>
          <p:nvSpPr>
            <p:cNvPr id="135" name="Google Shape;135;p17"/>
            <p:cNvSpPr/>
            <p:nvPr/>
          </p:nvSpPr>
          <p:spPr>
            <a:xfrm>
              <a:off x="6591325" y="1617625"/>
              <a:ext cx="899100" cy="6396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29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 rot="5400000">
              <a:off x="6108325" y="1834525"/>
              <a:ext cx="912600" cy="2058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996875" y="1481125"/>
              <a:ext cx="2469000" cy="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Lato"/>
                  <a:ea typeface="Lato"/>
                  <a:cs typeface="Lato"/>
                  <a:sym typeface="Lato"/>
                </a:rPr>
                <a:t>Separated data into:</a:t>
              </a:r>
              <a:endParaRPr sz="10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Lato"/>
                  <a:ea typeface="Lato"/>
                  <a:cs typeface="Lato"/>
                  <a:sym typeface="Lato"/>
                </a:rPr>
                <a:t>Features: </a:t>
              </a:r>
              <a:r>
                <a:rPr lang="en" sz="900">
                  <a:latin typeface="Lato"/>
                  <a:ea typeface="Lato"/>
                  <a:cs typeface="Lato"/>
                  <a:sym typeface="Lato"/>
                </a:rPr>
                <a:t>Symptoms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Lato"/>
                  <a:ea typeface="Lato"/>
                  <a:cs typeface="Lato"/>
                  <a:sym typeface="Lato"/>
                </a:rPr>
                <a:t>Output: </a:t>
              </a:r>
              <a:r>
                <a:rPr lang="en" sz="900">
                  <a:latin typeface="Lato"/>
                  <a:ea typeface="Lato"/>
                  <a:cs typeface="Lato"/>
                  <a:sym typeface="Lato"/>
                </a:rPr>
                <a:t>Disease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 flipH="1">
            <a:off x="5067350" y="3093100"/>
            <a:ext cx="3493550" cy="912600"/>
            <a:chOff x="3996875" y="1481125"/>
            <a:chExt cx="3493550" cy="912600"/>
          </a:xfrm>
        </p:grpSpPr>
        <p:sp>
          <p:nvSpPr>
            <p:cNvPr id="139" name="Google Shape;139;p17"/>
            <p:cNvSpPr/>
            <p:nvPr/>
          </p:nvSpPr>
          <p:spPr>
            <a:xfrm>
              <a:off x="6591325" y="1617625"/>
              <a:ext cx="899100" cy="6396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29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 rot="5400000">
              <a:off x="6108325" y="1834525"/>
              <a:ext cx="912600" cy="2058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996875" y="1481125"/>
              <a:ext cx="2469000" cy="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Lato"/>
                  <a:ea typeface="Lato"/>
                  <a:cs typeface="Lato"/>
                  <a:sym typeface="Lato"/>
                </a:rPr>
                <a:t>Concatenated features and output data</a:t>
              </a:r>
              <a:endParaRPr sz="1000"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840" y="1243378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840" y="2689288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4840" y="1966338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4840" y="3412238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4840" y="4135200"/>
            <a:ext cx="274320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6874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Initial Data Analysis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r="576"/>
          <a:stretch/>
        </p:blipFill>
        <p:spPr>
          <a:xfrm>
            <a:off x="112500" y="441475"/>
            <a:ext cx="7722374" cy="46058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t="3901"/>
          <a:stretch/>
        </p:blipFill>
        <p:spPr>
          <a:xfrm>
            <a:off x="8053175" y="695750"/>
            <a:ext cx="974100" cy="1229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18"/>
          <p:cNvSpPr/>
          <p:nvPr/>
        </p:nvSpPr>
        <p:spPr>
          <a:xfrm>
            <a:off x="7978025" y="2122200"/>
            <a:ext cx="1124400" cy="101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51 </a:t>
            </a:r>
            <a:endParaRPr sz="27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Symptoms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7978025" y="3333550"/>
            <a:ext cx="1124400" cy="101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 </a:t>
            </a:r>
            <a:endParaRPr sz="27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Symptoms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Compared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ML #1 - Linear Regression</a:t>
            </a:r>
            <a:endParaRPr sz="2400" b="0"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350" y="1572600"/>
            <a:ext cx="3986700" cy="286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25" y="3732875"/>
            <a:ext cx="4147049" cy="69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436175" y="1963350"/>
            <a:ext cx="4061100" cy="1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values are symptoms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value is the diseases column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needs to be split into dummies since it is categorical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Fit a model using sklearn linear regression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273225" y="136150"/>
            <a:ext cx="84108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ML #2 - Logistic Regression</a:t>
            </a:r>
            <a:endParaRPr sz="20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9" name="Google Shape;169;p20"/>
          <p:cNvGraphicFramePr/>
          <p:nvPr/>
        </p:nvGraphicFramePr>
        <p:xfrm>
          <a:off x="333238" y="1035538"/>
          <a:ext cx="5727075" cy="3965530"/>
        </p:xfrm>
        <a:graphic>
          <a:graphicData uri="http://schemas.openxmlformats.org/drawingml/2006/table">
            <a:tbl>
              <a:tblPr>
                <a:noFill/>
                <a:tableStyleId>{256C7FF5-F42A-414C-869E-1CA7F450719E}</a:tableStyleId>
              </a:tblPr>
              <a:tblGrid>
                <a:gridCol w="102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3D85C6"/>
                          </a:solidFill>
                        </a:rPr>
                        <a:t>Disease Value</a:t>
                      </a:r>
                      <a:endParaRPr sz="1100" b="1">
                        <a:solidFill>
                          <a:srgbClr val="3D85C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3D85C6"/>
                          </a:solidFill>
                        </a:rPr>
                        <a:t>Disease</a:t>
                      </a:r>
                      <a:endParaRPr sz="1100" b="1">
                        <a:solidFill>
                          <a:srgbClr val="3D85C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3D85C6"/>
                          </a:solidFill>
                        </a:rPr>
                        <a:t>Precision</a:t>
                      </a:r>
                      <a:endParaRPr sz="1100" b="1">
                        <a:solidFill>
                          <a:srgbClr val="3D85C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3D85C6"/>
                          </a:solidFill>
                        </a:rPr>
                        <a:t>Recall</a:t>
                      </a:r>
                      <a:endParaRPr sz="1100" b="1">
                        <a:solidFill>
                          <a:srgbClr val="3D85C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3D85C6"/>
                          </a:solidFill>
                        </a:rPr>
                        <a:t>F1-Score</a:t>
                      </a:r>
                      <a:endParaRPr sz="1100" b="1">
                        <a:solidFill>
                          <a:srgbClr val="3D85C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3D85C6"/>
                          </a:solidFill>
                        </a:rPr>
                        <a:t>Support</a:t>
                      </a:r>
                      <a:endParaRPr sz="1100" b="1">
                        <a:solidFill>
                          <a:srgbClr val="3D85C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8E8E8"/>
                          </a:solidFill>
                        </a:rPr>
                        <a:t>Disease 0</a:t>
                      </a:r>
                      <a:endParaRPr sz="1100">
                        <a:solidFill>
                          <a:srgbClr val="E8E8E8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Allergy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8E8E8"/>
                          </a:solidFill>
                        </a:rPr>
                        <a:t>Disease 1</a:t>
                      </a:r>
                      <a:endParaRPr sz="1100">
                        <a:solidFill>
                          <a:srgbClr val="E8E8E8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Chicken Pox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8E8E8"/>
                          </a:solidFill>
                        </a:rPr>
                        <a:t>Disease 2</a:t>
                      </a:r>
                      <a:endParaRPr sz="1100">
                        <a:solidFill>
                          <a:srgbClr val="E8E8E8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Common Cold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8E8E8"/>
                          </a:solidFill>
                        </a:rPr>
                        <a:t>Disease 3</a:t>
                      </a:r>
                      <a:endParaRPr sz="1100">
                        <a:solidFill>
                          <a:srgbClr val="E8E8E8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Drug Reaction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8E8E8"/>
                          </a:solidFill>
                        </a:rPr>
                        <a:t>Disease 4</a:t>
                      </a:r>
                      <a:endParaRPr sz="1100">
                        <a:solidFill>
                          <a:srgbClr val="E8E8E8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Fungal Infection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8E8E8"/>
                          </a:solidFill>
                        </a:rPr>
                        <a:t>Disease 5</a:t>
                      </a:r>
                      <a:endParaRPr sz="1100">
                        <a:solidFill>
                          <a:srgbClr val="E8E8E8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Heart Attack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8E8E8"/>
                          </a:solidFill>
                        </a:rPr>
                        <a:t>Disease 6</a:t>
                      </a:r>
                      <a:endParaRPr sz="1100">
                        <a:solidFill>
                          <a:srgbClr val="E8E8E8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Hypoglycemia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8E8E8"/>
                          </a:solidFill>
                        </a:rPr>
                        <a:t>Disease 7</a:t>
                      </a:r>
                      <a:endParaRPr sz="1100">
                        <a:solidFill>
                          <a:srgbClr val="E8E8E8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Migraine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8E8E8"/>
                          </a:solidFill>
                        </a:rPr>
                        <a:t>Disease 8</a:t>
                      </a:r>
                      <a:endParaRPr sz="1100">
                        <a:solidFill>
                          <a:srgbClr val="E8E8E8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Pneumonia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8E8E8"/>
                          </a:solidFill>
                        </a:rPr>
                        <a:t>Disease 9</a:t>
                      </a:r>
                      <a:endParaRPr sz="1100">
                        <a:solidFill>
                          <a:srgbClr val="E8E8E8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Urinary tract infection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550"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8E8E8"/>
                          </a:solidFill>
                        </a:rPr>
                        <a:t>---------------------------------------------------------------------------------------------------------------------</a:t>
                      </a:r>
                      <a:endParaRPr sz="1100">
                        <a:solidFill>
                          <a:srgbClr val="E8E8E8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Accuracy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240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Macro Avg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240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66"/>
                          </a:solidFill>
                        </a:rPr>
                        <a:t>Weighted Avg</a:t>
                      </a:r>
                      <a:endParaRPr sz="1100">
                        <a:solidFill>
                          <a:srgbClr val="FF0066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240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0" name="Google Shape;170;p20"/>
          <p:cNvSpPr txBox="1"/>
          <p:nvPr/>
        </p:nvSpPr>
        <p:spPr>
          <a:xfrm>
            <a:off x="6507525" y="1417050"/>
            <a:ext cx="2176500" cy="23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classification report shows strong performance, with precision, recall, and F1-scores of 1.00 across all diseases. This combined with the overall accuracy of 1.00 indicates high accuracy in identifying diseases based on the dataset of symptoms used.</a:t>
            </a:r>
            <a:endParaRPr sz="1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683000" y="173300"/>
            <a:ext cx="577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ML #3 - Random Forest</a:t>
            </a:r>
            <a:endParaRPr sz="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373225" y="366975"/>
            <a:ext cx="4393500" cy="4454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75" y="1020024"/>
            <a:ext cx="4659149" cy="28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356275" y="4016425"/>
            <a:ext cx="38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*Example decision tree from random forest model featuring blurred and distorted vision symptom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088" y="2767331"/>
            <a:ext cx="3997775" cy="187481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5240950" y="557550"/>
            <a:ext cx="3327900" cy="2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Training/Testing sets based on 10 random diseases and their symptoms.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RF Classifier n_estimators 10 gave a 99% level of accuracy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RF Classifier n_estimators 100 gave a 100% level of accuracy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5631375" y="1022200"/>
            <a:ext cx="353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On-screen Show (16:9)</PresentationFormat>
  <Paragraphs>200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Lato</vt:lpstr>
      <vt:lpstr>Arial</vt:lpstr>
      <vt:lpstr>Roboto</vt:lpstr>
      <vt:lpstr>Raleway</vt:lpstr>
      <vt:lpstr>Swiss</vt:lpstr>
      <vt:lpstr>Machine Learning: Disease Prediction</vt:lpstr>
      <vt:lpstr>Objective</vt:lpstr>
      <vt:lpstr>Steps</vt:lpstr>
      <vt:lpstr>Data Set</vt:lpstr>
      <vt:lpstr>Data Pre-Processing</vt:lpstr>
      <vt:lpstr>Initial Data Analysis</vt:lpstr>
      <vt:lpstr>ML #1 - Linear Regression</vt:lpstr>
      <vt:lpstr>PowerPoint Presentation</vt:lpstr>
      <vt:lpstr>PowerPoint Presentation</vt:lpstr>
      <vt:lpstr>ML #4 - Neural Network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Disease Prediction</dc:title>
  <cp:lastModifiedBy>Mi Thao</cp:lastModifiedBy>
  <cp:revision>1</cp:revision>
  <dcterms:modified xsi:type="dcterms:W3CDTF">2024-03-26T23:30:33Z</dcterms:modified>
</cp:coreProperties>
</file>