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67" r:id="rId7"/>
    <p:sldId id="263" r:id="rId8"/>
    <p:sldId id="259" r:id="rId9"/>
    <p:sldId id="258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oidcdebugg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ring-projects/spring-authorization-server" TargetMode="External"/><Relationship Id="rId5" Type="http://schemas.openxmlformats.org/officeDocument/2006/relationships/hyperlink" Target="https://oauth.net/2.1/" TargetMode="External"/><Relationship Id="rId4" Type="http://schemas.openxmlformats.org/officeDocument/2006/relationships/hyperlink" Target="https://datatracker.ietf.org/doc/html/draft-ietf-oauth-security-topics-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67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docs/authorization/flows/which-oauth-2-0-flow-should-i-use#oauth-2-0-terminolog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oauth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conn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spring-authorization-server/wiki/Feature-Lis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.net/2.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C6D5-21C5-8E40-82FE-7C8078CA9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Spring Authorization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BD23F-8156-5C4C-9E95-24F524C9F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A" dirty="0"/>
              <a:t>Java Club Lviv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57053-BEE5-FB42-BE11-B25A0E2E2B82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</p:spTree>
    <p:extLst>
      <p:ext uri="{BB962C8B-B14F-4D97-AF65-F5344CB8AC3E}">
        <p14:creationId xmlns:p14="http://schemas.microsoft.com/office/powerpoint/2010/main" val="14076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to implement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pic>
        <p:nvPicPr>
          <p:cNvPr id="4098" name="Picture 2" descr="OAuth 2.0 roles as defined in the specification.">
            <a:extLst>
              <a:ext uri="{FF2B5EF4-FFF2-40B4-BE49-F238E27FC236}">
                <a16:creationId xmlns:a16="http://schemas.microsoft.com/office/drawing/2014/main" id="{4088EC9C-8565-B14E-B1EB-28472D9DE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779712"/>
            <a:ext cx="54737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4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1175809"/>
            <a:ext cx="2887298" cy="4506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Useful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994088" y="1377298"/>
            <a:ext cx="5879463" cy="4304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hlinkClick r:id="rId2"/>
              </a:rPr>
              <a:t>https://oidcdebugger.com/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https://jwt.io/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https://datatracker.ietf.org/doc/html/draft-ietf-oauth-security-topics-14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https://oauth.net/2.1/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https://github.com/spring-projects/spring-authorization-server</a:t>
            </a:r>
            <a:endParaRPr lang="en-US" sz="2000" dirty="0"/>
          </a:p>
          <a:p>
            <a:endParaRPr lang="en-UA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36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</a:t>
            </a:r>
            <a:r>
              <a:rPr lang="en-US" dirty="0"/>
              <a:t>A</a:t>
            </a:r>
            <a:r>
              <a:rPr lang="en-UA" dirty="0"/>
              <a:t>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5242-66D0-E240-82EA-024FF961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OAuth 2.0 authorization framework enables a third-party application to obtain limited access to an HTTP service, either on behalf of a resource owner by orchestrating an approval interaction between the resource owner and the HTTP service, or by allowing the third-party application to obtain access on its own behalf.</a:t>
            </a:r>
            <a:endParaRPr lang="en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4A10-BB71-664C-9E15-52D4E77EF03F}"/>
              </a:ext>
            </a:extLst>
          </p:cNvPr>
          <p:cNvSpPr txBox="1"/>
          <p:nvPr/>
        </p:nvSpPr>
        <p:spPr>
          <a:xfrm>
            <a:off x="6779174" y="6195849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datatracker.ietf.org</a:t>
            </a:r>
            <a:r>
              <a:rPr lang="en-US" dirty="0">
                <a:hlinkClick r:id="rId2"/>
              </a:rPr>
              <a:t>/doc/html/rfc6749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3917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2.0 terminology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4A10-BB71-664C-9E15-52D4E77EF03F}"/>
              </a:ext>
            </a:extLst>
          </p:cNvPr>
          <p:cNvSpPr txBox="1"/>
          <p:nvPr/>
        </p:nvSpPr>
        <p:spPr>
          <a:xfrm>
            <a:off x="4404291" y="6237891"/>
            <a:ext cx="778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https://auth0.com/docs/authorization/flows/which-oauth-2-0-flow-should-i-use#oauth-2-0-terminology</a:t>
            </a:r>
            <a:endParaRPr lang="en-U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6D1192-77BB-CE43-BE0E-B2677180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Owner</a:t>
            </a:r>
            <a:r>
              <a:rPr lang="en-US" dirty="0"/>
              <a:t>: Entity that can grant access to a protected resource. Typically, this is the end-user.</a:t>
            </a:r>
          </a:p>
          <a:p>
            <a:r>
              <a:rPr lang="en-US" b="1" dirty="0"/>
              <a:t>Client</a:t>
            </a:r>
            <a:r>
              <a:rPr lang="en-US" dirty="0"/>
              <a:t>: Application requesting access to a protected resource on behalf of the Resource Owner.</a:t>
            </a:r>
          </a:p>
          <a:p>
            <a:r>
              <a:rPr lang="en-US" b="1" dirty="0"/>
              <a:t>Resource Server</a:t>
            </a:r>
            <a:r>
              <a:rPr lang="en-US" dirty="0"/>
              <a:t>: Server hosting the protected resources. This is the API you want to access.</a:t>
            </a:r>
          </a:p>
          <a:p>
            <a:r>
              <a:rPr lang="en-US" b="1" dirty="0"/>
              <a:t>Authorization Server</a:t>
            </a:r>
            <a:r>
              <a:rPr lang="en-US" dirty="0"/>
              <a:t>: Server that authenticates the Resource Owner and issues Access Tokens after getting proper authorization. In this case, Auth0.</a:t>
            </a:r>
          </a:p>
          <a:p>
            <a:r>
              <a:rPr lang="en-US" b="1" dirty="0"/>
              <a:t>User Agent</a:t>
            </a:r>
            <a:r>
              <a:rPr lang="en-US" dirty="0"/>
              <a:t>: Agent used by the Resource Owner to interact with the Client (for example, a browser or a native application).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1558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OAuth 2.0 flow</a:t>
            </a:r>
          </a:p>
        </p:txBody>
      </p:sp>
      <p:pic>
        <p:nvPicPr>
          <p:cNvPr id="1026" name="Picture 2" descr="Abstract Protocol Flow">
            <a:extLst>
              <a:ext uri="{FF2B5EF4-FFF2-40B4-BE49-F238E27FC236}">
                <a16:creationId xmlns:a16="http://schemas.microsoft.com/office/drawing/2014/main" id="{2E254D9B-0B71-C54B-931B-01396E60D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473" y="807915"/>
            <a:ext cx="7905527" cy="524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5381D-5A27-6744-8992-84A12EB471FC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/>
              <a:t>Oct,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9C222-8547-8742-AA65-541075CABB3A}"/>
              </a:ext>
            </a:extLst>
          </p:cNvPr>
          <p:cNvSpPr txBox="1"/>
          <p:nvPr/>
        </p:nvSpPr>
        <p:spPr>
          <a:xfrm>
            <a:off x="6186800" y="61308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dirty="0">
                <a:hlinkClick r:id="rId3"/>
              </a:rPr>
              <a:t>https://www.digitalocean.com/community/tutorials/an-introduction-to-oauth-2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76016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</a:t>
            </a:r>
            <a:r>
              <a:rPr lang="en-US" dirty="0"/>
              <a:t>A</a:t>
            </a:r>
            <a:r>
              <a:rPr lang="en-UA" dirty="0"/>
              <a:t>uth vs OIDC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F5A1-BDDA-7042-86DA-1B51BEBC7073}"/>
              </a:ext>
            </a:extLst>
          </p:cNvPr>
          <p:cNvSpPr txBox="1"/>
          <p:nvPr/>
        </p:nvSpPr>
        <p:spPr>
          <a:xfrm>
            <a:off x="672662" y="2386299"/>
            <a:ext cx="11025351" cy="170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5A5A5A"/>
                </a:solidFill>
                <a:effectLst/>
              </a:rPr>
              <a:t>OpenID Connect </a:t>
            </a:r>
            <a:r>
              <a:rPr lang="en-US" b="0" i="0" dirty="0">
                <a:solidFill>
                  <a:srgbClr val="5A5A5A"/>
                </a:solidFill>
                <a:effectLst/>
              </a:rPr>
              <a:t>1.0 is a simple identity layer on top of </a:t>
            </a:r>
            <a:r>
              <a:rPr lang="en-US" b="1" i="0" dirty="0">
                <a:solidFill>
                  <a:srgbClr val="5A5A5A"/>
                </a:solidFill>
                <a:effectLst/>
              </a:rPr>
              <a:t>the OAuth 2.0 </a:t>
            </a:r>
            <a:r>
              <a:rPr lang="en-US" b="0" i="0" dirty="0">
                <a:solidFill>
                  <a:srgbClr val="5A5A5A"/>
                </a:solidFill>
                <a:effectLst/>
              </a:rPr>
              <a:t>protocol. It allows Clients to verify the identity of the End-User based on the authentication performed by an Authorization Server, as well as to obtain basic profile information about the End-User in an interoperable and REST-like manner.</a:t>
            </a:r>
            <a:endParaRPr lang="en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C1E94-8EC5-304C-85A2-209FD3F7F82B}"/>
              </a:ext>
            </a:extLst>
          </p:cNvPr>
          <p:cNvSpPr txBox="1"/>
          <p:nvPr/>
        </p:nvSpPr>
        <p:spPr>
          <a:xfrm>
            <a:off x="8213691" y="3938872"/>
            <a:ext cx="340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dirty="0">
                <a:hlinkClick r:id="rId2"/>
              </a:rPr>
              <a:t>https://openid.net/connect/</a:t>
            </a:r>
            <a:endParaRPr lang="en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F299D-D398-D44F-81B3-60CA999E8E4F}"/>
              </a:ext>
            </a:extLst>
          </p:cNvPr>
          <p:cNvSpPr txBox="1"/>
          <p:nvPr/>
        </p:nvSpPr>
        <p:spPr>
          <a:xfrm>
            <a:off x="1758819" y="520476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OpenID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3650F-1D03-1E4C-AB96-EC3F5C35A192}"/>
              </a:ext>
            </a:extLst>
          </p:cNvPr>
          <p:cNvSpPr txBox="1"/>
          <p:nvPr/>
        </p:nvSpPr>
        <p:spPr>
          <a:xfrm>
            <a:off x="1758819" y="582194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OAuth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2D95F-949C-F844-BA52-342BD320BFF4}"/>
              </a:ext>
            </a:extLst>
          </p:cNvPr>
          <p:cNvSpPr txBox="1"/>
          <p:nvPr/>
        </p:nvSpPr>
        <p:spPr>
          <a:xfrm>
            <a:off x="8170130" y="520476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Authentication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A3954-DBED-BE49-A3A9-6C5CD177BF95}"/>
              </a:ext>
            </a:extLst>
          </p:cNvPr>
          <p:cNvSpPr txBox="1"/>
          <p:nvPr/>
        </p:nvSpPr>
        <p:spPr>
          <a:xfrm>
            <a:off x="8271119" y="582194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Authorization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7B89FB-8316-174D-B36C-AB13AED9681C}"/>
              </a:ext>
            </a:extLst>
          </p:cNvPr>
          <p:cNvCxnSpPr/>
          <p:nvPr/>
        </p:nvCxnSpPr>
        <p:spPr>
          <a:xfrm>
            <a:off x="3314350" y="5389430"/>
            <a:ext cx="41515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3C177-AB7E-BC49-9913-AB743F42B7B3}"/>
              </a:ext>
            </a:extLst>
          </p:cNvPr>
          <p:cNvCxnSpPr/>
          <p:nvPr/>
        </p:nvCxnSpPr>
        <p:spPr>
          <a:xfrm>
            <a:off x="3314350" y="6006609"/>
            <a:ext cx="415158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</a:t>
            </a:r>
            <a:r>
              <a:rPr lang="en-US" dirty="0"/>
              <a:t>A</a:t>
            </a:r>
            <a:r>
              <a:rPr lang="en-UA" dirty="0"/>
              <a:t>uth vs OIDC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D5CB84-D16D-4341-A17D-DB0D6F345705}"/>
              </a:ext>
            </a:extLst>
          </p:cNvPr>
          <p:cNvSpPr txBox="1"/>
          <p:nvPr/>
        </p:nvSpPr>
        <p:spPr>
          <a:xfrm>
            <a:off x="526456" y="3429000"/>
            <a:ext cx="46741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access_token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eyJraWQiO</a:t>
            </a:r>
            <a:r>
              <a:rPr lang="en-US" dirty="0">
                <a:solidFill>
                  <a:srgbClr val="067D17"/>
                </a:solidFill>
              </a:rPr>
              <a:t>….</a:t>
            </a:r>
            <a:r>
              <a:rPr lang="en-US" dirty="0" err="1">
                <a:solidFill>
                  <a:srgbClr val="067D17"/>
                </a:solidFill>
                <a:effectLst/>
              </a:rPr>
              <a:t>emeQ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"scope"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openid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id_token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”....68kdJPQw"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token_type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"Bearer"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expires_in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1750EB"/>
                </a:solidFill>
                <a:effectLst/>
              </a:rPr>
              <a:t>1799</a:t>
            </a:r>
            <a:br>
              <a:rPr lang="en-US" dirty="0">
                <a:solidFill>
                  <a:srgbClr val="1750EB"/>
                </a:solidFill>
                <a:effectLst/>
              </a:rPr>
            </a:br>
            <a:r>
              <a:rPr lang="en-US" dirty="0"/>
              <a:t>}</a:t>
            </a:r>
            <a:endParaRPr lang="en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1C501-C4BE-8C43-B73F-2A903104F1C3}"/>
              </a:ext>
            </a:extLst>
          </p:cNvPr>
          <p:cNvSpPr txBox="1"/>
          <p:nvPr/>
        </p:nvSpPr>
        <p:spPr>
          <a:xfrm>
            <a:off x="6562952" y="3567499"/>
            <a:ext cx="46741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access_token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eyJraWQiO</a:t>
            </a:r>
            <a:r>
              <a:rPr lang="en-US" dirty="0">
                <a:solidFill>
                  <a:srgbClr val="067D17"/>
                </a:solidFill>
              </a:rPr>
              <a:t>….</a:t>
            </a:r>
            <a:r>
              <a:rPr lang="en-US" dirty="0" err="1">
                <a:solidFill>
                  <a:srgbClr val="067D17"/>
                </a:solidFill>
                <a:effectLst/>
              </a:rPr>
              <a:t>emeQ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"scope"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openid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token_type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067D17"/>
                </a:solidFill>
                <a:effectLst/>
              </a:rPr>
              <a:t>"Bearer"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</a:rPr>
              <a:t>expires_in</a:t>
            </a:r>
            <a:r>
              <a:rPr lang="en-US" dirty="0">
                <a:solidFill>
                  <a:srgbClr val="871094"/>
                </a:solidFill>
                <a:effectLst/>
              </a:rPr>
              <a:t>"</a:t>
            </a:r>
            <a:r>
              <a:rPr lang="en-US" dirty="0"/>
              <a:t>: </a:t>
            </a:r>
            <a:r>
              <a:rPr lang="en-US" dirty="0">
                <a:solidFill>
                  <a:srgbClr val="1750EB"/>
                </a:solidFill>
                <a:effectLst/>
              </a:rPr>
              <a:t>1799</a:t>
            </a:r>
            <a:br>
              <a:rPr lang="en-US" dirty="0">
                <a:solidFill>
                  <a:srgbClr val="1750EB"/>
                </a:solidFill>
                <a:effectLst/>
              </a:rPr>
            </a:br>
            <a:r>
              <a:rPr lang="en-US" dirty="0"/>
              <a:t>}</a:t>
            </a:r>
            <a:endParaRPr lang="en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E5503-10E3-A24F-B83C-E62045631A5B}"/>
              </a:ext>
            </a:extLst>
          </p:cNvPr>
          <p:cNvSpPr txBox="1"/>
          <p:nvPr/>
        </p:nvSpPr>
        <p:spPr>
          <a:xfrm>
            <a:off x="2019779" y="291184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OpenID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90039-5E5A-F94B-BC8E-006727E02906}"/>
              </a:ext>
            </a:extLst>
          </p:cNvPr>
          <p:cNvSpPr txBox="1"/>
          <p:nvPr/>
        </p:nvSpPr>
        <p:spPr>
          <a:xfrm>
            <a:off x="8629650" y="291184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/>
              <a:t>OAuth 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E32508A-EDFA-F043-9D52-4341F7472C29}"/>
              </a:ext>
            </a:extLst>
          </p:cNvPr>
          <p:cNvSpPr/>
          <p:nvPr/>
        </p:nvSpPr>
        <p:spPr>
          <a:xfrm>
            <a:off x="642938" y="4286249"/>
            <a:ext cx="4557712" cy="314325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</a:t>
            </a:r>
            <a:r>
              <a:rPr lang="en-US" dirty="0"/>
              <a:t>A</a:t>
            </a:r>
            <a:r>
              <a:rPr lang="en-UA" dirty="0"/>
              <a:t>uth vs OIDC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pic>
        <p:nvPicPr>
          <p:cNvPr id="2054" name="Picture 6" descr="Young Business Man in Medical Mask Showing Passport, Tickets. Person  Holding Boarding Pass or Visa. Male Character with Eyeglasses Stock Vector  - Illustration of boarding, employee: 183485292">
            <a:extLst>
              <a:ext uri="{FF2B5EF4-FFF2-40B4-BE49-F238E27FC236}">
                <a16:creationId xmlns:a16="http://schemas.microsoft.com/office/drawing/2014/main" id="{966A680C-C601-994F-9BA9-736B29D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36" y="3131574"/>
            <a:ext cx="2234432" cy="26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nd with the car keys. Vector illustration of a hand with the car keys. |  CanStock">
            <a:extLst>
              <a:ext uri="{FF2B5EF4-FFF2-40B4-BE49-F238E27FC236}">
                <a16:creationId xmlns:a16="http://schemas.microsoft.com/office/drawing/2014/main" id="{86B26305-0142-DE4F-9C1B-944ED7D2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82" y="3203014"/>
            <a:ext cx="2458333" cy="29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93EECF-B750-4540-AA97-8995DA3A21BE}"/>
              </a:ext>
            </a:extLst>
          </p:cNvPr>
          <p:cNvSpPr txBox="1"/>
          <p:nvPr/>
        </p:nvSpPr>
        <p:spPr>
          <a:xfrm>
            <a:off x="5504752" y="493912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2400" dirty="0"/>
              <a:t>OpenID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40073-E4E8-AF41-AA66-1C8252C11610}"/>
              </a:ext>
            </a:extLst>
          </p:cNvPr>
          <p:cNvSpPr txBox="1"/>
          <p:nvPr/>
        </p:nvSpPr>
        <p:spPr>
          <a:xfrm>
            <a:off x="5599329" y="388421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24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657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6852 C -0.17943 0.06458 -0.35885 0.19769 -0.42682 0.18148 C -0.49466 0.16505 -0.4112 -0.11042 -0.40781 -0.1664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C 0.19063 0.09676 0.38125 0.19375 0.41836 0.14584 C 0.45547 0.09792 0.23216 -0.21111 0.22266 -0.2875 C 0.21302 -0.36389 0.33841 -0.30902 0.36094 -0.3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Features list</a:t>
            </a:r>
            <a:endParaRPr lang="en-UA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5F28-3136-1049-B42A-2D5896DA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4" y="6482"/>
            <a:ext cx="4305401" cy="67010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1D833-0920-8B45-B9DC-8F89419B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3699935"/>
            <a:ext cx="6034836" cy="2129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4A4357-6A3B-0242-9FDE-995BB2470408}"/>
              </a:ext>
            </a:extLst>
          </p:cNvPr>
          <p:cNvSpPr txBox="1"/>
          <p:nvPr/>
        </p:nvSpPr>
        <p:spPr>
          <a:xfrm>
            <a:off x="587761" y="3027260"/>
            <a:ext cx="5508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github.com</a:t>
            </a:r>
            <a:r>
              <a:rPr lang="en-US" sz="1100" dirty="0">
                <a:hlinkClick r:id="rId4"/>
              </a:rPr>
              <a:t>/spring-projects/spring-authorization-server/wiki/Feature-List</a:t>
            </a:r>
            <a:endParaRPr lang="en-UA" sz="1100" dirty="0"/>
          </a:p>
        </p:txBody>
      </p:sp>
    </p:spTree>
    <p:extLst>
      <p:ext uri="{BB962C8B-B14F-4D97-AF65-F5344CB8AC3E}">
        <p14:creationId xmlns:p14="http://schemas.microsoft.com/office/powerpoint/2010/main" val="737571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8A5-6B68-4E44-BA15-E5D349D3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O</a:t>
            </a:r>
            <a:r>
              <a:rPr lang="en-US" dirty="0"/>
              <a:t>A</a:t>
            </a:r>
            <a:r>
              <a:rPr lang="en-UA" dirty="0"/>
              <a:t>uth 2.1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B98A0-42E5-4D42-B939-2D83E39B5FDD}"/>
              </a:ext>
            </a:extLst>
          </p:cNvPr>
          <p:cNvSpPr txBox="1"/>
          <p:nvPr/>
        </p:nvSpPr>
        <p:spPr>
          <a:xfrm>
            <a:off x="10352690" y="746234"/>
            <a:ext cx="99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600" dirty="0">
                <a:solidFill>
                  <a:schemeClr val="bg1"/>
                </a:solidFill>
              </a:rPr>
              <a:t>Oct, 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C8D81-6C34-AD4B-A17C-CC35E26CB3F6}"/>
              </a:ext>
            </a:extLst>
          </p:cNvPr>
          <p:cNvSpPr txBox="1"/>
          <p:nvPr/>
        </p:nvSpPr>
        <p:spPr>
          <a:xfrm>
            <a:off x="9364718" y="6323727"/>
            <a:ext cx="2617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dirty="0">
                <a:hlinkClick r:id="rId2"/>
              </a:rPr>
              <a:t>https://oauth.net/2.1/</a:t>
            </a:r>
            <a:endParaRPr lang="en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28CA9-39AF-424B-B041-726FEE7D0ADB}"/>
              </a:ext>
            </a:extLst>
          </p:cNvPr>
          <p:cNvSpPr txBox="1"/>
          <p:nvPr/>
        </p:nvSpPr>
        <p:spPr>
          <a:xfrm>
            <a:off x="430923" y="2512525"/>
            <a:ext cx="826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PKCE is required for all OAuth clients using the authorization code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7F211-7F17-2946-9083-3772D5814962}"/>
              </a:ext>
            </a:extLst>
          </p:cNvPr>
          <p:cNvSpPr txBox="1"/>
          <p:nvPr/>
        </p:nvSpPr>
        <p:spPr>
          <a:xfrm>
            <a:off x="430923" y="3059668"/>
            <a:ext cx="795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Redirect URIs must be compared using exact string matching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73707-29AA-F64B-8F8B-EE634087CDAD}"/>
              </a:ext>
            </a:extLst>
          </p:cNvPr>
          <p:cNvSpPr txBox="1"/>
          <p:nvPr/>
        </p:nvSpPr>
        <p:spPr>
          <a:xfrm>
            <a:off x="430923" y="3606812"/>
            <a:ext cx="8464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The Implicit grant (</a:t>
            </a:r>
            <a:r>
              <a:rPr lang="en-US" b="0" i="1" dirty="0" err="1">
                <a:solidFill>
                  <a:srgbClr val="212529"/>
                </a:solidFill>
                <a:effectLst/>
              </a:rPr>
              <a:t>response_type</a:t>
            </a:r>
            <a:r>
              <a:rPr lang="en-US" b="0" i="1" dirty="0">
                <a:solidFill>
                  <a:srgbClr val="212529"/>
                </a:solidFill>
                <a:effectLst/>
              </a:rPr>
              <a:t>=token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) is omitted from this specification</a:t>
            </a:r>
            <a:endParaRPr lang="en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31F56-160A-F445-90FF-B1761AAD9EAD}"/>
              </a:ext>
            </a:extLst>
          </p:cNvPr>
          <p:cNvSpPr txBox="1"/>
          <p:nvPr/>
        </p:nvSpPr>
        <p:spPr>
          <a:xfrm>
            <a:off x="430923" y="4153955"/>
            <a:ext cx="948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The Resource Owner Password Credentials grant is omitted from this specification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09358-6630-0C49-9A1B-8293798075E1}"/>
              </a:ext>
            </a:extLst>
          </p:cNvPr>
          <p:cNvSpPr txBox="1"/>
          <p:nvPr/>
        </p:nvSpPr>
        <p:spPr>
          <a:xfrm>
            <a:off x="430923" y="4701098"/>
            <a:ext cx="8660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Bearer token usage omits the use of bearer tokens in the query string of URIs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D85EC-3F41-444A-B1BB-F25DD2870B42}"/>
              </a:ext>
            </a:extLst>
          </p:cNvPr>
          <p:cNvSpPr txBox="1"/>
          <p:nvPr/>
        </p:nvSpPr>
        <p:spPr>
          <a:xfrm>
            <a:off x="430923" y="5248241"/>
            <a:ext cx="948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</a:rPr>
              <a:t>Refresh tokens for public clients must either be sender-constrained or one-time use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1846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4197</TotalTime>
  <Words>564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Spring Authorization Server</vt:lpstr>
      <vt:lpstr>OAuth</vt:lpstr>
      <vt:lpstr>OAuth 2.0 terminology</vt:lpstr>
      <vt:lpstr>OAuth 2.0 flow</vt:lpstr>
      <vt:lpstr>OAuth vs OIDC</vt:lpstr>
      <vt:lpstr>OAuth vs OIDC</vt:lpstr>
      <vt:lpstr>OAuth vs OIDC</vt:lpstr>
      <vt:lpstr>Features list</vt:lpstr>
      <vt:lpstr>OAuth 2.1</vt:lpstr>
      <vt:lpstr>Model to implement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Authorization Server</dc:title>
  <dc:creator>Serhii Petrenko</dc:creator>
  <cp:lastModifiedBy>Serhii Petrenko</cp:lastModifiedBy>
  <cp:revision>3</cp:revision>
  <dcterms:created xsi:type="dcterms:W3CDTF">2021-10-15T09:52:58Z</dcterms:created>
  <dcterms:modified xsi:type="dcterms:W3CDTF">2021-10-21T07:47:56Z</dcterms:modified>
</cp:coreProperties>
</file>