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 snapToGrid="0" snapToObjects="1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36AE-D037-204C-82E5-9B83F4DE009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271B-F311-6E48-81EA-7459F52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Tensorflow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初探</a:t>
            </a:r>
            <a:endParaRPr 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5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718" y="2359402"/>
            <a:ext cx="11775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charset="0"/>
              </a:rPr>
              <a:t># sum (</a:t>
            </a:r>
            <a:r>
              <a:rPr lang="en-US" sz="2000" b="1" dirty="0" err="1">
                <a:effectLst/>
                <a:latin typeface="Menlo" charset="0"/>
              </a:rPr>
              <a:t>Y_pred</a:t>
            </a:r>
            <a:r>
              <a:rPr lang="en-US" sz="2000" b="1" dirty="0">
                <a:effectLst/>
                <a:latin typeface="Menlo" charset="0"/>
              </a:rPr>
              <a:t> - Y)^2 / (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 - 1)</a:t>
            </a:r>
          </a:p>
          <a:p>
            <a:r>
              <a:rPr lang="en-US" sz="2000" b="1" dirty="0">
                <a:effectLst/>
                <a:latin typeface="Menlo" charset="0"/>
              </a:rPr>
              <a:t>cost = </a:t>
            </a:r>
            <a:r>
              <a:rPr lang="en-US" sz="2000" b="1" dirty="0" err="1">
                <a:effectLst/>
                <a:latin typeface="Menlo" charset="0"/>
              </a:rPr>
              <a:t>tf.reduce_sum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tf.pow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Y_pred</a:t>
            </a:r>
            <a:r>
              <a:rPr lang="en-US" sz="2000" b="1" dirty="0">
                <a:effectLst/>
                <a:latin typeface="Menlo" charset="0"/>
              </a:rPr>
              <a:t> - Y, 2)) / (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 - 1)</a:t>
            </a:r>
          </a:p>
          <a:p>
            <a:br>
              <a:rPr lang="en-US" sz="2000" b="1" dirty="0">
                <a:effectLst/>
                <a:latin typeface="Menlo" charset="0"/>
              </a:rPr>
            </a:br>
            <a:r>
              <a:rPr lang="en-US" sz="2000" b="1" dirty="0">
                <a:effectLst/>
                <a:latin typeface="Menlo" charset="0"/>
              </a:rPr>
              <a:t># %% Use gradient descent to optimize </a:t>
            </a:r>
            <a:r>
              <a:rPr lang="en-US" sz="2000" b="1" dirty="0" err="1">
                <a:effectLst/>
                <a:latin typeface="Menlo" charset="0"/>
              </a:rPr>
              <a:t>W,b</a:t>
            </a:r>
            <a:endParaRPr lang="en-US" sz="2000" b="1" dirty="0">
              <a:latin typeface="Menlo" charset="0"/>
            </a:endParaRPr>
          </a:p>
          <a:p>
            <a:endParaRPr lang="en-US" sz="2000" b="1" dirty="0">
              <a:effectLst/>
              <a:latin typeface="Menlo" charset="0"/>
            </a:endParaRPr>
          </a:p>
          <a:p>
            <a:r>
              <a:rPr lang="en-US" sz="2000" b="1" dirty="0" err="1">
                <a:effectLst/>
                <a:latin typeface="Menlo" charset="0"/>
              </a:rPr>
              <a:t>learning_rate</a:t>
            </a:r>
            <a:r>
              <a:rPr lang="en-US" sz="2000" b="1" dirty="0">
                <a:effectLst/>
                <a:latin typeface="Menlo" charset="0"/>
              </a:rPr>
              <a:t> = 0.01</a:t>
            </a:r>
          </a:p>
          <a:p>
            <a:r>
              <a:rPr lang="en-US" sz="2000" b="1" dirty="0">
                <a:effectLst/>
                <a:latin typeface="Menlo" charset="0"/>
              </a:rPr>
              <a:t>optimizer = </a:t>
            </a:r>
            <a:r>
              <a:rPr lang="en-US" sz="2000" b="1" dirty="0" err="1">
                <a:effectLst/>
                <a:latin typeface="Menlo" charset="0"/>
              </a:rPr>
              <a:t>tf.train.GradientDescentOptimizer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learning_rate</a:t>
            </a:r>
            <a:r>
              <a:rPr lang="en-US" sz="2000" b="1" dirty="0">
                <a:effectLst/>
                <a:latin typeface="Menlo" charset="0"/>
              </a:rPr>
              <a:t>).minimize(cost)</a:t>
            </a:r>
          </a:p>
        </p:txBody>
      </p:sp>
    </p:spTree>
    <p:extLst>
      <p:ext uri="{BB962C8B-B14F-4D97-AF65-F5344CB8AC3E}">
        <p14:creationId xmlns:p14="http://schemas.microsoft.com/office/powerpoint/2010/main" val="166553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7336" y="1097458"/>
            <a:ext cx="97726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Menlo" charset="0"/>
              </a:rPr>
              <a:t>n_epochs</a:t>
            </a:r>
            <a:r>
              <a:rPr lang="en-US" b="1" dirty="0">
                <a:effectLst/>
                <a:latin typeface="Menlo" charset="0"/>
              </a:rPr>
              <a:t> = 1000</a:t>
            </a:r>
          </a:p>
          <a:p>
            <a:r>
              <a:rPr lang="en-US" b="1" dirty="0">
                <a:effectLst/>
                <a:latin typeface="Menlo" charset="0"/>
              </a:rPr>
              <a:t>with </a:t>
            </a:r>
            <a:r>
              <a:rPr lang="en-US" b="1" dirty="0" err="1">
                <a:effectLst/>
                <a:latin typeface="Menlo" charset="0"/>
              </a:rPr>
              <a:t>tf.Session</a:t>
            </a:r>
            <a:r>
              <a:rPr lang="en-US" b="1" dirty="0">
                <a:effectLst/>
                <a:latin typeface="Menlo" charset="0"/>
              </a:rPr>
              <a:t>() as </a:t>
            </a:r>
            <a:r>
              <a:rPr lang="en-US" b="1" dirty="0" err="1">
                <a:effectLst/>
                <a:latin typeface="Menlo" charset="0"/>
              </a:rPr>
              <a:t>sess</a:t>
            </a:r>
            <a:r>
              <a:rPr lang="en-US" b="1" dirty="0">
                <a:effectLst/>
                <a:latin typeface="Menlo" charset="0"/>
              </a:rPr>
              <a:t>:</a:t>
            </a:r>
          </a:p>
          <a:p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sess.run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tf.global_variables_initializer</a:t>
            </a:r>
            <a:r>
              <a:rPr lang="en-US" b="1" dirty="0">
                <a:effectLst/>
                <a:latin typeface="Menlo" charset="0"/>
              </a:rPr>
              <a:t>())</a:t>
            </a:r>
          </a:p>
          <a:p>
            <a:br>
              <a:rPr lang="en-US" b="1" dirty="0">
                <a:effectLst/>
                <a:latin typeface="Menlo" charset="0"/>
              </a:rPr>
            </a:br>
            <a:r>
              <a:rPr lang="en-US" b="1" dirty="0">
                <a:effectLst/>
                <a:latin typeface="Menlo" charset="0"/>
              </a:rPr>
              <a:t>    #Fit all training data</a:t>
            </a:r>
          </a:p>
          <a:p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prev_training_cost</a:t>
            </a:r>
            <a:r>
              <a:rPr lang="en-US" b="1" dirty="0">
                <a:effectLst/>
                <a:latin typeface="Menlo" charset="0"/>
              </a:rPr>
              <a:t> = 0.0</a:t>
            </a:r>
          </a:p>
          <a:p>
            <a:r>
              <a:rPr lang="en-US" b="1" dirty="0">
                <a:effectLst/>
                <a:latin typeface="Menlo" charset="0"/>
              </a:rPr>
              <a:t>    for </a:t>
            </a:r>
            <a:r>
              <a:rPr lang="en-US" b="1" dirty="0" err="1">
                <a:effectLst/>
                <a:latin typeface="Menlo" charset="0"/>
              </a:rPr>
              <a:t>epoch_i</a:t>
            </a:r>
            <a:r>
              <a:rPr lang="en-US" b="1" dirty="0">
                <a:effectLst/>
                <a:latin typeface="Menlo" charset="0"/>
              </a:rPr>
              <a:t> in range(</a:t>
            </a:r>
            <a:r>
              <a:rPr lang="en-US" b="1" dirty="0" err="1">
                <a:effectLst/>
                <a:latin typeface="Menlo" charset="0"/>
              </a:rPr>
              <a:t>n_epochs</a:t>
            </a:r>
            <a:r>
              <a:rPr lang="en-US" b="1" dirty="0">
                <a:effectLst/>
                <a:latin typeface="Menlo" charset="0"/>
              </a:rPr>
              <a:t>):</a:t>
            </a:r>
          </a:p>
          <a:p>
            <a:r>
              <a:rPr lang="en-US" b="1" dirty="0">
                <a:effectLst/>
                <a:latin typeface="Menlo" charset="0"/>
              </a:rPr>
              <a:t>        for(x, y) in zip(</a:t>
            </a:r>
            <a:r>
              <a:rPr lang="en-US" b="1" dirty="0" err="1">
                <a:effectLst/>
                <a:latin typeface="Menlo" charset="0"/>
              </a:rPr>
              <a:t>xs</a:t>
            </a:r>
            <a:r>
              <a:rPr lang="en-US" b="1" dirty="0">
                <a:effectLst/>
                <a:latin typeface="Menlo" charset="0"/>
              </a:rPr>
              <a:t>, </a:t>
            </a:r>
            <a:r>
              <a:rPr lang="en-US" b="1" dirty="0" err="1">
                <a:effectLst/>
                <a:latin typeface="Menlo" charset="0"/>
              </a:rPr>
              <a:t>ys</a:t>
            </a:r>
            <a:r>
              <a:rPr lang="en-US" b="1" dirty="0">
                <a:effectLst/>
                <a:latin typeface="Menlo" charset="0"/>
              </a:rPr>
              <a:t>):</a:t>
            </a:r>
          </a:p>
          <a:p>
            <a:r>
              <a:rPr lang="en-US" b="1" dirty="0">
                <a:effectLst/>
                <a:latin typeface="Menlo" charset="0"/>
              </a:rPr>
              <a:t>            </a:t>
            </a:r>
            <a:r>
              <a:rPr lang="en-US" b="1" dirty="0" err="1">
                <a:effectLst/>
                <a:latin typeface="Menlo" charset="0"/>
              </a:rPr>
              <a:t>sess.run</a:t>
            </a:r>
            <a:r>
              <a:rPr lang="en-US" b="1" dirty="0">
                <a:effectLst/>
                <a:latin typeface="Menlo" charset="0"/>
              </a:rPr>
              <a:t>(optimizer, </a:t>
            </a:r>
            <a:r>
              <a:rPr lang="en-US" b="1" dirty="0" err="1">
                <a:effectLst/>
                <a:latin typeface="Menlo" charset="0"/>
              </a:rPr>
              <a:t>feed_dict</a:t>
            </a:r>
            <a:r>
              <a:rPr lang="en-US" b="1" dirty="0">
                <a:effectLst/>
                <a:latin typeface="Menlo" charset="0"/>
              </a:rPr>
              <a:t> = {X: x, Y: y})</a:t>
            </a:r>
          </a:p>
          <a:p>
            <a:r>
              <a:rPr lang="en-US" b="1" dirty="0">
                <a:effectLst/>
                <a:latin typeface="Menlo" charset="0"/>
              </a:rPr>
              <a:t>       </a:t>
            </a:r>
            <a:r>
              <a:rPr lang="en-US" b="1" dirty="0">
                <a:latin typeface="Menlo" charset="0"/>
              </a:rPr>
              <a:t> 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r>
              <a:rPr lang="en-US" b="1" dirty="0">
                <a:effectLst/>
                <a:latin typeface="Menlo" charset="0"/>
              </a:rPr>
              <a:t> = </a:t>
            </a:r>
            <a:r>
              <a:rPr lang="en-US" b="1" dirty="0" err="1">
                <a:effectLst/>
                <a:latin typeface="Menlo" charset="0"/>
              </a:rPr>
              <a:t>sess.run</a:t>
            </a:r>
            <a:r>
              <a:rPr lang="en-US" b="1" dirty="0">
                <a:effectLst/>
                <a:latin typeface="Menlo" charset="0"/>
              </a:rPr>
              <a:t>(cost, </a:t>
            </a:r>
            <a:r>
              <a:rPr lang="en-US" b="1" dirty="0" err="1">
                <a:effectLst/>
                <a:latin typeface="Menlo" charset="0"/>
              </a:rPr>
              <a:t>feed_dict</a:t>
            </a:r>
            <a:r>
              <a:rPr lang="en-US" b="1" dirty="0">
                <a:effectLst/>
                <a:latin typeface="Menlo" charset="0"/>
              </a:rPr>
              <a:t> = {X: x, Y: y})</a:t>
            </a:r>
          </a:p>
          <a:p>
            <a:r>
              <a:rPr lang="en-US" b="1" dirty="0">
                <a:latin typeface="Menlo" charset="0"/>
              </a:rPr>
              <a:t>        </a:t>
            </a:r>
            <a:r>
              <a:rPr lang="en-US" b="1" dirty="0">
                <a:effectLst/>
                <a:latin typeface="Menlo" charset="0"/>
              </a:rPr>
              <a:t>print(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r>
              <a:rPr lang="en-US" b="1" dirty="0">
                <a:effectLst/>
                <a:latin typeface="Menlo" charset="0"/>
              </a:rPr>
              <a:t>)</a:t>
            </a:r>
          </a:p>
          <a:p>
            <a:r>
              <a:rPr lang="en-US" b="1" dirty="0">
                <a:effectLst/>
                <a:latin typeface="Menlo" charset="0"/>
              </a:rPr>
              <a:t>        if </a:t>
            </a:r>
            <a:r>
              <a:rPr lang="en-US" b="1" dirty="0" err="1">
                <a:effectLst/>
                <a:latin typeface="Menlo" charset="0"/>
              </a:rPr>
              <a:t>np.abs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prev_training_cost</a:t>
            </a:r>
            <a:r>
              <a:rPr lang="en-US" b="1" dirty="0">
                <a:effectLst/>
                <a:latin typeface="Menlo" charset="0"/>
              </a:rPr>
              <a:t> - 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r>
              <a:rPr lang="en-US" b="1" dirty="0">
                <a:effectLst/>
                <a:latin typeface="Menlo" charset="0"/>
              </a:rPr>
              <a:t>) &lt; 0.000001:</a:t>
            </a:r>
          </a:p>
          <a:p>
            <a:r>
              <a:rPr lang="en-US" b="1" dirty="0">
                <a:effectLst/>
                <a:latin typeface="Menlo" charset="0"/>
              </a:rPr>
              <a:t>                break</a:t>
            </a:r>
          </a:p>
          <a:p>
            <a:r>
              <a:rPr lang="en-US" b="1" dirty="0">
                <a:effectLst/>
                <a:latin typeface="Menlo" charset="0"/>
              </a:rPr>
              <a:t>        </a:t>
            </a:r>
            <a:r>
              <a:rPr lang="en-US" b="1" dirty="0" err="1">
                <a:effectLst/>
                <a:latin typeface="Menlo" charset="0"/>
              </a:rPr>
              <a:t>prev_training_cost</a:t>
            </a:r>
            <a:r>
              <a:rPr lang="en-US" b="1" dirty="0">
                <a:effectLst/>
                <a:latin typeface="Menlo" charset="0"/>
              </a:rPr>
              <a:t> = </a:t>
            </a:r>
            <a:r>
              <a:rPr lang="en-US" b="1" dirty="0" err="1">
                <a:effectLst/>
                <a:latin typeface="Menlo" charset="0"/>
              </a:rPr>
              <a:t>training_cost</a:t>
            </a:r>
            <a:endParaRPr lang="en-US" b="1" dirty="0">
              <a:effectLst/>
              <a:latin typeface="Menlo" charset="0"/>
            </a:endParaRPr>
          </a:p>
          <a:p>
            <a:br>
              <a:rPr lang="en-US" b="1" dirty="0">
                <a:effectLst/>
                <a:latin typeface="Menlo" charset="0"/>
              </a:rPr>
            </a:br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yp</a:t>
            </a:r>
            <a:r>
              <a:rPr lang="en-US" b="1" dirty="0">
                <a:effectLst/>
                <a:latin typeface="Menlo" charset="0"/>
              </a:rPr>
              <a:t> = </a:t>
            </a:r>
            <a:r>
              <a:rPr lang="en-US" b="1" dirty="0" err="1">
                <a:effectLst/>
                <a:latin typeface="Menlo" charset="0"/>
              </a:rPr>
              <a:t>Y_pred.eval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feed_dict</a:t>
            </a:r>
            <a:r>
              <a:rPr lang="en-US" b="1" dirty="0">
                <a:effectLst/>
                <a:latin typeface="Menlo" charset="0"/>
              </a:rPr>
              <a:t>={X: </a:t>
            </a:r>
            <a:r>
              <a:rPr lang="en-US" b="1" dirty="0" err="1">
                <a:effectLst/>
                <a:latin typeface="Menlo" charset="0"/>
              </a:rPr>
              <a:t>xs</a:t>
            </a:r>
            <a:r>
              <a:rPr lang="en-US" b="1" dirty="0">
                <a:effectLst/>
                <a:latin typeface="Menlo" charset="0"/>
              </a:rPr>
              <a:t>}, session=</a:t>
            </a:r>
            <a:r>
              <a:rPr lang="en-US" b="1" dirty="0" err="1">
                <a:effectLst/>
                <a:latin typeface="Menlo" charset="0"/>
              </a:rPr>
              <a:t>sess</a:t>
            </a:r>
            <a:r>
              <a:rPr lang="en-US" b="1" dirty="0">
                <a:effectLst/>
                <a:latin typeface="Menlo" charset="0"/>
              </a:rPr>
              <a:t>)</a:t>
            </a:r>
          </a:p>
          <a:p>
            <a:r>
              <a:rPr lang="en-US" b="1" dirty="0">
                <a:effectLst/>
                <a:latin typeface="Menlo" charset="0"/>
              </a:rPr>
              <a:t>    </a:t>
            </a:r>
            <a:r>
              <a:rPr lang="en-US" b="1" dirty="0" err="1">
                <a:effectLst/>
                <a:latin typeface="Menlo" charset="0"/>
              </a:rPr>
              <a:t>plt.plot</a:t>
            </a:r>
            <a:r>
              <a:rPr lang="en-US" b="1" dirty="0">
                <a:effectLst/>
                <a:latin typeface="Menlo" charset="0"/>
              </a:rPr>
              <a:t>(</a:t>
            </a:r>
            <a:r>
              <a:rPr lang="en-US" b="1" dirty="0" err="1">
                <a:effectLst/>
                <a:latin typeface="Menlo" charset="0"/>
              </a:rPr>
              <a:t>xs</a:t>
            </a:r>
            <a:r>
              <a:rPr lang="en-US" b="1" dirty="0">
                <a:effectLst/>
                <a:latin typeface="Menlo" charset="0"/>
              </a:rPr>
              <a:t>, </a:t>
            </a:r>
            <a:r>
              <a:rPr lang="en-US" b="1" dirty="0" err="1">
                <a:effectLst/>
                <a:latin typeface="Menlo" charset="0"/>
              </a:rPr>
              <a:t>yp</a:t>
            </a:r>
            <a:r>
              <a:rPr lang="en-US" b="1" dirty="0">
                <a:effectLst/>
                <a:latin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5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791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 = 100</a:t>
            </a:r>
          </a:p>
          <a:p>
            <a:r>
              <a:rPr lang="en-US" sz="2000" b="1" dirty="0" err="1">
                <a:effectLst/>
                <a:latin typeface="Menlo" charset="0"/>
              </a:rPr>
              <a:t>xs</a:t>
            </a:r>
            <a:r>
              <a:rPr lang="en-US" sz="2000" b="1" dirty="0">
                <a:effectLst/>
                <a:latin typeface="Menlo" charset="0"/>
              </a:rPr>
              <a:t> = </a:t>
            </a:r>
            <a:r>
              <a:rPr lang="en-US" sz="2000" b="1" dirty="0" err="1">
                <a:effectLst/>
                <a:latin typeface="Menlo" charset="0"/>
              </a:rPr>
              <a:t>np.linspace</a:t>
            </a:r>
            <a:r>
              <a:rPr lang="en-US" sz="2000" b="1" dirty="0">
                <a:effectLst/>
                <a:latin typeface="Menlo" charset="0"/>
              </a:rPr>
              <a:t>(-3, 3, 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)</a:t>
            </a:r>
          </a:p>
          <a:p>
            <a:r>
              <a:rPr lang="en-US" sz="2000" b="1" dirty="0" err="1">
                <a:effectLst/>
                <a:latin typeface="Menlo" charset="0"/>
              </a:rPr>
              <a:t>ys</a:t>
            </a:r>
            <a:r>
              <a:rPr lang="en-US" sz="2000" b="1" dirty="0">
                <a:effectLst/>
                <a:latin typeface="Menlo" charset="0"/>
              </a:rPr>
              <a:t> = </a:t>
            </a:r>
            <a:r>
              <a:rPr lang="en-US" sz="2000" b="1" dirty="0" err="1">
                <a:effectLst/>
                <a:latin typeface="Menlo" charset="0"/>
              </a:rPr>
              <a:t>np.sin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xs</a:t>
            </a:r>
            <a:r>
              <a:rPr lang="en-US" sz="2000" b="1" dirty="0">
                <a:effectLst/>
                <a:latin typeface="Menlo" charset="0"/>
              </a:rPr>
              <a:t>) + </a:t>
            </a:r>
            <a:r>
              <a:rPr lang="en-US" sz="2000" b="1" dirty="0" err="1">
                <a:effectLst/>
                <a:latin typeface="Menlo" charset="0"/>
              </a:rPr>
              <a:t>np.random.uniform</a:t>
            </a:r>
            <a:r>
              <a:rPr lang="en-US" sz="2000" b="1" dirty="0">
                <a:effectLst/>
                <a:latin typeface="Menlo" charset="0"/>
              </a:rPr>
              <a:t>(-0.5, 0.5, </a:t>
            </a:r>
            <a:r>
              <a:rPr lang="en-US" sz="2000" b="1" dirty="0" err="1">
                <a:effectLst/>
                <a:latin typeface="Menlo" charset="0"/>
              </a:rPr>
              <a:t>n_observations</a:t>
            </a:r>
            <a:r>
              <a:rPr lang="en-US" sz="2000" b="1" dirty="0">
                <a:effectLst/>
                <a:latin typeface="Menl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3" y="2706351"/>
            <a:ext cx="5222874" cy="39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Y_pred</a:t>
            </a:r>
            <a:r>
              <a:rPr lang="en-US" dirty="0"/>
              <a:t> = </a:t>
            </a:r>
            <a:r>
              <a:rPr lang="en-US" dirty="0" err="1"/>
              <a:t>tf.add</a:t>
            </a:r>
            <a:r>
              <a:rPr lang="en-US" dirty="0"/>
              <a:t>(</a:t>
            </a:r>
            <a:r>
              <a:rPr lang="en-US" dirty="0" err="1"/>
              <a:t>tf.multiply</a:t>
            </a:r>
            <a:r>
              <a:rPr lang="en-US" dirty="0"/>
              <a:t>(X, W), 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Y_pred</a:t>
            </a:r>
            <a:r>
              <a:rPr lang="en-US" sz="2400" dirty="0"/>
              <a:t> = 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tf.multiply</a:t>
            </a:r>
            <a:r>
              <a:rPr lang="en-US" sz="2400" dirty="0"/>
              <a:t>(</a:t>
            </a:r>
            <a:r>
              <a:rPr lang="en-US" sz="2400" dirty="0" err="1"/>
              <a:t>tf.pow</a:t>
            </a:r>
            <a:r>
              <a:rPr lang="en-US" sz="2400" dirty="0"/>
              <a:t>(X, 2.0), W1), </a:t>
            </a:r>
            <a:r>
              <a:rPr lang="en-US" sz="2400" dirty="0" err="1"/>
              <a:t>tf.multiply</a:t>
            </a:r>
            <a:r>
              <a:rPr lang="en-US" sz="2400" dirty="0"/>
              <a:t>(X, W2)), 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Y_pred</a:t>
            </a:r>
            <a:r>
              <a:rPr lang="en-US" sz="2400" dirty="0"/>
              <a:t> = 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tf.add</a:t>
            </a:r>
            <a:r>
              <a:rPr lang="en-US" sz="2400" dirty="0"/>
              <a:t>(</a:t>
            </a:r>
            <a:r>
              <a:rPr lang="en-US" sz="2400" dirty="0" err="1"/>
              <a:t>tf.multiply</a:t>
            </a:r>
            <a:r>
              <a:rPr lang="en-US" sz="2400" dirty="0"/>
              <a:t>(</a:t>
            </a:r>
            <a:r>
              <a:rPr lang="en-US" sz="2400" dirty="0" err="1"/>
              <a:t>tf.pow</a:t>
            </a:r>
            <a:r>
              <a:rPr lang="en-US" sz="2400" dirty="0"/>
              <a:t>(X, 3.0), W1), </a:t>
            </a:r>
            <a:r>
              <a:rPr lang="en-US" sz="2400" dirty="0" err="1"/>
              <a:t>tf.multiply</a:t>
            </a:r>
            <a:r>
              <a:rPr lang="en-US" sz="2400" dirty="0"/>
              <a:t>(X, W2)), 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https://github.com/tensorflow/models</a:t>
            </a:r>
          </a:p>
          <a:p>
            <a:r>
              <a:rPr lang="en-US" dirty="0"/>
              <a:t>https://github.com/aymericdamien/TensorFlow-Examples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501900"/>
            <a:ext cx="447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/wangqiuli1012/</a:t>
            </a:r>
            <a:r>
              <a:rPr lang="en-US" dirty="0" err="1"/>
              <a:t>MachineLearning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7" y="2292697"/>
            <a:ext cx="4822826" cy="4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2.Basic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7875" y="2247900"/>
            <a:ext cx="8096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Menlo" charset="0"/>
              </a:rPr>
              <a:t>import </a:t>
            </a:r>
            <a:r>
              <a:rPr lang="en-US" sz="2800" b="1" dirty="0" err="1">
                <a:effectLst/>
                <a:latin typeface="Menlo" charset="0"/>
              </a:rPr>
              <a:t>tensorflow</a:t>
            </a:r>
            <a:r>
              <a:rPr lang="en-US" sz="2800" b="1" dirty="0">
                <a:effectLst/>
                <a:latin typeface="Menlo" charset="0"/>
              </a:rPr>
              <a:t> as </a:t>
            </a:r>
            <a:r>
              <a:rPr lang="en-US" sz="2800" b="1" dirty="0" err="1">
                <a:effectLst/>
                <a:latin typeface="Menlo" charset="0"/>
              </a:rPr>
              <a:t>tf</a:t>
            </a:r>
            <a:endParaRPr lang="en-US" sz="2800" b="1" dirty="0">
              <a:effectLst/>
              <a:latin typeface="Menlo" charset="0"/>
            </a:endParaRPr>
          </a:p>
          <a:p>
            <a:br>
              <a:rPr lang="en-US" sz="2800" b="1" dirty="0">
                <a:effectLst/>
                <a:latin typeface="Menlo" charset="0"/>
              </a:rPr>
            </a:br>
            <a:r>
              <a:rPr lang="en-US" sz="2800" b="1" dirty="0">
                <a:effectLst/>
                <a:latin typeface="Menlo" charset="0"/>
              </a:rPr>
              <a:t>hello = </a:t>
            </a:r>
            <a:r>
              <a:rPr lang="en-US" sz="2800" b="1" dirty="0" err="1">
                <a:effectLst/>
                <a:latin typeface="Menlo" charset="0"/>
              </a:rPr>
              <a:t>tf.constant</a:t>
            </a:r>
            <a:r>
              <a:rPr lang="en-US" sz="2800" b="1" dirty="0">
                <a:effectLst/>
                <a:latin typeface="Menlo" charset="0"/>
              </a:rPr>
              <a:t>('hello world!')</a:t>
            </a:r>
          </a:p>
          <a:p>
            <a:br>
              <a:rPr lang="en-US" sz="2800" b="1" dirty="0">
                <a:effectLst/>
                <a:latin typeface="Menlo" charset="0"/>
              </a:rPr>
            </a:br>
            <a:r>
              <a:rPr lang="en-US" sz="2800" b="1" dirty="0" err="1">
                <a:effectLst/>
                <a:latin typeface="Menlo" charset="0"/>
              </a:rPr>
              <a:t>sess</a:t>
            </a:r>
            <a:r>
              <a:rPr lang="en-US" sz="2800" b="1" dirty="0">
                <a:effectLst/>
                <a:latin typeface="Menlo" charset="0"/>
              </a:rPr>
              <a:t> = </a:t>
            </a:r>
            <a:r>
              <a:rPr lang="en-US" sz="2800" b="1" dirty="0" err="1">
                <a:effectLst/>
                <a:latin typeface="Menlo" charset="0"/>
              </a:rPr>
              <a:t>tf.Session</a:t>
            </a:r>
            <a:r>
              <a:rPr lang="en-US" sz="2800" b="1" dirty="0">
                <a:effectLst/>
                <a:latin typeface="Menlo" charset="0"/>
              </a:rPr>
              <a:t>()</a:t>
            </a:r>
          </a:p>
          <a:p>
            <a:r>
              <a:rPr lang="en-US" sz="2800" b="1" dirty="0">
                <a:effectLst/>
                <a:latin typeface="Menlo" charset="0"/>
              </a:rPr>
              <a:t>print(</a:t>
            </a:r>
            <a:r>
              <a:rPr lang="en-US" sz="2800" b="1" dirty="0" err="1">
                <a:effectLst/>
                <a:latin typeface="Menlo" charset="0"/>
              </a:rPr>
              <a:t>sess.run</a:t>
            </a:r>
            <a:r>
              <a:rPr lang="en-US" sz="2800" b="1" dirty="0">
                <a:effectLst/>
                <a:latin typeface="Menlo" charset="0"/>
              </a:rPr>
              <a:t>(hello))</a:t>
            </a:r>
          </a:p>
        </p:txBody>
      </p:sp>
    </p:spTree>
    <p:extLst>
      <p:ext uri="{BB962C8B-B14F-4D97-AF65-F5344CB8AC3E}">
        <p14:creationId xmlns:p14="http://schemas.microsoft.com/office/powerpoint/2010/main" val="19597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65125"/>
            <a:ext cx="8734425" cy="5995482"/>
          </a:xfrm>
        </p:spPr>
      </p:pic>
    </p:spTree>
    <p:extLst>
      <p:ext uri="{BB962C8B-B14F-4D97-AF65-F5344CB8AC3E}">
        <p14:creationId xmlns:p14="http://schemas.microsoft.com/office/powerpoint/2010/main" val="128514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2.Basic Operations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3100" y="2099013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Menlo" charset="0"/>
              </a:rPr>
              <a:t>import </a:t>
            </a:r>
            <a:r>
              <a:rPr lang="en-US" sz="2800" b="1" dirty="0" err="1">
                <a:effectLst/>
                <a:latin typeface="Menlo" charset="0"/>
              </a:rPr>
              <a:t>tensorflow</a:t>
            </a:r>
            <a:r>
              <a:rPr lang="en-US" sz="2800" b="1" dirty="0">
                <a:effectLst/>
                <a:latin typeface="Menlo" charset="0"/>
              </a:rPr>
              <a:t> as </a:t>
            </a:r>
            <a:r>
              <a:rPr lang="en-US" sz="2800" b="1" dirty="0" err="1">
                <a:effectLst/>
                <a:latin typeface="Menlo" charset="0"/>
              </a:rPr>
              <a:t>tf</a:t>
            </a:r>
            <a:endParaRPr lang="en-US" sz="2800" b="1" dirty="0">
              <a:effectLst/>
              <a:latin typeface="Menlo" charset="0"/>
            </a:endParaRPr>
          </a:p>
          <a:p>
            <a:br>
              <a:rPr lang="en-US" sz="2800" b="1" dirty="0">
                <a:effectLst/>
                <a:latin typeface="Menlo" charset="0"/>
              </a:rPr>
            </a:br>
            <a:r>
              <a:rPr lang="en-US" sz="2800" b="1" dirty="0">
                <a:effectLst/>
                <a:latin typeface="Menlo" charset="0"/>
              </a:rPr>
              <a:t>a = </a:t>
            </a:r>
            <a:r>
              <a:rPr lang="en-US" sz="2800" b="1" dirty="0" err="1">
                <a:effectLst/>
                <a:latin typeface="Menlo" charset="0"/>
              </a:rPr>
              <a:t>tf.constant</a:t>
            </a:r>
            <a:r>
              <a:rPr lang="en-US" sz="2800" b="1" dirty="0">
                <a:effectLst/>
                <a:latin typeface="Menlo" charset="0"/>
              </a:rPr>
              <a:t>(2)</a:t>
            </a:r>
          </a:p>
          <a:p>
            <a:r>
              <a:rPr lang="en-US" sz="2800" b="1" dirty="0">
                <a:effectLst/>
                <a:latin typeface="Menlo" charset="0"/>
              </a:rPr>
              <a:t>b = </a:t>
            </a:r>
            <a:r>
              <a:rPr lang="en-US" sz="2800" b="1" dirty="0" err="1">
                <a:effectLst/>
                <a:latin typeface="Menlo" charset="0"/>
              </a:rPr>
              <a:t>tf.constant</a:t>
            </a:r>
            <a:r>
              <a:rPr lang="en-US" sz="2800" b="1" dirty="0">
                <a:effectLst/>
                <a:latin typeface="Menlo" charset="0"/>
              </a:rPr>
              <a:t>(3)</a:t>
            </a:r>
          </a:p>
          <a:p>
            <a:r>
              <a:rPr lang="en-US" sz="2800" b="1" dirty="0">
                <a:effectLst/>
                <a:latin typeface="Menlo" charset="0"/>
              </a:rPr>
              <a:t>with </a:t>
            </a:r>
            <a:r>
              <a:rPr lang="en-US" sz="2800" b="1" dirty="0" err="1">
                <a:effectLst/>
                <a:latin typeface="Menlo" charset="0"/>
              </a:rPr>
              <a:t>tf.Session</a:t>
            </a:r>
            <a:r>
              <a:rPr lang="en-US" sz="2800" b="1" dirty="0">
                <a:effectLst/>
                <a:latin typeface="Menlo" charset="0"/>
              </a:rPr>
              <a:t>() as </a:t>
            </a:r>
            <a:r>
              <a:rPr lang="en-US" sz="2800" b="1" dirty="0" err="1">
                <a:effectLst/>
                <a:latin typeface="Menlo" charset="0"/>
              </a:rPr>
              <a:t>sess</a:t>
            </a:r>
            <a:r>
              <a:rPr lang="en-US" sz="2800" b="1" dirty="0">
                <a:effectLst/>
                <a:latin typeface="Menlo" charset="0"/>
              </a:rPr>
              <a:t>:</a:t>
            </a:r>
          </a:p>
          <a:p>
            <a:r>
              <a:rPr lang="en-US" sz="2800" b="1" dirty="0">
                <a:effectLst/>
                <a:latin typeface="Menlo" charset="0"/>
              </a:rPr>
              <a:t>    print 'a + b = ', </a:t>
            </a:r>
            <a:r>
              <a:rPr lang="en-US" sz="2800" b="1" dirty="0" err="1">
                <a:effectLst/>
                <a:latin typeface="Menlo" charset="0"/>
              </a:rPr>
              <a:t>sess.run</a:t>
            </a:r>
            <a:r>
              <a:rPr lang="en-US" sz="2800" b="1" dirty="0">
                <a:effectLst/>
                <a:latin typeface="Menlo" charset="0"/>
              </a:rPr>
              <a:t>(a + b)</a:t>
            </a:r>
          </a:p>
          <a:p>
            <a:r>
              <a:rPr lang="en-US" sz="2800" b="1" dirty="0">
                <a:effectLst/>
                <a:latin typeface="Menlo" charset="0"/>
              </a:rPr>
              <a:t>    print 'a * b = ', </a:t>
            </a:r>
            <a:r>
              <a:rPr lang="en-US" sz="2800" b="1" dirty="0" err="1">
                <a:effectLst/>
                <a:latin typeface="Menlo" charset="0"/>
              </a:rPr>
              <a:t>sess.run</a:t>
            </a:r>
            <a:r>
              <a:rPr lang="en-US" sz="2800" b="1" dirty="0">
                <a:effectLst/>
                <a:latin typeface="Menlo" charset="0"/>
              </a:rPr>
              <a:t>(a * b)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638443"/>
            <a:ext cx="2184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2.Basic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2975" y="1690688"/>
            <a:ext cx="104108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charset="0"/>
              </a:rPr>
              <a:t>import </a:t>
            </a:r>
            <a:r>
              <a:rPr lang="en-US" sz="2000" b="1" dirty="0" err="1">
                <a:effectLst/>
                <a:latin typeface="Menlo" charset="0"/>
              </a:rPr>
              <a:t>tensorflow</a:t>
            </a:r>
            <a:r>
              <a:rPr lang="en-US" sz="2000" b="1" dirty="0">
                <a:effectLst/>
                <a:latin typeface="Menlo" charset="0"/>
              </a:rPr>
              <a:t> as </a:t>
            </a:r>
            <a:r>
              <a:rPr lang="en-US" sz="2000" b="1" dirty="0" err="1">
                <a:effectLst/>
                <a:latin typeface="Menlo" charset="0"/>
              </a:rPr>
              <a:t>tf</a:t>
            </a:r>
            <a:endParaRPr lang="en-US" sz="2000" b="1" dirty="0">
              <a:effectLst/>
              <a:latin typeface="Menlo" charset="0"/>
            </a:endParaRPr>
          </a:p>
          <a:p>
            <a:br>
              <a:rPr lang="en-US" sz="2000" b="1" dirty="0">
                <a:effectLst/>
                <a:latin typeface="Menlo" charset="0"/>
              </a:rPr>
            </a:br>
            <a:r>
              <a:rPr lang="en-US" sz="2000" b="1" dirty="0">
                <a:effectLst/>
                <a:latin typeface="Menlo" charset="0"/>
              </a:rPr>
              <a:t># place holder</a:t>
            </a:r>
          </a:p>
          <a:p>
            <a:r>
              <a:rPr lang="en-US" sz="2000" b="1" dirty="0">
                <a:effectLst/>
                <a:latin typeface="Menlo" charset="0"/>
              </a:rPr>
              <a:t>a = </a:t>
            </a:r>
            <a:r>
              <a:rPr lang="en-US" sz="2000" b="1" dirty="0" err="1">
                <a:effectLst/>
                <a:latin typeface="Menlo" charset="0"/>
              </a:rPr>
              <a:t>tf.placeholder</a:t>
            </a:r>
            <a:r>
              <a:rPr lang="en-US" sz="2000" b="1" dirty="0">
                <a:effectLst/>
                <a:latin typeface="Menlo" charset="0"/>
              </a:rPr>
              <a:t>(tf.int16)</a:t>
            </a:r>
          </a:p>
          <a:p>
            <a:r>
              <a:rPr lang="en-US" sz="2000" b="1" dirty="0">
                <a:effectLst/>
                <a:latin typeface="Menlo" charset="0"/>
              </a:rPr>
              <a:t>b = </a:t>
            </a:r>
            <a:r>
              <a:rPr lang="en-US" sz="2000" b="1" dirty="0" err="1">
                <a:effectLst/>
                <a:latin typeface="Menlo" charset="0"/>
              </a:rPr>
              <a:t>tf.placeholder</a:t>
            </a:r>
            <a:r>
              <a:rPr lang="en-US" sz="2000" b="1" dirty="0">
                <a:effectLst/>
                <a:latin typeface="Menlo" charset="0"/>
              </a:rPr>
              <a:t>(tf.int16)</a:t>
            </a:r>
          </a:p>
          <a:p>
            <a:br>
              <a:rPr lang="en-US" sz="2000" b="1" dirty="0">
                <a:effectLst/>
                <a:latin typeface="Menlo" charset="0"/>
              </a:rPr>
            </a:br>
            <a:r>
              <a:rPr lang="en-US" sz="2000" b="1" dirty="0">
                <a:effectLst/>
                <a:latin typeface="Menlo" charset="0"/>
              </a:rPr>
              <a:t># operations</a:t>
            </a:r>
          </a:p>
          <a:p>
            <a:r>
              <a:rPr lang="en-US" sz="2000" b="1" dirty="0">
                <a:effectLst/>
                <a:latin typeface="Menlo" charset="0"/>
              </a:rPr>
              <a:t>add = </a:t>
            </a:r>
            <a:r>
              <a:rPr lang="en-US" sz="2000" b="1" dirty="0" err="1">
                <a:effectLst/>
                <a:latin typeface="Menlo" charset="0"/>
              </a:rPr>
              <a:t>tf.add</a:t>
            </a:r>
            <a:r>
              <a:rPr lang="en-US" sz="2000" b="1" dirty="0">
                <a:effectLst/>
                <a:latin typeface="Menlo" charset="0"/>
              </a:rPr>
              <a:t>(a, b)</a:t>
            </a:r>
          </a:p>
          <a:p>
            <a:r>
              <a:rPr lang="en-US" sz="2000" b="1" dirty="0" err="1">
                <a:effectLst/>
                <a:latin typeface="Menlo" charset="0"/>
              </a:rPr>
              <a:t>mult</a:t>
            </a:r>
            <a:r>
              <a:rPr lang="en-US" sz="2000" b="1" dirty="0">
                <a:effectLst/>
                <a:latin typeface="Menlo" charset="0"/>
              </a:rPr>
              <a:t> = </a:t>
            </a:r>
            <a:r>
              <a:rPr lang="en-US" sz="2000" b="1" dirty="0" err="1">
                <a:effectLst/>
                <a:latin typeface="Menlo" charset="0"/>
              </a:rPr>
              <a:t>tf.multiply</a:t>
            </a:r>
            <a:r>
              <a:rPr lang="en-US" sz="2000" b="1" dirty="0">
                <a:effectLst/>
                <a:latin typeface="Menlo" charset="0"/>
              </a:rPr>
              <a:t>(a, b)</a:t>
            </a:r>
          </a:p>
          <a:p>
            <a:r>
              <a:rPr lang="en-US" sz="2000" b="1" dirty="0">
                <a:effectLst/>
                <a:latin typeface="Menlo" charset="0"/>
              </a:rPr>
              <a:t>with </a:t>
            </a:r>
            <a:r>
              <a:rPr lang="en-US" sz="2000" b="1" dirty="0" err="1">
                <a:effectLst/>
                <a:latin typeface="Menlo" charset="0"/>
              </a:rPr>
              <a:t>tf.Session</a:t>
            </a:r>
            <a:r>
              <a:rPr lang="en-US" sz="2000" b="1" dirty="0">
                <a:effectLst/>
                <a:latin typeface="Menlo" charset="0"/>
              </a:rPr>
              <a:t>() as </a:t>
            </a:r>
            <a:r>
              <a:rPr lang="en-US" sz="2000" b="1" dirty="0" err="1">
                <a:effectLst/>
                <a:latin typeface="Menlo" charset="0"/>
              </a:rPr>
              <a:t>sess</a:t>
            </a:r>
            <a:r>
              <a:rPr lang="en-US" sz="2000" b="1" dirty="0">
                <a:effectLst/>
                <a:latin typeface="Menlo" charset="0"/>
              </a:rPr>
              <a:t>:</a:t>
            </a:r>
          </a:p>
          <a:p>
            <a:r>
              <a:rPr lang="en-US" sz="2000" b="1" dirty="0">
                <a:effectLst/>
                <a:latin typeface="Menlo" charset="0"/>
              </a:rPr>
              <a:t>    print 'a + b = ', </a:t>
            </a:r>
            <a:r>
              <a:rPr lang="en-US" sz="2000" b="1" dirty="0" err="1">
                <a:effectLst/>
                <a:latin typeface="Menlo" charset="0"/>
              </a:rPr>
              <a:t>sess.run</a:t>
            </a:r>
            <a:r>
              <a:rPr lang="en-US" sz="2000" b="1" dirty="0">
                <a:effectLst/>
                <a:latin typeface="Menlo" charset="0"/>
              </a:rPr>
              <a:t>(add, </a:t>
            </a:r>
            <a:r>
              <a:rPr lang="en-US" sz="2000" b="1" dirty="0" err="1">
                <a:effectLst/>
                <a:latin typeface="Menlo" charset="0"/>
              </a:rPr>
              <a:t>feed_dict</a:t>
            </a:r>
            <a:r>
              <a:rPr lang="en-US" sz="2000" b="1" dirty="0">
                <a:effectLst/>
                <a:latin typeface="Menlo" charset="0"/>
              </a:rPr>
              <a:t> = {a: 2, b: 4})</a:t>
            </a:r>
          </a:p>
          <a:p>
            <a:r>
              <a:rPr lang="en-US" sz="2000" b="1" dirty="0">
                <a:effectLst/>
                <a:latin typeface="Menlo" charset="0"/>
              </a:rPr>
              <a:t>    print 'a * b = ', </a:t>
            </a:r>
            <a:r>
              <a:rPr lang="en-US" sz="2000" b="1" dirty="0" err="1">
                <a:effectLst/>
                <a:latin typeface="Menlo" charset="0"/>
              </a:rPr>
              <a:t>sess.run</a:t>
            </a:r>
            <a:r>
              <a:rPr lang="en-US" sz="2000" b="1" dirty="0">
                <a:effectLst/>
                <a:latin typeface="Menlo" charset="0"/>
              </a:rPr>
              <a:t>(</a:t>
            </a:r>
            <a:r>
              <a:rPr lang="en-US" sz="2000" b="1" dirty="0" err="1">
                <a:effectLst/>
                <a:latin typeface="Menlo" charset="0"/>
              </a:rPr>
              <a:t>mult</a:t>
            </a:r>
            <a:r>
              <a:rPr lang="en-US" sz="2000" b="1" dirty="0">
                <a:effectLst/>
                <a:latin typeface="Menlo" charset="0"/>
              </a:rPr>
              <a:t>, </a:t>
            </a:r>
            <a:r>
              <a:rPr lang="en-US" sz="2000" b="1" dirty="0" err="1">
                <a:effectLst/>
                <a:latin typeface="Menlo" charset="0"/>
              </a:rPr>
              <a:t>feed_dict</a:t>
            </a:r>
            <a:r>
              <a:rPr lang="en-US" sz="2000" b="1" dirty="0">
                <a:effectLst/>
                <a:latin typeface="Menlo" charset="0"/>
              </a:rPr>
              <a:t> = {a: 2, b: 4})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476340"/>
            <a:ext cx="1638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9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5321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662" y="2107764"/>
            <a:ext cx="9972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Menlo" charset="0"/>
              </a:rPr>
              <a:t>X = </a:t>
            </a:r>
            <a:r>
              <a:rPr lang="en-US" sz="2400" b="1" dirty="0" err="1">
                <a:effectLst/>
                <a:latin typeface="Menlo" charset="0"/>
              </a:rPr>
              <a:t>tf.placeholder</a:t>
            </a:r>
            <a:r>
              <a:rPr lang="en-US" sz="2400" b="1" dirty="0">
                <a:effectLst/>
                <a:latin typeface="Menlo" charset="0"/>
              </a:rPr>
              <a:t>(tf.float32)</a:t>
            </a:r>
          </a:p>
          <a:p>
            <a:r>
              <a:rPr lang="en-US" sz="2400" b="1" dirty="0">
                <a:effectLst/>
                <a:latin typeface="Menlo" charset="0"/>
              </a:rPr>
              <a:t>Y = </a:t>
            </a:r>
            <a:r>
              <a:rPr lang="en-US" sz="2400" b="1" dirty="0" err="1">
                <a:effectLst/>
                <a:latin typeface="Menlo" charset="0"/>
              </a:rPr>
              <a:t>tf.placeholder</a:t>
            </a:r>
            <a:r>
              <a:rPr lang="en-US" sz="2400" b="1" dirty="0">
                <a:effectLst/>
                <a:latin typeface="Menlo" charset="0"/>
              </a:rPr>
              <a:t>(tf.float32)</a:t>
            </a:r>
          </a:p>
          <a:p>
            <a:br>
              <a:rPr lang="en-US" sz="2400" b="1" dirty="0">
                <a:effectLst/>
                <a:latin typeface="Menlo" charset="0"/>
              </a:rPr>
            </a:br>
            <a:r>
              <a:rPr lang="en-US" sz="2400" b="1" dirty="0">
                <a:effectLst/>
                <a:latin typeface="Menlo" charset="0"/>
              </a:rPr>
              <a:t>W = </a:t>
            </a:r>
            <a:r>
              <a:rPr lang="en-US" sz="2400" b="1" dirty="0" err="1">
                <a:effectLst/>
                <a:latin typeface="Menlo" charset="0"/>
              </a:rPr>
              <a:t>tf.Variable</a:t>
            </a:r>
            <a:r>
              <a:rPr lang="en-US" sz="2400" b="1" dirty="0">
                <a:effectLst/>
                <a:latin typeface="Menlo" charset="0"/>
              </a:rPr>
              <a:t>(</a:t>
            </a:r>
            <a:r>
              <a:rPr lang="en-US" sz="2400" b="1" dirty="0" err="1">
                <a:effectLst/>
                <a:latin typeface="Menlo" charset="0"/>
              </a:rPr>
              <a:t>tf.random_normal</a:t>
            </a:r>
            <a:r>
              <a:rPr lang="en-US" sz="2400" b="1" dirty="0">
                <a:effectLst/>
                <a:latin typeface="Menlo" charset="0"/>
              </a:rPr>
              <a:t>([1]), name='weight')</a:t>
            </a:r>
          </a:p>
          <a:p>
            <a:r>
              <a:rPr lang="en-US" sz="2400" b="1" dirty="0">
                <a:effectLst/>
                <a:latin typeface="Menlo" charset="0"/>
              </a:rPr>
              <a:t>b = </a:t>
            </a:r>
            <a:r>
              <a:rPr lang="en-US" sz="2400" b="1" dirty="0" err="1">
                <a:effectLst/>
                <a:latin typeface="Menlo" charset="0"/>
              </a:rPr>
              <a:t>tf.Variable</a:t>
            </a:r>
            <a:r>
              <a:rPr lang="en-US" sz="2400" b="1" dirty="0">
                <a:effectLst/>
                <a:latin typeface="Menlo" charset="0"/>
              </a:rPr>
              <a:t>(</a:t>
            </a:r>
            <a:r>
              <a:rPr lang="en-US" sz="2400" b="1" dirty="0" err="1">
                <a:effectLst/>
                <a:latin typeface="Menlo" charset="0"/>
              </a:rPr>
              <a:t>tf.random_normal</a:t>
            </a:r>
            <a:r>
              <a:rPr lang="en-US" sz="2400" b="1" dirty="0">
                <a:effectLst/>
                <a:latin typeface="Menlo" charset="0"/>
              </a:rPr>
              <a:t>([1]), name='bias')</a:t>
            </a:r>
          </a:p>
          <a:p>
            <a:r>
              <a:rPr lang="en-US" sz="2400" b="1" dirty="0">
                <a:effectLst/>
                <a:latin typeface="Menlo" charset="0"/>
              </a:rPr>
              <a:t># Y = W * X + b</a:t>
            </a:r>
          </a:p>
          <a:p>
            <a:r>
              <a:rPr lang="en-US" sz="2400" b="1" dirty="0" err="1">
                <a:effectLst/>
                <a:latin typeface="Menlo" charset="0"/>
              </a:rPr>
              <a:t>Y_pred</a:t>
            </a:r>
            <a:r>
              <a:rPr lang="en-US" sz="2400" b="1" dirty="0">
                <a:effectLst/>
                <a:latin typeface="Menlo" charset="0"/>
              </a:rPr>
              <a:t> = </a:t>
            </a:r>
            <a:r>
              <a:rPr lang="en-US" sz="2400" b="1" dirty="0" err="1">
                <a:effectLst/>
                <a:latin typeface="Menlo" charset="0"/>
              </a:rPr>
              <a:t>tf.add</a:t>
            </a:r>
            <a:r>
              <a:rPr lang="en-US" sz="2400" b="1" dirty="0">
                <a:effectLst/>
                <a:latin typeface="Menlo" charset="0"/>
              </a:rPr>
              <a:t>(</a:t>
            </a:r>
            <a:r>
              <a:rPr lang="en-US" sz="2400" b="1" dirty="0" err="1">
                <a:effectLst/>
                <a:latin typeface="Menlo" charset="0"/>
              </a:rPr>
              <a:t>tf.multiply</a:t>
            </a:r>
            <a:r>
              <a:rPr lang="en-US" sz="2400" b="1" dirty="0">
                <a:effectLst/>
                <a:latin typeface="Menlo" charset="0"/>
              </a:rPr>
              <a:t>(X, W), b)</a:t>
            </a:r>
          </a:p>
        </p:txBody>
      </p:sp>
    </p:spTree>
    <p:extLst>
      <p:ext uri="{BB962C8B-B14F-4D97-AF65-F5344CB8AC3E}">
        <p14:creationId xmlns:p14="http://schemas.microsoft.com/office/powerpoint/2010/main" val="84832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92</Words>
  <Application>Microsoft Office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Heiti SC Light</vt:lpstr>
      <vt:lpstr>Menlo</vt:lpstr>
      <vt:lpstr>Arial</vt:lpstr>
      <vt:lpstr>Calibri</vt:lpstr>
      <vt:lpstr>Calibri Light</vt:lpstr>
      <vt:lpstr>Office Theme</vt:lpstr>
      <vt:lpstr>Tensorflow初探</vt:lpstr>
      <vt:lpstr>1.TensorFlow</vt:lpstr>
      <vt:lpstr>1.TensorFlow</vt:lpstr>
      <vt:lpstr>2.Basic Operations</vt:lpstr>
      <vt:lpstr>PowerPoint 演示文稿</vt:lpstr>
      <vt:lpstr>2.Basic Operations</vt:lpstr>
      <vt:lpstr>2.Basic Operations</vt:lpstr>
      <vt:lpstr>3. Linear Regression</vt:lpstr>
      <vt:lpstr>3. Linear Regression</vt:lpstr>
      <vt:lpstr>3. Linear Regression</vt:lpstr>
      <vt:lpstr>PowerPoint 演示文稿</vt:lpstr>
      <vt:lpstr>3. Linear Regression</vt:lpstr>
      <vt:lpstr>Y_pred = tf.add(tf.multiply(X, W), b)</vt:lpstr>
      <vt:lpstr>Y_pred = tf.add(tf.add(tf.multiply(tf.pow(X, 2.0), W1), tf.multiply(X, W2)), b)</vt:lpstr>
      <vt:lpstr>Y_pred = tf.add(tf.add(tf.multiply(tf.pow(X, 3.0), W1), tf.multiply(X, W2)), 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Tensorflow初探</dc:title>
  <dc:creator>QL Wang</dc:creator>
  <cp:lastModifiedBy>TOVER</cp:lastModifiedBy>
  <cp:revision>16</cp:revision>
  <dcterms:created xsi:type="dcterms:W3CDTF">2017-03-31T08:46:15Z</dcterms:created>
  <dcterms:modified xsi:type="dcterms:W3CDTF">2019-01-10T05:51:10Z</dcterms:modified>
</cp:coreProperties>
</file>