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307" r:id="rId5"/>
    <p:sldId id="314" r:id="rId6"/>
    <p:sldId id="313" r:id="rId7"/>
    <p:sldId id="308" r:id="rId8"/>
    <p:sldId id="259" r:id="rId9"/>
    <p:sldId id="263" r:id="rId10"/>
    <p:sldId id="290" r:id="rId11"/>
    <p:sldId id="292" r:id="rId12"/>
    <p:sldId id="295" r:id="rId13"/>
    <p:sldId id="296" r:id="rId14"/>
    <p:sldId id="260" r:id="rId15"/>
    <p:sldId id="264" r:id="rId16"/>
    <p:sldId id="293" r:id="rId17"/>
    <p:sldId id="294" r:id="rId18"/>
    <p:sldId id="303" r:id="rId19"/>
    <p:sldId id="299" r:id="rId20"/>
    <p:sldId id="311" r:id="rId21"/>
    <p:sldId id="301" r:id="rId22"/>
    <p:sldId id="302" r:id="rId23"/>
    <p:sldId id="312" r:id="rId24"/>
    <p:sldId id="261" r:id="rId25"/>
    <p:sldId id="266" r:id="rId26"/>
    <p:sldId id="27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5B9BD5"/>
    <a:srgbClr val="E7E6E6"/>
    <a:srgbClr val="BFBFBF"/>
    <a:srgbClr val="FFBB31"/>
    <a:srgbClr val="63AF43"/>
    <a:srgbClr val="EC7E31"/>
    <a:srgbClr val="FFFFFF"/>
    <a:srgbClr val="0085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01"/>
    <p:restoredTop sz="96327"/>
  </p:normalViewPr>
  <p:slideViewPr>
    <p:cSldViewPr snapToGrid="0">
      <p:cViewPr varScale="1">
        <p:scale>
          <a:sx n="114" d="100"/>
          <a:sy n="114" d="100"/>
        </p:scale>
        <p:origin x="115"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00B69-8957-F50B-908A-9246945F9AA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36FF11F-7D39-A5D7-A768-AF99CC6857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462D2DA-B00E-7F27-D26E-6EE99FFA141E}"/>
              </a:ext>
            </a:extLst>
          </p:cNvPr>
          <p:cNvSpPr>
            <a:spLocks noGrp="1"/>
          </p:cNvSpPr>
          <p:nvPr>
            <p:ph type="dt" sz="half" idx="10"/>
          </p:nvPr>
        </p:nvSpPr>
        <p:spPr/>
        <p:txBody>
          <a:bodyPr/>
          <a:lstStyle/>
          <a:p>
            <a:fld id="{560721BD-5226-F746-B429-089C76D1851D}" type="datetimeFigureOut">
              <a:rPr kumimoji="1" lang="zh-CN" altLang="en-US" smtClean="0"/>
              <a:t>2024-01-11</a:t>
            </a:fld>
            <a:endParaRPr kumimoji="1" lang="zh-CN" altLang="en-US"/>
          </a:p>
        </p:txBody>
      </p:sp>
      <p:sp>
        <p:nvSpPr>
          <p:cNvPr id="5" name="页脚占位符 4">
            <a:extLst>
              <a:ext uri="{FF2B5EF4-FFF2-40B4-BE49-F238E27FC236}">
                <a16:creationId xmlns:a16="http://schemas.microsoft.com/office/drawing/2014/main" id="{7A007674-566F-CBE4-7F71-E2345FE5E46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3AE75F0-1101-6862-A129-48167117E01E}"/>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3978047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C959B-28EE-5485-4B2A-29A78C9A2F1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555B81A-16C9-E447-5C79-B2A32439BB1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85DD4CA-19D3-EC13-5D9A-8A075082A405}"/>
              </a:ext>
            </a:extLst>
          </p:cNvPr>
          <p:cNvSpPr>
            <a:spLocks noGrp="1"/>
          </p:cNvSpPr>
          <p:nvPr>
            <p:ph type="dt" sz="half" idx="10"/>
          </p:nvPr>
        </p:nvSpPr>
        <p:spPr/>
        <p:txBody>
          <a:bodyPr/>
          <a:lstStyle/>
          <a:p>
            <a:fld id="{560721BD-5226-F746-B429-089C76D1851D}" type="datetimeFigureOut">
              <a:rPr kumimoji="1" lang="zh-CN" altLang="en-US" smtClean="0"/>
              <a:t>2024-01-11</a:t>
            </a:fld>
            <a:endParaRPr kumimoji="1" lang="zh-CN" altLang="en-US"/>
          </a:p>
        </p:txBody>
      </p:sp>
      <p:sp>
        <p:nvSpPr>
          <p:cNvPr id="5" name="页脚占位符 4">
            <a:extLst>
              <a:ext uri="{FF2B5EF4-FFF2-40B4-BE49-F238E27FC236}">
                <a16:creationId xmlns:a16="http://schemas.microsoft.com/office/drawing/2014/main" id="{408D6B01-4896-0848-6EEF-DDF2AFEB39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0BCE556-1673-BF70-D161-A768883AAA7D}"/>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396612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E43546-B467-7254-8DAE-A8115588FEB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ABDB3F9-E463-DB4C-546E-771CA5CF0EF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E5A609B-2295-333C-A1CE-87DF4820EE74}"/>
              </a:ext>
            </a:extLst>
          </p:cNvPr>
          <p:cNvSpPr>
            <a:spLocks noGrp="1"/>
          </p:cNvSpPr>
          <p:nvPr>
            <p:ph type="dt" sz="half" idx="10"/>
          </p:nvPr>
        </p:nvSpPr>
        <p:spPr/>
        <p:txBody>
          <a:bodyPr/>
          <a:lstStyle/>
          <a:p>
            <a:fld id="{560721BD-5226-F746-B429-089C76D1851D}" type="datetimeFigureOut">
              <a:rPr kumimoji="1" lang="zh-CN" altLang="en-US" smtClean="0"/>
              <a:t>2024-01-11</a:t>
            </a:fld>
            <a:endParaRPr kumimoji="1" lang="zh-CN" altLang="en-US"/>
          </a:p>
        </p:txBody>
      </p:sp>
      <p:sp>
        <p:nvSpPr>
          <p:cNvPr id="5" name="页脚占位符 4">
            <a:extLst>
              <a:ext uri="{FF2B5EF4-FFF2-40B4-BE49-F238E27FC236}">
                <a16:creationId xmlns:a16="http://schemas.microsoft.com/office/drawing/2014/main" id="{522FDAC3-5D6D-AA0E-96AA-7B5994F7953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39CF283-619C-0C0C-DE32-EB52F72B180A}"/>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313799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ECFFE-0ACE-C532-A684-C711E1C66FA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31E3B06-E414-2047-C403-5D1A8C18EDF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F5F44A9-DB10-DCAF-7DC6-7F0898BA7E93}"/>
              </a:ext>
            </a:extLst>
          </p:cNvPr>
          <p:cNvSpPr>
            <a:spLocks noGrp="1"/>
          </p:cNvSpPr>
          <p:nvPr>
            <p:ph type="dt" sz="half" idx="10"/>
          </p:nvPr>
        </p:nvSpPr>
        <p:spPr/>
        <p:txBody>
          <a:bodyPr/>
          <a:lstStyle/>
          <a:p>
            <a:fld id="{560721BD-5226-F746-B429-089C76D1851D}" type="datetimeFigureOut">
              <a:rPr kumimoji="1" lang="zh-CN" altLang="en-US" smtClean="0"/>
              <a:t>2024-01-11</a:t>
            </a:fld>
            <a:endParaRPr kumimoji="1" lang="zh-CN" altLang="en-US"/>
          </a:p>
        </p:txBody>
      </p:sp>
      <p:sp>
        <p:nvSpPr>
          <p:cNvPr id="5" name="页脚占位符 4">
            <a:extLst>
              <a:ext uri="{FF2B5EF4-FFF2-40B4-BE49-F238E27FC236}">
                <a16:creationId xmlns:a16="http://schemas.microsoft.com/office/drawing/2014/main" id="{83E4B49F-3ABE-00C2-7BBF-006237CBA74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23095F9-3A29-F719-EA68-72C1C52500D7}"/>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362992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B6E56-FB28-C476-4B80-52E42EDD68B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F1088C9-9C58-25EF-2B9E-3EE05633A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3C20439-CDD3-0DA1-2139-64847F144876}"/>
              </a:ext>
            </a:extLst>
          </p:cNvPr>
          <p:cNvSpPr>
            <a:spLocks noGrp="1"/>
          </p:cNvSpPr>
          <p:nvPr>
            <p:ph type="dt" sz="half" idx="10"/>
          </p:nvPr>
        </p:nvSpPr>
        <p:spPr/>
        <p:txBody>
          <a:bodyPr/>
          <a:lstStyle/>
          <a:p>
            <a:fld id="{560721BD-5226-F746-B429-089C76D1851D}" type="datetimeFigureOut">
              <a:rPr kumimoji="1" lang="zh-CN" altLang="en-US" smtClean="0"/>
              <a:t>2024-01-11</a:t>
            </a:fld>
            <a:endParaRPr kumimoji="1" lang="zh-CN" altLang="en-US"/>
          </a:p>
        </p:txBody>
      </p:sp>
      <p:sp>
        <p:nvSpPr>
          <p:cNvPr id="5" name="页脚占位符 4">
            <a:extLst>
              <a:ext uri="{FF2B5EF4-FFF2-40B4-BE49-F238E27FC236}">
                <a16:creationId xmlns:a16="http://schemas.microsoft.com/office/drawing/2014/main" id="{52DE8E70-8813-F930-5A73-33FDBEEE68A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8A4029F-4D37-3922-39C0-A9D73DF36718}"/>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113120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274BE-F912-51A0-C467-E57F600084F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D316B3D-CD78-B10B-81E6-A41006638C6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55EC216-8DFE-AF11-F4ED-EE2149C707AD}"/>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1545DB1-C0A8-FAA9-1873-811B1D06C611}"/>
              </a:ext>
            </a:extLst>
          </p:cNvPr>
          <p:cNvSpPr>
            <a:spLocks noGrp="1"/>
          </p:cNvSpPr>
          <p:nvPr>
            <p:ph type="dt" sz="half" idx="10"/>
          </p:nvPr>
        </p:nvSpPr>
        <p:spPr/>
        <p:txBody>
          <a:bodyPr/>
          <a:lstStyle/>
          <a:p>
            <a:fld id="{560721BD-5226-F746-B429-089C76D1851D}" type="datetimeFigureOut">
              <a:rPr kumimoji="1" lang="zh-CN" altLang="en-US" smtClean="0"/>
              <a:t>2024-01-11</a:t>
            </a:fld>
            <a:endParaRPr kumimoji="1" lang="zh-CN" altLang="en-US"/>
          </a:p>
        </p:txBody>
      </p:sp>
      <p:sp>
        <p:nvSpPr>
          <p:cNvPr id="6" name="页脚占位符 5">
            <a:extLst>
              <a:ext uri="{FF2B5EF4-FFF2-40B4-BE49-F238E27FC236}">
                <a16:creationId xmlns:a16="http://schemas.microsoft.com/office/drawing/2014/main" id="{DCC41E0F-8261-224F-6C5D-061151193D0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E402687-357F-F729-AD81-32A6A565EBE0}"/>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1900770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C8A8E-3E61-FACC-C5A2-BB429885785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44403FF-36BC-3942-1CF7-22B737320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E8751B5-4DA8-53B0-109D-10D79E84685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3D2F1B72-1458-FA4F-ED80-82F13B7EC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50F1186-C697-EAA5-71F6-B5BEC382B23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19D44137-DDBF-33EE-3F60-20D7EEFD56B8}"/>
              </a:ext>
            </a:extLst>
          </p:cNvPr>
          <p:cNvSpPr>
            <a:spLocks noGrp="1"/>
          </p:cNvSpPr>
          <p:nvPr>
            <p:ph type="dt" sz="half" idx="10"/>
          </p:nvPr>
        </p:nvSpPr>
        <p:spPr/>
        <p:txBody>
          <a:bodyPr/>
          <a:lstStyle/>
          <a:p>
            <a:fld id="{560721BD-5226-F746-B429-089C76D1851D}" type="datetimeFigureOut">
              <a:rPr kumimoji="1" lang="zh-CN" altLang="en-US" smtClean="0"/>
              <a:t>2024-01-11</a:t>
            </a:fld>
            <a:endParaRPr kumimoji="1" lang="zh-CN" altLang="en-US"/>
          </a:p>
        </p:txBody>
      </p:sp>
      <p:sp>
        <p:nvSpPr>
          <p:cNvPr id="8" name="页脚占位符 7">
            <a:extLst>
              <a:ext uri="{FF2B5EF4-FFF2-40B4-BE49-F238E27FC236}">
                <a16:creationId xmlns:a16="http://schemas.microsoft.com/office/drawing/2014/main" id="{F1869E1C-70CE-1030-DFFB-E4E04CEF904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2720D66-4444-8822-50F7-32DFDD6635E7}"/>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49716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A362E-3391-6519-2C61-CD45694ACD6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D3A6E24-B54B-C3FC-4D4A-D7FF07209820}"/>
              </a:ext>
            </a:extLst>
          </p:cNvPr>
          <p:cNvSpPr>
            <a:spLocks noGrp="1"/>
          </p:cNvSpPr>
          <p:nvPr>
            <p:ph type="dt" sz="half" idx="10"/>
          </p:nvPr>
        </p:nvSpPr>
        <p:spPr/>
        <p:txBody>
          <a:bodyPr/>
          <a:lstStyle/>
          <a:p>
            <a:fld id="{560721BD-5226-F746-B429-089C76D1851D}" type="datetimeFigureOut">
              <a:rPr kumimoji="1" lang="zh-CN" altLang="en-US" smtClean="0"/>
              <a:t>2024-01-11</a:t>
            </a:fld>
            <a:endParaRPr kumimoji="1" lang="zh-CN" altLang="en-US"/>
          </a:p>
        </p:txBody>
      </p:sp>
      <p:sp>
        <p:nvSpPr>
          <p:cNvPr id="4" name="页脚占位符 3">
            <a:extLst>
              <a:ext uri="{FF2B5EF4-FFF2-40B4-BE49-F238E27FC236}">
                <a16:creationId xmlns:a16="http://schemas.microsoft.com/office/drawing/2014/main" id="{62C000E5-C139-AE03-8E44-8B9101592FA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7FCEE69-5E38-5025-1A91-1B69B902191C}"/>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303151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30DAA9-272A-1D8B-9D8D-844F2C0B4697}"/>
              </a:ext>
            </a:extLst>
          </p:cNvPr>
          <p:cNvSpPr>
            <a:spLocks noGrp="1"/>
          </p:cNvSpPr>
          <p:nvPr>
            <p:ph type="dt" sz="half" idx="10"/>
          </p:nvPr>
        </p:nvSpPr>
        <p:spPr/>
        <p:txBody>
          <a:bodyPr/>
          <a:lstStyle/>
          <a:p>
            <a:fld id="{560721BD-5226-F746-B429-089C76D1851D}" type="datetimeFigureOut">
              <a:rPr kumimoji="1" lang="zh-CN" altLang="en-US" smtClean="0"/>
              <a:t>2024-01-11</a:t>
            </a:fld>
            <a:endParaRPr kumimoji="1" lang="zh-CN" altLang="en-US"/>
          </a:p>
        </p:txBody>
      </p:sp>
      <p:sp>
        <p:nvSpPr>
          <p:cNvPr id="3" name="页脚占位符 2">
            <a:extLst>
              <a:ext uri="{FF2B5EF4-FFF2-40B4-BE49-F238E27FC236}">
                <a16:creationId xmlns:a16="http://schemas.microsoft.com/office/drawing/2014/main" id="{CE515B49-2401-88D6-1D5D-28566268344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D37BB1EB-745A-FAF3-77A2-CF6A382ED4C2}"/>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133512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194BA-F39A-8CCE-A9F0-D2DB893924D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9979CC6-4A0B-3D0E-C9CB-185CE72954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EAF1436-CB30-CFE7-97A3-E4C71879B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C29503B-473B-E4BA-4B54-BE80E7538DD3}"/>
              </a:ext>
            </a:extLst>
          </p:cNvPr>
          <p:cNvSpPr>
            <a:spLocks noGrp="1"/>
          </p:cNvSpPr>
          <p:nvPr>
            <p:ph type="dt" sz="half" idx="10"/>
          </p:nvPr>
        </p:nvSpPr>
        <p:spPr/>
        <p:txBody>
          <a:bodyPr/>
          <a:lstStyle/>
          <a:p>
            <a:fld id="{560721BD-5226-F746-B429-089C76D1851D}" type="datetimeFigureOut">
              <a:rPr kumimoji="1" lang="zh-CN" altLang="en-US" smtClean="0"/>
              <a:t>2024-01-11</a:t>
            </a:fld>
            <a:endParaRPr kumimoji="1" lang="zh-CN" altLang="en-US"/>
          </a:p>
        </p:txBody>
      </p:sp>
      <p:sp>
        <p:nvSpPr>
          <p:cNvPr id="6" name="页脚占位符 5">
            <a:extLst>
              <a:ext uri="{FF2B5EF4-FFF2-40B4-BE49-F238E27FC236}">
                <a16:creationId xmlns:a16="http://schemas.microsoft.com/office/drawing/2014/main" id="{62DD7665-D74C-D94A-2A04-266AE96DBA9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868E5D7-71A5-D509-273F-02CA7320EB73}"/>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41206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D20B7-1EAE-DF27-9F56-53EF1505510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F13D7FB-7943-BB4A-C45A-94DC10AFED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56E6C8B-80E0-57E6-CF0D-A4CE5A96B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4F00FCB-4EDC-5E04-A068-8957A7D6C922}"/>
              </a:ext>
            </a:extLst>
          </p:cNvPr>
          <p:cNvSpPr>
            <a:spLocks noGrp="1"/>
          </p:cNvSpPr>
          <p:nvPr>
            <p:ph type="dt" sz="half" idx="10"/>
          </p:nvPr>
        </p:nvSpPr>
        <p:spPr/>
        <p:txBody>
          <a:bodyPr/>
          <a:lstStyle/>
          <a:p>
            <a:fld id="{560721BD-5226-F746-B429-089C76D1851D}" type="datetimeFigureOut">
              <a:rPr kumimoji="1" lang="zh-CN" altLang="en-US" smtClean="0"/>
              <a:t>2024-01-11</a:t>
            </a:fld>
            <a:endParaRPr kumimoji="1" lang="zh-CN" altLang="en-US"/>
          </a:p>
        </p:txBody>
      </p:sp>
      <p:sp>
        <p:nvSpPr>
          <p:cNvPr id="6" name="页脚占位符 5">
            <a:extLst>
              <a:ext uri="{FF2B5EF4-FFF2-40B4-BE49-F238E27FC236}">
                <a16:creationId xmlns:a16="http://schemas.microsoft.com/office/drawing/2014/main" id="{8EEF5D0A-8223-8D6D-FE29-735CF7913B0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A959778-1D57-DFCC-DBD8-8ACF9AC86D8B}"/>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192937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B4F374-26C9-A29E-263F-C20EC1BC0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0789E11-C794-46DE-B4E8-BB1C79F002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A9C96DA-BF66-077F-B66A-312A726ECF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721BD-5226-F746-B429-089C76D1851D}" type="datetimeFigureOut">
              <a:rPr kumimoji="1" lang="zh-CN" altLang="en-US" smtClean="0"/>
              <a:t>2024-01-11</a:t>
            </a:fld>
            <a:endParaRPr kumimoji="1" lang="zh-CN" altLang="en-US"/>
          </a:p>
        </p:txBody>
      </p:sp>
      <p:sp>
        <p:nvSpPr>
          <p:cNvPr id="5" name="页脚占位符 4">
            <a:extLst>
              <a:ext uri="{FF2B5EF4-FFF2-40B4-BE49-F238E27FC236}">
                <a16:creationId xmlns:a16="http://schemas.microsoft.com/office/drawing/2014/main" id="{8AC94466-569D-7B48-FB59-5B46A6BDF0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A267C40-F144-C04A-1A65-C7776DAF5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1647813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AD8EC8C-A65F-8979-2363-E8D7CF6C13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04" b="13226"/>
          <a:stretch/>
        </p:blipFill>
        <p:spPr bwMode="auto">
          <a:xfrm>
            <a:off x="6919505" y="2008127"/>
            <a:ext cx="5295407" cy="246981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5F96DBF8-B519-531B-142E-49B823A0E86D}"/>
              </a:ext>
            </a:extLst>
          </p:cNvPr>
          <p:cNvSpPr/>
          <p:nvPr/>
        </p:nvSpPr>
        <p:spPr>
          <a:xfrm>
            <a:off x="-2" y="2008128"/>
            <a:ext cx="12192001" cy="2469810"/>
          </a:xfrm>
          <a:prstGeom prst="rect">
            <a:avLst/>
          </a:prstGeom>
          <a:gradFill flip="none" rotWithShape="1">
            <a:gsLst>
              <a:gs pos="57000">
                <a:schemeClr val="accent1"/>
              </a:gs>
              <a:gs pos="85000">
                <a:schemeClr val="accent1">
                  <a:alpha val="30690"/>
                </a:schemeClr>
              </a:gs>
              <a:gs pos="0">
                <a:schemeClr val="accent1"/>
              </a:gs>
              <a:gs pos="68000">
                <a:schemeClr val="accent1">
                  <a:alpha val="90000"/>
                </a:schemeClr>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02FAB49A-87A8-3731-EEF5-5AE26CCCDDF1}"/>
              </a:ext>
            </a:extLst>
          </p:cNvPr>
          <p:cNvSpPr txBox="1"/>
          <p:nvPr/>
        </p:nvSpPr>
        <p:spPr>
          <a:xfrm>
            <a:off x="1109055" y="2293872"/>
            <a:ext cx="9144002" cy="1767022"/>
          </a:xfrm>
          <a:prstGeom prst="rect">
            <a:avLst/>
          </a:prstGeom>
          <a:noFill/>
        </p:spPr>
        <p:txBody>
          <a:bodyPr wrap="square" rtlCol="0">
            <a:spAutoFit/>
          </a:bodyPr>
          <a:lstStyle/>
          <a:p>
            <a:pPr>
              <a:lnSpc>
                <a:spcPct val="130000"/>
              </a:lnSpc>
            </a:pPr>
            <a:r>
              <a:rPr kumimoji="1" lang="zh-CN" altLang="en-US" sz="4400" b="1" spc="600">
                <a:solidFill>
                  <a:schemeClr val="bg1"/>
                </a:solidFill>
                <a:latin typeface="Microsoft YaHei" panose="020B0503020204020204" pitchFamily="34" charset="-122"/>
                <a:ea typeface="Microsoft YaHei" panose="020B0503020204020204" pitchFamily="34" charset="-122"/>
              </a:rPr>
              <a:t>针对</a:t>
            </a:r>
            <a:r>
              <a:rPr kumimoji="1" lang="en-US" altLang="zh-CN" sz="4400" b="1" spc="600">
                <a:solidFill>
                  <a:schemeClr val="bg1"/>
                </a:solidFill>
                <a:latin typeface="Microsoft YaHei" panose="020B0503020204020204" pitchFamily="34" charset="-122"/>
                <a:ea typeface="Microsoft YaHei" panose="020B0503020204020204" pitchFamily="34" charset="-122"/>
              </a:rPr>
              <a:t>PU</a:t>
            </a:r>
            <a:r>
              <a:rPr kumimoji="1" lang="zh-CN" altLang="en-US" sz="4400" b="1" spc="600" dirty="0">
                <a:solidFill>
                  <a:schemeClr val="bg1"/>
                </a:solidFill>
                <a:latin typeface="Microsoft YaHei" panose="020B0503020204020204" pitchFamily="34" charset="-122"/>
                <a:ea typeface="Microsoft YaHei" panose="020B0503020204020204" pitchFamily="34" charset="-122"/>
              </a:rPr>
              <a:t>问题的多方联邦半监督推荐方法研究</a:t>
            </a:r>
          </a:p>
        </p:txBody>
      </p:sp>
      <p:cxnSp>
        <p:nvCxnSpPr>
          <p:cNvPr id="12" name="直线连接符 11">
            <a:extLst>
              <a:ext uri="{FF2B5EF4-FFF2-40B4-BE49-F238E27FC236}">
                <a16:creationId xmlns:a16="http://schemas.microsoft.com/office/drawing/2014/main" id="{F3064E06-A1E3-6C66-2B55-D98979AAFD03}"/>
              </a:ext>
            </a:extLst>
          </p:cNvPr>
          <p:cNvCxnSpPr>
            <a:cxnSpLocks/>
          </p:cNvCxnSpPr>
          <p:nvPr/>
        </p:nvCxnSpPr>
        <p:spPr>
          <a:xfrm>
            <a:off x="4012144" y="1097856"/>
            <a:ext cx="0" cy="40011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FBC2DA9-D9FF-2225-A80E-E3E9E2627781}"/>
              </a:ext>
            </a:extLst>
          </p:cNvPr>
          <p:cNvSpPr txBox="1"/>
          <p:nvPr/>
        </p:nvSpPr>
        <p:spPr>
          <a:xfrm>
            <a:off x="4172607" y="1194164"/>
            <a:ext cx="3800477" cy="338554"/>
          </a:xfrm>
          <a:prstGeom prst="rect">
            <a:avLst/>
          </a:prstGeom>
          <a:noFill/>
        </p:spPr>
        <p:txBody>
          <a:bodyPr wrap="square">
            <a:spAutoFit/>
          </a:bodyPr>
          <a:lstStyle/>
          <a:p>
            <a:r>
              <a:rPr lang="zh-CN" altLang="en-US" sz="1600" spc="300" dirty="0">
                <a:solidFill>
                  <a:schemeClr val="tx1">
                    <a:lumMod val="75000"/>
                    <a:lumOff val="25000"/>
                  </a:schemeClr>
                </a:solidFill>
                <a:effectLst/>
                <a:latin typeface="Microsoft YaHei" panose="020B0503020204020204" pitchFamily="34" charset="-122"/>
                <a:ea typeface="Microsoft YaHei" panose="020B0503020204020204" pitchFamily="34" charset="-122"/>
              </a:rPr>
              <a:t>修德、博学、求实、创新</a:t>
            </a:r>
            <a:endParaRPr lang="zh-CN" altLang="en-US" sz="1600" spc="3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9" name="文本框 18">
            <a:extLst>
              <a:ext uri="{FF2B5EF4-FFF2-40B4-BE49-F238E27FC236}">
                <a16:creationId xmlns:a16="http://schemas.microsoft.com/office/drawing/2014/main" id="{BA2E5F9F-2713-A4C0-0BF0-DFF502582A4A}"/>
              </a:ext>
            </a:extLst>
          </p:cNvPr>
          <p:cNvSpPr txBox="1"/>
          <p:nvPr/>
        </p:nvSpPr>
        <p:spPr>
          <a:xfrm>
            <a:off x="1226838" y="4877892"/>
            <a:ext cx="2651923" cy="396583"/>
          </a:xfrm>
          <a:prstGeom prst="rect">
            <a:avLst/>
          </a:prstGeom>
          <a:noFill/>
        </p:spPr>
        <p:txBody>
          <a:bodyPr wrap="square" rtlCol="0">
            <a:spAutoFit/>
          </a:bodyPr>
          <a:lstStyle/>
          <a:p>
            <a:pPr>
              <a:lnSpc>
                <a:spcPct val="120000"/>
              </a:lnSpc>
            </a:pP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答 辩 </a:t>
            </a:r>
            <a:r>
              <a:rPr kumimoji="1" lang="zh-CN" altLang="en-US" sz="200" spc="3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人：吕九峦</a:t>
            </a:r>
          </a:p>
        </p:txBody>
      </p:sp>
      <p:sp>
        <p:nvSpPr>
          <p:cNvPr id="20" name="文本框 19">
            <a:extLst>
              <a:ext uri="{FF2B5EF4-FFF2-40B4-BE49-F238E27FC236}">
                <a16:creationId xmlns:a16="http://schemas.microsoft.com/office/drawing/2014/main" id="{81A075E6-11AB-AC16-A920-584369A1E091}"/>
              </a:ext>
            </a:extLst>
          </p:cNvPr>
          <p:cNvSpPr txBox="1"/>
          <p:nvPr/>
        </p:nvSpPr>
        <p:spPr>
          <a:xfrm>
            <a:off x="5073626" y="4877892"/>
            <a:ext cx="2651923" cy="396583"/>
          </a:xfrm>
          <a:prstGeom prst="rect">
            <a:avLst/>
          </a:prstGeom>
          <a:noFill/>
        </p:spPr>
        <p:txBody>
          <a:bodyPr wrap="square" rtlCol="0">
            <a:spAutoFit/>
          </a:bodyPr>
          <a:lstStyle/>
          <a:p>
            <a:pPr>
              <a:lnSpc>
                <a:spcPct val="120000"/>
              </a:lnSpc>
            </a:pP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指导老师：韦庆杰</a:t>
            </a:r>
          </a:p>
        </p:txBody>
      </p:sp>
      <p:sp>
        <p:nvSpPr>
          <p:cNvPr id="21" name="文本框 20">
            <a:extLst>
              <a:ext uri="{FF2B5EF4-FFF2-40B4-BE49-F238E27FC236}">
                <a16:creationId xmlns:a16="http://schemas.microsoft.com/office/drawing/2014/main" id="{800B2943-BBAE-E35D-3388-F32EFB4E5CD1}"/>
              </a:ext>
            </a:extLst>
          </p:cNvPr>
          <p:cNvSpPr txBox="1"/>
          <p:nvPr/>
        </p:nvSpPr>
        <p:spPr>
          <a:xfrm>
            <a:off x="1226839" y="5478317"/>
            <a:ext cx="2945768" cy="396583"/>
          </a:xfrm>
          <a:prstGeom prst="rect">
            <a:avLst/>
          </a:prstGeom>
          <a:noFill/>
        </p:spPr>
        <p:txBody>
          <a:bodyPr wrap="square" rtlCol="0">
            <a:spAutoFit/>
          </a:bodyPr>
          <a:lstStyle/>
          <a:p>
            <a:pPr>
              <a:lnSpc>
                <a:spcPct val="120000"/>
              </a:lnSpc>
            </a:pP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学   </a:t>
            </a:r>
            <a:r>
              <a:rPr kumimoji="1" lang="zh-CN" altLang="en-US" sz="1600" spc="3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 院：软件工程</a:t>
            </a:r>
          </a:p>
        </p:txBody>
      </p:sp>
      <p:sp>
        <p:nvSpPr>
          <p:cNvPr id="22" name="文本框 21">
            <a:extLst>
              <a:ext uri="{FF2B5EF4-FFF2-40B4-BE49-F238E27FC236}">
                <a16:creationId xmlns:a16="http://schemas.microsoft.com/office/drawing/2014/main" id="{A2E7BF2B-D8FA-1D1B-D4CB-CBEB0CC56771}"/>
              </a:ext>
            </a:extLst>
          </p:cNvPr>
          <p:cNvSpPr txBox="1"/>
          <p:nvPr/>
        </p:nvSpPr>
        <p:spPr>
          <a:xfrm>
            <a:off x="5073626" y="5478317"/>
            <a:ext cx="2945769" cy="396583"/>
          </a:xfrm>
          <a:prstGeom prst="rect">
            <a:avLst/>
          </a:prstGeom>
          <a:noFill/>
        </p:spPr>
        <p:txBody>
          <a:bodyPr wrap="square" rtlCol="0">
            <a:spAutoFit/>
          </a:bodyPr>
          <a:lstStyle/>
          <a:p>
            <a:pPr>
              <a:lnSpc>
                <a:spcPct val="120000"/>
              </a:lnSpc>
            </a:pP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答辩时间：</a:t>
            </a:r>
            <a:r>
              <a:rPr kumimoji="1"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2023.12.10</a:t>
            </a:r>
            <a:endParaRPr kumimoji="1"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pic>
        <p:nvPicPr>
          <p:cNvPr id="27" name="图片 26">
            <a:extLst>
              <a:ext uri="{FF2B5EF4-FFF2-40B4-BE49-F238E27FC236}">
                <a16:creationId xmlns:a16="http://schemas.microsoft.com/office/drawing/2014/main" id="{57948993-7500-1CB2-5CAA-7F9608AC29FD}"/>
              </a:ext>
            </a:extLst>
          </p:cNvPr>
          <p:cNvPicPr>
            <a:picLocks noChangeAspect="1"/>
          </p:cNvPicPr>
          <p:nvPr/>
        </p:nvPicPr>
        <p:blipFill>
          <a:blip r:embed="rId3"/>
          <a:srcRect/>
          <a:stretch/>
        </p:blipFill>
        <p:spPr>
          <a:xfrm>
            <a:off x="1109055" y="979257"/>
            <a:ext cx="2621062" cy="567364"/>
          </a:xfrm>
          <a:prstGeom prst="rect">
            <a:avLst/>
          </a:prstGeom>
        </p:spPr>
      </p:pic>
      <p:sp>
        <p:nvSpPr>
          <p:cNvPr id="28" name="椭圆 27">
            <a:extLst>
              <a:ext uri="{FF2B5EF4-FFF2-40B4-BE49-F238E27FC236}">
                <a16:creationId xmlns:a16="http://schemas.microsoft.com/office/drawing/2014/main" id="{C78EED91-3C07-B2E4-FAB5-24C138C8E365}"/>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灯片编号占位符 18">
            <a:extLst>
              <a:ext uri="{FF2B5EF4-FFF2-40B4-BE49-F238E27FC236}">
                <a16:creationId xmlns:a16="http://schemas.microsoft.com/office/drawing/2014/main" id="{BFC423C8-91D3-C786-599D-FBE9A1C8BF4A}"/>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1</a:t>
            </a:fld>
            <a:endParaRPr kumimoji="1" lang="zh-CN" alt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20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存在的问题</a:t>
            </a:r>
          </a:p>
        </p:txBody>
      </p:sp>
      <p:sp>
        <p:nvSpPr>
          <p:cNvPr id="2" name="椭圆 1">
            <a:extLst>
              <a:ext uri="{FF2B5EF4-FFF2-40B4-BE49-F238E27FC236}">
                <a16:creationId xmlns:a16="http://schemas.microsoft.com/office/drawing/2014/main" id="{8582FC6E-F108-F160-F8EE-62E2E9005633}"/>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灯片编号占位符 18">
            <a:extLst>
              <a:ext uri="{FF2B5EF4-FFF2-40B4-BE49-F238E27FC236}">
                <a16:creationId xmlns:a16="http://schemas.microsoft.com/office/drawing/2014/main" id="{F4D2EB79-DCDA-7B1E-E5F5-EE0650D184E6}"/>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10</a:t>
            </a:fld>
            <a:endParaRPr kumimoji="1" lang="zh-CN" altLang="en-US" dirty="0">
              <a:solidFill>
                <a:schemeClr val="bg1"/>
              </a:solidFill>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7844B034-DE89-1A9B-3AD2-E8BC9E20ECA5}"/>
              </a:ext>
            </a:extLst>
          </p:cNvPr>
          <p:cNvSpPr txBox="1"/>
          <p:nvPr/>
        </p:nvSpPr>
        <p:spPr>
          <a:xfrm>
            <a:off x="2625530" y="1437977"/>
            <a:ext cx="6168846" cy="456535"/>
          </a:xfrm>
          <a:prstGeom prst="rect">
            <a:avLst/>
          </a:prstGeom>
          <a:noFill/>
        </p:spPr>
        <p:txBody>
          <a:bodyPr wrap="square" rtlCol="0">
            <a:spAutoFit/>
          </a:bodyPr>
          <a:lstStyle/>
          <a:p>
            <a:pPr>
              <a:lnSpc>
                <a:spcPct val="150000"/>
              </a:lnSpc>
              <a:buClr>
                <a:schemeClr val="accent1"/>
              </a:buClr>
              <a:buSzPct val="80000"/>
            </a:pPr>
            <a:r>
              <a:rPr kumimoji="1" lang="en-US" altLang="zh-CN" b="1" spc="120" dirty="0">
                <a:solidFill>
                  <a:srgbClr val="00853E"/>
                </a:solidFill>
                <a:latin typeface="Arial" panose="020B0604020202020204" pitchFamily="34" charset="0"/>
                <a:ea typeface="Microsoft YaHei" panose="020B0503020204020204" pitchFamily="34" charset="-122"/>
                <a:cs typeface="Arial" panose="020B0604020202020204" pitchFamily="34" charset="0"/>
              </a:rPr>
              <a:t>1. </a:t>
            </a: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如何在特征空间不同且部分数据未标记的情况下进行分类</a:t>
            </a:r>
          </a:p>
        </p:txBody>
      </p:sp>
      <p:sp>
        <p:nvSpPr>
          <p:cNvPr id="26" name="矩形 25">
            <a:extLst>
              <a:ext uri="{FF2B5EF4-FFF2-40B4-BE49-F238E27FC236}">
                <a16:creationId xmlns:a16="http://schemas.microsoft.com/office/drawing/2014/main" id="{58C8DBE4-5170-4013-AF5D-998EC6E836ED}"/>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7" name="图片 26">
            <a:extLst>
              <a:ext uri="{FF2B5EF4-FFF2-40B4-BE49-F238E27FC236}">
                <a16:creationId xmlns:a16="http://schemas.microsoft.com/office/drawing/2014/main" id="{504384C5-BD8B-440D-B10A-1F421111BB1D}"/>
              </a:ext>
            </a:extLst>
          </p:cNvPr>
          <p:cNvPicPr>
            <a:picLocks noChangeAspect="1"/>
          </p:cNvPicPr>
          <p:nvPr/>
        </p:nvPicPr>
        <p:blipFill>
          <a:blip r:embed="rId2"/>
          <a:srcRect t="662" b="662"/>
          <a:stretch/>
        </p:blipFill>
        <p:spPr>
          <a:xfrm>
            <a:off x="324835" y="447511"/>
            <a:ext cx="809182" cy="796878"/>
          </a:xfrm>
          <a:prstGeom prst="rect">
            <a:avLst/>
          </a:prstGeom>
        </p:spPr>
      </p:pic>
      <p:sp>
        <p:nvSpPr>
          <p:cNvPr id="28" name="矩形 27">
            <a:extLst>
              <a:ext uri="{FF2B5EF4-FFF2-40B4-BE49-F238E27FC236}">
                <a16:creationId xmlns:a16="http://schemas.microsoft.com/office/drawing/2014/main" id="{8B565A88-6342-4A54-BA54-B5EEE07C7BEA}"/>
              </a:ext>
            </a:extLst>
          </p:cNvPr>
          <p:cNvSpPr/>
          <p:nvPr/>
        </p:nvSpPr>
        <p:spPr>
          <a:xfrm>
            <a:off x="0" y="2663479"/>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D87D45FA-8B14-4134-BA7D-74323A2E1130}"/>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研究背景及意义</a:t>
            </a:r>
            <a:endParaRPr lang="zh-CN" altLang="en-US" sz="1400" dirty="0">
              <a:solidFill>
                <a:schemeClr val="bg1"/>
              </a:solidFill>
            </a:endParaRPr>
          </a:p>
        </p:txBody>
      </p:sp>
      <p:sp>
        <p:nvSpPr>
          <p:cNvPr id="30" name="文本框 29">
            <a:extLst>
              <a:ext uri="{FF2B5EF4-FFF2-40B4-BE49-F238E27FC236}">
                <a16:creationId xmlns:a16="http://schemas.microsoft.com/office/drawing/2014/main" id="{7B3A5563-61C1-4653-A62A-F7534753F0A2}"/>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研究现状</a:t>
            </a:r>
            <a:endParaRPr lang="zh-CN" altLang="en-US" sz="1400" dirty="0">
              <a:solidFill>
                <a:schemeClr val="bg1"/>
              </a:solidFill>
            </a:endParaRPr>
          </a:p>
        </p:txBody>
      </p:sp>
      <p:sp>
        <p:nvSpPr>
          <p:cNvPr id="31" name="文本框 30">
            <a:extLst>
              <a:ext uri="{FF2B5EF4-FFF2-40B4-BE49-F238E27FC236}">
                <a16:creationId xmlns:a16="http://schemas.microsoft.com/office/drawing/2014/main" id="{6C5775E8-D706-4839-A6D1-2567E90C6655}"/>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研究方向和未来计划</a:t>
            </a:r>
            <a:endParaRPr lang="zh-CN" altLang="en-US" sz="1400" dirty="0">
              <a:solidFill>
                <a:schemeClr val="bg1"/>
              </a:solidFill>
            </a:endParaRPr>
          </a:p>
        </p:txBody>
      </p:sp>
      <p:sp>
        <p:nvSpPr>
          <p:cNvPr id="32" name="文本框 31">
            <a:extLst>
              <a:ext uri="{FF2B5EF4-FFF2-40B4-BE49-F238E27FC236}">
                <a16:creationId xmlns:a16="http://schemas.microsoft.com/office/drawing/2014/main" id="{1F279625-61A9-439A-B8D1-2F7071290D9D}"/>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后续工作</a:t>
            </a:r>
            <a:endParaRPr lang="zh-CN" altLang="en-US" sz="1400" dirty="0">
              <a:solidFill>
                <a:schemeClr val="bg1"/>
              </a:solidFill>
            </a:endParaRPr>
          </a:p>
        </p:txBody>
      </p:sp>
      <p:pic>
        <p:nvPicPr>
          <p:cNvPr id="24" name="图片 23">
            <a:extLst>
              <a:ext uri="{FF2B5EF4-FFF2-40B4-BE49-F238E27FC236}">
                <a16:creationId xmlns:a16="http://schemas.microsoft.com/office/drawing/2014/main" id="{E16BF8E2-E840-4FE0-BF37-7979DF121B0C}"/>
              </a:ext>
            </a:extLst>
          </p:cNvPr>
          <p:cNvPicPr/>
          <p:nvPr/>
        </p:nvPicPr>
        <p:blipFill>
          <a:blip r:embed="rId3"/>
          <a:stretch>
            <a:fillRect/>
          </a:stretch>
        </p:blipFill>
        <p:spPr>
          <a:xfrm>
            <a:off x="1927038" y="2322592"/>
            <a:ext cx="4679950" cy="2286000"/>
          </a:xfrm>
          <a:prstGeom prst="rect">
            <a:avLst/>
          </a:prstGeom>
        </p:spPr>
      </p:pic>
      <p:pic>
        <p:nvPicPr>
          <p:cNvPr id="25" name="图片 24">
            <a:extLst>
              <a:ext uri="{FF2B5EF4-FFF2-40B4-BE49-F238E27FC236}">
                <a16:creationId xmlns:a16="http://schemas.microsoft.com/office/drawing/2014/main" id="{35605423-1137-49FC-B442-AB23E6D1C457}"/>
              </a:ext>
            </a:extLst>
          </p:cNvPr>
          <p:cNvPicPr/>
          <p:nvPr/>
        </p:nvPicPr>
        <p:blipFill>
          <a:blip r:embed="rId4"/>
          <a:stretch>
            <a:fillRect/>
          </a:stretch>
        </p:blipFill>
        <p:spPr>
          <a:xfrm>
            <a:off x="6606988" y="2322592"/>
            <a:ext cx="4679950" cy="2350800"/>
          </a:xfrm>
          <a:prstGeom prst="rect">
            <a:avLst/>
          </a:prstGeom>
        </p:spPr>
      </p:pic>
      <p:sp>
        <p:nvSpPr>
          <p:cNvPr id="33" name="文本框 32">
            <a:extLst>
              <a:ext uri="{FF2B5EF4-FFF2-40B4-BE49-F238E27FC236}">
                <a16:creationId xmlns:a16="http://schemas.microsoft.com/office/drawing/2014/main" id="{F54A7947-45BA-463E-9452-E4ED0F28AAD6}"/>
              </a:ext>
            </a:extLst>
          </p:cNvPr>
          <p:cNvSpPr txBox="1"/>
          <p:nvPr/>
        </p:nvSpPr>
        <p:spPr>
          <a:xfrm>
            <a:off x="2876985" y="4629305"/>
            <a:ext cx="2905250" cy="417743"/>
          </a:xfrm>
          <a:prstGeom prst="rect">
            <a:avLst/>
          </a:prstGeom>
          <a:noFill/>
        </p:spPr>
        <p:txBody>
          <a:bodyPr wrap="square" rtlCol="0">
            <a:spAutoFit/>
          </a:bodyPr>
          <a:lstStyle/>
          <a:p>
            <a:pPr>
              <a:lnSpc>
                <a:spcPct val="150000"/>
              </a:lnSpc>
              <a:buClr>
                <a:schemeClr val="accent1"/>
              </a:buClr>
              <a:buSzPct val="80000"/>
            </a:pP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特征空间相同，样本</a:t>
            </a:r>
            <a:r>
              <a:rPr kumimoji="1" lang="en-US" altLang="zh-CN"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ID</a:t>
            </a: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不同</a:t>
            </a:r>
          </a:p>
        </p:txBody>
      </p:sp>
      <p:sp>
        <p:nvSpPr>
          <p:cNvPr id="34" name="文本框 33">
            <a:extLst>
              <a:ext uri="{FF2B5EF4-FFF2-40B4-BE49-F238E27FC236}">
                <a16:creationId xmlns:a16="http://schemas.microsoft.com/office/drawing/2014/main" id="{F01392CC-AE6B-4157-8853-248D9CEC688A}"/>
              </a:ext>
            </a:extLst>
          </p:cNvPr>
          <p:cNvSpPr txBox="1"/>
          <p:nvPr/>
        </p:nvSpPr>
        <p:spPr>
          <a:xfrm>
            <a:off x="7646651" y="4711067"/>
            <a:ext cx="2905250" cy="417743"/>
          </a:xfrm>
          <a:prstGeom prst="rect">
            <a:avLst/>
          </a:prstGeom>
          <a:noFill/>
        </p:spPr>
        <p:txBody>
          <a:bodyPr wrap="square" rtlCol="0">
            <a:spAutoFit/>
          </a:bodyPr>
          <a:lstStyle/>
          <a:p>
            <a:pPr>
              <a:lnSpc>
                <a:spcPct val="150000"/>
              </a:lnSpc>
              <a:buClr>
                <a:schemeClr val="accent1"/>
              </a:buClr>
              <a:buSzPct val="80000"/>
            </a:pP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样本</a:t>
            </a:r>
            <a:r>
              <a:rPr kumimoji="1" lang="en-US" altLang="zh-CN"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ID</a:t>
            </a: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相同，特征空间不同</a:t>
            </a:r>
          </a:p>
        </p:txBody>
      </p:sp>
      <p:sp>
        <p:nvSpPr>
          <p:cNvPr id="3" name="加号 2">
            <a:extLst>
              <a:ext uri="{FF2B5EF4-FFF2-40B4-BE49-F238E27FC236}">
                <a16:creationId xmlns:a16="http://schemas.microsoft.com/office/drawing/2014/main" id="{C231BA07-B223-4312-96E8-C75093948E72}"/>
              </a:ext>
            </a:extLst>
          </p:cNvPr>
          <p:cNvSpPr/>
          <p:nvPr/>
        </p:nvSpPr>
        <p:spPr>
          <a:xfrm>
            <a:off x="8794376" y="5264524"/>
            <a:ext cx="847165" cy="625288"/>
          </a:xfrm>
          <a:prstGeom prst="mathPlu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898EA4C-31AA-453F-8EAA-A123A56F50A8}"/>
              </a:ext>
            </a:extLst>
          </p:cNvPr>
          <p:cNvSpPr txBox="1"/>
          <p:nvPr/>
        </p:nvSpPr>
        <p:spPr>
          <a:xfrm>
            <a:off x="8077969" y="6117564"/>
            <a:ext cx="2682370"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训练数据不完全标注</a:t>
            </a:r>
            <a:endParaRPr lang="zh-CN" altLang="en-US" sz="1600" dirty="0"/>
          </a:p>
        </p:txBody>
      </p:sp>
    </p:spTree>
    <p:extLst>
      <p:ext uri="{BB962C8B-B14F-4D97-AF65-F5344CB8AC3E}">
        <p14:creationId xmlns:p14="http://schemas.microsoft.com/office/powerpoint/2010/main" val="354378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存在的问题</a:t>
            </a:r>
          </a:p>
        </p:txBody>
      </p:sp>
      <p:sp>
        <p:nvSpPr>
          <p:cNvPr id="2" name="椭圆 1">
            <a:extLst>
              <a:ext uri="{FF2B5EF4-FFF2-40B4-BE49-F238E27FC236}">
                <a16:creationId xmlns:a16="http://schemas.microsoft.com/office/drawing/2014/main" id="{8582FC6E-F108-F160-F8EE-62E2E9005633}"/>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灯片编号占位符 18">
            <a:extLst>
              <a:ext uri="{FF2B5EF4-FFF2-40B4-BE49-F238E27FC236}">
                <a16:creationId xmlns:a16="http://schemas.microsoft.com/office/drawing/2014/main" id="{F4D2EB79-DCDA-7B1E-E5F5-EE0650D184E6}"/>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11</a:t>
            </a:fld>
            <a:endParaRPr kumimoji="1" lang="zh-CN" altLang="en-US" dirty="0">
              <a:solidFill>
                <a:schemeClr val="bg1"/>
              </a:solidFill>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7844B034-DE89-1A9B-3AD2-E8BC9E20ECA5}"/>
              </a:ext>
            </a:extLst>
          </p:cNvPr>
          <p:cNvSpPr txBox="1"/>
          <p:nvPr/>
        </p:nvSpPr>
        <p:spPr>
          <a:xfrm>
            <a:off x="2625530" y="1437977"/>
            <a:ext cx="6168846" cy="456535"/>
          </a:xfrm>
          <a:prstGeom prst="rect">
            <a:avLst/>
          </a:prstGeom>
          <a:noFill/>
        </p:spPr>
        <p:txBody>
          <a:bodyPr wrap="square" rtlCol="0">
            <a:spAutoFit/>
          </a:bodyPr>
          <a:lstStyle/>
          <a:p>
            <a:pPr>
              <a:lnSpc>
                <a:spcPct val="150000"/>
              </a:lnSpc>
              <a:buClr>
                <a:schemeClr val="accent1"/>
              </a:buClr>
              <a:buSzPct val="80000"/>
            </a:pPr>
            <a:r>
              <a:rPr kumimoji="1" lang="en-US" altLang="zh-CN" b="1" spc="120" dirty="0">
                <a:solidFill>
                  <a:srgbClr val="00853E"/>
                </a:solidFill>
                <a:latin typeface="Arial" panose="020B0604020202020204" pitchFamily="34" charset="0"/>
                <a:ea typeface="Microsoft YaHei" panose="020B0503020204020204" pitchFamily="34" charset="-122"/>
                <a:cs typeface="Arial" panose="020B0604020202020204" pitchFamily="34" charset="0"/>
              </a:rPr>
              <a:t>2. </a:t>
            </a: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如何将现有的联邦半监督学习方法扩展到表格类数据</a:t>
            </a:r>
          </a:p>
        </p:txBody>
      </p:sp>
      <p:sp>
        <p:nvSpPr>
          <p:cNvPr id="26" name="矩形 25">
            <a:extLst>
              <a:ext uri="{FF2B5EF4-FFF2-40B4-BE49-F238E27FC236}">
                <a16:creationId xmlns:a16="http://schemas.microsoft.com/office/drawing/2014/main" id="{58C8DBE4-5170-4013-AF5D-998EC6E836ED}"/>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7" name="图片 26">
            <a:extLst>
              <a:ext uri="{FF2B5EF4-FFF2-40B4-BE49-F238E27FC236}">
                <a16:creationId xmlns:a16="http://schemas.microsoft.com/office/drawing/2014/main" id="{504384C5-BD8B-440D-B10A-1F421111BB1D}"/>
              </a:ext>
            </a:extLst>
          </p:cNvPr>
          <p:cNvPicPr>
            <a:picLocks noChangeAspect="1"/>
          </p:cNvPicPr>
          <p:nvPr/>
        </p:nvPicPr>
        <p:blipFill>
          <a:blip r:embed="rId2"/>
          <a:srcRect t="662" b="662"/>
          <a:stretch/>
        </p:blipFill>
        <p:spPr>
          <a:xfrm>
            <a:off x="324835" y="447511"/>
            <a:ext cx="809182" cy="796878"/>
          </a:xfrm>
          <a:prstGeom prst="rect">
            <a:avLst/>
          </a:prstGeom>
        </p:spPr>
      </p:pic>
      <p:sp>
        <p:nvSpPr>
          <p:cNvPr id="28" name="矩形 27">
            <a:extLst>
              <a:ext uri="{FF2B5EF4-FFF2-40B4-BE49-F238E27FC236}">
                <a16:creationId xmlns:a16="http://schemas.microsoft.com/office/drawing/2014/main" id="{8B565A88-6342-4A54-BA54-B5EEE07C7BEA}"/>
              </a:ext>
            </a:extLst>
          </p:cNvPr>
          <p:cNvSpPr/>
          <p:nvPr/>
        </p:nvSpPr>
        <p:spPr>
          <a:xfrm>
            <a:off x="0" y="2663479"/>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D87D45FA-8B14-4134-BA7D-74323A2E1130}"/>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研究背景及意义</a:t>
            </a:r>
            <a:endParaRPr lang="zh-CN" altLang="en-US" sz="1400" dirty="0">
              <a:solidFill>
                <a:schemeClr val="bg1"/>
              </a:solidFill>
            </a:endParaRPr>
          </a:p>
        </p:txBody>
      </p:sp>
      <p:sp>
        <p:nvSpPr>
          <p:cNvPr id="30" name="文本框 29">
            <a:extLst>
              <a:ext uri="{FF2B5EF4-FFF2-40B4-BE49-F238E27FC236}">
                <a16:creationId xmlns:a16="http://schemas.microsoft.com/office/drawing/2014/main" id="{7B3A5563-61C1-4653-A62A-F7534753F0A2}"/>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研究现状</a:t>
            </a:r>
            <a:endParaRPr lang="zh-CN" altLang="en-US" sz="1400" dirty="0">
              <a:solidFill>
                <a:schemeClr val="bg1"/>
              </a:solidFill>
            </a:endParaRPr>
          </a:p>
        </p:txBody>
      </p:sp>
      <p:sp>
        <p:nvSpPr>
          <p:cNvPr id="31" name="文本框 30">
            <a:extLst>
              <a:ext uri="{FF2B5EF4-FFF2-40B4-BE49-F238E27FC236}">
                <a16:creationId xmlns:a16="http://schemas.microsoft.com/office/drawing/2014/main" id="{6C5775E8-D706-4839-A6D1-2567E90C6655}"/>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研究方向和未来计划</a:t>
            </a:r>
            <a:endParaRPr lang="zh-CN" altLang="en-US" sz="1400" dirty="0">
              <a:solidFill>
                <a:schemeClr val="bg1"/>
              </a:solidFill>
            </a:endParaRPr>
          </a:p>
        </p:txBody>
      </p:sp>
      <p:sp>
        <p:nvSpPr>
          <p:cNvPr id="32" name="文本框 31">
            <a:extLst>
              <a:ext uri="{FF2B5EF4-FFF2-40B4-BE49-F238E27FC236}">
                <a16:creationId xmlns:a16="http://schemas.microsoft.com/office/drawing/2014/main" id="{1F279625-61A9-439A-B8D1-2F7071290D9D}"/>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后续工作</a:t>
            </a:r>
            <a:endParaRPr lang="zh-CN" altLang="en-US" sz="1400" dirty="0">
              <a:solidFill>
                <a:schemeClr val="bg1"/>
              </a:solidFill>
            </a:endParaRPr>
          </a:p>
        </p:txBody>
      </p:sp>
      <p:sp>
        <p:nvSpPr>
          <p:cNvPr id="23" name="文本框 22">
            <a:extLst>
              <a:ext uri="{FF2B5EF4-FFF2-40B4-BE49-F238E27FC236}">
                <a16:creationId xmlns:a16="http://schemas.microsoft.com/office/drawing/2014/main" id="{7EB2828E-368D-4071-A137-72CD632A6FBB}"/>
              </a:ext>
            </a:extLst>
          </p:cNvPr>
          <p:cNvSpPr txBox="1"/>
          <p:nvPr/>
        </p:nvSpPr>
        <p:spPr>
          <a:xfrm>
            <a:off x="2901176" y="2106820"/>
            <a:ext cx="7412718" cy="1895071"/>
          </a:xfrm>
          <a:prstGeom prst="rect">
            <a:avLst/>
          </a:prstGeom>
          <a:noFill/>
        </p:spPr>
        <p:txBody>
          <a:bodyPr wrap="square" rtlCol="0">
            <a:spAutoFit/>
          </a:bodyPr>
          <a:lstStyle/>
          <a:p>
            <a:pPr>
              <a:lnSpc>
                <a:spcPct val="150000"/>
              </a:lnSpc>
              <a:buClr>
                <a:schemeClr val="accent1"/>
              </a:buClr>
              <a:buSzPct val="80000"/>
            </a:pP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根据前面的方法总结表格，目前许多半监督学习方法主要应用于图像数据。然而，在大数据领域，数据类型多种多样，可能包括图像和表格数据。如何在半监督学习中应用这些方法并进行学习是一个亟待解决的问题。特别是当数据为表格类型时，基于图像的方法可能无法直接应用，需要开发适用于表格数据的半监督学习方法。</a:t>
            </a:r>
          </a:p>
        </p:txBody>
      </p:sp>
      <p:sp>
        <p:nvSpPr>
          <p:cNvPr id="36" name="文本框 35">
            <a:extLst>
              <a:ext uri="{FF2B5EF4-FFF2-40B4-BE49-F238E27FC236}">
                <a16:creationId xmlns:a16="http://schemas.microsoft.com/office/drawing/2014/main" id="{D73EA6DB-E378-43B7-B623-D33A4F2160DF}"/>
              </a:ext>
            </a:extLst>
          </p:cNvPr>
          <p:cNvSpPr txBox="1"/>
          <p:nvPr/>
        </p:nvSpPr>
        <p:spPr>
          <a:xfrm>
            <a:off x="2625530" y="4182481"/>
            <a:ext cx="6168846" cy="458459"/>
          </a:xfrm>
          <a:prstGeom prst="rect">
            <a:avLst/>
          </a:prstGeom>
          <a:noFill/>
        </p:spPr>
        <p:txBody>
          <a:bodyPr wrap="square" rtlCol="0">
            <a:spAutoFit/>
          </a:bodyPr>
          <a:lstStyle/>
          <a:p>
            <a:pPr>
              <a:lnSpc>
                <a:spcPct val="150000"/>
              </a:lnSpc>
              <a:buClr>
                <a:schemeClr val="accent1"/>
              </a:buClr>
              <a:buSzPct val="80000"/>
            </a:pPr>
            <a:r>
              <a:rPr kumimoji="1" lang="en-US" altLang="zh-CN" b="1" spc="120" dirty="0">
                <a:solidFill>
                  <a:srgbClr val="00853E"/>
                </a:solidFill>
                <a:latin typeface="Arial" panose="020B0604020202020204" pitchFamily="34" charset="0"/>
                <a:ea typeface="Microsoft YaHei" panose="020B0503020204020204" pitchFamily="34" charset="-122"/>
                <a:cs typeface="Arial" panose="020B0604020202020204" pitchFamily="34" charset="0"/>
              </a:rPr>
              <a:t>3. </a:t>
            </a: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联邦学习本身架构的改进和优化</a:t>
            </a:r>
          </a:p>
        </p:txBody>
      </p:sp>
      <p:sp>
        <p:nvSpPr>
          <p:cNvPr id="37" name="文本框 36">
            <a:extLst>
              <a:ext uri="{FF2B5EF4-FFF2-40B4-BE49-F238E27FC236}">
                <a16:creationId xmlns:a16="http://schemas.microsoft.com/office/drawing/2014/main" id="{442B52BC-2075-40FB-B994-45DE9EAD7AA6}"/>
              </a:ext>
            </a:extLst>
          </p:cNvPr>
          <p:cNvSpPr txBox="1"/>
          <p:nvPr/>
        </p:nvSpPr>
        <p:spPr>
          <a:xfrm>
            <a:off x="2901176" y="4738600"/>
            <a:ext cx="7604876" cy="1525739"/>
          </a:xfrm>
          <a:prstGeom prst="rect">
            <a:avLst/>
          </a:prstGeom>
          <a:noFill/>
        </p:spPr>
        <p:txBody>
          <a:bodyPr wrap="square" rtlCol="0">
            <a:spAutoFit/>
          </a:bodyPr>
          <a:lstStyle/>
          <a:p>
            <a:pPr>
              <a:lnSpc>
                <a:spcPct val="150000"/>
              </a:lnSpc>
              <a:buClr>
                <a:schemeClr val="accent1"/>
              </a:buClr>
              <a:buSzPct val="80000"/>
            </a:pP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在研究联邦半监督学习的过程中，联邦学习的过程和算法细节成为关键挑战。例如，如何更好地构建数据交换模式以促进各方之间的协作，以及如何优化联邦学习的架构模式以提升性能和效率，都是需要解决的重要问题。解决这些问题将推动联邦半监督学习领域的发展，并改善实际应用中的性能</a:t>
            </a:r>
          </a:p>
        </p:txBody>
      </p:sp>
    </p:spTree>
    <p:extLst>
      <p:ext uri="{BB962C8B-B14F-4D97-AF65-F5344CB8AC3E}">
        <p14:creationId xmlns:p14="http://schemas.microsoft.com/office/powerpoint/2010/main" val="412138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实验数据集</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12</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7AB35FEF-B300-4B9A-8EE6-057DA92F1B94}"/>
              </a:ext>
            </a:extLst>
          </p:cNvPr>
          <p:cNvSpPr txBox="1"/>
          <p:nvPr/>
        </p:nvSpPr>
        <p:spPr>
          <a:xfrm>
            <a:off x="3081927" y="1984527"/>
            <a:ext cx="8328950" cy="1077218"/>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：这是一个与葡萄牙银行直接营销活动相关的数据集。营销活动通过电话呼叫进行。它包括四个数据集，我们使用的是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"bank-additional-full"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41,188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个样本和</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20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个输入</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特征。数据按日期排序，时间跨度从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2008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月到</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月。分类的目标是预测客户是否会订阅（是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否）定期存款，由变量</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"y"</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表示。</a:t>
            </a:r>
            <a:endParaRPr lang="zh-CN" altLang="en-US" sz="16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7D4CA30A-370C-471D-AA12-0279657D352B}"/>
              </a:ext>
            </a:extLst>
          </p:cNvPr>
          <p:cNvPicPr>
            <a:picLocks noChangeAspect="1"/>
          </p:cNvPicPr>
          <p:nvPr/>
        </p:nvPicPr>
        <p:blipFill>
          <a:blip r:embed="rId2"/>
          <a:stretch>
            <a:fillRect/>
          </a:stretch>
        </p:blipFill>
        <p:spPr>
          <a:xfrm>
            <a:off x="2361350" y="2110095"/>
            <a:ext cx="718333" cy="718333"/>
          </a:xfrm>
          <a:prstGeom prst="rect">
            <a:avLst/>
          </a:prstGeom>
        </p:spPr>
      </p:pic>
      <p:sp>
        <p:nvSpPr>
          <p:cNvPr id="29" name="文本框 28">
            <a:extLst>
              <a:ext uri="{FF2B5EF4-FFF2-40B4-BE49-F238E27FC236}">
                <a16:creationId xmlns:a16="http://schemas.microsoft.com/office/drawing/2014/main" id="{E005A185-F2E8-41D9-B1BB-35236BB2A06A}"/>
              </a:ext>
            </a:extLst>
          </p:cNvPr>
          <p:cNvSpPr txBox="1"/>
          <p:nvPr/>
        </p:nvSpPr>
        <p:spPr>
          <a:xfrm>
            <a:off x="3077441" y="3622837"/>
            <a:ext cx="8328950" cy="830997"/>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：这个数据集包含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30,000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个信用卡客户的数据和</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24</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个变量，包括人口统计学和支付历史信息。该数据集用于构建预测模型，评估客户在下个月是否会违约贷款的可能性，由一个二进制目标变量表示违约状态。</a:t>
            </a:r>
            <a:endParaRPr lang="zh-CN" altLang="en-US" sz="1600" dirty="0">
              <a:latin typeface="微软雅黑" panose="020B0503020204020204" pitchFamily="34" charset="-122"/>
              <a:ea typeface="微软雅黑" panose="020B0503020204020204" pitchFamily="34" charset="-122"/>
            </a:endParaRPr>
          </a:p>
        </p:txBody>
      </p:sp>
      <p:pic>
        <p:nvPicPr>
          <p:cNvPr id="30" name="图片 29">
            <a:extLst>
              <a:ext uri="{FF2B5EF4-FFF2-40B4-BE49-F238E27FC236}">
                <a16:creationId xmlns:a16="http://schemas.microsoft.com/office/drawing/2014/main" id="{54CCD912-C6F1-47ED-8A55-E7EFC96A72F3}"/>
              </a:ext>
            </a:extLst>
          </p:cNvPr>
          <p:cNvPicPr>
            <a:picLocks noChangeAspect="1"/>
          </p:cNvPicPr>
          <p:nvPr/>
        </p:nvPicPr>
        <p:blipFill>
          <a:blip r:embed="rId3"/>
          <a:srcRect/>
          <a:stretch/>
        </p:blipFill>
        <p:spPr>
          <a:xfrm>
            <a:off x="2361350" y="3622837"/>
            <a:ext cx="718333" cy="718333"/>
          </a:xfrm>
          <a:prstGeom prst="rect">
            <a:avLst/>
          </a:prstGeom>
        </p:spPr>
      </p:pic>
      <p:sp>
        <p:nvSpPr>
          <p:cNvPr id="31" name="文本框 30">
            <a:extLst>
              <a:ext uri="{FF2B5EF4-FFF2-40B4-BE49-F238E27FC236}">
                <a16:creationId xmlns:a16="http://schemas.microsoft.com/office/drawing/2014/main" id="{C442C36A-826A-402C-BBD6-3350CED5322D}"/>
              </a:ext>
            </a:extLst>
          </p:cNvPr>
          <p:cNvSpPr txBox="1"/>
          <p:nvPr/>
        </p:nvSpPr>
        <p:spPr>
          <a:xfrm>
            <a:off x="3077441" y="5052701"/>
            <a:ext cx="8328950" cy="830997"/>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Census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：二分类数据集，目的为判断个人的收入是否大于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50000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美元。此数据集由</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Barry Becker</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1994</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年美国人口普查数据库中提取的。该数据集包含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48842</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个样本，包含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6</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个数值型特征，</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个类别型特征</a:t>
            </a:r>
            <a:endParaRPr lang="zh-CN" altLang="en-US" sz="1600" dirty="0">
              <a:latin typeface="微软雅黑" panose="020B0503020204020204" pitchFamily="34" charset="-122"/>
              <a:ea typeface="微软雅黑" panose="020B0503020204020204" pitchFamily="34" charset="-122"/>
            </a:endParaRPr>
          </a:p>
        </p:txBody>
      </p:sp>
      <p:pic>
        <p:nvPicPr>
          <p:cNvPr id="32" name="图片 31">
            <a:extLst>
              <a:ext uri="{FF2B5EF4-FFF2-40B4-BE49-F238E27FC236}">
                <a16:creationId xmlns:a16="http://schemas.microsoft.com/office/drawing/2014/main" id="{F66058E9-2D81-4290-BC7D-FA090C37C3CC}"/>
              </a:ext>
            </a:extLst>
          </p:cNvPr>
          <p:cNvPicPr>
            <a:picLocks noChangeAspect="1"/>
          </p:cNvPicPr>
          <p:nvPr/>
        </p:nvPicPr>
        <p:blipFill>
          <a:blip r:embed="rId4"/>
          <a:srcRect/>
          <a:stretch/>
        </p:blipFill>
        <p:spPr>
          <a:xfrm>
            <a:off x="2359108" y="5052701"/>
            <a:ext cx="718333" cy="718333"/>
          </a:xfrm>
          <a:prstGeom prst="rect">
            <a:avLst/>
          </a:prstGeom>
        </p:spPr>
      </p:pic>
      <p:sp>
        <p:nvSpPr>
          <p:cNvPr id="19" name="矩形 18">
            <a:extLst>
              <a:ext uri="{FF2B5EF4-FFF2-40B4-BE49-F238E27FC236}">
                <a16:creationId xmlns:a16="http://schemas.microsoft.com/office/drawing/2014/main" id="{26DF863A-7968-4571-8C33-72BC8CCA4196}"/>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0" name="图片 19">
            <a:extLst>
              <a:ext uri="{FF2B5EF4-FFF2-40B4-BE49-F238E27FC236}">
                <a16:creationId xmlns:a16="http://schemas.microsoft.com/office/drawing/2014/main" id="{AFD3609B-D650-40A3-BFCB-FB8389DB081D}"/>
              </a:ext>
            </a:extLst>
          </p:cNvPr>
          <p:cNvPicPr>
            <a:picLocks noChangeAspect="1"/>
          </p:cNvPicPr>
          <p:nvPr/>
        </p:nvPicPr>
        <p:blipFill>
          <a:blip r:embed="rId5"/>
          <a:srcRect t="662" b="662"/>
          <a:stretch/>
        </p:blipFill>
        <p:spPr>
          <a:xfrm>
            <a:off x="324835" y="447511"/>
            <a:ext cx="809182" cy="796878"/>
          </a:xfrm>
          <a:prstGeom prst="rect">
            <a:avLst/>
          </a:prstGeom>
        </p:spPr>
      </p:pic>
      <p:sp>
        <p:nvSpPr>
          <p:cNvPr id="21" name="矩形 20">
            <a:extLst>
              <a:ext uri="{FF2B5EF4-FFF2-40B4-BE49-F238E27FC236}">
                <a16:creationId xmlns:a16="http://schemas.microsoft.com/office/drawing/2014/main" id="{802E131F-436C-49D8-A77A-0CA30D7B272E}"/>
              </a:ext>
            </a:extLst>
          </p:cNvPr>
          <p:cNvSpPr/>
          <p:nvPr/>
        </p:nvSpPr>
        <p:spPr>
          <a:xfrm>
            <a:off x="0" y="2663479"/>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框 32">
            <a:extLst>
              <a:ext uri="{FF2B5EF4-FFF2-40B4-BE49-F238E27FC236}">
                <a16:creationId xmlns:a16="http://schemas.microsoft.com/office/drawing/2014/main" id="{F28525C3-424E-4B81-82C2-04296B1C18D3}"/>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研究背景及意义</a:t>
            </a:r>
            <a:endParaRPr lang="zh-CN" altLang="en-US" sz="1400" dirty="0">
              <a:solidFill>
                <a:schemeClr val="bg1"/>
              </a:solidFill>
            </a:endParaRPr>
          </a:p>
        </p:txBody>
      </p:sp>
      <p:sp>
        <p:nvSpPr>
          <p:cNvPr id="34" name="文本框 33">
            <a:extLst>
              <a:ext uri="{FF2B5EF4-FFF2-40B4-BE49-F238E27FC236}">
                <a16:creationId xmlns:a16="http://schemas.microsoft.com/office/drawing/2014/main" id="{C67D9F50-8195-42BA-A96F-88D1EB6E6ACD}"/>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研究现状</a:t>
            </a:r>
            <a:endParaRPr lang="zh-CN" altLang="en-US" sz="1400" dirty="0">
              <a:solidFill>
                <a:schemeClr val="bg1"/>
              </a:solidFill>
            </a:endParaRPr>
          </a:p>
        </p:txBody>
      </p:sp>
      <p:sp>
        <p:nvSpPr>
          <p:cNvPr id="35" name="文本框 34">
            <a:extLst>
              <a:ext uri="{FF2B5EF4-FFF2-40B4-BE49-F238E27FC236}">
                <a16:creationId xmlns:a16="http://schemas.microsoft.com/office/drawing/2014/main" id="{77A3F606-EB95-45B8-867E-43FC88052E5A}"/>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研究方向和未来计划</a:t>
            </a:r>
            <a:endParaRPr lang="zh-CN" altLang="en-US" sz="1400" dirty="0">
              <a:solidFill>
                <a:schemeClr val="bg1"/>
              </a:solidFill>
            </a:endParaRPr>
          </a:p>
        </p:txBody>
      </p:sp>
      <p:sp>
        <p:nvSpPr>
          <p:cNvPr id="36" name="文本框 35">
            <a:extLst>
              <a:ext uri="{FF2B5EF4-FFF2-40B4-BE49-F238E27FC236}">
                <a16:creationId xmlns:a16="http://schemas.microsoft.com/office/drawing/2014/main" id="{9217F709-3FD2-4C6B-9589-17CED02B7789}"/>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后续工作</a:t>
            </a:r>
            <a:endParaRPr lang="zh-CN" altLang="en-US" sz="1400" dirty="0">
              <a:solidFill>
                <a:schemeClr val="bg1"/>
              </a:solidFill>
            </a:endParaRPr>
          </a:p>
        </p:txBody>
      </p:sp>
    </p:spTree>
    <p:extLst>
      <p:ext uri="{BB962C8B-B14F-4D97-AF65-F5344CB8AC3E}">
        <p14:creationId xmlns:p14="http://schemas.microsoft.com/office/powerpoint/2010/main" val="43891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评价指标</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13</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MH_Other_2">
            <a:extLst>
              <a:ext uri="{FF2B5EF4-FFF2-40B4-BE49-F238E27FC236}">
                <a16:creationId xmlns:a16="http://schemas.microsoft.com/office/drawing/2014/main" id="{CCFDFE1E-CFD9-4E8F-B2FB-5750CD61F1A1}"/>
              </a:ext>
            </a:extLst>
          </p:cNvPr>
          <p:cNvSpPr/>
          <p:nvPr>
            <p:custDataLst>
              <p:tags r:id="rId1"/>
            </p:custDataLst>
          </p:nvPr>
        </p:nvSpPr>
        <p:spPr>
          <a:xfrm>
            <a:off x="2171999" y="1635687"/>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01</a:t>
            </a:r>
            <a:endParaRPr lang="zh-CN" altLang="en-US" sz="1600" dirty="0">
              <a:ln w="12700">
                <a:noFill/>
              </a:ln>
              <a:solidFill>
                <a:srgbClr val="FFFFFF"/>
              </a:solidFill>
              <a:latin typeface="Impact" panose="020B0806030902050204" pitchFamily="34" charset="0"/>
              <a:cs typeface="+mn-ea"/>
              <a:sym typeface="+mn-lt"/>
            </a:endParaRPr>
          </a:p>
        </p:txBody>
      </p:sp>
      <p:sp>
        <p:nvSpPr>
          <p:cNvPr id="20" name="文本框 19">
            <a:extLst>
              <a:ext uri="{FF2B5EF4-FFF2-40B4-BE49-F238E27FC236}">
                <a16:creationId xmlns:a16="http://schemas.microsoft.com/office/drawing/2014/main" id="{D3C5348D-CEEA-4968-9328-7978FC8E7450}"/>
              </a:ext>
            </a:extLst>
          </p:cNvPr>
          <p:cNvSpPr txBox="1"/>
          <p:nvPr/>
        </p:nvSpPr>
        <p:spPr>
          <a:xfrm>
            <a:off x="2954180" y="1682742"/>
            <a:ext cx="3493685" cy="584775"/>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准确率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-Accuracy</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：预测正确的结果占总样本的百分比</a:t>
            </a:r>
            <a:endParaRPr lang="zh-CN" altLang="en-US" sz="1600" dirty="0">
              <a:latin typeface="微软雅黑" panose="020B0503020204020204" pitchFamily="34" charset="-122"/>
              <a:ea typeface="微软雅黑" panose="020B0503020204020204" pitchFamily="34" charset="-122"/>
            </a:endParaRPr>
          </a:p>
        </p:txBody>
      </p:sp>
      <p:sp>
        <p:nvSpPr>
          <p:cNvPr id="21" name="MH_Other_2">
            <a:extLst>
              <a:ext uri="{FF2B5EF4-FFF2-40B4-BE49-F238E27FC236}">
                <a16:creationId xmlns:a16="http://schemas.microsoft.com/office/drawing/2014/main" id="{917395FE-C552-4AA6-92E5-3B8743804435}"/>
              </a:ext>
            </a:extLst>
          </p:cNvPr>
          <p:cNvSpPr/>
          <p:nvPr>
            <p:custDataLst>
              <p:tags r:id="rId2"/>
            </p:custDataLst>
          </p:nvPr>
        </p:nvSpPr>
        <p:spPr>
          <a:xfrm>
            <a:off x="6519868" y="1633443"/>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02</a:t>
            </a:r>
            <a:endParaRPr lang="zh-CN" altLang="en-US" sz="1600" dirty="0">
              <a:ln w="12700">
                <a:noFill/>
              </a:ln>
              <a:solidFill>
                <a:srgbClr val="FFFFFF"/>
              </a:solidFill>
              <a:latin typeface="Impact" panose="020B0806030902050204" pitchFamily="34" charset="0"/>
              <a:cs typeface="+mn-ea"/>
              <a:sym typeface="+mn-lt"/>
            </a:endParaRPr>
          </a:p>
        </p:txBody>
      </p:sp>
      <p:sp>
        <p:nvSpPr>
          <p:cNvPr id="33" name="文本框 32">
            <a:extLst>
              <a:ext uri="{FF2B5EF4-FFF2-40B4-BE49-F238E27FC236}">
                <a16:creationId xmlns:a16="http://schemas.microsoft.com/office/drawing/2014/main" id="{033E83D7-367E-41D4-A289-72625E20FB2E}"/>
              </a:ext>
            </a:extLst>
          </p:cNvPr>
          <p:cNvSpPr txBox="1"/>
          <p:nvPr/>
        </p:nvSpPr>
        <p:spPr>
          <a:xfrm>
            <a:off x="7302049" y="1680498"/>
            <a:ext cx="3493685" cy="830997"/>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精确率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：所有被预测为正的样本中实际为正的样本的概率</a:t>
            </a:r>
            <a:endParaRPr lang="zh-CN" altLang="en-US" sz="1600" dirty="0">
              <a:latin typeface="微软雅黑" panose="020B0503020204020204" pitchFamily="34" charset="-122"/>
              <a:ea typeface="微软雅黑" panose="020B0503020204020204" pitchFamily="34" charset="-122"/>
            </a:endParaRPr>
          </a:p>
        </p:txBody>
      </p:sp>
      <p:sp>
        <p:nvSpPr>
          <p:cNvPr id="35" name="MH_Other_2">
            <a:extLst>
              <a:ext uri="{FF2B5EF4-FFF2-40B4-BE49-F238E27FC236}">
                <a16:creationId xmlns:a16="http://schemas.microsoft.com/office/drawing/2014/main" id="{6592B093-56F4-4AAC-A411-1C6771B2F272}"/>
              </a:ext>
            </a:extLst>
          </p:cNvPr>
          <p:cNvSpPr/>
          <p:nvPr>
            <p:custDataLst>
              <p:tags r:id="rId3"/>
            </p:custDataLst>
          </p:nvPr>
        </p:nvSpPr>
        <p:spPr>
          <a:xfrm>
            <a:off x="2169755" y="3764799"/>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03</a:t>
            </a:r>
            <a:endParaRPr lang="zh-CN" altLang="en-US" sz="1600" dirty="0">
              <a:ln w="12700">
                <a:noFill/>
              </a:ln>
              <a:solidFill>
                <a:srgbClr val="FFFFFF"/>
              </a:solidFill>
              <a:latin typeface="Impact" panose="020B0806030902050204" pitchFamily="34" charset="0"/>
              <a:cs typeface="+mn-ea"/>
              <a:sym typeface="+mn-lt"/>
            </a:endParaRPr>
          </a:p>
        </p:txBody>
      </p:sp>
      <p:sp>
        <p:nvSpPr>
          <p:cNvPr id="36" name="文本框 35">
            <a:extLst>
              <a:ext uri="{FF2B5EF4-FFF2-40B4-BE49-F238E27FC236}">
                <a16:creationId xmlns:a16="http://schemas.microsoft.com/office/drawing/2014/main" id="{E53A6E86-566B-434B-A08E-CA11039C4F4F}"/>
              </a:ext>
            </a:extLst>
          </p:cNvPr>
          <p:cNvSpPr txBox="1"/>
          <p:nvPr/>
        </p:nvSpPr>
        <p:spPr>
          <a:xfrm>
            <a:off x="2951936" y="3811854"/>
            <a:ext cx="3493685" cy="584775"/>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召回率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：实际为正的样本中被预测为正样本的概率</a:t>
            </a:r>
            <a:endParaRPr lang="zh-CN" altLang="en-US" sz="1600" dirty="0">
              <a:latin typeface="微软雅黑" panose="020B0503020204020204" pitchFamily="34" charset="-122"/>
              <a:ea typeface="微软雅黑" panose="020B0503020204020204" pitchFamily="34" charset="-122"/>
            </a:endParaRPr>
          </a:p>
        </p:txBody>
      </p:sp>
      <p:sp>
        <p:nvSpPr>
          <p:cNvPr id="37" name="MH_Other_2">
            <a:extLst>
              <a:ext uri="{FF2B5EF4-FFF2-40B4-BE49-F238E27FC236}">
                <a16:creationId xmlns:a16="http://schemas.microsoft.com/office/drawing/2014/main" id="{517A1894-0181-44BA-A114-B02D018FAD07}"/>
              </a:ext>
            </a:extLst>
          </p:cNvPr>
          <p:cNvSpPr/>
          <p:nvPr>
            <p:custDataLst>
              <p:tags r:id="rId4"/>
            </p:custDataLst>
          </p:nvPr>
        </p:nvSpPr>
        <p:spPr>
          <a:xfrm>
            <a:off x="6519868" y="3761710"/>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04</a:t>
            </a:r>
            <a:endParaRPr lang="zh-CN" altLang="en-US" sz="1600" dirty="0">
              <a:ln w="12700">
                <a:noFill/>
              </a:ln>
              <a:solidFill>
                <a:srgbClr val="FFFFFF"/>
              </a:solidFill>
              <a:latin typeface="Impact" panose="020B0806030902050204" pitchFamily="34" charset="0"/>
              <a:cs typeface="+mn-ea"/>
              <a:sym typeface="+mn-lt"/>
            </a:endParaRPr>
          </a:p>
        </p:txBody>
      </p:sp>
      <p:sp>
        <p:nvSpPr>
          <p:cNvPr id="38" name="文本框 37">
            <a:extLst>
              <a:ext uri="{FF2B5EF4-FFF2-40B4-BE49-F238E27FC236}">
                <a16:creationId xmlns:a16="http://schemas.microsoft.com/office/drawing/2014/main" id="{227A5640-D0FC-4486-9A21-B0A2EB4DAF05}"/>
              </a:ext>
            </a:extLst>
          </p:cNvPr>
          <p:cNvSpPr txBox="1"/>
          <p:nvPr/>
        </p:nvSpPr>
        <p:spPr>
          <a:xfrm>
            <a:off x="7302049" y="3808765"/>
            <a:ext cx="3493685" cy="1569660"/>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F1</a:t>
            </a:r>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分数</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分数是精确率和召回率的调和平均值，其计算公式为：</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F1 = 2 * (Precision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Recall) / (Precision+ 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分数的值范围在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到</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之间，值越接近</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表示模型的性能越好。</a:t>
            </a:r>
            <a:endParaRPr lang="zh-CN" altLang="en-US" sz="16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30CC0722-F8F2-4F80-A075-3D7525EA8B60}"/>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0" name="图片 29">
            <a:extLst>
              <a:ext uri="{FF2B5EF4-FFF2-40B4-BE49-F238E27FC236}">
                <a16:creationId xmlns:a16="http://schemas.microsoft.com/office/drawing/2014/main" id="{C482C32B-D6E0-405E-8825-6954D80424F2}"/>
              </a:ext>
            </a:extLst>
          </p:cNvPr>
          <p:cNvPicPr>
            <a:picLocks noChangeAspect="1"/>
          </p:cNvPicPr>
          <p:nvPr/>
        </p:nvPicPr>
        <p:blipFill>
          <a:blip r:embed="rId6"/>
          <a:srcRect t="662" b="662"/>
          <a:stretch/>
        </p:blipFill>
        <p:spPr>
          <a:xfrm>
            <a:off x="324835" y="447511"/>
            <a:ext cx="809182" cy="796878"/>
          </a:xfrm>
          <a:prstGeom prst="rect">
            <a:avLst/>
          </a:prstGeom>
        </p:spPr>
      </p:pic>
      <p:sp>
        <p:nvSpPr>
          <p:cNvPr id="31" name="矩形 30">
            <a:extLst>
              <a:ext uri="{FF2B5EF4-FFF2-40B4-BE49-F238E27FC236}">
                <a16:creationId xmlns:a16="http://schemas.microsoft.com/office/drawing/2014/main" id="{BBF99076-0D1E-401D-9009-3CA1E706327C}"/>
              </a:ext>
            </a:extLst>
          </p:cNvPr>
          <p:cNvSpPr/>
          <p:nvPr/>
        </p:nvSpPr>
        <p:spPr>
          <a:xfrm>
            <a:off x="0" y="2663479"/>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a:extLst>
              <a:ext uri="{FF2B5EF4-FFF2-40B4-BE49-F238E27FC236}">
                <a16:creationId xmlns:a16="http://schemas.microsoft.com/office/drawing/2014/main" id="{EEA8E05A-3FB7-472B-8497-26A3ABD7F7A7}"/>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研究背景及意义</a:t>
            </a:r>
            <a:endParaRPr lang="zh-CN" altLang="en-US" sz="1400" dirty="0">
              <a:solidFill>
                <a:schemeClr val="bg1"/>
              </a:solidFill>
            </a:endParaRPr>
          </a:p>
        </p:txBody>
      </p:sp>
      <p:sp>
        <p:nvSpPr>
          <p:cNvPr id="34" name="文本框 33">
            <a:extLst>
              <a:ext uri="{FF2B5EF4-FFF2-40B4-BE49-F238E27FC236}">
                <a16:creationId xmlns:a16="http://schemas.microsoft.com/office/drawing/2014/main" id="{CF17FEFD-5440-4862-BFD9-C5B885D3CD51}"/>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研究现状</a:t>
            </a:r>
            <a:endParaRPr lang="zh-CN" altLang="en-US" sz="1400" dirty="0">
              <a:solidFill>
                <a:schemeClr val="bg1"/>
              </a:solidFill>
            </a:endParaRPr>
          </a:p>
        </p:txBody>
      </p:sp>
      <p:sp>
        <p:nvSpPr>
          <p:cNvPr id="39" name="文本框 38">
            <a:extLst>
              <a:ext uri="{FF2B5EF4-FFF2-40B4-BE49-F238E27FC236}">
                <a16:creationId xmlns:a16="http://schemas.microsoft.com/office/drawing/2014/main" id="{8D59661B-EF45-44F3-8394-2AFFFA9B33CF}"/>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研究方向和未来计划</a:t>
            </a:r>
            <a:endParaRPr lang="zh-CN" altLang="en-US" sz="1400" dirty="0">
              <a:solidFill>
                <a:schemeClr val="bg1"/>
              </a:solidFill>
            </a:endParaRPr>
          </a:p>
        </p:txBody>
      </p:sp>
      <p:sp>
        <p:nvSpPr>
          <p:cNvPr id="40" name="文本框 39">
            <a:extLst>
              <a:ext uri="{FF2B5EF4-FFF2-40B4-BE49-F238E27FC236}">
                <a16:creationId xmlns:a16="http://schemas.microsoft.com/office/drawing/2014/main" id="{78B86BDB-5890-478F-85FE-1398DD8849AB}"/>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后续工作</a:t>
            </a:r>
            <a:endParaRPr lang="zh-CN" altLang="en-US" sz="1400" dirty="0">
              <a:solidFill>
                <a:schemeClr val="bg1"/>
              </a:solidFill>
            </a:endParaRPr>
          </a:p>
        </p:txBody>
      </p:sp>
    </p:spTree>
    <p:extLst>
      <p:ext uri="{BB962C8B-B14F-4D97-AF65-F5344CB8AC3E}">
        <p14:creationId xmlns:p14="http://schemas.microsoft.com/office/powerpoint/2010/main" val="311312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FF5B4C4-0BB3-4DDA-B7B5-B723C89FD59D}"/>
              </a:ext>
            </a:extLst>
          </p:cNvPr>
          <p:cNvSpPr/>
          <p:nvPr/>
        </p:nvSpPr>
        <p:spPr>
          <a:xfrm flipV="1">
            <a:off x="2043767" y="4422098"/>
            <a:ext cx="8104466" cy="45719"/>
          </a:xfrm>
          <a:prstGeom prst="rect">
            <a:avLst/>
          </a:prstGeom>
          <a:solidFill>
            <a:schemeClr val="accent1">
              <a:alpha val="39918"/>
            </a:schemeClr>
          </a:solidFill>
          <a:ln>
            <a:noFill/>
          </a:ln>
          <a:effectLst>
            <a:outerShdw blurRad="387740" dist="38100" algn="l" rotWithShape="0">
              <a:schemeClr val="accent1">
                <a:lumMod val="75000"/>
                <a:alpha val="14476"/>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B20ABD78-EC20-422E-B07C-A2025C5E5625}"/>
              </a:ext>
            </a:extLst>
          </p:cNvPr>
          <p:cNvSpPr txBox="1"/>
          <p:nvPr/>
        </p:nvSpPr>
        <p:spPr>
          <a:xfrm>
            <a:off x="2176267" y="3149211"/>
            <a:ext cx="7839467" cy="769441"/>
          </a:xfrm>
          <a:prstGeom prst="rect">
            <a:avLst/>
          </a:prstGeom>
          <a:noFill/>
        </p:spPr>
        <p:txBody>
          <a:bodyPr wrap="square" rtlCol="0">
            <a:spAutoFit/>
          </a:bodyPr>
          <a:lstStyle/>
          <a:p>
            <a:pPr algn="ctr"/>
            <a:r>
              <a:rPr kumimoji="1" lang="zh-CN" altLang="en-US" sz="4400" b="1" spc="3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研究方向和未来计划</a:t>
            </a:r>
          </a:p>
        </p:txBody>
      </p:sp>
      <p:sp>
        <p:nvSpPr>
          <p:cNvPr id="6" name="文本框 5">
            <a:extLst>
              <a:ext uri="{FF2B5EF4-FFF2-40B4-BE49-F238E27FC236}">
                <a16:creationId xmlns:a16="http://schemas.microsoft.com/office/drawing/2014/main" id="{294591EF-1600-F6F7-9D0D-A2CBD737DC3E}"/>
              </a:ext>
            </a:extLst>
          </p:cNvPr>
          <p:cNvSpPr txBox="1"/>
          <p:nvPr/>
        </p:nvSpPr>
        <p:spPr>
          <a:xfrm>
            <a:off x="5033045" y="2128047"/>
            <a:ext cx="2125909" cy="769441"/>
          </a:xfrm>
          <a:prstGeom prst="rect">
            <a:avLst/>
          </a:prstGeom>
          <a:noFill/>
        </p:spPr>
        <p:txBody>
          <a:bodyPr wrap="square" rtlCol="0">
            <a:spAutoFit/>
          </a:bodyPr>
          <a:lstStyle/>
          <a:p>
            <a:pPr algn="ctr"/>
            <a:r>
              <a:rPr kumimoji="1" lang="en-US" altLang="zh-CN" sz="4400" b="1" dirty="0">
                <a:solidFill>
                  <a:schemeClr val="accent3"/>
                </a:solidFill>
                <a:latin typeface="Arial" panose="020B0604020202020204" pitchFamily="34" charset="0"/>
                <a:cs typeface="Arial" panose="020B0604020202020204" pitchFamily="34" charset="0"/>
              </a:rPr>
              <a:t>03</a:t>
            </a:r>
            <a:endParaRPr kumimoji="1" lang="zh-CN" altLang="en-US" sz="4400" b="1" dirty="0">
              <a:solidFill>
                <a:schemeClr val="accent3"/>
              </a:solidFill>
              <a:latin typeface="Arial" panose="020B0604020202020204" pitchFamily="34" charset="0"/>
              <a:cs typeface="Arial" panose="020B0604020202020204" pitchFamily="34" charset="0"/>
            </a:endParaRPr>
          </a:p>
        </p:txBody>
      </p:sp>
      <p:sp>
        <p:nvSpPr>
          <p:cNvPr id="7" name="椭圆 6">
            <a:extLst>
              <a:ext uri="{FF2B5EF4-FFF2-40B4-BE49-F238E27FC236}">
                <a16:creationId xmlns:a16="http://schemas.microsoft.com/office/drawing/2014/main" id="{570778BD-25D2-7CE8-C0A6-BE76C2413225}"/>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灯片编号占位符 18">
            <a:extLst>
              <a:ext uri="{FF2B5EF4-FFF2-40B4-BE49-F238E27FC236}">
                <a16:creationId xmlns:a16="http://schemas.microsoft.com/office/drawing/2014/main" id="{90E9D076-0872-0042-8AF0-9FE4B4B19596}"/>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14</a:t>
            </a:fld>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2" name="图片 1">
            <a:extLst>
              <a:ext uri="{FF2B5EF4-FFF2-40B4-BE49-F238E27FC236}">
                <a16:creationId xmlns:a16="http://schemas.microsoft.com/office/drawing/2014/main" id="{80610511-1544-8179-A9EC-E29A92E197D2}"/>
              </a:ext>
            </a:extLst>
          </p:cNvPr>
          <p:cNvPicPr>
            <a:picLocks noChangeAspect="1"/>
          </p:cNvPicPr>
          <p:nvPr/>
        </p:nvPicPr>
        <p:blipFill>
          <a:blip r:embed="rId2"/>
          <a:srcRect/>
          <a:stretch/>
        </p:blipFill>
        <p:spPr>
          <a:xfrm>
            <a:off x="9732161" y="512103"/>
            <a:ext cx="1962511" cy="424811"/>
          </a:xfrm>
          <a:prstGeom prst="rect">
            <a:avLst/>
          </a:prstGeom>
        </p:spPr>
      </p:pic>
    </p:spTree>
    <p:extLst>
      <p:ext uri="{BB962C8B-B14F-4D97-AF65-F5344CB8AC3E}">
        <p14:creationId xmlns:p14="http://schemas.microsoft.com/office/powerpoint/2010/main" val="164482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研究方向</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15</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椭圆 10">
            <a:extLst>
              <a:ext uri="{FF2B5EF4-FFF2-40B4-BE49-F238E27FC236}">
                <a16:creationId xmlns:a16="http://schemas.microsoft.com/office/drawing/2014/main" id="{21FCBA8D-5A51-A3BA-1821-E93ECA26F6E6}"/>
              </a:ext>
            </a:extLst>
          </p:cNvPr>
          <p:cNvSpPr/>
          <p:nvPr/>
        </p:nvSpPr>
        <p:spPr>
          <a:xfrm>
            <a:off x="2241611" y="3077305"/>
            <a:ext cx="561600" cy="56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3" name="studying_386655">
            <a:extLst>
              <a:ext uri="{FF2B5EF4-FFF2-40B4-BE49-F238E27FC236}">
                <a16:creationId xmlns:a16="http://schemas.microsoft.com/office/drawing/2014/main" id="{D99DEABF-95BC-3A68-F8B0-4EEC5C9F18FD}"/>
              </a:ext>
            </a:extLst>
          </p:cNvPr>
          <p:cNvSpPr/>
          <p:nvPr/>
        </p:nvSpPr>
        <p:spPr>
          <a:xfrm>
            <a:off x="2375668" y="3192386"/>
            <a:ext cx="311287" cy="308267"/>
          </a:xfrm>
          <a:custGeom>
            <a:avLst/>
            <a:gdLst>
              <a:gd name="connsiteX0" fmla="*/ 528341 w 607639"/>
              <a:gd name="connsiteY0" fmla="*/ 527538 h 606722"/>
              <a:gd name="connsiteX1" fmla="*/ 528341 w 607639"/>
              <a:gd name="connsiteY1" fmla="*/ 547356 h 606722"/>
              <a:gd name="connsiteX2" fmla="*/ 548187 w 607639"/>
              <a:gd name="connsiteY2" fmla="*/ 567086 h 606722"/>
              <a:gd name="connsiteX3" fmla="*/ 567945 w 607639"/>
              <a:gd name="connsiteY3" fmla="*/ 547356 h 606722"/>
              <a:gd name="connsiteX4" fmla="*/ 567945 w 607639"/>
              <a:gd name="connsiteY4" fmla="*/ 527538 h 606722"/>
              <a:gd name="connsiteX5" fmla="*/ 99092 w 607639"/>
              <a:gd name="connsiteY5" fmla="*/ 474835 h 606722"/>
              <a:gd name="connsiteX6" fmla="*/ 350075 w 607639"/>
              <a:gd name="connsiteY6" fmla="*/ 474835 h 606722"/>
              <a:gd name="connsiteX7" fmla="*/ 369833 w 607639"/>
              <a:gd name="connsiteY7" fmla="*/ 494584 h 606722"/>
              <a:gd name="connsiteX8" fmla="*/ 350075 w 607639"/>
              <a:gd name="connsiteY8" fmla="*/ 514422 h 606722"/>
              <a:gd name="connsiteX9" fmla="*/ 99092 w 607639"/>
              <a:gd name="connsiteY9" fmla="*/ 514422 h 606722"/>
              <a:gd name="connsiteX10" fmla="*/ 79245 w 607639"/>
              <a:gd name="connsiteY10" fmla="*/ 494584 h 606722"/>
              <a:gd name="connsiteX11" fmla="*/ 99092 w 607639"/>
              <a:gd name="connsiteY11" fmla="*/ 474835 h 606722"/>
              <a:gd name="connsiteX12" fmla="*/ 297164 w 607639"/>
              <a:gd name="connsiteY12" fmla="*/ 395661 h 606722"/>
              <a:gd name="connsiteX13" fmla="*/ 350063 w 607639"/>
              <a:gd name="connsiteY13" fmla="*/ 395661 h 606722"/>
              <a:gd name="connsiteX14" fmla="*/ 369834 w 607639"/>
              <a:gd name="connsiteY14" fmla="*/ 415464 h 606722"/>
              <a:gd name="connsiteX15" fmla="*/ 350063 w 607639"/>
              <a:gd name="connsiteY15" fmla="*/ 435178 h 606722"/>
              <a:gd name="connsiteX16" fmla="*/ 297164 w 607639"/>
              <a:gd name="connsiteY16" fmla="*/ 435178 h 606722"/>
              <a:gd name="connsiteX17" fmla="*/ 277393 w 607639"/>
              <a:gd name="connsiteY17" fmla="*/ 415464 h 606722"/>
              <a:gd name="connsiteX18" fmla="*/ 297164 w 607639"/>
              <a:gd name="connsiteY18" fmla="*/ 395661 h 606722"/>
              <a:gd name="connsiteX19" fmla="*/ 99090 w 607639"/>
              <a:gd name="connsiteY19" fmla="*/ 395661 h 606722"/>
              <a:gd name="connsiteX20" fmla="*/ 217979 w 607639"/>
              <a:gd name="connsiteY20" fmla="*/ 395661 h 606722"/>
              <a:gd name="connsiteX21" fmla="*/ 237735 w 607639"/>
              <a:gd name="connsiteY21" fmla="*/ 415464 h 606722"/>
              <a:gd name="connsiteX22" fmla="*/ 217979 w 607639"/>
              <a:gd name="connsiteY22" fmla="*/ 435178 h 606722"/>
              <a:gd name="connsiteX23" fmla="*/ 99090 w 607639"/>
              <a:gd name="connsiteY23" fmla="*/ 435178 h 606722"/>
              <a:gd name="connsiteX24" fmla="*/ 79245 w 607639"/>
              <a:gd name="connsiteY24" fmla="*/ 415464 h 606722"/>
              <a:gd name="connsiteX25" fmla="*/ 99090 w 607639"/>
              <a:gd name="connsiteY25" fmla="*/ 395661 h 606722"/>
              <a:gd name="connsiteX26" fmla="*/ 99092 w 607639"/>
              <a:gd name="connsiteY26" fmla="*/ 316557 h 606722"/>
              <a:gd name="connsiteX27" fmla="*/ 350075 w 607639"/>
              <a:gd name="connsiteY27" fmla="*/ 316557 h 606722"/>
              <a:gd name="connsiteX28" fmla="*/ 369833 w 607639"/>
              <a:gd name="connsiteY28" fmla="*/ 336306 h 606722"/>
              <a:gd name="connsiteX29" fmla="*/ 350075 w 607639"/>
              <a:gd name="connsiteY29" fmla="*/ 356144 h 606722"/>
              <a:gd name="connsiteX30" fmla="*/ 99092 w 607639"/>
              <a:gd name="connsiteY30" fmla="*/ 356144 h 606722"/>
              <a:gd name="connsiteX31" fmla="*/ 79245 w 607639"/>
              <a:gd name="connsiteY31" fmla="*/ 336306 h 606722"/>
              <a:gd name="connsiteX32" fmla="*/ 99092 w 607639"/>
              <a:gd name="connsiteY32" fmla="*/ 316557 h 606722"/>
              <a:gd name="connsiteX33" fmla="*/ 257585 w 607639"/>
              <a:gd name="connsiteY33" fmla="*/ 237382 h 606722"/>
              <a:gd name="connsiteX34" fmla="*/ 350073 w 607639"/>
              <a:gd name="connsiteY34" fmla="*/ 237382 h 606722"/>
              <a:gd name="connsiteX35" fmla="*/ 369834 w 607639"/>
              <a:gd name="connsiteY35" fmla="*/ 257211 h 606722"/>
              <a:gd name="connsiteX36" fmla="*/ 350073 w 607639"/>
              <a:gd name="connsiteY36" fmla="*/ 277040 h 606722"/>
              <a:gd name="connsiteX37" fmla="*/ 257585 w 607639"/>
              <a:gd name="connsiteY37" fmla="*/ 277040 h 606722"/>
              <a:gd name="connsiteX38" fmla="*/ 237735 w 607639"/>
              <a:gd name="connsiteY38" fmla="*/ 257211 h 606722"/>
              <a:gd name="connsiteX39" fmla="*/ 257585 w 607639"/>
              <a:gd name="connsiteY39" fmla="*/ 237382 h 606722"/>
              <a:gd name="connsiteX40" fmla="*/ 99092 w 607639"/>
              <a:gd name="connsiteY40" fmla="*/ 237382 h 606722"/>
              <a:gd name="connsiteX41" fmla="*/ 178301 w 607639"/>
              <a:gd name="connsiteY41" fmla="*/ 237382 h 606722"/>
              <a:gd name="connsiteX42" fmla="*/ 198148 w 607639"/>
              <a:gd name="connsiteY42" fmla="*/ 257211 h 606722"/>
              <a:gd name="connsiteX43" fmla="*/ 178301 w 607639"/>
              <a:gd name="connsiteY43" fmla="*/ 277040 h 606722"/>
              <a:gd name="connsiteX44" fmla="*/ 99092 w 607639"/>
              <a:gd name="connsiteY44" fmla="*/ 277040 h 606722"/>
              <a:gd name="connsiteX45" fmla="*/ 79245 w 607639"/>
              <a:gd name="connsiteY45" fmla="*/ 257211 h 606722"/>
              <a:gd name="connsiteX46" fmla="*/ 99092 w 607639"/>
              <a:gd name="connsiteY46" fmla="*/ 237382 h 606722"/>
              <a:gd name="connsiteX47" fmla="*/ 528341 w 607639"/>
              <a:gd name="connsiteY47" fmla="*/ 158279 h 606722"/>
              <a:gd name="connsiteX48" fmla="*/ 528341 w 607639"/>
              <a:gd name="connsiteY48" fmla="*/ 487990 h 606722"/>
              <a:gd name="connsiteX49" fmla="*/ 567945 w 607639"/>
              <a:gd name="connsiteY49" fmla="*/ 487990 h 606722"/>
              <a:gd name="connsiteX50" fmla="*/ 567945 w 607639"/>
              <a:gd name="connsiteY50" fmla="*/ 158279 h 606722"/>
              <a:gd name="connsiteX51" fmla="*/ 99092 w 607639"/>
              <a:gd name="connsiteY51" fmla="*/ 158278 h 606722"/>
              <a:gd name="connsiteX52" fmla="*/ 350075 w 607639"/>
              <a:gd name="connsiteY52" fmla="*/ 158278 h 606722"/>
              <a:gd name="connsiteX53" fmla="*/ 369833 w 607639"/>
              <a:gd name="connsiteY53" fmla="*/ 178027 h 606722"/>
              <a:gd name="connsiteX54" fmla="*/ 350075 w 607639"/>
              <a:gd name="connsiteY54" fmla="*/ 197865 h 606722"/>
              <a:gd name="connsiteX55" fmla="*/ 99092 w 607639"/>
              <a:gd name="connsiteY55" fmla="*/ 197865 h 606722"/>
              <a:gd name="connsiteX56" fmla="*/ 79245 w 607639"/>
              <a:gd name="connsiteY56" fmla="*/ 178027 h 606722"/>
              <a:gd name="connsiteX57" fmla="*/ 99092 w 607639"/>
              <a:gd name="connsiteY57" fmla="*/ 158278 h 606722"/>
              <a:gd name="connsiteX58" fmla="*/ 178251 w 607639"/>
              <a:gd name="connsiteY58" fmla="*/ 79104 h 606722"/>
              <a:gd name="connsiteX59" fmla="*/ 270739 w 607639"/>
              <a:gd name="connsiteY59" fmla="*/ 79104 h 606722"/>
              <a:gd name="connsiteX60" fmla="*/ 290589 w 607639"/>
              <a:gd name="connsiteY60" fmla="*/ 98933 h 606722"/>
              <a:gd name="connsiteX61" fmla="*/ 270739 w 607639"/>
              <a:gd name="connsiteY61" fmla="*/ 118762 h 606722"/>
              <a:gd name="connsiteX62" fmla="*/ 178251 w 607639"/>
              <a:gd name="connsiteY62" fmla="*/ 118762 h 606722"/>
              <a:gd name="connsiteX63" fmla="*/ 158490 w 607639"/>
              <a:gd name="connsiteY63" fmla="*/ 98933 h 606722"/>
              <a:gd name="connsiteX64" fmla="*/ 178251 w 607639"/>
              <a:gd name="connsiteY64" fmla="*/ 79104 h 606722"/>
              <a:gd name="connsiteX65" fmla="*/ 548187 w 607639"/>
              <a:gd name="connsiteY65" fmla="*/ 70030 h 606722"/>
              <a:gd name="connsiteX66" fmla="*/ 528341 w 607639"/>
              <a:gd name="connsiteY66" fmla="*/ 116154 h 606722"/>
              <a:gd name="connsiteX67" fmla="*/ 528341 w 607639"/>
              <a:gd name="connsiteY67" fmla="*/ 118732 h 606722"/>
              <a:gd name="connsiteX68" fmla="*/ 567945 w 607639"/>
              <a:gd name="connsiteY68" fmla="*/ 118732 h 606722"/>
              <a:gd name="connsiteX69" fmla="*/ 567945 w 607639"/>
              <a:gd name="connsiteY69" fmla="*/ 116154 h 606722"/>
              <a:gd name="connsiteX70" fmla="*/ 39610 w 607639"/>
              <a:gd name="connsiteY70" fmla="*/ 39548 h 606722"/>
              <a:gd name="connsiteX71" fmla="*/ 39610 w 607639"/>
              <a:gd name="connsiteY71" fmla="*/ 567086 h 606722"/>
              <a:gd name="connsiteX72" fmla="*/ 409539 w 607639"/>
              <a:gd name="connsiteY72" fmla="*/ 567086 h 606722"/>
              <a:gd name="connsiteX73" fmla="*/ 409539 w 607639"/>
              <a:gd name="connsiteY73" fmla="*/ 39548 h 606722"/>
              <a:gd name="connsiteX74" fmla="*/ 548187 w 607639"/>
              <a:gd name="connsiteY74" fmla="*/ 0 h 606722"/>
              <a:gd name="connsiteX75" fmla="*/ 566343 w 607639"/>
              <a:gd name="connsiteY75" fmla="*/ 11998 h 606722"/>
              <a:gd name="connsiteX76" fmla="*/ 606037 w 607639"/>
              <a:gd name="connsiteY76" fmla="*/ 104335 h 606722"/>
              <a:gd name="connsiteX77" fmla="*/ 607639 w 607639"/>
              <a:gd name="connsiteY77" fmla="*/ 112066 h 606722"/>
              <a:gd name="connsiteX78" fmla="*/ 607639 w 607639"/>
              <a:gd name="connsiteY78" fmla="*/ 547356 h 606722"/>
              <a:gd name="connsiteX79" fmla="*/ 548187 w 607639"/>
              <a:gd name="connsiteY79" fmla="*/ 606722 h 606722"/>
              <a:gd name="connsiteX80" fmla="*/ 488736 w 607639"/>
              <a:gd name="connsiteY80" fmla="*/ 547356 h 606722"/>
              <a:gd name="connsiteX81" fmla="*/ 488736 w 607639"/>
              <a:gd name="connsiteY81" fmla="*/ 112066 h 606722"/>
              <a:gd name="connsiteX82" fmla="*/ 490338 w 607639"/>
              <a:gd name="connsiteY82" fmla="*/ 104335 h 606722"/>
              <a:gd name="connsiteX83" fmla="*/ 529943 w 607639"/>
              <a:gd name="connsiteY83" fmla="*/ 11998 h 606722"/>
              <a:gd name="connsiteX84" fmla="*/ 548187 w 607639"/>
              <a:gd name="connsiteY84" fmla="*/ 0 h 606722"/>
              <a:gd name="connsiteX85" fmla="*/ 19849 w 607639"/>
              <a:gd name="connsiteY85" fmla="*/ 0 h 606722"/>
              <a:gd name="connsiteX86" fmla="*/ 429300 w 607639"/>
              <a:gd name="connsiteY86" fmla="*/ 0 h 606722"/>
              <a:gd name="connsiteX87" fmla="*/ 449149 w 607639"/>
              <a:gd name="connsiteY87" fmla="*/ 19818 h 606722"/>
              <a:gd name="connsiteX88" fmla="*/ 449149 w 607639"/>
              <a:gd name="connsiteY88" fmla="*/ 586904 h 606722"/>
              <a:gd name="connsiteX89" fmla="*/ 429300 w 607639"/>
              <a:gd name="connsiteY89" fmla="*/ 606722 h 606722"/>
              <a:gd name="connsiteX90" fmla="*/ 19849 w 607639"/>
              <a:gd name="connsiteY90" fmla="*/ 606722 h 606722"/>
              <a:gd name="connsiteX91" fmla="*/ 0 w 607639"/>
              <a:gd name="connsiteY91" fmla="*/ 586904 h 606722"/>
              <a:gd name="connsiteX92" fmla="*/ 0 w 607639"/>
              <a:gd name="connsiteY92" fmla="*/ 19818 h 606722"/>
              <a:gd name="connsiteX93" fmla="*/ 19849 w 607639"/>
              <a:gd name="connsiteY9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607639" h="606722">
                <a:moveTo>
                  <a:pt x="528341" y="527538"/>
                </a:moveTo>
                <a:lnTo>
                  <a:pt x="528341" y="547356"/>
                </a:lnTo>
                <a:cubicBezTo>
                  <a:pt x="528341" y="558287"/>
                  <a:pt x="537241" y="567086"/>
                  <a:pt x="548187" y="567086"/>
                </a:cubicBezTo>
                <a:cubicBezTo>
                  <a:pt x="559134" y="567086"/>
                  <a:pt x="567945" y="558287"/>
                  <a:pt x="567945" y="547356"/>
                </a:cubicBezTo>
                <a:lnTo>
                  <a:pt x="567945" y="527538"/>
                </a:lnTo>
                <a:close/>
                <a:moveTo>
                  <a:pt x="99092" y="474835"/>
                </a:moveTo>
                <a:lnTo>
                  <a:pt x="350075" y="474835"/>
                </a:lnTo>
                <a:cubicBezTo>
                  <a:pt x="361022" y="474835"/>
                  <a:pt x="369833" y="483642"/>
                  <a:pt x="369833" y="494584"/>
                </a:cubicBezTo>
                <a:cubicBezTo>
                  <a:pt x="369833" y="505526"/>
                  <a:pt x="361022" y="514422"/>
                  <a:pt x="350075" y="514422"/>
                </a:cubicBezTo>
                <a:lnTo>
                  <a:pt x="99092" y="514422"/>
                </a:lnTo>
                <a:cubicBezTo>
                  <a:pt x="88145" y="514422"/>
                  <a:pt x="79245" y="505526"/>
                  <a:pt x="79245" y="494584"/>
                </a:cubicBezTo>
                <a:cubicBezTo>
                  <a:pt x="79245" y="483642"/>
                  <a:pt x="88145" y="474835"/>
                  <a:pt x="99092" y="474835"/>
                </a:cubicBezTo>
                <a:close/>
                <a:moveTo>
                  <a:pt x="297164" y="395661"/>
                </a:moveTo>
                <a:lnTo>
                  <a:pt x="350063" y="395661"/>
                </a:lnTo>
                <a:cubicBezTo>
                  <a:pt x="361017" y="395661"/>
                  <a:pt x="369834" y="404541"/>
                  <a:pt x="369834" y="415464"/>
                </a:cubicBezTo>
                <a:cubicBezTo>
                  <a:pt x="369834" y="426387"/>
                  <a:pt x="361017" y="435178"/>
                  <a:pt x="350063" y="435178"/>
                </a:cubicBezTo>
                <a:lnTo>
                  <a:pt x="297164" y="435178"/>
                </a:lnTo>
                <a:cubicBezTo>
                  <a:pt x="286210" y="435178"/>
                  <a:pt x="277393" y="426387"/>
                  <a:pt x="277393" y="415464"/>
                </a:cubicBezTo>
                <a:cubicBezTo>
                  <a:pt x="277393" y="404541"/>
                  <a:pt x="286210" y="395661"/>
                  <a:pt x="297164" y="395661"/>
                </a:cubicBezTo>
                <a:close/>
                <a:moveTo>
                  <a:pt x="99090" y="395661"/>
                </a:moveTo>
                <a:lnTo>
                  <a:pt x="217979" y="395661"/>
                </a:lnTo>
                <a:cubicBezTo>
                  <a:pt x="228925" y="395661"/>
                  <a:pt x="237735" y="404541"/>
                  <a:pt x="237735" y="415464"/>
                </a:cubicBezTo>
                <a:cubicBezTo>
                  <a:pt x="237735" y="426387"/>
                  <a:pt x="228925" y="435178"/>
                  <a:pt x="217979" y="435178"/>
                </a:cubicBezTo>
                <a:lnTo>
                  <a:pt x="99090" y="435178"/>
                </a:lnTo>
                <a:cubicBezTo>
                  <a:pt x="88144" y="435178"/>
                  <a:pt x="79245" y="426387"/>
                  <a:pt x="79245" y="415464"/>
                </a:cubicBezTo>
                <a:cubicBezTo>
                  <a:pt x="79245" y="404541"/>
                  <a:pt x="88144" y="395661"/>
                  <a:pt x="99090" y="395661"/>
                </a:cubicBezTo>
                <a:close/>
                <a:moveTo>
                  <a:pt x="99092" y="316557"/>
                </a:moveTo>
                <a:lnTo>
                  <a:pt x="350075" y="316557"/>
                </a:lnTo>
                <a:cubicBezTo>
                  <a:pt x="361022" y="316557"/>
                  <a:pt x="369833" y="325364"/>
                  <a:pt x="369833" y="336306"/>
                </a:cubicBezTo>
                <a:cubicBezTo>
                  <a:pt x="369833" y="347248"/>
                  <a:pt x="361022" y="356144"/>
                  <a:pt x="350075" y="356144"/>
                </a:cubicBezTo>
                <a:lnTo>
                  <a:pt x="99092" y="356144"/>
                </a:lnTo>
                <a:cubicBezTo>
                  <a:pt x="88145" y="356144"/>
                  <a:pt x="79245" y="347248"/>
                  <a:pt x="79245" y="336306"/>
                </a:cubicBezTo>
                <a:cubicBezTo>
                  <a:pt x="79245" y="325364"/>
                  <a:pt x="88145" y="316557"/>
                  <a:pt x="99092" y="316557"/>
                </a:cubicBezTo>
                <a:close/>
                <a:moveTo>
                  <a:pt x="257585" y="237382"/>
                </a:moveTo>
                <a:lnTo>
                  <a:pt x="350073" y="237382"/>
                </a:lnTo>
                <a:cubicBezTo>
                  <a:pt x="361021" y="237382"/>
                  <a:pt x="369834" y="246274"/>
                  <a:pt x="369834" y="257211"/>
                </a:cubicBezTo>
                <a:cubicBezTo>
                  <a:pt x="369834" y="268148"/>
                  <a:pt x="361021" y="277040"/>
                  <a:pt x="350073" y="277040"/>
                </a:cubicBezTo>
                <a:lnTo>
                  <a:pt x="257585" y="277040"/>
                </a:lnTo>
                <a:cubicBezTo>
                  <a:pt x="246637" y="277040"/>
                  <a:pt x="237735" y="268148"/>
                  <a:pt x="237735" y="257211"/>
                </a:cubicBezTo>
                <a:cubicBezTo>
                  <a:pt x="237735" y="246274"/>
                  <a:pt x="246637" y="237382"/>
                  <a:pt x="257585" y="237382"/>
                </a:cubicBezTo>
                <a:close/>
                <a:moveTo>
                  <a:pt x="99092" y="237382"/>
                </a:moveTo>
                <a:lnTo>
                  <a:pt x="178301" y="237382"/>
                </a:lnTo>
                <a:cubicBezTo>
                  <a:pt x="189248" y="237382"/>
                  <a:pt x="198148" y="246274"/>
                  <a:pt x="198148" y="257211"/>
                </a:cubicBezTo>
                <a:cubicBezTo>
                  <a:pt x="198148" y="268148"/>
                  <a:pt x="189248" y="277040"/>
                  <a:pt x="178301" y="277040"/>
                </a:cubicBezTo>
                <a:lnTo>
                  <a:pt x="99092" y="277040"/>
                </a:lnTo>
                <a:cubicBezTo>
                  <a:pt x="88145" y="277040"/>
                  <a:pt x="79245" y="268148"/>
                  <a:pt x="79245" y="257211"/>
                </a:cubicBezTo>
                <a:cubicBezTo>
                  <a:pt x="79245" y="246274"/>
                  <a:pt x="88145" y="237382"/>
                  <a:pt x="99092" y="237382"/>
                </a:cubicBezTo>
                <a:close/>
                <a:moveTo>
                  <a:pt x="528341" y="158279"/>
                </a:moveTo>
                <a:lnTo>
                  <a:pt x="528341" y="487990"/>
                </a:lnTo>
                <a:lnTo>
                  <a:pt x="567945" y="487990"/>
                </a:lnTo>
                <a:lnTo>
                  <a:pt x="567945" y="158279"/>
                </a:lnTo>
                <a:close/>
                <a:moveTo>
                  <a:pt x="99092" y="158278"/>
                </a:moveTo>
                <a:lnTo>
                  <a:pt x="350075" y="158278"/>
                </a:lnTo>
                <a:cubicBezTo>
                  <a:pt x="361022" y="158278"/>
                  <a:pt x="369833" y="167174"/>
                  <a:pt x="369833" y="178027"/>
                </a:cubicBezTo>
                <a:cubicBezTo>
                  <a:pt x="369833" y="188969"/>
                  <a:pt x="361022" y="197865"/>
                  <a:pt x="350075" y="197865"/>
                </a:cubicBezTo>
                <a:lnTo>
                  <a:pt x="99092" y="197865"/>
                </a:lnTo>
                <a:cubicBezTo>
                  <a:pt x="88145" y="197865"/>
                  <a:pt x="79245" y="188969"/>
                  <a:pt x="79245" y="178027"/>
                </a:cubicBezTo>
                <a:cubicBezTo>
                  <a:pt x="79245" y="167174"/>
                  <a:pt x="88145" y="158278"/>
                  <a:pt x="99092" y="158278"/>
                </a:cubicBezTo>
                <a:close/>
                <a:moveTo>
                  <a:pt x="178251" y="79104"/>
                </a:moveTo>
                <a:lnTo>
                  <a:pt x="270739" y="79104"/>
                </a:lnTo>
                <a:cubicBezTo>
                  <a:pt x="281687" y="79104"/>
                  <a:pt x="290589" y="87996"/>
                  <a:pt x="290589" y="98933"/>
                </a:cubicBezTo>
                <a:cubicBezTo>
                  <a:pt x="290589" y="109870"/>
                  <a:pt x="281687" y="118762"/>
                  <a:pt x="270739" y="118762"/>
                </a:cubicBezTo>
                <a:lnTo>
                  <a:pt x="178251" y="118762"/>
                </a:lnTo>
                <a:cubicBezTo>
                  <a:pt x="167392" y="118762"/>
                  <a:pt x="158490" y="109870"/>
                  <a:pt x="158490" y="98933"/>
                </a:cubicBezTo>
                <a:cubicBezTo>
                  <a:pt x="158490" y="87996"/>
                  <a:pt x="167392" y="79104"/>
                  <a:pt x="178251" y="79104"/>
                </a:cubicBezTo>
                <a:close/>
                <a:moveTo>
                  <a:pt x="548187" y="70030"/>
                </a:moveTo>
                <a:lnTo>
                  <a:pt x="528341" y="116154"/>
                </a:lnTo>
                <a:lnTo>
                  <a:pt x="528341" y="118732"/>
                </a:lnTo>
                <a:lnTo>
                  <a:pt x="567945" y="118732"/>
                </a:lnTo>
                <a:lnTo>
                  <a:pt x="567945" y="116154"/>
                </a:lnTo>
                <a:close/>
                <a:moveTo>
                  <a:pt x="39610" y="39548"/>
                </a:moveTo>
                <a:lnTo>
                  <a:pt x="39610" y="567086"/>
                </a:lnTo>
                <a:lnTo>
                  <a:pt x="409539" y="567086"/>
                </a:lnTo>
                <a:lnTo>
                  <a:pt x="409539" y="39548"/>
                </a:lnTo>
                <a:close/>
                <a:moveTo>
                  <a:pt x="548187" y="0"/>
                </a:moveTo>
                <a:cubicBezTo>
                  <a:pt x="556108" y="0"/>
                  <a:pt x="563228" y="4710"/>
                  <a:pt x="566343" y="11998"/>
                </a:cubicBezTo>
                <a:lnTo>
                  <a:pt x="606037" y="104335"/>
                </a:lnTo>
                <a:cubicBezTo>
                  <a:pt x="607105" y="106734"/>
                  <a:pt x="607639" y="109400"/>
                  <a:pt x="607639" y="112066"/>
                </a:cubicBezTo>
                <a:lnTo>
                  <a:pt x="607639" y="547356"/>
                </a:lnTo>
                <a:cubicBezTo>
                  <a:pt x="607639" y="580150"/>
                  <a:pt x="581028" y="606722"/>
                  <a:pt x="548187" y="606722"/>
                </a:cubicBezTo>
                <a:cubicBezTo>
                  <a:pt x="515347" y="606722"/>
                  <a:pt x="488736" y="580150"/>
                  <a:pt x="488736" y="547356"/>
                </a:cubicBezTo>
                <a:lnTo>
                  <a:pt x="488736" y="112066"/>
                </a:lnTo>
                <a:cubicBezTo>
                  <a:pt x="488736" y="109400"/>
                  <a:pt x="489270" y="106734"/>
                  <a:pt x="490338" y="104335"/>
                </a:cubicBezTo>
                <a:lnTo>
                  <a:pt x="529943" y="11998"/>
                </a:lnTo>
                <a:cubicBezTo>
                  <a:pt x="533058" y="4710"/>
                  <a:pt x="540267" y="0"/>
                  <a:pt x="548187" y="0"/>
                </a:cubicBezTo>
                <a:close/>
                <a:moveTo>
                  <a:pt x="19849" y="0"/>
                </a:moveTo>
                <a:lnTo>
                  <a:pt x="429300" y="0"/>
                </a:lnTo>
                <a:cubicBezTo>
                  <a:pt x="440248" y="0"/>
                  <a:pt x="449149" y="8887"/>
                  <a:pt x="449149" y="19818"/>
                </a:cubicBezTo>
                <a:lnTo>
                  <a:pt x="449149" y="586904"/>
                </a:lnTo>
                <a:cubicBezTo>
                  <a:pt x="449149" y="597835"/>
                  <a:pt x="440248" y="606722"/>
                  <a:pt x="429300" y="606722"/>
                </a:cubicBezTo>
                <a:lnTo>
                  <a:pt x="19849" y="606722"/>
                </a:lnTo>
                <a:cubicBezTo>
                  <a:pt x="8901" y="606722"/>
                  <a:pt x="0" y="597835"/>
                  <a:pt x="0" y="586904"/>
                </a:cubicBezTo>
                <a:lnTo>
                  <a:pt x="0" y="19818"/>
                </a:lnTo>
                <a:cubicBezTo>
                  <a:pt x="0" y="8887"/>
                  <a:pt x="8901" y="0"/>
                  <a:pt x="19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00894F77-BC98-8F6F-E50B-8E8978B32032}"/>
              </a:ext>
            </a:extLst>
          </p:cNvPr>
          <p:cNvSpPr/>
          <p:nvPr/>
        </p:nvSpPr>
        <p:spPr>
          <a:xfrm>
            <a:off x="2241611" y="1469331"/>
            <a:ext cx="561600" cy="5629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8" name="book-and-pen_43078">
            <a:extLst>
              <a:ext uri="{FF2B5EF4-FFF2-40B4-BE49-F238E27FC236}">
                <a16:creationId xmlns:a16="http://schemas.microsoft.com/office/drawing/2014/main" id="{D3839424-5DE8-F95B-DB4C-5FBE64BD6131}"/>
              </a:ext>
            </a:extLst>
          </p:cNvPr>
          <p:cNvSpPr/>
          <p:nvPr/>
        </p:nvSpPr>
        <p:spPr>
          <a:xfrm>
            <a:off x="2412307" y="1578708"/>
            <a:ext cx="268370" cy="293342"/>
          </a:xfrm>
          <a:custGeom>
            <a:avLst/>
            <a:gdLst>
              <a:gd name="connsiteX0" fmla="*/ 124946 w 589914"/>
              <a:gd name="connsiteY0" fmla="*/ 446410 h 568993"/>
              <a:gd name="connsiteX1" fmla="*/ 221161 w 589914"/>
              <a:gd name="connsiteY1" fmla="*/ 471379 h 568993"/>
              <a:gd name="connsiteX2" fmla="*/ 215411 w 589914"/>
              <a:gd name="connsiteY2" fmla="*/ 481402 h 568993"/>
              <a:gd name="connsiteX3" fmla="*/ 70235 w 589914"/>
              <a:gd name="connsiteY3" fmla="*/ 464219 h 568993"/>
              <a:gd name="connsiteX4" fmla="*/ 67360 w 589914"/>
              <a:gd name="connsiteY4" fmla="*/ 452764 h 568993"/>
              <a:gd name="connsiteX5" fmla="*/ 124946 w 589914"/>
              <a:gd name="connsiteY5" fmla="*/ 446410 h 568993"/>
              <a:gd name="connsiteX6" fmla="*/ 124946 w 589914"/>
              <a:gd name="connsiteY6" fmla="*/ 413535 h 568993"/>
              <a:gd name="connsiteX7" fmla="*/ 221161 w 589914"/>
              <a:gd name="connsiteY7" fmla="*/ 438504 h 568993"/>
              <a:gd name="connsiteX8" fmla="*/ 215411 w 589914"/>
              <a:gd name="connsiteY8" fmla="*/ 448527 h 568993"/>
              <a:gd name="connsiteX9" fmla="*/ 70235 w 589914"/>
              <a:gd name="connsiteY9" fmla="*/ 431344 h 568993"/>
              <a:gd name="connsiteX10" fmla="*/ 67360 w 589914"/>
              <a:gd name="connsiteY10" fmla="*/ 419889 h 568993"/>
              <a:gd name="connsiteX11" fmla="*/ 124946 w 589914"/>
              <a:gd name="connsiteY11" fmla="*/ 413535 h 568993"/>
              <a:gd name="connsiteX12" fmla="*/ 124946 w 589914"/>
              <a:gd name="connsiteY12" fmla="*/ 381226 h 568993"/>
              <a:gd name="connsiteX13" fmla="*/ 221161 w 589914"/>
              <a:gd name="connsiteY13" fmla="*/ 405618 h 568993"/>
              <a:gd name="connsiteX14" fmla="*/ 215411 w 589914"/>
              <a:gd name="connsiteY14" fmla="*/ 415652 h 568993"/>
              <a:gd name="connsiteX15" fmla="*/ 70235 w 589914"/>
              <a:gd name="connsiteY15" fmla="*/ 398450 h 568993"/>
              <a:gd name="connsiteX16" fmla="*/ 67360 w 589914"/>
              <a:gd name="connsiteY16" fmla="*/ 386983 h 568993"/>
              <a:gd name="connsiteX17" fmla="*/ 124946 w 589914"/>
              <a:gd name="connsiteY17" fmla="*/ 381226 h 568993"/>
              <a:gd name="connsiteX18" fmla="*/ 124946 w 589914"/>
              <a:gd name="connsiteY18" fmla="*/ 349730 h 568993"/>
              <a:gd name="connsiteX19" fmla="*/ 221161 w 589914"/>
              <a:gd name="connsiteY19" fmla="*/ 374122 h 568993"/>
              <a:gd name="connsiteX20" fmla="*/ 215411 w 589914"/>
              <a:gd name="connsiteY20" fmla="*/ 384156 h 568993"/>
              <a:gd name="connsiteX21" fmla="*/ 70235 w 589914"/>
              <a:gd name="connsiteY21" fmla="*/ 366954 h 568993"/>
              <a:gd name="connsiteX22" fmla="*/ 67360 w 589914"/>
              <a:gd name="connsiteY22" fmla="*/ 355487 h 568993"/>
              <a:gd name="connsiteX23" fmla="*/ 124946 w 589914"/>
              <a:gd name="connsiteY23" fmla="*/ 349730 h 568993"/>
              <a:gd name="connsiteX24" fmla="*/ 124946 w 589914"/>
              <a:gd name="connsiteY24" fmla="*/ 315231 h 568993"/>
              <a:gd name="connsiteX25" fmla="*/ 221161 w 589914"/>
              <a:gd name="connsiteY25" fmla="*/ 339596 h 568993"/>
              <a:gd name="connsiteX26" fmla="*/ 215411 w 589914"/>
              <a:gd name="connsiteY26" fmla="*/ 351051 h 568993"/>
              <a:gd name="connsiteX27" fmla="*/ 70235 w 589914"/>
              <a:gd name="connsiteY27" fmla="*/ 332436 h 568993"/>
              <a:gd name="connsiteX28" fmla="*/ 67360 w 589914"/>
              <a:gd name="connsiteY28" fmla="*/ 320981 h 568993"/>
              <a:gd name="connsiteX29" fmla="*/ 124946 w 589914"/>
              <a:gd name="connsiteY29" fmla="*/ 315231 h 568993"/>
              <a:gd name="connsiteX30" fmla="*/ 373313 w 589914"/>
              <a:gd name="connsiteY30" fmla="*/ 290957 h 568993"/>
              <a:gd name="connsiteX31" fmla="*/ 367575 w 589914"/>
              <a:gd name="connsiteY31" fmla="*/ 300990 h 568993"/>
              <a:gd name="connsiteX32" fmla="*/ 363272 w 589914"/>
              <a:gd name="connsiteY32" fmla="*/ 366921 h 568993"/>
              <a:gd name="connsiteX33" fmla="*/ 383354 w 589914"/>
              <a:gd name="connsiteY33" fmla="*/ 376954 h 568993"/>
              <a:gd name="connsiteX34" fmla="*/ 437863 w 589914"/>
              <a:gd name="connsiteY34" fmla="*/ 333955 h 568993"/>
              <a:gd name="connsiteX35" fmla="*/ 440732 w 589914"/>
              <a:gd name="connsiteY35" fmla="*/ 326789 h 568993"/>
              <a:gd name="connsiteX36" fmla="*/ 409174 w 589914"/>
              <a:gd name="connsiteY36" fmla="*/ 338255 h 568993"/>
              <a:gd name="connsiteX37" fmla="*/ 404871 w 589914"/>
              <a:gd name="connsiteY37" fmla="*/ 311022 h 568993"/>
              <a:gd name="connsiteX38" fmla="*/ 383354 w 589914"/>
              <a:gd name="connsiteY38" fmla="*/ 325355 h 568993"/>
              <a:gd name="connsiteX39" fmla="*/ 124946 w 589914"/>
              <a:gd name="connsiteY39" fmla="*/ 284361 h 568993"/>
              <a:gd name="connsiteX40" fmla="*/ 221161 w 589914"/>
              <a:gd name="connsiteY40" fmla="*/ 309532 h 568993"/>
              <a:gd name="connsiteX41" fmla="*/ 215411 w 589914"/>
              <a:gd name="connsiteY41" fmla="*/ 319555 h 568993"/>
              <a:gd name="connsiteX42" fmla="*/ 70235 w 589914"/>
              <a:gd name="connsiteY42" fmla="*/ 302372 h 568993"/>
              <a:gd name="connsiteX43" fmla="*/ 67360 w 589914"/>
              <a:gd name="connsiteY43" fmla="*/ 290917 h 568993"/>
              <a:gd name="connsiteX44" fmla="*/ 124946 w 589914"/>
              <a:gd name="connsiteY44" fmla="*/ 284361 h 568993"/>
              <a:gd name="connsiteX45" fmla="*/ 124946 w 589914"/>
              <a:gd name="connsiteY45" fmla="*/ 251302 h 568993"/>
              <a:gd name="connsiteX46" fmla="*/ 221161 w 589914"/>
              <a:gd name="connsiteY46" fmla="*/ 275172 h 568993"/>
              <a:gd name="connsiteX47" fmla="*/ 215411 w 589914"/>
              <a:gd name="connsiteY47" fmla="*/ 286680 h 568993"/>
              <a:gd name="connsiteX48" fmla="*/ 70235 w 589914"/>
              <a:gd name="connsiteY48" fmla="*/ 269418 h 568993"/>
              <a:gd name="connsiteX49" fmla="*/ 67360 w 589914"/>
              <a:gd name="connsiteY49" fmla="*/ 257910 h 568993"/>
              <a:gd name="connsiteX50" fmla="*/ 124946 w 589914"/>
              <a:gd name="connsiteY50" fmla="*/ 251302 h 568993"/>
              <a:gd name="connsiteX51" fmla="*/ 117715 w 589914"/>
              <a:gd name="connsiteY51" fmla="*/ 206299 h 568993"/>
              <a:gd name="connsiteX52" fmla="*/ 38760 w 589914"/>
              <a:gd name="connsiteY52" fmla="*/ 219201 h 568993"/>
              <a:gd name="connsiteX53" fmla="*/ 38760 w 589914"/>
              <a:gd name="connsiteY53" fmla="*/ 513084 h 568993"/>
              <a:gd name="connsiteX54" fmla="*/ 106230 w 589914"/>
              <a:gd name="connsiteY54" fmla="*/ 501615 h 568993"/>
              <a:gd name="connsiteX55" fmla="*/ 252656 w 589914"/>
              <a:gd name="connsiteY55" fmla="*/ 533154 h 568993"/>
              <a:gd name="connsiteX56" fmla="*/ 252656 w 589914"/>
              <a:gd name="connsiteY56" fmla="*/ 415601 h 568993"/>
              <a:gd name="connsiteX57" fmla="*/ 244043 w 589914"/>
              <a:gd name="connsiteY57" fmla="*/ 425636 h 568993"/>
              <a:gd name="connsiteX58" fmla="*/ 244043 w 589914"/>
              <a:gd name="connsiteY58" fmla="*/ 249306 h 568993"/>
              <a:gd name="connsiteX59" fmla="*/ 117715 w 589914"/>
              <a:gd name="connsiteY59" fmla="*/ 206299 h 568993"/>
              <a:gd name="connsiteX60" fmla="*/ 117715 w 589914"/>
              <a:gd name="connsiteY60" fmla="*/ 191963 h 568993"/>
              <a:gd name="connsiteX61" fmla="*/ 254092 w 589914"/>
              <a:gd name="connsiteY61" fmla="*/ 240705 h 568993"/>
              <a:gd name="connsiteX62" fmla="*/ 391904 w 589914"/>
              <a:gd name="connsiteY62" fmla="*/ 191963 h 568993"/>
              <a:gd name="connsiteX63" fmla="*/ 381855 w 589914"/>
              <a:gd name="connsiteY63" fmla="*/ 206299 h 568993"/>
              <a:gd name="connsiteX64" fmla="*/ 265576 w 589914"/>
              <a:gd name="connsiteY64" fmla="*/ 249306 h 568993"/>
              <a:gd name="connsiteX65" fmla="*/ 265576 w 589914"/>
              <a:gd name="connsiteY65" fmla="*/ 425636 h 568993"/>
              <a:gd name="connsiteX66" fmla="*/ 256963 w 589914"/>
              <a:gd name="connsiteY66" fmla="*/ 415601 h 568993"/>
              <a:gd name="connsiteX67" fmla="*/ 256963 w 589914"/>
              <a:gd name="connsiteY67" fmla="*/ 533154 h 568993"/>
              <a:gd name="connsiteX68" fmla="*/ 400517 w 589914"/>
              <a:gd name="connsiteY68" fmla="*/ 500182 h 568993"/>
              <a:gd name="connsiteX69" fmla="*/ 470859 w 589914"/>
              <a:gd name="connsiteY69" fmla="*/ 513084 h 568993"/>
              <a:gd name="connsiteX70" fmla="*/ 470859 w 589914"/>
              <a:gd name="connsiteY70" fmla="*/ 325286 h 568993"/>
              <a:gd name="connsiteX71" fmla="*/ 505312 w 589914"/>
              <a:gd name="connsiteY71" fmla="*/ 255040 h 568993"/>
              <a:gd name="connsiteX72" fmla="*/ 505312 w 589914"/>
              <a:gd name="connsiteY72" fmla="*/ 557525 h 568993"/>
              <a:gd name="connsiteX73" fmla="*/ 287109 w 589914"/>
              <a:gd name="connsiteY73" fmla="*/ 557525 h 568993"/>
              <a:gd name="connsiteX74" fmla="*/ 255527 w 589914"/>
              <a:gd name="connsiteY74" fmla="*/ 568993 h 568993"/>
              <a:gd name="connsiteX75" fmla="*/ 223945 w 589914"/>
              <a:gd name="connsiteY75" fmla="*/ 557525 h 568993"/>
              <a:gd name="connsiteX76" fmla="*/ 0 w 589914"/>
              <a:gd name="connsiteY76" fmla="*/ 557525 h 568993"/>
              <a:gd name="connsiteX77" fmla="*/ 0 w 589914"/>
              <a:gd name="connsiteY77" fmla="*/ 253607 h 568993"/>
              <a:gd name="connsiteX78" fmla="*/ 24404 w 589914"/>
              <a:gd name="connsiteY78" fmla="*/ 237837 h 568993"/>
              <a:gd name="connsiteX79" fmla="*/ 24404 w 589914"/>
              <a:gd name="connsiteY79" fmla="*/ 209166 h 568993"/>
              <a:gd name="connsiteX80" fmla="*/ 28711 w 589914"/>
              <a:gd name="connsiteY80" fmla="*/ 206299 h 568993"/>
              <a:gd name="connsiteX81" fmla="*/ 117715 w 589914"/>
              <a:gd name="connsiteY81" fmla="*/ 191963 h 568993"/>
              <a:gd name="connsiteX82" fmla="*/ 512454 w 589914"/>
              <a:gd name="connsiteY82" fmla="*/ 24366 h 568993"/>
              <a:gd name="connsiteX83" fmla="*/ 499544 w 589914"/>
              <a:gd name="connsiteY83" fmla="*/ 50165 h 568993"/>
              <a:gd name="connsiteX84" fmla="*/ 552618 w 589914"/>
              <a:gd name="connsiteY84" fmla="*/ 77397 h 568993"/>
              <a:gd name="connsiteX85" fmla="*/ 565528 w 589914"/>
              <a:gd name="connsiteY85" fmla="*/ 50165 h 568993"/>
              <a:gd name="connsiteX86" fmla="*/ 503847 w 589914"/>
              <a:gd name="connsiteY86" fmla="*/ 0 h 568993"/>
              <a:gd name="connsiteX87" fmla="*/ 589914 w 589914"/>
              <a:gd name="connsiteY87" fmla="*/ 41565 h 568993"/>
              <a:gd name="connsiteX88" fmla="*/ 554053 w 589914"/>
              <a:gd name="connsiteY88" fmla="*/ 114663 h 568993"/>
              <a:gd name="connsiteX89" fmla="*/ 443601 w 589914"/>
              <a:gd name="connsiteY89" fmla="*/ 341121 h 568993"/>
              <a:gd name="connsiteX90" fmla="*/ 350362 w 589914"/>
              <a:gd name="connsiteY90" fmla="*/ 415652 h 568993"/>
              <a:gd name="connsiteX91" fmla="*/ 360403 w 589914"/>
              <a:gd name="connsiteY91" fmla="*/ 298123 h 568993"/>
              <a:gd name="connsiteX92" fmla="*/ 469421 w 589914"/>
              <a:gd name="connsiteY92" fmla="*/ 73098 h 568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89914" h="568993">
                <a:moveTo>
                  <a:pt x="124946" y="446410"/>
                </a:moveTo>
                <a:cubicBezTo>
                  <a:pt x="178848" y="448289"/>
                  <a:pt x="219005" y="470305"/>
                  <a:pt x="221161" y="471379"/>
                </a:cubicBezTo>
                <a:lnTo>
                  <a:pt x="215411" y="481402"/>
                </a:lnTo>
                <a:cubicBezTo>
                  <a:pt x="213974" y="481402"/>
                  <a:pt x="146417" y="444172"/>
                  <a:pt x="70235" y="464219"/>
                </a:cubicBezTo>
                <a:lnTo>
                  <a:pt x="67360" y="452764"/>
                </a:lnTo>
                <a:cubicBezTo>
                  <a:pt x="87484" y="447394"/>
                  <a:pt x="106978" y="445783"/>
                  <a:pt x="124946" y="446410"/>
                </a:cubicBezTo>
                <a:close/>
                <a:moveTo>
                  <a:pt x="124946" y="413535"/>
                </a:moveTo>
                <a:cubicBezTo>
                  <a:pt x="178848" y="415414"/>
                  <a:pt x="219005" y="437430"/>
                  <a:pt x="221161" y="438504"/>
                </a:cubicBezTo>
                <a:lnTo>
                  <a:pt x="215411" y="448527"/>
                </a:lnTo>
                <a:cubicBezTo>
                  <a:pt x="213974" y="448527"/>
                  <a:pt x="146417" y="411297"/>
                  <a:pt x="70235" y="431344"/>
                </a:cubicBezTo>
                <a:lnTo>
                  <a:pt x="67360" y="419889"/>
                </a:lnTo>
                <a:cubicBezTo>
                  <a:pt x="87484" y="414519"/>
                  <a:pt x="106978" y="412908"/>
                  <a:pt x="124946" y="413535"/>
                </a:cubicBezTo>
                <a:close/>
                <a:moveTo>
                  <a:pt x="124946" y="381226"/>
                </a:moveTo>
                <a:cubicBezTo>
                  <a:pt x="178848" y="383309"/>
                  <a:pt x="219005" y="404543"/>
                  <a:pt x="221161" y="405618"/>
                </a:cubicBezTo>
                <a:lnTo>
                  <a:pt x="215411" y="415652"/>
                </a:lnTo>
                <a:cubicBezTo>
                  <a:pt x="213974" y="415652"/>
                  <a:pt x="146417" y="378382"/>
                  <a:pt x="70235" y="398450"/>
                </a:cubicBezTo>
                <a:lnTo>
                  <a:pt x="67360" y="386983"/>
                </a:lnTo>
                <a:cubicBezTo>
                  <a:pt x="87484" y="381965"/>
                  <a:pt x="106978" y="380532"/>
                  <a:pt x="124946" y="381226"/>
                </a:cubicBezTo>
                <a:close/>
                <a:moveTo>
                  <a:pt x="124946" y="349730"/>
                </a:moveTo>
                <a:cubicBezTo>
                  <a:pt x="178848" y="351813"/>
                  <a:pt x="219005" y="373047"/>
                  <a:pt x="221161" y="374122"/>
                </a:cubicBezTo>
                <a:lnTo>
                  <a:pt x="215411" y="384156"/>
                </a:lnTo>
                <a:cubicBezTo>
                  <a:pt x="213974" y="384156"/>
                  <a:pt x="146417" y="346886"/>
                  <a:pt x="70235" y="366954"/>
                </a:cubicBezTo>
                <a:lnTo>
                  <a:pt x="67360" y="355487"/>
                </a:lnTo>
                <a:cubicBezTo>
                  <a:pt x="87484" y="350469"/>
                  <a:pt x="106978" y="349036"/>
                  <a:pt x="124946" y="349730"/>
                </a:cubicBezTo>
                <a:close/>
                <a:moveTo>
                  <a:pt x="124946" y="315231"/>
                </a:moveTo>
                <a:cubicBezTo>
                  <a:pt x="178848" y="317312"/>
                  <a:pt x="219005" y="338522"/>
                  <a:pt x="221161" y="339596"/>
                </a:cubicBezTo>
                <a:lnTo>
                  <a:pt x="215411" y="351051"/>
                </a:lnTo>
                <a:cubicBezTo>
                  <a:pt x="213974" y="349619"/>
                  <a:pt x="146417" y="312389"/>
                  <a:pt x="70235" y="332436"/>
                </a:cubicBezTo>
                <a:lnTo>
                  <a:pt x="67360" y="320981"/>
                </a:lnTo>
                <a:cubicBezTo>
                  <a:pt x="87484" y="315969"/>
                  <a:pt x="106978" y="314537"/>
                  <a:pt x="124946" y="315231"/>
                </a:cubicBezTo>
                <a:close/>
                <a:moveTo>
                  <a:pt x="373313" y="290957"/>
                </a:moveTo>
                <a:lnTo>
                  <a:pt x="367575" y="300990"/>
                </a:lnTo>
                <a:lnTo>
                  <a:pt x="363272" y="366921"/>
                </a:lnTo>
                <a:lnTo>
                  <a:pt x="383354" y="376954"/>
                </a:lnTo>
                <a:lnTo>
                  <a:pt x="437863" y="333955"/>
                </a:lnTo>
                <a:lnTo>
                  <a:pt x="440732" y="326789"/>
                </a:lnTo>
                <a:lnTo>
                  <a:pt x="409174" y="338255"/>
                </a:lnTo>
                <a:lnTo>
                  <a:pt x="404871" y="311022"/>
                </a:lnTo>
                <a:lnTo>
                  <a:pt x="383354" y="325355"/>
                </a:lnTo>
                <a:close/>
                <a:moveTo>
                  <a:pt x="124946" y="284361"/>
                </a:moveTo>
                <a:cubicBezTo>
                  <a:pt x="178848" y="285905"/>
                  <a:pt x="219005" y="307384"/>
                  <a:pt x="221161" y="309532"/>
                </a:cubicBezTo>
                <a:lnTo>
                  <a:pt x="215411" y="319555"/>
                </a:lnTo>
                <a:cubicBezTo>
                  <a:pt x="213974" y="319555"/>
                  <a:pt x="146417" y="282325"/>
                  <a:pt x="70235" y="302372"/>
                </a:cubicBezTo>
                <a:lnTo>
                  <a:pt x="67360" y="290917"/>
                </a:lnTo>
                <a:cubicBezTo>
                  <a:pt x="87484" y="285547"/>
                  <a:pt x="106978" y="283847"/>
                  <a:pt x="124946" y="284361"/>
                </a:cubicBezTo>
                <a:close/>
                <a:moveTo>
                  <a:pt x="124946" y="251302"/>
                </a:moveTo>
                <a:cubicBezTo>
                  <a:pt x="178848" y="252786"/>
                  <a:pt x="219005" y="274093"/>
                  <a:pt x="221161" y="275172"/>
                </a:cubicBezTo>
                <a:lnTo>
                  <a:pt x="215411" y="286680"/>
                </a:lnTo>
                <a:cubicBezTo>
                  <a:pt x="213974" y="285242"/>
                  <a:pt x="146417" y="249279"/>
                  <a:pt x="70235" y="269418"/>
                </a:cubicBezTo>
                <a:lnTo>
                  <a:pt x="67360" y="257910"/>
                </a:lnTo>
                <a:cubicBezTo>
                  <a:pt x="87484" y="252516"/>
                  <a:pt x="106978" y="250808"/>
                  <a:pt x="124946" y="251302"/>
                </a:cubicBezTo>
                <a:close/>
                <a:moveTo>
                  <a:pt x="117715" y="206299"/>
                </a:moveTo>
                <a:cubicBezTo>
                  <a:pt x="80391" y="206299"/>
                  <a:pt x="50244" y="214900"/>
                  <a:pt x="38760" y="219201"/>
                </a:cubicBezTo>
                <a:lnTo>
                  <a:pt x="38760" y="513084"/>
                </a:lnTo>
                <a:cubicBezTo>
                  <a:pt x="57422" y="505916"/>
                  <a:pt x="80391" y="501615"/>
                  <a:pt x="106230" y="501615"/>
                </a:cubicBezTo>
                <a:cubicBezTo>
                  <a:pt x="169394" y="501615"/>
                  <a:pt x="233994" y="525986"/>
                  <a:pt x="252656" y="533154"/>
                </a:cubicBezTo>
                <a:lnTo>
                  <a:pt x="252656" y="415601"/>
                </a:lnTo>
                <a:lnTo>
                  <a:pt x="244043" y="425636"/>
                </a:lnTo>
                <a:lnTo>
                  <a:pt x="244043" y="249306"/>
                </a:lnTo>
                <a:cubicBezTo>
                  <a:pt x="209590" y="220635"/>
                  <a:pt x="166523" y="206299"/>
                  <a:pt x="117715" y="206299"/>
                </a:cubicBezTo>
                <a:close/>
                <a:moveTo>
                  <a:pt x="117715" y="191963"/>
                </a:moveTo>
                <a:cubicBezTo>
                  <a:pt x="170830" y="191963"/>
                  <a:pt x="216767" y="207732"/>
                  <a:pt x="254092" y="240705"/>
                </a:cubicBezTo>
                <a:cubicBezTo>
                  <a:pt x="291416" y="207732"/>
                  <a:pt x="337353" y="191963"/>
                  <a:pt x="391904" y="191963"/>
                </a:cubicBezTo>
                <a:lnTo>
                  <a:pt x="381855" y="206299"/>
                </a:lnTo>
                <a:cubicBezTo>
                  <a:pt x="337353" y="207732"/>
                  <a:pt x="298593" y="223502"/>
                  <a:pt x="265576" y="249306"/>
                </a:cubicBezTo>
                <a:lnTo>
                  <a:pt x="265576" y="425636"/>
                </a:lnTo>
                <a:lnTo>
                  <a:pt x="256963" y="415601"/>
                </a:lnTo>
                <a:lnTo>
                  <a:pt x="256963" y="533154"/>
                </a:lnTo>
                <a:cubicBezTo>
                  <a:pt x="275625" y="524552"/>
                  <a:pt x="335918" y="500182"/>
                  <a:pt x="400517" y="500182"/>
                </a:cubicBezTo>
                <a:cubicBezTo>
                  <a:pt x="426357" y="500182"/>
                  <a:pt x="449326" y="504482"/>
                  <a:pt x="470859" y="513084"/>
                </a:cubicBezTo>
                <a:lnTo>
                  <a:pt x="470859" y="325286"/>
                </a:lnTo>
                <a:lnTo>
                  <a:pt x="505312" y="255040"/>
                </a:lnTo>
                <a:lnTo>
                  <a:pt x="505312" y="557525"/>
                </a:lnTo>
                <a:lnTo>
                  <a:pt x="287109" y="557525"/>
                </a:lnTo>
                <a:cubicBezTo>
                  <a:pt x="279931" y="564692"/>
                  <a:pt x="268447" y="568993"/>
                  <a:pt x="255527" y="568993"/>
                </a:cubicBezTo>
                <a:cubicBezTo>
                  <a:pt x="242607" y="568993"/>
                  <a:pt x="231123" y="564692"/>
                  <a:pt x="223945" y="557525"/>
                </a:cubicBezTo>
                <a:lnTo>
                  <a:pt x="0" y="557525"/>
                </a:lnTo>
                <a:lnTo>
                  <a:pt x="0" y="253607"/>
                </a:lnTo>
                <a:cubicBezTo>
                  <a:pt x="0" y="246439"/>
                  <a:pt x="10049" y="240705"/>
                  <a:pt x="24404" y="237837"/>
                </a:cubicBezTo>
                <a:lnTo>
                  <a:pt x="24404" y="209166"/>
                </a:lnTo>
                <a:lnTo>
                  <a:pt x="28711" y="206299"/>
                </a:lnTo>
                <a:cubicBezTo>
                  <a:pt x="30146" y="206299"/>
                  <a:pt x="67471" y="191963"/>
                  <a:pt x="117715" y="191963"/>
                </a:cubicBezTo>
                <a:close/>
                <a:moveTo>
                  <a:pt x="512454" y="24366"/>
                </a:moveTo>
                <a:lnTo>
                  <a:pt x="499544" y="50165"/>
                </a:lnTo>
                <a:lnTo>
                  <a:pt x="552618" y="77397"/>
                </a:lnTo>
                <a:lnTo>
                  <a:pt x="565528" y="50165"/>
                </a:lnTo>
                <a:close/>
                <a:moveTo>
                  <a:pt x="503847" y="0"/>
                </a:moveTo>
                <a:lnTo>
                  <a:pt x="589914" y="41565"/>
                </a:lnTo>
                <a:lnTo>
                  <a:pt x="554053" y="114663"/>
                </a:lnTo>
                <a:lnTo>
                  <a:pt x="443601" y="341121"/>
                </a:lnTo>
                <a:lnTo>
                  <a:pt x="350362" y="415652"/>
                </a:lnTo>
                <a:lnTo>
                  <a:pt x="360403" y="298123"/>
                </a:lnTo>
                <a:lnTo>
                  <a:pt x="469421" y="730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12A8BD6C-0691-5B17-2F88-42873437BF6B}"/>
              </a:ext>
            </a:extLst>
          </p:cNvPr>
          <p:cNvSpPr txBox="1"/>
          <p:nvPr/>
        </p:nvSpPr>
        <p:spPr>
          <a:xfrm>
            <a:off x="2826656" y="1535615"/>
            <a:ext cx="1542278" cy="430374"/>
          </a:xfrm>
          <a:prstGeom prst="rect">
            <a:avLst/>
          </a:prstGeom>
          <a:noFill/>
        </p:spPr>
        <p:txBody>
          <a:bodyPr wrap="square" rtlCol="0">
            <a:spAutoFit/>
          </a:bodyPr>
          <a:lstStyle/>
          <a:p>
            <a:pPr algn="ctr">
              <a:lnSpc>
                <a:spcPct val="120000"/>
              </a:lnSpc>
            </a:pPr>
            <a:r>
              <a:rPr kumimoji="1" lang="zh-CN" altLang="en-US" sz="2000" b="1" spc="300" dirty="0">
                <a:solidFill>
                  <a:srgbClr val="00853E"/>
                </a:solidFill>
                <a:latin typeface="微软雅黑" panose="020B0503020204020204" pitchFamily="34" charset="-122"/>
                <a:ea typeface="微软雅黑" panose="020B0503020204020204" pitchFamily="34" charset="-122"/>
              </a:rPr>
              <a:t>研究目标</a:t>
            </a: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2"/>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0BE7368-1B9D-424E-B5BE-8309AA5795FF}"/>
              </a:ext>
            </a:extLst>
          </p:cNvPr>
          <p:cNvSpPr txBox="1"/>
          <p:nvPr/>
        </p:nvSpPr>
        <p:spPr>
          <a:xfrm>
            <a:off x="3110522" y="2203080"/>
            <a:ext cx="7721601" cy="658257"/>
          </a:xfrm>
          <a:prstGeom prst="rect">
            <a:avLst/>
          </a:prstGeom>
          <a:noFill/>
        </p:spPr>
        <p:txBody>
          <a:bodyPr wrap="square" rtlCol="0">
            <a:spAutoFit/>
          </a:bodyPr>
          <a:lstStyle/>
          <a:p>
            <a:pPr algn="dist">
              <a:lnSpc>
                <a:spcPct val="120000"/>
              </a:lnSpc>
            </a:pPr>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利用多方数据，有效地解决</a:t>
            </a:r>
            <a:r>
              <a:rPr kumimoji="1" lang="en-US" altLang="zh-CN" sz="1600" b="1" spc="300" dirty="0">
                <a:solidFill>
                  <a:schemeClr val="tx1">
                    <a:lumMod val="75000"/>
                    <a:lumOff val="25000"/>
                  </a:schemeClr>
                </a:solidFill>
                <a:latin typeface="微软雅黑" panose="020B0503020204020204" pitchFamily="34" charset="-122"/>
                <a:ea typeface="微软雅黑" panose="020B0503020204020204" pitchFamily="34" charset="-122"/>
              </a:rPr>
              <a:t>UDD-PU</a:t>
            </a:r>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问题，使各方能够在保护数据隐私和安全的同时，协同训练机器学习模型，实现多方联邦半监督推荐。</a:t>
            </a:r>
          </a:p>
        </p:txBody>
      </p:sp>
      <p:sp>
        <p:nvSpPr>
          <p:cNvPr id="30" name="文本框 29">
            <a:extLst>
              <a:ext uri="{FF2B5EF4-FFF2-40B4-BE49-F238E27FC236}">
                <a16:creationId xmlns:a16="http://schemas.microsoft.com/office/drawing/2014/main" id="{192396E6-964C-4113-8ACD-FA083EF8A8EF}"/>
              </a:ext>
            </a:extLst>
          </p:cNvPr>
          <p:cNvSpPr txBox="1"/>
          <p:nvPr/>
        </p:nvSpPr>
        <p:spPr>
          <a:xfrm>
            <a:off x="2826656" y="3116713"/>
            <a:ext cx="1995877" cy="430374"/>
          </a:xfrm>
          <a:prstGeom prst="rect">
            <a:avLst/>
          </a:prstGeom>
          <a:noFill/>
        </p:spPr>
        <p:txBody>
          <a:bodyPr wrap="square" rtlCol="0">
            <a:spAutoFit/>
          </a:bodyPr>
          <a:lstStyle/>
          <a:p>
            <a:pPr algn="ctr">
              <a:lnSpc>
                <a:spcPct val="120000"/>
              </a:lnSpc>
            </a:pPr>
            <a:r>
              <a:rPr kumimoji="1" lang="zh-CN" altLang="en-US" sz="2000" b="1" spc="300" dirty="0">
                <a:solidFill>
                  <a:srgbClr val="00853E"/>
                </a:solidFill>
                <a:latin typeface="微软雅黑" panose="020B0503020204020204" pitchFamily="34" charset="-122"/>
                <a:ea typeface="微软雅黑" panose="020B0503020204020204" pitchFamily="34" charset="-122"/>
              </a:rPr>
              <a:t>拟研究内容</a:t>
            </a:r>
            <a:r>
              <a:rPr kumimoji="1" lang="en-US" altLang="zh-CN" sz="2000" b="1" spc="300" dirty="0">
                <a:solidFill>
                  <a:srgbClr val="00853E"/>
                </a:solidFill>
                <a:latin typeface="微软雅黑" panose="020B0503020204020204" pitchFamily="34" charset="-122"/>
                <a:ea typeface="微软雅黑" panose="020B0503020204020204" pitchFamily="34" charset="-122"/>
              </a:rPr>
              <a:t>1</a:t>
            </a:r>
            <a:endParaRPr kumimoji="1" lang="zh-CN" altLang="en-US" sz="2000" b="1" spc="300" dirty="0">
              <a:solidFill>
                <a:srgbClr val="00853E"/>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A95B537F-DF01-4B80-8817-7CAB028B3C73}"/>
              </a:ext>
            </a:extLst>
          </p:cNvPr>
          <p:cNvSpPr txBox="1"/>
          <p:nvPr/>
        </p:nvSpPr>
        <p:spPr>
          <a:xfrm>
            <a:off x="3110521" y="3744351"/>
            <a:ext cx="3970217" cy="362792"/>
          </a:xfrm>
          <a:prstGeom prst="rect">
            <a:avLst/>
          </a:prstGeom>
          <a:noFill/>
        </p:spPr>
        <p:txBody>
          <a:bodyPr wrap="square" rtlCol="0">
            <a:spAutoFit/>
          </a:bodyPr>
          <a:lstStyle/>
          <a:p>
            <a:pPr algn="dist">
              <a:lnSpc>
                <a:spcPct val="120000"/>
              </a:lnSpc>
            </a:pPr>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针对</a:t>
            </a:r>
            <a:r>
              <a:rPr kumimoji="1" lang="en-US" altLang="zh-CN" sz="1600" b="1" spc="300" dirty="0">
                <a:solidFill>
                  <a:schemeClr val="tx1">
                    <a:lumMod val="75000"/>
                    <a:lumOff val="25000"/>
                  </a:schemeClr>
                </a:solidFill>
                <a:latin typeface="微软雅黑" panose="020B0503020204020204" pitchFamily="34" charset="-122"/>
                <a:ea typeface="微软雅黑" panose="020B0503020204020204" pitchFamily="34" charset="-122"/>
              </a:rPr>
              <a:t>PU</a:t>
            </a:r>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问题的半监督学习方法研究</a:t>
            </a:r>
          </a:p>
        </p:txBody>
      </p:sp>
      <p:sp>
        <p:nvSpPr>
          <p:cNvPr id="32" name="椭圆 31">
            <a:extLst>
              <a:ext uri="{FF2B5EF4-FFF2-40B4-BE49-F238E27FC236}">
                <a16:creationId xmlns:a16="http://schemas.microsoft.com/office/drawing/2014/main" id="{EC319AFB-C32E-485A-A7AD-B7B380DF20BE}"/>
              </a:ext>
            </a:extLst>
          </p:cNvPr>
          <p:cNvSpPr/>
          <p:nvPr/>
        </p:nvSpPr>
        <p:spPr>
          <a:xfrm>
            <a:off x="2245520" y="4276969"/>
            <a:ext cx="561600" cy="56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33" name="studying_386655">
            <a:extLst>
              <a:ext uri="{FF2B5EF4-FFF2-40B4-BE49-F238E27FC236}">
                <a16:creationId xmlns:a16="http://schemas.microsoft.com/office/drawing/2014/main" id="{6074DC30-ECCE-499F-9951-B7A8F62A4016}"/>
              </a:ext>
            </a:extLst>
          </p:cNvPr>
          <p:cNvSpPr/>
          <p:nvPr/>
        </p:nvSpPr>
        <p:spPr>
          <a:xfrm>
            <a:off x="2379577" y="4392050"/>
            <a:ext cx="311287" cy="308267"/>
          </a:xfrm>
          <a:custGeom>
            <a:avLst/>
            <a:gdLst>
              <a:gd name="connsiteX0" fmla="*/ 528341 w 607639"/>
              <a:gd name="connsiteY0" fmla="*/ 527538 h 606722"/>
              <a:gd name="connsiteX1" fmla="*/ 528341 w 607639"/>
              <a:gd name="connsiteY1" fmla="*/ 547356 h 606722"/>
              <a:gd name="connsiteX2" fmla="*/ 548187 w 607639"/>
              <a:gd name="connsiteY2" fmla="*/ 567086 h 606722"/>
              <a:gd name="connsiteX3" fmla="*/ 567945 w 607639"/>
              <a:gd name="connsiteY3" fmla="*/ 547356 h 606722"/>
              <a:gd name="connsiteX4" fmla="*/ 567945 w 607639"/>
              <a:gd name="connsiteY4" fmla="*/ 527538 h 606722"/>
              <a:gd name="connsiteX5" fmla="*/ 99092 w 607639"/>
              <a:gd name="connsiteY5" fmla="*/ 474835 h 606722"/>
              <a:gd name="connsiteX6" fmla="*/ 350075 w 607639"/>
              <a:gd name="connsiteY6" fmla="*/ 474835 h 606722"/>
              <a:gd name="connsiteX7" fmla="*/ 369833 w 607639"/>
              <a:gd name="connsiteY7" fmla="*/ 494584 h 606722"/>
              <a:gd name="connsiteX8" fmla="*/ 350075 w 607639"/>
              <a:gd name="connsiteY8" fmla="*/ 514422 h 606722"/>
              <a:gd name="connsiteX9" fmla="*/ 99092 w 607639"/>
              <a:gd name="connsiteY9" fmla="*/ 514422 h 606722"/>
              <a:gd name="connsiteX10" fmla="*/ 79245 w 607639"/>
              <a:gd name="connsiteY10" fmla="*/ 494584 h 606722"/>
              <a:gd name="connsiteX11" fmla="*/ 99092 w 607639"/>
              <a:gd name="connsiteY11" fmla="*/ 474835 h 606722"/>
              <a:gd name="connsiteX12" fmla="*/ 297164 w 607639"/>
              <a:gd name="connsiteY12" fmla="*/ 395661 h 606722"/>
              <a:gd name="connsiteX13" fmla="*/ 350063 w 607639"/>
              <a:gd name="connsiteY13" fmla="*/ 395661 h 606722"/>
              <a:gd name="connsiteX14" fmla="*/ 369834 w 607639"/>
              <a:gd name="connsiteY14" fmla="*/ 415464 h 606722"/>
              <a:gd name="connsiteX15" fmla="*/ 350063 w 607639"/>
              <a:gd name="connsiteY15" fmla="*/ 435178 h 606722"/>
              <a:gd name="connsiteX16" fmla="*/ 297164 w 607639"/>
              <a:gd name="connsiteY16" fmla="*/ 435178 h 606722"/>
              <a:gd name="connsiteX17" fmla="*/ 277393 w 607639"/>
              <a:gd name="connsiteY17" fmla="*/ 415464 h 606722"/>
              <a:gd name="connsiteX18" fmla="*/ 297164 w 607639"/>
              <a:gd name="connsiteY18" fmla="*/ 395661 h 606722"/>
              <a:gd name="connsiteX19" fmla="*/ 99090 w 607639"/>
              <a:gd name="connsiteY19" fmla="*/ 395661 h 606722"/>
              <a:gd name="connsiteX20" fmla="*/ 217979 w 607639"/>
              <a:gd name="connsiteY20" fmla="*/ 395661 h 606722"/>
              <a:gd name="connsiteX21" fmla="*/ 237735 w 607639"/>
              <a:gd name="connsiteY21" fmla="*/ 415464 h 606722"/>
              <a:gd name="connsiteX22" fmla="*/ 217979 w 607639"/>
              <a:gd name="connsiteY22" fmla="*/ 435178 h 606722"/>
              <a:gd name="connsiteX23" fmla="*/ 99090 w 607639"/>
              <a:gd name="connsiteY23" fmla="*/ 435178 h 606722"/>
              <a:gd name="connsiteX24" fmla="*/ 79245 w 607639"/>
              <a:gd name="connsiteY24" fmla="*/ 415464 h 606722"/>
              <a:gd name="connsiteX25" fmla="*/ 99090 w 607639"/>
              <a:gd name="connsiteY25" fmla="*/ 395661 h 606722"/>
              <a:gd name="connsiteX26" fmla="*/ 99092 w 607639"/>
              <a:gd name="connsiteY26" fmla="*/ 316557 h 606722"/>
              <a:gd name="connsiteX27" fmla="*/ 350075 w 607639"/>
              <a:gd name="connsiteY27" fmla="*/ 316557 h 606722"/>
              <a:gd name="connsiteX28" fmla="*/ 369833 w 607639"/>
              <a:gd name="connsiteY28" fmla="*/ 336306 h 606722"/>
              <a:gd name="connsiteX29" fmla="*/ 350075 w 607639"/>
              <a:gd name="connsiteY29" fmla="*/ 356144 h 606722"/>
              <a:gd name="connsiteX30" fmla="*/ 99092 w 607639"/>
              <a:gd name="connsiteY30" fmla="*/ 356144 h 606722"/>
              <a:gd name="connsiteX31" fmla="*/ 79245 w 607639"/>
              <a:gd name="connsiteY31" fmla="*/ 336306 h 606722"/>
              <a:gd name="connsiteX32" fmla="*/ 99092 w 607639"/>
              <a:gd name="connsiteY32" fmla="*/ 316557 h 606722"/>
              <a:gd name="connsiteX33" fmla="*/ 257585 w 607639"/>
              <a:gd name="connsiteY33" fmla="*/ 237382 h 606722"/>
              <a:gd name="connsiteX34" fmla="*/ 350073 w 607639"/>
              <a:gd name="connsiteY34" fmla="*/ 237382 h 606722"/>
              <a:gd name="connsiteX35" fmla="*/ 369834 w 607639"/>
              <a:gd name="connsiteY35" fmla="*/ 257211 h 606722"/>
              <a:gd name="connsiteX36" fmla="*/ 350073 w 607639"/>
              <a:gd name="connsiteY36" fmla="*/ 277040 h 606722"/>
              <a:gd name="connsiteX37" fmla="*/ 257585 w 607639"/>
              <a:gd name="connsiteY37" fmla="*/ 277040 h 606722"/>
              <a:gd name="connsiteX38" fmla="*/ 237735 w 607639"/>
              <a:gd name="connsiteY38" fmla="*/ 257211 h 606722"/>
              <a:gd name="connsiteX39" fmla="*/ 257585 w 607639"/>
              <a:gd name="connsiteY39" fmla="*/ 237382 h 606722"/>
              <a:gd name="connsiteX40" fmla="*/ 99092 w 607639"/>
              <a:gd name="connsiteY40" fmla="*/ 237382 h 606722"/>
              <a:gd name="connsiteX41" fmla="*/ 178301 w 607639"/>
              <a:gd name="connsiteY41" fmla="*/ 237382 h 606722"/>
              <a:gd name="connsiteX42" fmla="*/ 198148 w 607639"/>
              <a:gd name="connsiteY42" fmla="*/ 257211 h 606722"/>
              <a:gd name="connsiteX43" fmla="*/ 178301 w 607639"/>
              <a:gd name="connsiteY43" fmla="*/ 277040 h 606722"/>
              <a:gd name="connsiteX44" fmla="*/ 99092 w 607639"/>
              <a:gd name="connsiteY44" fmla="*/ 277040 h 606722"/>
              <a:gd name="connsiteX45" fmla="*/ 79245 w 607639"/>
              <a:gd name="connsiteY45" fmla="*/ 257211 h 606722"/>
              <a:gd name="connsiteX46" fmla="*/ 99092 w 607639"/>
              <a:gd name="connsiteY46" fmla="*/ 237382 h 606722"/>
              <a:gd name="connsiteX47" fmla="*/ 528341 w 607639"/>
              <a:gd name="connsiteY47" fmla="*/ 158279 h 606722"/>
              <a:gd name="connsiteX48" fmla="*/ 528341 w 607639"/>
              <a:gd name="connsiteY48" fmla="*/ 487990 h 606722"/>
              <a:gd name="connsiteX49" fmla="*/ 567945 w 607639"/>
              <a:gd name="connsiteY49" fmla="*/ 487990 h 606722"/>
              <a:gd name="connsiteX50" fmla="*/ 567945 w 607639"/>
              <a:gd name="connsiteY50" fmla="*/ 158279 h 606722"/>
              <a:gd name="connsiteX51" fmla="*/ 99092 w 607639"/>
              <a:gd name="connsiteY51" fmla="*/ 158278 h 606722"/>
              <a:gd name="connsiteX52" fmla="*/ 350075 w 607639"/>
              <a:gd name="connsiteY52" fmla="*/ 158278 h 606722"/>
              <a:gd name="connsiteX53" fmla="*/ 369833 w 607639"/>
              <a:gd name="connsiteY53" fmla="*/ 178027 h 606722"/>
              <a:gd name="connsiteX54" fmla="*/ 350075 w 607639"/>
              <a:gd name="connsiteY54" fmla="*/ 197865 h 606722"/>
              <a:gd name="connsiteX55" fmla="*/ 99092 w 607639"/>
              <a:gd name="connsiteY55" fmla="*/ 197865 h 606722"/>
              <a:gd name="connsiteX56" fmla="*/ 79245 w 607639"/>
              <a:gd name="connsiteY56" fmla="*/ 178027 h 606722"/>
              <a:gd name="connsiteX57" fmla="*/ 99092 w 607639"/>
              <a:gd name="connsiteY57" fmla="*/ 158278 h 606722"/>
              <a:gd name="connsiteX58" fmla="*/ 178251 w 607639"/>
              <a:gd name="connsiteY58" fmla="*/ 79104 h 606722"/>
              <a:gd name="connsiteX59" fmla="*/ 270739 w 607639"/>
              <a:gd name="connsiteY59" fmla="*/ 79104 h 606722"/>
              <a:gd name="connsiteX60" fmla="*/ 290589 w 607639"/>
              <a:gd name="connsiteY60" fmla="*/ 98933 h 606722"/>
              <a:gd name="connsiteX61" fmla="*/ 270739 w 607639"/>
              <a:gd name="connsiteY61" fmla="*/ 118762 h 606722"/>
              <a:gd name="connsiteX62" fmla="*/ 178251 w 607639"/>
              <a:gd name="connsiteY62" fmla="*/ 118762 h 606722"/>
              <a:gd name="connsiteX63" fmla="*/ 158490 w 607639"/>
              <a:gd name="connsiteY63" fmla="*/ 98933 h 606722"/>
              <a:gd name="connsiteX64" fmla="*/ 178251 w 607639"/>
              <a:gd name="connsiteY64" fmla="*/ 79104 h 606722"/>
              <a:gd name="connsiteX65" fmla="*/ 548187 w 607639"/>
              <a:gd name="connsiteY65" fmla="*/ 70030 h 606722"/>
              <a:gd name="connsiteX66" fmla="*/ 528341 w 607639"/>
              <a:gd name="connsiteY66" fmla="*/ 116154 h 606722"/>
              <a:gd name="connsiteX67" fmla="*/ 528341 w 607639"/>
              <a:gd name="connsiteY67" fmla="*/ 118732 h 606722"/>
              <a:gd name="connsiteX68" fmla="*/ 567945 w 607639"/>
              <a:gd name="connsiteY68" fmla="*/ 118732 h 606722"/>
              <a:gd name="connsiteX69" fmla="*/ 567945 w 607639"/>
              <a:gd name="connsiteY69" fmla="*/ 116154 h 606722"/>
              <a:gd name="connsiteX70" fmla="*/ 39610 w 607639"/>
              <a:gd name="connsiteY70" fmla="*/ 39548 h 606722"/>
              <a:gd name="connsiteX71" fmla="*/ 39610 w 607639"/>
              <a:gd name="connsiteY71" fmla="*/ 567086 h 606722"/>
              <a:gd name="connsiteX72" fmla="*/ 409539 w 607639"/>
              <a:gd name="connsiteY72" fmla="*/ 567086 h 606722"/>
              <a:gd name="connsiteX73" fmla="*/ 409539 w 607639"/>
              <a:gd name="connsiteY73" fmla="*/ 39548 h 606722"/>
              <a:gd name="connsiteX74" fmla="*/ 548187 w 607639"/>
              <a:gd name="connsiteY74" fmla="*/ 0 h 606722"/>
              <a:gd name="connsiteX75" fmla="*/ 566343 w 607639"/>
              <a:gd name="connsiteY75" fmla="*/ 11998 h 606722"/>
              <a:gd name="connsiteX76" fmla="*/ 606037 w 607639"/>
              <a:gd name="connsiteY76" fmla="*/ 104335 h 606722"/>
              <a:gd name="connsiteX77" fmla="*/ 607639 w 607639"/>
              <a:gd name="connsiteY77" fmla="*/ 112066 h 606722"/>
              <a:gd name="connsiteX78" fmla="*/ 607639 w 607639"/>
              <a:gd name="connsiteY78" fmla="*/ 547356 h 606722"/>
              <a:gd name="connsiteX79" fmla="*/ 548187 w 607639"/>
              <a:gd name="connsiteY79" fmla="*/ 606722 h 606722"/>
              <a:gd name="connsiteX80" fmla="*/ 488736 w 607639"/>
              <a:gd name="connsiteY80" fmla="*/ 547356 h 606722"/>
              <a:gd name="connsiteX81" fmla="*/ 488736 w 607639"/>
              <a:gd name="connsiteY81" fmla="*/ 112066 h 606722"/>
              <a:gd name="connsiteX82" fmla="*/ 490338 w 607639"/>
              <a:gd name="connsiteY82" fmla="*/ 104335 h 606722"/>
              <a:gd name="connsiteX83" fmla="*/ 529943 w 607639"/>
              <a:gd name="connsiteY83" fmla="*/ 11998 h 606722"/>
              <a:gd name="connsiteX84" fmla="*/ 548187 w 607639"/>
              <a:gd name="connsiteY84" fmla="*/ 0 h 606722"/>
              <a:gd name="connsiteX85" fmla="*/ 19849 w 607639"/>
              <a:gd name="connsiteY85" fmla="*/ 0 h 606722"/>
              <a:gd name="connsiteX86" fmla="*/ 429300 w 607639"/>
              <a:gd name="connsiteY86" fmla="*/ 0 h 606722"/>
              <a:gd name="connsiteX87" fmla="*/ 449149 w 607639"/>
              <a:gd name="connsiteY87" fmla="*/ 19818 h 606722"/>
              <a:gd name="connsiteX88" fmla="*/ 449149 w 607639"/>
              <a:gd name="connsiteY88" fmla="*/ 586904 h 606722"/>
              <a:gd name="connsiteX89" fmla="*/ 429300 w 607639"/>
              <a:gd name="connsiteY89" fmla="*/ 606722 h 606722"/>
              <a:gd name="connsiteX90" fmla="*/ 19849 w 607639"/>
              <a:gd name="connsiteY90" fmla="*/ 606722 h 606722"/>
              <a:gd name="connsiteX91" fmla="*/ 0 w 607639"/>
              <a:gd name="connsiteY91" fmla="*/ 586904 h 606722"/>
              <a:gd name="connsiteX92" fmla="*/ 0 w 607639"/>
              <a:gd name="connsiteY92" fmla="*/ 19818 h 606722"/>
              <a:gd name="connsiteX93" fmla="*/ 19849 w 607639"/>
              <a:gd name="connsiteY9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607639" h="606722">
                <a:moveTo>
                  <a:pt x="528341" y="527538"/>
                </a:moveTo>
                <a:lnTo>
                  <a:pt x="528341" y="547356"/>
                </a:lnTo>
                <a:cubicBezTo>
                  <a:pt x="528341" y="558287"/>
                  <a:pt x="537241" y="567086"/>
                  <a:pt x="548187" y="567086"/>
                </a:cubicBezTo>
                <a:cubicBezTo>
                  <a:pt x="559134" y="567086"/>
                  <a:pt x="567945" y="558287"/>
                  <a:pt x="567945" y="547356"/>
                </a:cubicBezTo>
                <a:lnTo>
                  <a:pt x="567945" y="527538"/>
                </a:lnTo>
                <a:close/>
                <a:moveTo>
                  <a:pt x="99092" y="474835"/>
                </a:moveTo>
                <a:lnTo>
                  <a:pt x="350075" y="474835"/>
                </a:lnTo>
                <a:cubicBezTo>
                  <a:pt x="361022" y="474835"/>
                  <a:pt x="369833" y="483642"/>
                  <a:pt x="369833" y="494584"/>
                </a:cubicBezTo>
                <a:cubicBezTo>
                  <a:pt x="369833" y="505526"/>
                  <a:pt x="361022" y="514422"/>
                  <a:pt x="350075" y="514422"/>
                </a:cubicBezTo>
                <a:lnTo>
                  <a:pt x="99092" y="514422"/>
                </a:lnTo>
                <a:cubicBezTo>
                  <a:pt x="88145" y="514422"/>
                  <a:pt x="79245" y="505526"/>
                  <a:pt x="79245" y="494584"/>
                </a:cubicBezTo>
                <a:cubicBezTo>
                  <a:pt x="79245" y="483642"/>
                  <a:pt x="88145" y="474835"/>
                  <a:pt x="99092" y="474835"/>
                </a:cubicBezTo>
                <a:close/>
                <a:moveTo>
                  <a:pt x="297164" y="395661"/>
                </a:moveTo>
                <a:lnTo>
                  <a:pt x="350063" y="395661"/>
                </a:lnTo>
                <a:cubicBezTo>
                  <a:pt x="361017" y="395661"/>
                  <a:pt x="369834" y="404541"/>
                  <a:pt x="369834" y="415464"/>
                </a:cubicBezTo>
                <a:cubicBezTo>
                  <a:pt x="369834" y="426387"/>
                  <a:pt x="361017" y="435178"/>
                  <a:pt x="350063" y="435178"/>
                </a:cubicBezTo>
                <a:lnTo>
                  <a:pt x="297164" y="435178"/>
                </a:lnTo>
                <a:cubicBezTo>
                  <a:pt x="286210" y="435178"/>
                  <a:pt x="277393" y="426387"/>
                  <a:pt x="277393" y="415464"/>
                </a:cubicBezTo>
                <a:cubicBezTo>
                  <a:pt x="277393" y="404541"/>
                  <a:pt x="286210" y="395661"/>
                  <a:pt x="297164" y="395661"/>
                </a:cubicBezTo>
                <a:close/>
                <a:moveTo>
                  <a:pt x="99090" y="395661"/>
                </a:moveTo>
                <a:lnTo>
                  <a:pt x="217979" y="395661"/>
                </a:lnTo>
                <a:cubicBezTo>
                  <a:pt x="228925" y="395661"/>
                  <a:pt x="237735" y="404541"/>
                  <a:pt x="237735" y="415464"/>
                </a:cubicBezTo>
                <a:cubicBezTo>
                  <a:pt x="237735" y="426387"/>
                  <a:pt x="228925" y="435178"/>
                  <a:pt x="217979" y="435178"/>
                </a:cubicBezTo>
                <a:lnTo>
                  <a:pt x="99090" y="435178"/>
                </a:lnTo>
                <a:cubicBezTo>
                  <a:pt x="88144" y="435178"/>
                  <a:pt x="79245" y="426387"/>
                  <a:pt x="79245" y="415464"/>
                </a:cubicBezTo>
                <a:cubicBezTo>
                  <a:pt x="79245" y="404541"/>
                  <a:pt x="88144" y="395661"/>
                  <a:pt x="99090" y="395661"/>
                </a:cubicBezTo>
                <a:close/>
                <a:moveTo>
                  <a:pt x="99092" y="316557"/>
                </a:moveTo>
                <a:lnTo>
                  <a:pt x="350075" y="316557"/>
                </a:lnTo>
                <a:cubicBezTo>
                  <a:pt x="361022" y="316557"/>
                  <a:pt x="369833" y="325364"/>
                  <a:pt x="369833" y="336306"/>
                </a:cubicBezTo>
                <a:cubicBezTo>
                  <a:pt x="369833" y="347248"/>
                  <a:pt x="361022" y="356144"/>
                  <a:pt x="350075" y="356144"/>
                </a:cubicBezTo>
                <a:lnTo>
                  <a:pt x="99092" y="356144"/>
                </a:lnTo>
                <a:cubicBezTo>
                  <a:pt x="88145" y="356144"/>
                  <a:pt x="79245" y="347248"/>
                  <a:pt x="79245" y="336306"/>
                </a:cubicBezTo>
                <a:cubicBezTo>
                  <a:pt x="79245" y="325364"/>
                  <a:pt x="88145" y="316557"/>
                  <a:pt x="99092" y="316557"/>
                </a:cubicBezTo>
                <a:close/>
                <a:moveTo>
                  <a:pt x="257585" y="237382"/>
                </a:moveTo>
                <a:lnTo>
                  <a:pt x="350073" y="237382"/>
                </a:lnTo>
                <a:cubicBezTo>
                  <a:pt x="361021" y="237382"/>
                  <a:pt x="369834" y="246274"/>
                  <a:pt x="369834" y="257211"/>
                </a:cubicBezTo>
                <a:cubicBezTo>
                  <a:pt x="369834" y="268148"/>
                  <a:pt x="361021" y="277040"/>
                  <a:pt x="350073" y="277040"/>
                </a:cubicBezTo>
                <a:lnTo>
                  <a:pt x="257585" y="277040"/>
                </a:lnTo>
                <a:cubicBezTo>
                  <a:pt x="246637" y="277040"/>
                  <a:pt x="237735" y="268148"/>
                  <a:pt x="237735" y="257211"/>
                </a:cubicBezTo>
                <a:cubicBezTo>
                  <a:pt x="237735" y="246274"/>
                  <a:pt x="246637" y="237382"/>
                  <a:pt x="257585" y="237382"/>
                </a:cubicBezTo>
                <a:close/>
                <a:moveTo>
                  <a:pt x="99092" y="237382"/>
                </a:moveTo>
                <a:lnTo>
                  <a:pt x="178301" y="237382"/>
                </a:lnTo>
                <a:cubicBezTo>
                  <a:pt x="189248" y="237382"/>
                  <a:pt x="198148" y="246274"/>
                  <a:pt x="198148" y="257211"/>
                </a:cubicBezTo>
                <a:cubicBezTo>
                  <a:pt x="198148" y="268148"/>
                  <a:pt x="189248" y="277040"/>
                  <a:pt x="178301" y="277040"/>
                </a:cubicBezTo>
                <a:lnTo>
                  <a:pt x="99092" y="277040"/>
                </a:lnTo>
                <a:cubicBezTo>
                  <a:pt x="88145" y="277040"/>
                  <a:pt x="79245" y="268148"/>
                  <a:pt x="79245" y="257211"/>
                </a:cubicBezTo>
                <a:cubicBezTo>
                  <a:pt x="79245" y="246274"/>
                  <a:pt x="88145" y="237382"/>
                  <a:pt x="99092" y="237382"/>
                </a:cubicBezTo>
                <a:close/>
                <a:moveTo>
                  <a:pt x="528341" y="158279"/>
                </a:moveTo>
                <a:lnTo>
                  <a:pt x="528341" y="487990"/>
                </a:lnTo>
                <a:lnTo>
                  <a:pt x="567945" y="487990"/>
                </a:lnTo>
                <a:lnTo>
                  <a:pt x="567945" y="158279"/>
                </a:lnTo>
                <a:close/>
                <a:moveTo>
                  <a:pt x="99092" y="158278"/>
                </a:moveTo>
                <a:lnTo>
                  <a:pt x="350075" y="158278"/>
                </a:lnTo>
                <a:cubicBezTo>
                  <a:pt x="361022" y="158278"/>
                  <a:pt x="369833" y="167174"/>
                  <a:pt x="369833" y="178027"/>
                </a:cubicBezTo>
                <a:cubicBezTo>
                  <a:pt x="369833" y="188969"/>
                  <a:pt x="361022" y="197865"/>
                  <a:pt x="350075" y="197865"/>
                </a:cubicBezTo>
                <a:lnTo>
                  <a:pt x="99092" y="197865"/>
                </a:lnTo>
                <a:cubicBezTo>
                  <a:pt x="88145" y="197865"/>
                  <a:pt x="79245" y="188969"/>
                  <a:pt x="79245" y="178027"/>
                </a:cubicBezTo>
                <a:cubicBezTo>
                  <a:pt x="79245" y="167174"/>
                  <a:pt x="88145" y="158278"/>
                  <a:pt x="99092" y="158278"/>
                </a:cubicBezTo>
                <a:close/>
                <a:moveTo>
                  <a:pt x="178251" y="79104"/>
                </a:moveTo>
                <a:lnTo>
                  <a:pt x="270739" y="79104"/>
                </a:lnTo>
                <a:cubicBezTo>
                  <a:pt x="281687" y="79104"/>
                  <a:pt x="290589" y="87996"/>
                  <a:pt x="290589" y="98933"/>
                </a:cubicBezTo>
                <a:cubicBezTo>
                  <a:pt x="290589" y="109870"/>
                  <a:pt x="281687" y="118762"/>
                  <a:pt x="270739" y="118762"/>
                </a:cubicBezTo>
                <a:lnTo>
                  <a:pt x="178251" y="118762"/>
                </a:lnTo>
                <a:cubicBezTo>
                  <a:pt x="167392" y="118762"/>
                  <a:pt x="158490" y="109870"/>
                  <a:pt x="158490" y="98933"/>
                </a:cubicBezTo>
                <a:cubicBezTo>
                  <a:pt x="158490" y="87996"/>
                  <a:pt x="167392" y="79104"/>
                  <a:pt x="178251" y="79104"/>
                </a:cubicBezTo>
                <a:close/>
                <a:moveTo>
                  <a:pt x="548187" y="70030"/>
                </a:moveTo>
                <a:lnTo>
                  <a:pt x="528341" y="116154"/>
                </a:lnTo>
                <a:lnTo>
                  <a:pt x="528341" y="118732"/>
                </a:lnTo>
                <a:lnTo>
                  <a:pt x="567945" y="118732"/>
                </a:lnTo>
                <a:lnTo>
                  <a:pt x="567945" y="116154"/>
                </a:lnTo>
                <a:close/>
                <a:moveTo>
                  <a:pt x="39610" y="39548"/>
                </a:moveTo>
                <a:lnTo>
                  <a:pt x="39610" y="567086"/>
                </a:lnTo>
                <a:lnTo>
                  <a:pt x="409539" y="567086"/>
                </a:lnTo>
                <a:lnTo>
                  <a:pt x="409539" y="39548"/>
                </a:lnTo>
                <a:close/>
                <a:moveTo>
                  <a:pt x="548187" y="0"/>
                </a:moveTo>
                <a:cubicBezTo>
                  <a:pt x="556108" y="0"/>
                  <a:pt x="563228" y="4710"/>
                  <a:pt x="566343" y="11998"/>
                </a:cubicBezTo>
                <a:lnTo>
                  <a:pt x="606037" y="104335"/>
                </a:lnTo>
                <a:cubicBezTo>
                  <a:pt x="607105" y="106734"/>
                  <a:pt x="607639" y="109400"/>
                  <a:pt x="607639" y="112066"/>
                </a:cubicBezTo>
                <a:lnTo>
                  <a:pt x="607639" y="547356"/>
                </a:lnTo>
                <a:cubicBezTo>
                  <a:pt x="607639" y="580150"/>
                  <a:pt x="581028" y="606722"/>
                  <a:pt x="548187" y="606722"/>
                </a:cubicBezTo>
                <a:cubicBezTo>
                  <a:pt x="515347" y="606722"/>
                  <a:pt x="488736" y="580150"/>
                  <a:pt x="488736" y="547356"/>
                </a:cubicBezTo>
                <a:lnTo>
                  <a:pt x="488736" y="112066"/>
                </a:lnTo>
                <a:cubicBezTo>
                  <a:pt x="488736" y="109400"/>
                  <a:pt x="489270" y="106734"/>
                  <a:pt x="490338" y="104335"/>
                </a:cubicBezTo>
                <a:lnTo>
                  <a:pt x="529943" y="11998"/>
                </a:lnTo>
                <a:cubicBezTo>
                  <a:pt x="533058" y="4710"/>
                  <a:pt x="540267" y="0"/>
                  <a:pt x="548187" y="0"/>
                </a:cubicBezTo>
                <a:close/>
                <a:moveTo>
                  <a:pt x="19849" y="0"/>
                </a:moveTo>
                <a:lnTo>
                  <a:pt x="429300" y="0"/>
                </a:lnTo>
                <a:cubicBezTo>
                  <a:pt x="440248" y="0"/>
                  <a:pt x="449149" y="8887"/>
                  <a:pt x="449149" y="19818"/>
                </a:cubicBezTo>
                <a:lnTo>
                  <a:pt x="449149" y="586904"/>
                </a:lnTo>
                <a:cubicBezTo>
                  <a:pt x="449149" y="597835"/>
                  <a:pt x="440248" y="606722"/>
                  <a:pt x="429300" y="606722"/>
                </a:cubicBezTo>
                <a:lnTo>
                  <a:pt x="19849" y="606722"/>
                </a:lnTo>
                <a:cubicBezTo>
                  <a:pt x="8901" y="606722"/>
                  <a:pt x="0" y="597835"/>
                  <a:pt x="0" y="586904"/>
                </a:cubicBezTo>
                <a:lnTo>
                  <a:pt x="0" y="19818"/>
                </a:lnTo>
                <a:cubicBezTo>
                  <a:pt x="0" y="8887"/>
                  <a:pt x="8901" y="0"/>
                  <a:pt x="19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D35BFE9F-D8D6-4FFB-8122-8B8ED78C86A1}"/>
              </a:ext>
            </a:extLst>
          </p:cNvPr>
          <p:cNvSpPr txBox="1"/>
          <p:nvPr/>
        </p:nvSpPr>
        <p:spPr>
          <a:xfrm>
            <a:off x="2830565" y="4316377"/>
            <a:ext cx="1995877" cy="430374"/>
          </a:xfrm>
          <a:prstGeom prst="rect">
            <a:avLst/>
          </a:prstGeom>
          <a:noFill/>
        </p:spPr>
        <p:txBody>
          <a:bodyPr wrap="square" rtlCol="0">
            <a:spAutoFit/>
          </a:bodyPr>
          <a:lstStyle/>
          <a:p>
            <a:pPr algn="ctr">
              <a:lnSpc>
                <a:spcPct val="120000"/>
              </a:lnSpc>
            </a:pPr>
            <a:r>
              <a:rPr kumimoji="1" lang="zh-CN" altLang="en-US" sz="2000" b="1" spc="300" dirty="0">
                <a:solidFill>
                  <a:srgbClr val="00853E"/>
                </a:solidFill>
                <a:latin typeface="微软雅黑" panose="020B0503020204020204" pitchFamily="34" charset="-122"/>
                <a:ea typeface="微软雅黑" panose="020B0503020204020204" pitchFamily="34" charset="-122"/>
              </a:rPr>
              <a:t>拟研究内容</a:t>
            </a:r>
            <a:r>
              <a:rPr kumimoji="1" lang="en-US" altLang="zh-CN" sz="2000" b="1" spc="300" dirty="0">
                <a:solidFill>
                  <a:srgbClr val="00853E"/>
                </a:solidFill>
                <a:latin typeface="微软雅黑" panose="020B0503020204020204" pitchFamily="34" charset="-122"/>
                <a:ea typeface="微软雅黑" panose="020B0503020204020204" pitchFamily="34" charset="-122"/>
              </a:rPr>
              <a:t>2</a:t>
            </a:r>
            <a:endParaRPr kumimoji="1" lang="zh-CN" altLang="en-US" sz="2000" b="1" spc="300" dirty="0">
              <a:solidFill>
                <a:srgbClr val="00853E"/>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71890B0D-E4F9-4E8E-AF99-02C5C2E3126D}"/>
              </a:ext>
            </a:extLst>
          </p:cNvPr>
          <p:cNvSpPr txBox="1"/>
          <p:nvPr/>
        </p:nvSpPr>
        <p:spPr>
          <a:xfrm>
            <a:off x="3110521" y="4944015"/>
            <a:ext cx="5232401" cy="362792"/>
          </a:xfrm>
          <a:prstGeom prst="rect">
            <a:avLst/>
          </a:prstGeom>
          <a:noFill/>
        </p:spPr>
        <p:txBody>
          <a:bodyPr wrap="square" rtlCol="0">
            <a:spAutoFit/>
          </a:bodyPr>
          <a:lstStyle/>
          <a:p>
            <a:pPr algn="dist">
              <a:lnSpc>
                <a:spcPct val="120000"/>
              </a:lnSpc>
            </a:pPr>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针对</a:t>
            </a:r>
            <a:r>
              <a:rPr kumimoji="1" lang="en-US" altLang="zh-CN" sz="1600" b="1" spc="300" dirty="0">
                <a:solidFill>
                  <a:schemeClr val="tx1">
                    <a:lumMod val="75000"/>
                    <a:lumOff val="25000"/>
                  </a:schemeClr>
                </a:solidFill>
                <a:latin typeface="微软雅黑" panose="020B0503020204020204" pitchFamily="34" charset="-122"/>
                <a:ea typeface="微软雅黑" panose="020B0503020204020204" pitchFamily="34" charset="-122"/>
              </a:rPr>
              <a:t>UDD-PU</a:t>
            </a:r>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问题的多方半监督推荐方法研究</a:t>
            </a:r>
          </a:p>
        </p:txBody>
      </p:sp>
      <p:sp>
        <p:nvSpPr>
          <p:cNvPr id="36" name="椭圆 35">
            <a:extLst>
              <a:ext uri="{FF2B5EF4-FFF2-40B4-BE49-F238E27FC236}">
                <a16:creationId xmlns:a16="http://schemas.microsoft.com/office/drawing/2014/main" id="{D03848DA-549D-4945-8820-17B5E468B3CC}"/>
              </a:ext>
            </a:extLst>
          </p:cNvPr>
          <p:cNvSpPr/>
          <p:nvPr/>
        </p:nvSpPr>
        <p:spPr>
          <a:xfrm>
            <a:off x="2249429" y="5461003"/>
            <a:ext cx="561600" cy="56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37" name="studying_386655">
            <a:extLst>
              <a:ext uri="{FF2B5EF4-FFF2-40B4-BE49-F238E27FC236}">
                <a16:creationId xmlns:a16="http://schemas.microsoft.com/office/drawing/2014/main" id="{3030E504-5655-4AD0-950D-49D6FD135B12}"/>
              </a:ext>
            </a:extLst>
          </p:cNvPr>
          <p:cNvSpPr/>
          <p:nvPr/>
        </p:nvSpPr>
        <p:spPr>
          <a:xfrm>
            <a:off x="2383486" y="5576084"/>
            <a:ext cx="311287" cy="308267"/>
          </a:xfrm>
          <a:custGeom>
            <a:avLst/>
            <a:gdLst>
              <a:gd name="connsiteX0" fmla="*/ 528341 w 607639"/>
              <a:gd name="connsiteY0" fmla="*/ 527538 h 606722"/>
              <a:gd name="connsiteX1" fmla="*/ 528341 w 607639"/>
              <a:gd name="connsiteY1" fmla="*/ 547356 h 606722"/>
              <a:gd name="connsiteX2" fmla="*/ 548187 w 607639"/>
              <a:gd name="connsiteY2" fmla="*/ 567086 h 606722"/>
              <a:gd name="connsiteX3" fmla="*/ 567945 w 607639"/>
              <a:gd name="connsiteY3" fmla="*/ 547356 h 606722"/>
              <a:gd name="connsiteX4" fmla="*/ 567945 w 607639"/>
              <a:gd name="connsiteY4" fmla="*/ 527538 h 606722"/>
              <a:gd name="connsiteX5" fmla="*/ 99092 w 607639"/>
              <a:gd name="connsiteY5" fmla="*/ 474835 h 606722"/>
              <a:gd name="connsiteX6" fmla="*/ 350075 w 607639"/>
              <a:gd name="connsiteY6" fmla="*/ 474835 h 606722"/>
              <a:gd name="connsiteX7" fmla="*/ 369833 w 607639"/>
              <a:gd name="connsiteY7" fmla="*/ 494584 h 606722"/>
              <a:gd name="connsiteX8" fmla="*/ 350075 w 607639"/>
              <a:gd name="connsiteY8" fmla="*/ 514422 h 606722"/>
              <a:gd name="connsiteX9" fmla="*/ 99092 w 607639"/>
              <a:gd name="connsiteY9" fmla="*/ 514422 h 606722"/>
              <a:gd name="connsiteX10" fmla="*/ 79245 w 607639"/>
              <a:gd name="connsiteY10" fmla="*/ 494584 h 606722"/>
              <a:gd name="connsiteX11" fmla="*/ 99092 w 607639"/>
              <a:gd name="connsiteY11" fmla="*/ 474835 h 606722"/>
              <a:gd name="connsiteX12" fmla="*/ 297164 w 607639"/>
              <a:gd name="connsiteY12" fmla="*/ 395661 h 606722"/>
              <a:gd name="connsiteX13" fmla="*/ 350063 w 607639"/>
              <a:gd name="connsiteY13" fmla="*/ 395661 h 606722"/>
              <a:gd name="connsiteX14" fmla="*/ 369834 w 607639"/>
              <a:gd name="connsiteY14" fmla="*/ 415464 h 606722"/>
              <a:gd name="connsiteX15" fmla="*/ 350063 w 607639"/>
              <a:gd name="connsiteY15" fmla="*/ 435178 h 606722"/>
              <a:gd name="connsiteX16" fmla="*/ 297164 w 607639"/>
              <a:gd name="connsiteY16" fmla="*/ 435178 h 606722"/>
              <a:gd name="connsiteX17" fmla="*/ 277393 w 607639"/>
              <a:gd name="connsiteY17" fmla="*/ 415464 h 606722"/>
              <a:gd name="connsiteX18" fmla="*/ 297164 w 607639"/>
              <a:gd name="connsiteY18" fmla="*/ 395661 h 606722"/>
              <a:gd name="connsiteX19" fmla="*/ 99090 w 607639"/>
              <a:gd name="connsiteY19" fmla="*/ 395661 h 606722"/>
              <a:gd name="connsiteX20" fmla="*/ 217979 w 607639"/>
              <a:gd name="connsiteY20" fmla="*/ 395661 h 606722"/>
              <a:gd name="connsiteX21" fmla="*/ 237735 w 607639"/>
              <a:gd name="connsiteY21" fmla="*/ 415464 h 606722"/>
              <a:gd name="connsiteX22" fmla="*/ 217979 w 607639"/>
              <a:gd name="connsiteY22" fmla="*/ 435178 h 606722"/>
              <a:gd name="connsiteX23" fmla="*/ 99090 w 607639"/>
              <a:gd name="connsiteY23" fmla="*/ 435178 h 606722"/>
              <a:gd name="connsiteX24" fmla="*/ 79245 w 607639"/>
              <a:gd name="connsiteY24" fmla="*/ 415464 h 606722"/>
              <a:gd name="connsiteX25" fmla="*/ 99090 w 607639"/>
              <a:gd name="connsiteY25" fmla="*/ 395661 h 606722"/>
              <a:gd name="connsiteX26" fmla="*/ 99092 w 607639"/>
              <a:gd name="connsiteY26" fmla="*/ 316557 h 606722"/>
              <a:gd name="connsiteX27" fmla="*/ 350075 w 607639"/>
              <a:gd name="connsiteY27" fmla="*/ 316557 h 606722"/>
              <a:gd name="connsiteX28" fmla="*/ 369833 w 607639"/>
              <a:gd name="connsiteY28" fmla="*/ 336306 h 606722"/>
              <a:gd name="connsiteX29" fmla="*/ 350075 w 607639"/>
              <a:gd name="connsiteY29" fmla="*/ 356144 h 606722"/>
              <a:gd name="connsiteX30" fmla="*/ 99092 w 607639"/>
              <a:gd name="connsiteY30" fmla="*/ 356144 h 606722"/>
              <a:gd name="connsiteX31" fmla="*/ 79245 w 607639"/>
              <a:gd name="connsiteY31" fmla="*/ 336306 h 606722"/>
              <a:gd name="connsiteX32" fmla="*/ 99092 w 607639"/>
              <a:gd name="connsiteY32" fmla="*/ 316557 h 606722"/>
              <a:gd name="connsiteX33" fmla="*/ 257585 w 607639"/>
              <a:gd name="connsiteY33" fmla="*/ 237382 h 606722"/>
              <a:gd name="connsiteX34" fmla="*/ 350073 w 607639"/>
              <a:gd name="connsiteY34" fmla="*/ 237382 h 606722"/>
              <a:gd name="connsiteX35" fmla="*/ 369834 w 607639"/>
              <a:gd name="connsiteY35" fmla="*/ 257211 h 606722"/>
              <a:gd name="connsiteX36" fmla="*/ 350073 w 607639"/>
              <a:gd name="connsiteY36" fmla="*/ 277040 h 606722"/>
              <a:gd name="connsiteX37" fmla="*/ 257585 w 607639"/>
              <a:gd name="connsiteY37" fmla="*/ 277040 h 606722"/>
              <a:gd name="connsiteX38" fmla="*/ 237735 w 607639"/>
              <a:gd name="connsiteY38" fmla="*/ 257211 h 606722"/>
              <a:gd name="connsiteX39" fmla="*/ 257585 w 607639"/>
              <a:gd name="connsiteY39" fmla="*/ 237382 h 606722"/>
              <a:gd name="connsiteX40" fmla="*/ 99092 w 607639"/>
              <a:gd name="connsiteY40" fmla="*/ 237382 h 606722"/>
              <a:gd name="connsiteX41" fmla="*/ 178301 w 607639"/>
              <a:gd name="connsiteY41" fmla="*/ 237382 h 606722"/>
              <a:gd name="connsiteX42" fmla="*/ 198148 w 607639"/>
              <a:gd name="connsiteY42" fmla="*/ 257211 h 606722"/>
              <a:gd name="connsiteX43" fmla="*/ 178301 w 607639"/>
              <a:gd name="connsiteY43" fmla="*/ 277040 h 606722"/>
              <a:gd name="connsiteX44" fmla="*/ 99092 w 607639"/>
              <a:gd name="connsiteY44" fmla="*/ 277040 h 606722"/>
              <a:gd name="connsiteX45" fmla="*/ 79245 w 607639"/>
              <a:gd name="connsiteY45" fmla="*/ 257211 h 606722"/>
              <a:gd name="connsiteX46" fmla="*/ 99092 w 607639"/>
              <a:gd name="connsiteY46" fmla="*/ 237382 h 606722"/>
              <a:gd name="connsiteX47" fmla="*/ 528341 w 607639"/>
              <a:gd name="connsiteY47" fmla="*/ 158279 h 606722"/>
              <a:gd name="connsiteX48" fmla="*/ 528341 w 607639"/>
              <a:gd name="connsiteY48" fmla="*/ 487990 h 606722"/>
              <a:gd name="connsiteX49" fmla="*/ 567945 w 607639"/>
              <a:gd name="connsiteY49" fmla="*/ 487990 h 606722"/>
              <a:gd name="connsiteX50" fmla="*/ 567945 w 607639"/>
              <a:gd name="connsiteY50" fmla="*/ 158279 h 606722"/>
              <a:gd name="connsiteX51" fmla="*/ 99092 w 607639"/>
              <a:gd name="connsiteY51" fmla="*/ 158278 h 606722"/>
              <a:gd name="connsiteX52" fmla="*/ 350075 w 607639"/>
              <a:gd name="connsiteY52" fmla="*/ 158278 h 606722"/>
              <a:gd name="connsiteX53" fmla="*/ 369833 w 607639"/>
              <a:gd name="connsiteY53" fmla="*/ 178027 h 606722"/>
              <a:gd name="connsiteX54" fmla="*/ 350075 w 607639"/>
              <a:gd name="connsiteY54" fmla="*/ 197865 h 606722"/>
              <a:gd name="connsiteX55" fmla="*/ 99092 w 607639"/>
              <a:gd name="connsiteY55" fmla="*/ 197865 h 606722"/>
              <a:gd name="connsiteX56" fmla="*/ 79245 w 607639"/>
              <a:gd name="connsiteY56" fmla="*/ 178027 h 606722"/>
              <a:gd name="connsiteX57" fmla="*/ 99092 w 607639"/>
              <a:gd name="connsiteY57" fmla="*/ 158278 h 606722"/>
              <a:gd name="connsiteX58" fmla="*/ 178251 w 607639"/>
              <a:gd name="connsiteY58" fmla="*/ 79104 h 606722"/>
              <a:gd name="connsiteX59" fmla="*/ 270739 w 607639"/>
              <a:gd name="connsiteY59" fmla="*/ 79104 h 606722"/>
              <a:gd name="connsiteX60" fmla="*/ 290589 w 607639"/>
              <a:gd name="connsiteY60" fmla="*/ 98933 h 606722"/>
              <a:gd name="connsiteX61" fmla="*/ 270739 w 607639"/>
              <a:gd name="connsiteY61" fmla="*/ 118762 h 606722"/>
              <a:gd name="connsiteX62" fmla="*/ 178251 w 607639"/>
              <a:gd name="connsiteY62" fmla="*/ 118762 h 606722"/>
              <a:gd name="connsiteX63" fmla="*/ 158490 w 607639"/>
              <a:gd name="connsiteY63" fmla="*/ 98933 h 606722"/>
              <a:gd name="connsiteX64" fmla="*/ 178251 w 607639"/>
              <a:gd name="connsiteY64" fmla="*/ 79104 h 606722"/>
              <a:gd name="connsiteX65" fmla="*/ 548187 w 607639"/>
              <a:gd name="connsiteY65" fmla="*/ 70030 h 606722"/>
              <a:gd name="connsiteX66" fmla="*/ 528341 w 607639"/>
              <a:gd name="connsiteY66" fmla="*/ 116154 h 606722"/>
              <a:gd name="connsiteX67" fmla="*/ 528341 w 607639"/>
              <a:gd name="connsiteY67" fmla="*/ 118732 h 606722"/>
              <a:gd name="connsiteX68" fmla="*/ 567945 w 607639"/>
              <a:gd name="connsiteY68" fmla="*/ 118732 h 606722"/>
              <a:gd name="connsiteX69" fmla="*/ 567945 w 607639"/>
              <a:gd name="connsiteY69" fmla="*/ 116154 h 606722"/>
              <a:gd name="connsiteX70" fmla="*/ 39610 w 607639"/>
              <a:gd name="connsiteY70" fmla="*/ 39548 h 606722"/>
              <a:gd name="connsiteX71" fmla="*/ 39610 w 607639"/>
              <a:gd name="connsiteY71" fmla="*/ 567086 h 606722"/>
              <a:gd name="connsiteX72" fmla="*/ 409539 w 607639"/>
              <a:gd name="connsiteY72" fmla="*/ 567086 h 606722"/>
              <a:gd name="connsiteX73" fmla="*/ 409539 w 607639"/>
              <a:gd name="connsiteY73" fmla="*/ 39548 h 606722"/>
              <a:gd name="connsiteX74" fmla="*/ 548187 w 607639"/>
              <a:gd name="connsiteY74" fmla="*/ 0 h 606722"/>
              <a:gd name="connsiteX75" fmla="*/ 566343 w 607639"/>
              <a:gd name="connsiteY75" fmla="*/ 11998 h 606722"/>
              <a:gd name="connsiteX76" fmla="*/ 606037 w 607639"/>
              <a:gd name="connsiteY76" fmla="*/ 104335 h 606722"/>
              <a:gd name="connsiteX77" fmla="*/ 607639 w 607639"/>
              <a:gd name="connsiteY77" fmla="*/ 112066 h 606722"/>
              <a:gd name="connsiteX78" fmla="*/ 607639 w 607639"/>
              <a:gd name="connsiteY78" fmla="*/ 547356 h 606722"/>
              <a:gd name="connsiteX79" fmla="*/ 548187 w 607639"/>
              <a:gd name="connsiteY79" fmla="*/ 606722 h 606722"/>
              <a:gd name="connsiteX80" fmla="*/ 488736 w 607639"/>
              <a:gd name="connsiteY80" fmla="*/ 547356 h 606722"/>
              <a:gd name="connsiteX81" fmla="*/ 488736 w 607639"/>
              <a:gd name="connsiteY81" fmla="*/ 112066 h 606722"/>
              <a:gd name="connsiteX82" fmla="*/ 490338 w 607639"/>
              <a:gd name="connsiteY82" fmla="*/ 104335 h 606722"/>
              <a:gd name="connsiteX83" fmla="*/ 529943 w 607639"/>
              <a:gd name="connsiteY83" fmla="*/ 11998 h 606722"/>
              <a:gd name="connsiteX84" fmla="*/ 548187 w 607639"/>
              <a:gd name="connsiteY84" fmla="*/ 0 h 606722"/>
              <a:gd name="connsiteX85" fmla="*/ 19849 w 607639"/>
              <a:gd name="connsiteY85" fmla="*/ 0 h 606722"/>
              <a:gd name="connsiteX86" fmla="*/ 429300 w 607639"/>
              <a:gd name="connsiteY86" fmla="*/ 0 h 606722"/>
              <a:gd name="connsiteX87" fmla="*/ 449149 w 607639"/>
              <a:gd name="connsiteY87" fmla="*/ 19818 h 606722"/>
              <a:gd name="connsiteX88" fmla="*/ 449149 w 607639"/>
              <a:gd name="connsiteY88" fmla="*/ 586904 h 606722"/>
              <a:gd name="connsiteX89" fmla="*/ 429300 w 607639"/>
              <a:gd name="connsiteY89" fmla="*/ 606722 h 606722"/>
              <a:gd name="connsiteX90" fmla="*/ 19849 w 607639"/>
              <a:gd name="connsiteY90" fmla="*/ 606722 h 606722"/>
              <a:gd name="connsiteX91" fmla="*/ 0 w 607639"/>
              <a:gd name="connsiteY91" fmla="*/ 586904 h 606722"/>
              <a:gd name="connsiteX92" fmla="*/ 0 w 607639"/>
              <a:gd name="connsiteY92" fmla="*/ 19818 h 606722"/>
              <a:gd name="connsiteX93" fmla="*/ 19849 w 607639"/>
              <a:gd name="connsiteY9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607639" h="606722">
                <a:moveTo>
                  <a:pt x="528341" y="527538"/>
                </a:moveTo>
                <a:lnTo>
                  <a:pt x="528341" y="547356"/>
                </a:lnTo>
                <a:cubicBezTo>
                  <a:pt x="528341" y="558287"/>
                  <a:pt x="537241" y="567086"/>
                  <a:pt x="548187" y="567086"/>
                </a:cubicBezTo>
                <a:cubicBezTo>
                  <a:pt x="559134" y="567086"/>
                  <a:pt x="567945" y="558287"/>
                  <a:pt x="567945" y="547356"/>
                </a:cubicBezTo>
                <a:lnTo>
                  <a:pt x="567945" y="527538"/>
                </a:lnTo>
                <a:close/>
                <a:moveTo>
                  <a:pt x="99092" y="474835"/>
                </a:moveTo>
                <a:lnTo>
                  <a:pt x="350075" y="474835"/>
                </a:lnTo>
                <a:cubicBezTo>
                  <a:pt x="361022" y="474835"/>
                  <a:pt x="369833" y="483642"/>
                  <a:pt x="369833" y="494584"/>
                </a:cubicBezTo>
                <a:cubicBezTo>
                  <a:pt x="369833" y="505526"/>
                  <a:pt x="361022" y="514422"/>
                  <a:pt x="350075" y="514422"/>
                </a:cubicBezTo>
                <a:lnTo>
                  <a:pt x="99092" y="514422"/>
                </a:lnTo>
                <a:cubicBezTo>
                  <a:pt x="88145" y="514422"/>
                  <a:pt x="79245" y="505526"/>
                  <a:pt x="79245" y="494584"/>
                </a:cubicBezTo>
                <a:cubicBezTo>
                  <a:pt x="79245" y="483642"/>
                  <a:pt x="88145" y="474835"/>
                  <a:pt x="99092" y="474835"/>
                </a:cubicBezTo>
                <a:close/>
                <a:moveTo>
                  <a:pt x="297164" y="395661"/>
                </a:moveTo>
                <a:lnTo>
                  <a:pt x="350063" y="395661"/>
                </a:lnTo>
                <a:cubicBezTo>
                  <a:pt x="361017" y="395661"/>
                  <a:pt x="369834" y="404541"/>
                  <a:pt x="369834" y="415464"/>
                </a:cubicBezTo>
                <a:cubicBezTo>
                  <a:pt x="369834" y="426387"/>
                  <a:pt x="361017" y="435178"/>
                  <a:pt x="350063" y="435178"/>
                </a:cubicBezTo>
                <a:lnTo>
                  <a:pt x="297164" y="435178"/>
                </a:lnTo>
                <a:cubicBezTo>
                  <a:pt x="286210" y="435178"/>
                  <a:pt x="277393" y="426387"/>
                  <a:pt x="277393" y="415464"/>
                </a:cubicBezTo>
                <a:cubicBezTo>
                  <a:pt x="277393" y="404541"/>
                  <a:pt x="286210" y="395661"/>
                  <a:pt x="297164" y="395661"/>
                </a:cubicBezTo>
                <a:close/>
                <a:moveTo>
                  <a:pt x="99090" y="395661"/>
                </a:moveTo>
                <a:lnTo>
                  <a:pt x="217979" y="395661"/>
                </a:lnTo>
                <a:cubicBezTo>
                  <a:pt x="228925" y="395661"/>
                  <a:pt x="237735" y="404541"/>
                  <a:pt x="237735" y="415464"/>
                </a:cubicBezTo>
                <a:cubicBezTo>
                  <a:pt x="237735" y="426387"/>
                  <a:pt x="228925" y="435178"/>
                  <a:pt x="217979" y="435178"/>
                </a:cubicBezTo>
                <a:lnTo>
                  <a:pt x="99090" y="435178"/>
                </a:lnTo>
                <a:cubicBezTo>
                  <a:pt x="88144" y="435178"/>
                  <a:pt x="79245" y="426387"/>
                  <a:pt x="79245" y="415464"/>
                </a:cubicBezTo>
                <a:cubicBezTo>
                  <a:pt x="79245" y="404541"/>
                  <a:pt x="88144" y="395661"/>
                  <a:pt x="99090" y="395661"/>
                </a:cubicBezTo>
                <a:close/>
                <a:moveTo>
                  <a:pt x="99092" y="316557"/>
                </a:moveTo>
                <a:lnTo>
                  <a:pt x="350075" y="316557"/>
                </a:lnTo>
                <a:cubicBezTo>
                  <a:pt x="361022" y="316557"/>
                  <a:pt x="369833" y="325364"/>
                  <a:pt x="369833" y="336306"/>
                </a:cubicBezTo>
                <a:cubicBezTo>
                  <a:pt x="369833" y="347248"/>
                  <a:pt x="361022" y="356144"/>
                  <a:pt x="350075" y="356144"/>
                </a:cubicBezTo>
                <a:lnTo>
                  <a:pt x="99092" y="356144"/>
                </a:lnTo>
                <a:cubicBezTo>
                  <a:pt x="88145" y="356144"/>
                  <a:pt x="79245" y="347248"/>
                  <a:pt x="79245" y="336306"/>
                </a:cubicBezTo>
                <a:cubicBezTo>
                  <a:pt x="79245" y="325364"/>
                  <a:pt x="88145" y="316557"/>
                  <a:pt x="99092" y="316557"/>
                </a:cubicBezTo>
                <a:close/>
                <a:moveTo>
                  <a:pt x="257585" y="237382"/>
                </a:moveTo>
                <a:lnTo>
                  <a:pt x="350073" y="237382"/>
                </a:lnTo>
                <a:cubicBezTo>
                  <a:pt x="361021" y="237382"/>
                  <a:pt x="369834" y="246274"/>
                  <a:pt x="369834" y="257211"/>
                </a:cubicBezTo>
                <a:cubicBezTo>
                  <a:pt x="369834" y="268148"/>
                  <a:pt x="361021" y="277040"/>
                  <a:pt x="350073" y="277040"/>
                </a:cubicBezTo>
                <a:lnTo>
                  <a:pt x="257585" y="277040"/>
                </a:lnTo>
                <a:cubicBezTo>
                  <a:pt x="246637" y="277040"/>
                  <a:pt x="237735" y="268148"/>
                  <a:pt x="237735" y="257211"/>
                </a:cubicBezTo>
                <a:cubicBezTo>
                  <a:pt x="237735" y="246274"/>
                  <a:pt x="246637" y="237382"/>
                  <a:pt x="257585" y="237382"/>
                </a:cubicBezTo>
                <a:close/>
                <a:moveTo>
                  <a:pt x="99092" y="237382"/>
                </a:moveTo>
                <a:lnTo>
                  <a:pt x="178301" y="237382"/>
                </a:lnTo>
                <a:cubicBezTo>
                  <a:pt x="189248" y="237382"/>
                  <a:pt x="198148" y="246274"/>
                  <a:pt x="198148" y="257211"/>
                </a:cubicBezTo>
                <a:cubicBezTo>
                  <a:pt x="198148" y="268148"/>
                  <a:pt x="189248" y="277040"/>
                  <a:pt x="178301" y="277040"/>
                </a:cubicBezTo>
                <a:lnTo>
                  <a:pt x="99092" y="277040"/>
                </a:lnTo>
                <a:cubicBezTo>
                  <a:pt x="88145" y="277040"/>
                  <a:pt x="79245" y="268148"/>
                  <a:pt x="79245" y="257211"/>
                </a:cubicBezTo>
                <a:cubicBezTo>
                  <a:pt x="79245" y="246274"/>
                  <a:pt x="88145" y="237382"/>
                  <a:pt x="99092" y="237382"/>
                </a:cubicBezTo>
                <a:close/>
                <a:moveTo>
                  <a:pt x="528341" y="158279"/>
                </a:moveTo>
                <a:lnTo>
                  <a:pt x="528341" y="487990"/>
                </a:lnTo>
                <a:lnTo>
                  <a:pt x="567945" y="487990"/>
                </a:lnTo>
                <a:lnTo>
                  <a:pt x="567945" y="158279"/>
                </a:lnTo>
                <a:close/>
                <a:moveTo>
                  <a:pt x="99092" y="158278"/>
                </a:moveTo>
                <a:lnTo>
                  <a:pt x="350075" y="158278"/>
                </a:lnTo>
                <a:cubicBezTo>
                  <a:pt x="361022" y="158278"/>
                  <a:pt x="369833" y="167174"/>
                  <a:pt x="369833" y="178027"/>
                </a:cubicBezTo>
                <a:cubicBezTo>
                  <a:pt x="369833" y="188969"/>
                  <a:pt x="361022" y="197865"/>
                  <a:pt x="350075" y="197865"/>
                </a:cubicBezTo>
                <a:lnTo>
                  <a:pt x="99092" y="197865"/>
                </a:lnTo>
                <a:cubicBezTo>
                  <a:pt x="88145" y="197865"/>
                  <a:pt x="79245" y="188969"/>
                  <a:pt x="79245" y="178027"/>
                </a:cubicBezTo>
                <a:cubicBezTo>
                  <a:pt x="79245" y="167174"/>
                  <a:pt x="88145" y="158278"/>
                  <a:pt x="99092" y="158278"/>
                </a:cubicBezTo>
                <a:close/>
                <a:moveTo>
                  <a:pt x="178251" y="79104"/>
                </a:moveTo>
                <a:lnTo>
                  <a:pt x="270739" y="79104"/>
                </a:lnTo>
                <a:cubicBezTo>
                  <a:pt x="281687" y="79104"/>
                  <a:pt x="290589" y="87996"/>
                  <a:pt x="290589" y="98933"/>
                </a:cubicBezTo>
                <a:cubicBezTo>
                  <a:pt x="290589" y="109870"/>
                  <a:pt x="281687" y="118762"/>
                  <a:pt x="270739" y="118762"/>
                </a:cubicBezTo>
                <a:lnTo>
                  <a:pt x="178251" y="118762"/>
                </a:lnTo>
                <a:cubicBezTo>
                  <a:pt x="167392" y="118762"/>
                  <a:pt x="158490" y="109870"/>
                  <a:pt x="158490" y="98933"/>
                </a:cubicBezTo>
                <a:cubicBezTo>
                  <a:pt x="158490" y="87996"/>
                  <a:pt x="167392" y="79104"/>
                  <a:pt x="178251" y="79104"/>
                </a:cubicBezTo>
                <a:close/>
                <a:moveTo>
                  <a:pt x="548187" y="70030"/>
                </a:moveTo>
                <a:lnTo>
                  <a:pt x="528341" y="116154"/>
                </a:lnTo>
                <a:lnTo>
                  <a:pt x="528341" y="118732"/>
                </a:lnTo>
                <a:lnTo>
                  <a:pt x="567945" y="118732"/>
                </a:lnTo>
                <a:lnTo>
                  <a:pt x="567945" y="116154"/>
                </a:lnTo>
                <a:close/>
                <a:moveTo>
                  <a:pt x="39610" y="39548"/>
                </a:moveTo>
                <a:lnTo>
                  <a:pt x="39610" y="567086"/>
                </a:lnTo>
                <a:lnTo>
                  <a:pt x="409539" y="567086"/>
                </a:lnTo>
                <a:lnTo>
                  <a:pt x="409539" y="39548"/>
                </a:lnTo>
                <a:close/>
                <a:moveTo>
                  <a:pt x="548187" y="0"/>
                </a:moveTo>
                <a:cubicBezTo>
                  <a:pt x="556108" y="0"/>
                  <a:pt x="563228" y="4710"/>
                  <a:pt x="566343" y="11998"/>
                </a:cubicBezTo>
                <a:lnTo>
                  <a:pt x="606037" y="104335"/>
                </a:lnTo>
                <a:cubicBezTo>
                  <a:pt x="607105" y="106734"/>
                  <a:pt x="607639" y="109400"/>
                  <a:pt x="607639" y="112066"/>
                </a:cubicBezTo>
                <a:lnTo>
                  <a:pt x="607639" y="547356"/>
                </a:lnTo>
                <a:cubicBezTo>
                  <a:pt x="607639" y="580150"/>
                  <a:pt x="581028" y="606722"/>
                  <a:pt x="548187" y="606722"/>
                </a:cubicBezTo>
                <a:cubicBezTo>
                  <a:pt x="515347" y="606722"/>
                  <a:pt x="488736" y="580150"/>
                  <a:pt x="488736" y="547356"/>
                </a:cubicBezTo>
                <a:lnTo>
                  <a:pt x="488736" y="112066"/>
                </a:lnTo>
                <a:cubicBezTo>
                  <a:pt x="488736" y="109400"/>
                  <a:pt x="489270" y="106734"/>
                  <a:pt x="490338" y="104335"/>
                </a:cubicBezTo>
                <a:lnTo>
                  <a:pt x="529943" y="11998"/>
                </a:lnTo>
                <a:cubicBezTo>
                  <a:pt x="533058" y="4710"/>
                  <a:pt x="540267" y="0"/>
                  <a:pt x="548187" y="0"/>
                </a:cubicBezTo>
                <a:close/>
                <a:moveTo>
                  <a:pt x="19849" y="0"/>
                </a:moveTo>
                <a:lnTo>
                  <a:pt x="429300" y="0"/>
                </a:lnTo>
                <a:cubicBezTo>
                  <a:pt x="440248" y="0"/>
                  <a:pt x="449149" y="8887"/>
                  <a:pt x="449149" y="19818"/>
                </a:cubicBezTo>
                <a:lnTo>
                  <a:pt x="449149" y="586904"/>
                </a:lnTo>
                <a:cubicBezTo>
                  <a:pt x="449149" y="597835"/>
                  <a:pt x="440248" y="606722"/>
                  <a:pt x="429300" y="606722"/>
                </a:cubicBezTo>
                <a:lnTo>
                  <a:pt x="19849" y="606722"/>
                </a:lnTo>
                <a:cubicBezTo>
                  <a:pt x="8901" y="606722"/>
                  <a:pt x="0" y="597835"/>
                  <a:pt x="0" y="586904"/>
                </a:cubicBezTo>
                <a:lnTo>
                  <a:pt x="0" y="19818"/>
                </a:lnTo>
                <a:cubicBezTo>
                  <a:pt x="0" y="8887"/>
                  <a:pt x="8901" y="0"/>
                  <a:pt x="19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A1EF56FB-A4DD-4902-87F1-ABDD1E5474EC}"/>
              </a:ext>
            </a:extLst>
          </p:cNvPr>
          <p:cNvSpPr txBox="1"/>
          <p:nvPr/>
        </p:nvSpPr>
        <p:spPr>
          <a:xfrm>
            <a:off x="2834474" y="5500411"/>
            <a:ext cx="1995877" cy="430374"/>
          </a:xfrm>
          <a:prstGeom prst="rect">
            <a:avLst/>
          </a:prstGeom>
          <a:noFill/>
        </p:spPr>
        <p:txBody>
          <a:bodyPr wrap="square" rtlCol="0">
            <a:spAutoFit/>
          </a:bodyPr>
          <a:lstStyle/>
          <a:p>
            <a:pPr algn="ctr">
              <a:lnSpc>
                <a:spcPct val="120000"/>
              </a:lnSpc>
            </a:pPr>
            <a:r>
              <a:rPr kumimoji="1" lang="zh-CN" altLang="en-US" sz="2000" b="1" spc="300" dirty="0">
                <a:solidFill>
                  <a:srgbClr val="00853E"/>
                </a:solidFill>
                <a:latin typeface="微软雅黑" panose="020B0503020204020204" pitchFamily="34" charset="-122"/>
                <a:ea typeface="微软雅黑" panose="020B0503020204020204" pitchFamily="34" charset="-122"/>
              </a:rPr>
              <a:t>拟研究内容</a:t>
            </a:r>
            <a:r>
              <a:rPr kumimoji="1" lang="en-US" altLang="zh-CN" sz="2000" b="1" spc="300" dirty="0">
                <a:solidFill>
                  <a:srgbClr val="00853E"/>
                </a:solidFill>
                <a:latin typeface="微软雅黑" panose="020B0503020204020204" pitchFamily="34" charset="-122"/>
                <a:ea typeface="微软雅黑" panose="020B0503020204020204" pitchFamily="34" charset="-122"/>
              </a:rPr>
              <a:t>3</a:t>
            </a:r>
            <a:endParaRPr kumimoji="1" lang="zh-CN" altLang="en-US" sz="2000" b="1" spc="300" dirty="0">
              <a:solidFill>
                <a:srgbClr val="00853E"/>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1719BF82-0E6D-478F-95C8-151DE3218A48}"/>
              </a:ext>
            </a:extLst>
          </p:cNvPr>
          <p:cNvSpPr txBox="1"/>
          <p:nvPr/>
        </p:nvSpPr>
        <p:spPr>
          <a:xfrm>
            <a:off x="3110521" y="6128049"/>
            <a:ext cx="2383692" cy="362792"/>
          </a:xfrm>
          <a:prstGeom prst="rect">
            <a:avLst/>
          </a:prstGeom>
          <a:noFill/>
        </p:spPr>
        <p:txBody>
          <a:bodyPr wrap="square" rtlCol="0">
            <a:spAutoFit/>
          </a:bodyPr>
          <a:lstStyle/>
          <a:p>
            <a:pPr algn="dist">
              <a:lnSpc>
                <a:spcPct val="120000"/>
              </a:lnSpc>
            </a:pPr>
            <a:r>
              <a:rPr kumimoji="1" lang="en-US" altLang="zh-CN" sz="1600" b="1" spc="300" dirty="0">
                <a:solidFill>
                  <a:schemeClr val="tx1">
                    <a:lumMod val="75000"/>
                    <a:lumOff val="25000"/>
                  </a:schemeClr>
                </a:solidFill>
                <a:latin typeface="微软雅黑" panose="020B0503020204020204" pitchFamily="34" charset="-122"/>
                <a:ea typeface="微软雅黑" panose="020B0503020204020204" pitchFamily="34" charset="-122"/>
              </a:rPr>
              <a:t>VFPU</a:t>
            </a:r>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的改进与优化</a:t>
            </a:r>
          </a:p>
        </p:txBody>
      </p:sp>
    </p:spTree>
    <p:extLst>
      <p:ext uri="{BB962C8B-B14F-4D97-AF65-F5344CB8AC3E}">
        <p14:creationId xmlns:p14="http://schemas.microsoft.com/office/powerpoint/2010/main" val="286555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研究内容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：针对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问题的半监督学习方法研究</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16</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2"/>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FE110BB2-BC54-4629-9EAD-C92D3A21BFFF}"/>
              </a:ext>
            </a:extLst>
          </p:cNvPr>
          <p:cNvSpPr/>
          <p:nvPr/>
        </p:nvSpPr>
        <p:spPr>
          <a:xfrm>
            <a:off x="2771143" y="2424108"/>
            <a:ext cx="484063" cy="82699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240F4E12-C1D3-4038-AE2E-4C5743901789}"/>
              </a:ext>
            </a:extLst>
          </p:cNvPr>
          <p:cNvSpPr txBox="1"/>
          <p:nvPr/>
        </p:nvSpPr>
        <p:spPr>
          <a:xfrm>
            <a:off x="2813888" y="2109470"/>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endParaRPr lang="zh-CN" altLang="en-US" sz="1600" dirty="0">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23906DE5-70A0-453B-A89E-1B5D2A7FAB96}"/>
              </a:ext>
            </a:extLst>
          </p:cNvPr>
          <p:cNvSpPr txBox="1"/>
          <p:nvPr/>
        </p:nvSpPr>
        <p:spPr>
          <a:xfrm>
            <a:off x="2796860" y="4123098"/>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endParaRPr lang="zh-CN" altLang="en-US" sz="1600" dirty="0">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E0FE28C4-22C1-4343-AD39-B8B25D1223E5}"/>
              </a:ext>
            </a:extLst>
          </p:cNvPr>
          <p:cNvSpPr/>
          <p:nvPr/>
        </p:nvSpPr>
        <p:spPr>
          <a:xfrm>
            <a:off x="8483884" y="2421861"/>
            <a:ext cx="484063" cy="82699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矩形 54">
            <a:extLst>
              <a:ext uri="{FF2B5EF4-FFF2-40B4-BE49-F238E27FC236}">
                <a16:creationId xmlns:a16="http://schemas.microsoft.com/office/drawing/2014/main" id="{F4B9322F-C8B5-4673-AC94-F8AF2C5E68DC}"/>
              </a:ext>
            </a:extLst>
          </p:cNvPr>
          <p:cNvSpPr/>
          <p:nvPr/>
        </p:nvSpPr>
        <p:spPr>
          <a:xfrm>
            <a:off x="9186476" y="2421861"/>
            <a:ext cx="484063" cy="154337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0A02C6D2-8BB7-4861-A6C5-8FCBC9F166C3}"/>
              </a:ext>
            </a:extLst>
          </p:cNvPr>
          <p:cNvSpPr/>
          <p:nvPr/>
        </p:nvSpPr>
        <p:spPr>
          <a:xfrm>
            <a:off x="9889068" y="2421861"/>
            <a:ext cx="484063" cy="154337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7" name="文本框 56">
            <a:extLst>
              <a:ext uri="{FF2B5EF4-FFF2-40B4-BE49-F238E27FC236}">
                <a16:creationId xmlns:a16="http://schemas.microsoft.com/office/drawing/2014/main" id="{E491F7D9-944A-4E1A-9AF7-3E842D357867}"/>
              </a:ext>
            </a:extLst>
          </p:cNvPr>
          <p:cNvSpPr txBox="1"/>
          <p:nvPr/>
        </p:nvSpPr>
        <p:spPr>
          <a:xfrm>
            <a:off x="8526629" y="2107223"/>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endParaRPr lang="zh-CN" altLang="en-US" sz="1600" dirty="0">
              <a:latin typeface="微软雅黑" panose="020B0503020204020204" pitchFamily="34" charset="-122"/>
              <a:ea typeface="微软雅黑" panose="020B0503020204020204" pitchFamily="34" charset="-122"/>
            </a:endParaRPr>
          </a:p>
        </p:txBody>
      </p:sp>
      <p:sp>
        <p:nvSpPr>
          <p:cNvPr id="58" name="文本框 57">
            <a:extLst>
              <a:ext uri="{FF2B5EF4-FFF2-40B4-BE49-F238E27FC236}">
                <a16:creationId xmlns:a16="http://schemas.microsoft.com/office/drawing/2014/main" id="{5EC5FA57-BE09-4B96-AAE1-46B008FBE6D5}"/>
              </a:ext>
            </a:extLst>
          </p:cNvPr>
          <p:cNvSpPr txBox="1"/>
          <p:nvPr/>
        </p:nvSpPr>
        <p:spPr>
          <a:xfrm>
            <a:off x="9258085" y="2107223"/>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endParaRPr lang="zh-CN" altLang="en-US" sz="1600" dirty="0">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E617A1E2-96B5-4B31-9970-4908E2C17C72}"/>
              </a:ext>
            </a:extLst>
          </p:cNvPr>
          <p:cNvSpPr txBox="1"/>
          <p:nvPr/>
        </p:nvSpPr>
        <p:spPr>
          <a:xfrm>
            <a:off x="9957986" y="2107223"/>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endParaRPr lang="zh-CN" altLang="en-US" sz="1600" dirty="0">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7F0A6AC5-21E7-4851-AF7D-68F20EF5871E}"/>
              </a:ext>
            </a:extLst>
          </p:cNvPr>
          <p:cNvSpPr txBox="1"/>
          <p:nvPr/>
        </p:nvSpPr>
        <p:spPr>
          <a:xfrm>
            <a:off x="8509601" y="4120851"/>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endParaRPr lang="zh-CN" altLang="en-US" sz="1600" dirty="0">
              <a:latin typeface="微软雅黑" panose="020B0503020204020204" pitchFamily="34" charset="-122"/>
              <a:ea typeface="微软雅黑" panose="020B0503020204020204" pitchFamily="34" charset="-122"/>
            </a:endParaRPr>
          </a:p>
        </p:txBody>
      </p:sp>
      <p:sp>
        <p:nvSpPr>
          <p:cNvPr id="61" name="文本框 60">
            <a:extLst>
              <a:ext uri="{FF2B5EF4-FFF2-40B4-BE49-F238E27FC236}">
                <a16:creationId xmlns:a16="http://schemas.microsoft.com/office/drawing/2014/main" id="{2457A1EC-ECB7-4025-A2DD-FBACDB57F0A2}"/>
              </a:ext>
            </a:extLst>
          </p:cNvPr>
          <p:cNvSpPr txBox="1"/>
          <p:nvPr/>
        </p:nvSpPr>
        <p:spPr>
          <a:xfrm>
            <a:off x="9625829" y="4120851"/>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endParaRPr lang="zh-CN" altLang="en-US" sz="1600" dirty="0">
              <a:latin typeface="微软雅黑" panose="020B0503020204020204" pitchFamily="34" charset="-122"/>
              <a:ea typeface="微软雅黑" panose="020B0503020204020204" pitchFamily="34" charset="-122"/>
            </a:endParaRPr>
          </a:p>
        </p:txBody>
      </p:sp>
      <p:sp>
        <p:nvSpPr>
          <p:cNvPr id="62" name="右大括号 61">
            <a:extLst>
              <a:ext uri="{FF2B5EF4-FFF2-40B4-BE49-F238E27FC236}">
                <a16:creationId xmlns:a16="http://schemas.microsoft.com/office/drawing/2014/main" id="{DEE094D4-E32E-4087-9A6E-4491815831FA}"/>
              </a:ext>
            </a:extLst>
          </p:cNvPr>
          <p:cNvSpPr/>
          <p:nvPr/>
        </p:nvSpPr>
        <p:spPr>
          <a:xfrm rot="5400000">
            <a:off x="9711525" y="3623286"/>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箭头: 右 2">
            <a:extLst>
              <a:ext uri="{FF2B5EF4-FFF2-40B4-BE49-F238E27FC236}">
                <a16:creationId xmlns:a16="http://schemas.microsoft.com/office/drawing/2014/main" id="{1F36604B-90F5-468C-A158-07437C64C966}"/>
              </a:ext>
            </a:extLst>
          </p:cNvPr>
          <p:cNvSpPr/>
          <p:nvPr/>
        </p:nvSpPr>
        <p:spPr>
          <a:xfrm>
            <a:off x="4687993" y="2687542"/>
            <a:ext cx="2571042" cy="42214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0B0726E7-48DB-4335-B97E-001C425B1020}"/>
              </a:ext>
            </a:extLst>
          </p:cNvPr>
          <p:cNvSpPr txBox="1"/>
          <p:nvPr/>
        </p:nvSpPr>
        <p:spPr>
          <a:xfrm>
            <a:off x="5006581" y="3102703"/>
            <a:ext cx="1906261"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联邦学习技术</a:t>
            </a:r>
            <a:endParaRPr lang="zh-CN" altLang="en-US" sz="1600" dirty="0">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671E9B59-9C17-4771-BDDD-6BE9CE221C63}"/>
              </a:ext>
            </a:extLst>
          </p:cNvPr>
          <p:cNvSpPr txBox="1"/>
          <p:nvPr/>
        </p:nvSpPr>
        <p:spPr>
          <a:xfrm>
            <a:off x="2410587" y="4700757"/>
            <a:ext cx="1643705"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a:t>
            </a:r>
            <a:endParaRPr lang="zh-CN" altLang="en-US" sz="1600" dirty="0">
              <a:latin typeface="微软雅黑" panose="020B0503020204020204" pitchFamily="34" charset="-122"/>
              <a:ea typeface="微软雅黑" panose="020B0503020204020204" pitchFamily="34" charset="-122"/>
            </a:endParaRPr>
          </a:p>
        </p:txBody>
      </p:sp>
      <p:sp>
        <p:nvSpPr>
          <p:cNvPr id="65" name="文本框 64">
            <a:extLst>
              <a:ext uri="{FF2B5EF4-FFF2-40B4-BE49-F238E27FC236}">
                <a16:creationId xmlns:a16="http://schemas.microsoft.com/office/drawing/2014/main" id="{6B1A35B2-C834-40E4-A52C-C16E70D679A4}"/>
              </a:ext>
            </a:extLst>
          </p:cNvPr>
          <p:cNvSpPr txBox="1"/>
          <p:nvPr/>
        </p:nvSpPr>
        <p:spPr>
          <a:xfrm>
            <a:off x="9049748" y="4700757"/>
            <a:ext cx="1022104"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a:t>
            </a:r>
            <a:endParaRPr lang="zh-CN" altLang="en-US" sz="160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44600CBE-8C56-4D68-BA0F-70A65B913A65}"/>
              </a:ext>
            </a:extLst>
          </p:cNvPr>
          <p:cNvSpPr/>
          <p:nvPr/>
        </p:nvSpPr>
        <p:spPr>
          <a:xfrm>
            <a:off x="3902608" y="1398421"/>
            <a:ext cx="151684" cy="5828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C5A901E-D18D-4A0D-9FD4-AAD3124DDE3F}"/>
              </a:ext>
            </a:extLst>
          </p:cNvPr>
          <p:cNvSpPr txBox="1"/>
          <p:nvPr/>
        </p:nvSpPr>
        <p:spPr>
          <a:xfrm>
            <a:off x="2067485" y="1248545"/>
            <a:ext cx="1906261"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Positive data</a:t>
            </a:r>
            <a:endParaRPr lang="zh-CN" altLang="en-US" sz="1600" dirty="0">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9EA7388B-52CA-4FC3-825E-873B928003AB}"/>
              </a:ext>
            </a:extLst>
          </p:cNvPr>
          <p:cNvSpPr/>
          <p:nvPr/>
        </p:nvSpPr>
        <p:spPr>
          <a:xfrm>
            <a:off x="3902608" y="1746572"/>
            <a:ext cx="151684" cy="58288"/>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C8FCE57E-C137-4ABE-8F32-86CC624E2C35}"/>
              </a:ext>
            </a:extLst>
          </p:cNvPr>
          <p:cNvSpPr txBox="1"/>
          <p:nvPr/>
        </p:nvSpPr>
        <p:spPr>
          <a:xfrm>
            <a:off x="1886089" y="1596696"/>
            <a:ext cx="2087658"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Unlabeled data</a:t>
            </a:r>
            <a:endParaRPr lang="zh-CN" altLang="en-US" sz="1600"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37877BF7-D9AF-40CE-94B7-6B7D5EC8F0E2}"/>
              </a:ext>
            </a:extLst>
          </p:cNvPr>
          <p:cNvSpPr/>
          <p:nvPr/>
        </p:nvSpPr>
        <p:spPr>
          <a:xfrm>
            <a:off x="4951947" y="538342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9" name="流程图: 接点 38">
            <a:extLst>
              <a:ext uri="{FF2B5EF4-FFF2-40B4-BE49-F238E27FC236}">
                <a16:creationId xmlns:a16="http://schemas.microsoft.com/office/drawing/2014/main" id="{408432CD-D65E-45D6-9804-271A492BC7AB}"/>
              </a:ext>
            </a:extLst>
          </p:cNvPr>
          <p:cNvSpPr/>
          <p:nvPr/>
        </p:nvSpPr>
        <p:spPr>
          <a:xfrm>
            <a:off x="5466101" y="58436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0" name="流程图: 接点 39">
            <a:extLst>
              <a:ext uri="{FF2B5EF4-FFF2-40B4-BE49-F238E27FC236}">
                <a16:creationId xmlns:a16="http://schemas.microsoft.com/office/drawing/2014/main" id="{F04D6451-94F2-4980-808C-3901C6EC1164}"/>
              </a:ext>
            </a:extLst>
          </p:cNvPr>
          <p:cNvSpPr/>
          <p:nvPr/>
        </p:nvSpPr>
        <p:spPr>
          <a:xfrm>
            <a:off x="5106197" y="559396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2" name="流程图: 接点 41">
            <a:extLst>
              <a:ext uri="{FF2B5EF4-FFF2-40B4-BE49-F238E27FC236}">
                <a16:creationId xmlns:a16="http://schemas.microsoft.com/office/drawing/2014/main" id="{E6645273-7D73-4137-A767-33A198A083FC}"/>
              </a:ext>
            </a:extLst>
          </p:cNvPr>
          <p:cNvSpPr/>
          <p:nvPr/>
        </p:nvSpPr>
        <p:spPr>
          <a:xfrm>
            <a:off x="5232010" y="61989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3" name="流程图: 接点 42">
            <a:extLst>
              <a:ext uri="{FF2B5EF4-FFF2-40B4-BE49-F238E27FC236}">
                <a16:creationId xmlns:a16="http://schemas.microsoft.com/office/drawing/2014/main" id="{5CAF5917-DA86-4ACE-B055-304EE46E7079}"/>
              </a:ext>
            </a:extLst>
          </p:cNvPr>
          <p:cNvSpPr/>
          <p:nvPr/>
        </p:nvSpPr>
        <p:spPr>
          <a:xfrm>
            <a:off x="5795684" y="617322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5" name="流程图: 接点 44">
            <a:extLst>
              <a:ext uri="{FF2B5EF4-FFF2-40B4-BE49-F238E27FC236}">
                <a16:creationId xmlns:a16="http://schemas.microsoft.com/office/drawing/2014/main" id="{1072A3CD-1FDC-45B6-A9D2-8C55E35FD10B}"/>
              </a:ext>
            </a:extLst>
          </p:cNvPr>
          <p:cNvSpPr/>
          <p:nvPr/>
        </p:nvSpPr>
        <p:spPr>
          <a:xfrm>
            <a:off x="5802701" y="576225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6" name="流程图: 接点 45">
            <a:extLst>
              <a:ext uri="{FF2B5EF4-FFF2-40B4-BE49-F238E27FC236}">
                <a16:creationId xmlns:a16="http://schemas.microsoft.com/office/drawing/2014/main" id="{DF108FCE-7861-4B0D-A45A-9254A2940746}"/>
              </a:ext>
            </a:extLst>
          </p:cNvPr>
          <p:cNvSpPr/>
          <p:nvPr/>
        </p:nvSpPr>
        <p:spPr>
          <a:xfrm>
            <a:off x="5021875" y="608813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7" name="流程图: 接点 46">
            <a:extLst>
              <a:ext uri="{FF2B5EF4-FFF2-40B4-BE49-F238E27FC236}">
                <a16:creationId xmlns:a16="http://schemas.microsoft.com/office/drawing/2014/main" id="{DCE81AE7-4BE9-4523-8656-012D7BE8D949}"/>
              </a:ext>
            </a:extLst>
          </p:cNvPr>
          <p:cNvSpPr/>
          <p:nvPr/>
        </p:nvSpPr>
        <p:spPr>
          <a:xfrm>
            <a:off x="5449490" y="603672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 name="流程图: 接点 47">
            <a:extLst>
              <a:ext uri="{FF2B5EF4-FFF2-40B4-BE49-F238E27FC236}">
                <a16:creationId xmlns:a16="http://schemas.microsoft.com/office/drawing/2014/main" id="{011C6D18-C05B-49AE-80A0-E636070EEC59}"/>
              </a:ext>
            </a:extLst>
          </p:cNvPr>
          <p:cNvSpPr/>
          <p:nvPr/>
        </p:nvSpPr>
        <p:spPr>
          <a:xfrm>
            <a:off x="6203038" y="55268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9" name="流程图: 接点 48">
            <a:extLst>
              <a:ext uri="{FF2B5EF4-FFF2-40B4-BE49-F238E27FC236}">
                <a16:creationId xmlns:a16="http://schemas.microsoft.com/office/drawing/2014/main" id="{C06B87D4-C8A4-4ABC-B6FA-63A012B239A6}"/>
              </a:ext>
            </a:extLst>
          </p:cNvPr>
          <p:cNvSpPr/>
          <p:nvPr/>
        </p:nvSpPr>
        <p:spPr>
          <a:xfrm>
            <a:off x="5847501" y="59490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0" name="流程图: 接点 49">
            <a:extLst>
              <a:ext uri="{FF2B5EF4-FFF2-40B4-BE49-F238E27FC236}">
                <a16:creationId xmlns:a16="http://schemas.microsoft.com/office/drawing/2014/main" id="{11F3D956-1C3E-4392-9EBF-359CF33CEFE1}"/>
              </a:ext>
            </a:extLst>
          </p:cNvPr>
          <p:cNvSpPr/>
          <p:nvPr/>
        </p:nvSpPr>
        <p:spPr>
          <a:xfrm>
            <a:off x="6055392" y="619522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2" name="流程图: 接点 51">
            <a:extLst>
              <a:ext uri="{FF2B5EF4-FFF2-40B4-BE49-F238E27FC236}">
                <a16:creationId xmlns:a16="http://schemas.microsoft.com/office/drawing/2014/main" id="{1962D103-1118-4988-BA04-5148FF1E5D8D}"/>
              </a:ext>
            </a:extLst>
          </p:cNvPr>
          <p:cNvSpPr/>
          <p:nvPr/>
        </p:nvSpPr>
        <p:spPr>
          <a:xfrm>
            <a:off x="5649578" y="57846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3" name="流程图: 接点 52">
            <a:extLst>
              <a:ext uri="{FF2B5EF4-FFF2-40B4-BE49-F238E27FC236}">
                <a16:creationId xmlns:a16="http://schemas.microsoft.com/office/drawing/2014/main" id="{DA0D3046-CB44-4FC0-B1AC-CF3AA0F3CD8F}"/>
              </a:ext>
            </a:extLst>
          </p:cNvPr>
          <p:cNvSpPr/>
          <p:nvPr/>
        </p:nvSpPr>
        <p:spPr>
          <a:xfrm>
            <a:off x="5262281" y="58436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6" name="流程图: 接点 65">
            <a:extLst>
              <a:ext uri="{FF2B5EF4-FFF2-40B4-BE49-F238E27FC236}">
                <a16:creationId xmlns:a16="http://schemas.microsoft.com/office/drawing/2014/main" id="{BF388F78-B158-49A4-92E1-ED2500F6DF6F}"/>
              </a:ext>
            </a:extLst>
          </p:cNvPr>
          <p:cNvSpPr/>
          <p:nvPr/>
        </p:nvSpPr>
        <p:spPr>
          <a:xfrm>
            <a:off x="5712851" y="560281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7" name="流程图: 接点 66">
            <a:extLst>
              <a:ext uri="{FF2B5EF4-FFF2-40B4-BE49-F238E27FC236}">
                <a16:creationId xmlns:a16="http://schemas.microsoft.com/office/drawing/2014/main" id="{C8E6947D-A854-475B-AC19-C876F4B491BF}"/>
              </a:ext>
            </a:extLst>
          </p:cNvPr>
          <p:cNvSpPr/>
          <p:nvPr/>
        </p:nvSpPr>
        <p:spPr>
          <a:xfrm>
            <a:off x="5538249" y="55268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8" name="流程图: 接点 67">
            <a:extLst>
              <a:ext uri="{FF2B5EF4-FFF2-40B4-BE49-F238E27FC236}">
                <a16:creationId xmlns:a16="http://schemas.microsoft.com/office/drawing/2014/main" id="{B78D3401-28A7-4416-922A-FEB95135BD9E}"/>
              </a:ext>
            </a:extLst>
          </p:cNvPr>
          <p:cNvSpPr/>
          <p:nvPr/>
        </p:nvSpPr>
        <p:spPr>
          <a:xfrm>
            <a:off x="6096774" y="587655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9" name="流程图: 接点 68">
            <a:extLst>
              <a:ext uri="{FF2B5EF4-FFF2-40B4-BE49-F238E27FC236}">
                <a16:creationId xmlns:a16="http://schemas.microsoft.com/office/drawing/2014/main" id="{ABC70F96-56B7-4C97-BEBB-526BE921C518}"/>
              </a:ext>
            </a:extLst>
          </p:cNvPr>
          <p:cNvSpPr/>
          <p:nvPr/>
        </p:nvSpPr>
        <p:spPr>
          <a:xfrm>
            <a:off x="5961801" y="60633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0" name="流程图: 接点 69">
            <a:extLst>
              <a:ext uri="{FF2B5EF4-FFF2-40B4-BE49-F238E27FC236}">
                <a16:creationId xmlns:a16="http://schemas.microsoft.com/office/drawing/2014/main" id="{0417DB3E-B725-40A7-8751-09A5D6CCFBF2}"/>
              </a:ext>
            </a:extLst>
          </p:cNvPr>
          <p:cNvSpPr/>
          <p:nvPr/>
        </p:nvSpPr>
        <p:spPr>
          <a:xfrm>
            <a:off x="5232010" y="54548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1" name="流程图: 接点 70">
            <a:extLst>
              <a:ext uri="{FF2B5EF4-FFF2-40B4-BE49-F238E27FC236}">
                <a16:creationId xmlns:a16="http://schemas.microsoft.com/office/drawing/2014/main" id="{4FDDEE1B-63C3-40B0-904B-BCBC9A809A72}"/>
              </a:ext>
            </a:extLst>
          </p:cNvPr>
          <p:cNvSpPr/>
          <p:nvPr/>
        </p:nvSpPr>
        <p:spPr>
          <a:xfrm>
            <a:off x="5086544" y="58292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2" name="流程图: 接点 71">
            <a:extLst>
              <a:ext uri="{FF2B5EF4-FFF2-40B4-BE49-F238E27FC236}">
                <a16:creationId xmlns:a16="http://schemas.microsoft.com/office/drawing/2014/main" id="{7461432E-D46F-46EA-96BE-6FD2A7999115}"/>
              </a:ext>
            </a:extLst>
          </p:cNvPr>
          <p:cNvSpPr/>
          <p:nvPr/>
        </p:nvSpPr>
        <p:spPr>
          <a:xfrm>
            <a:off x="5669963" y="601711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3" name="流程图: 接点 72">
            <a:extLst>
              <a:ext uri="{FF2B5EF4-FFF2-40B4-BE49-F238E27FC236}">
                <a16:creationId xmlns:a16="http://schemas.microsoft.com/office/drawing/2014/main" id="{ADABAA5B-A86B-46D0-A267-6249044AE554}"/>
              </a:ext>
            </a:extLst>
          </p:cNvPr>
          <p:cNvSpPr/>
          <p:nvPr/>
        </p:nvSpPr>
        <p:spPr>
          <a:xfrm>
            <a:off x="6115299" y="575830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4" name="流程图: 接点 73">
            <a:extLst>
              <a:ext uri="{FF2B5EF4-FFF2-40B4-BE49-F238E27FC236}">
                <a16:creationId xmlns:a16="http://schemas.microsoft.com/office/drawing/2014/main" id="{70FEE899-D768-4929-B80C-B3CE0D12770E}"/>
              </a:ext>
            </a:extLst>
          </p:cNvPr>
          <p:cNvSpPr/>
          <p:nvPr/>
        </p:nvSpPr>
        <p:spPr>
          <a:xfrm>
            <a:off x="5799248" y="544877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5" name="矩形 74">
            <a:extLst>
              <a:ext uri="{FF2B5EF4-FFF2-40B4-BE49-F238E27FC236}">
                <a16:creationId xmlns:a16="http://schemas.microsoft.com/office/drawing/2014/main" id="{38655CB5-7F16-4543-8CC7-0826BC4D46CB}"/>
              </a:ext>
            </a:extLst>
          </p:cNvPr>
          <p:cNvSpPr/>
          <p:nvPr/>
        </p:nvSpPr>
        <p:spPr>
          <a:xfrm>
            <a:off x="2907524" y="538342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76" name="流程图: 接点 75">
            <a:extLst>
              <a:ext uri="{FF2B5EF4-FFF2-40B4-BE49-F238E27FC236}">
                <a16:creationId xmlns:a16="http://schemas.microsoft.com/office/drawing/2014/main" id="{4C7D0C45-A538-4743-8349-92387286CEB7}"/>
              </a:ext>
            </a:extLst>
          </p:cNvPr>
          <p:cNvSpPr/>
          <p:nvPr/>
        </p:nvSpPr>
        <p:spPr>
          <a:xfrm>
            <a:off x="3313678" y="562312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7" name="流程图: 接点 76">
            <a:extLst>
              <a:ext uri="{FF2B5EF4-FFF2-40B4-BE49-F238E27FC236}">
                <a16:creationId xmlns:a16="http://schemas.microsoft.com/office/drawing/2014/main" id="{36DE13E0-1945-4452-9103-75096DD4DD93}"/>
              </a:ext>
            </a:extLst>
          </p:cNvPr>
          <p:cNvSpPr/>
          <p:nvPr/>
        </p:nvSpPr>
        <p:spPr>
          <a:xfrm>
            <a:off x="3932161" y="556763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8" name="流程图: 接点 77">
            <a:extLst>
              <a:ext uri="{FF2B5EF4-FFF2-40B4-BE49-F238E27FC236}">
                <a16:creationId xmlns:a16="http://schemas.microsoft.com/office/drawing/2014/main" id="{FC75617B-CC54-43D4-8CAB-31ECDC3DFEB3}"/>
              </a:ext>
            </a:extLst>
          </p:cNvPr>
          <p:cNvSpPr/>
          <p:nvPr/>
        </p:nvSpPr>
        <p:spPr>
          <a:xfrm>
            <a:off x="3177201" y="602632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9" name="流程图: 接点 78">
            <a:extLst>
              <a:ext uri="{FF2B5EF4-FFF2-40B4-BE49-F238E27FC236}">
                <a16:creationId xmlns:a16="http://schemas.microsoft.com/office/drawing/2014/main" id="{4A4309CB-D221-46E2-8191-0C26C801BDC7}"/>
              </a:ext>
            </a:extLst>
          </p:cNvPr>
          <p:cNvSpPr/>
          <p:nvPr/>
        </p:nvSpPr>
        <p:spPr>
          <a:xfrm>
            <a:off x="4178877" y="610808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0" name="流程图: 接点 79">
            <a:extLst>
              <a:ext uri="{FF2B5EF4-FFF2-40B4-BE49-F238E27FC236}">
                <a16:creationId xmlns:a16="http://schemas.microsoft.com/office/drawing/2014/main" id="{D3F059DD-1702-4BDA-B630-49CE6FBE7DE7}"/>
              </a:ext>
            </a:extLst>
          </p:cNvPr>
          <p:cNvSpPr/>
          <p:nvPr/>
        </p:nvSpPr>
        <p:spPr>
          <a:xfrm>
            <a:off x="3551156" y="620682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1" name="加号 80">
            <a:extLst>
              <a:ext uri="{FF2B5EF4-FFF2-40B4-BE49-F238E27FC236}">
                <a16:creationId xmlns:a16="http://schemas.microsoft.com/office/drawing/2014/main" id="{A088B312-B37D-4855-A963-CCD47FF5E898}"/>
              </a:ext>
            </a:extLst>
          </p:cNvPr>
          <p:cNvSpPr/>
          <p:nvPr/>
        </p:nvSpPr>
        <p:spPr>
          <a:xfrm>
            <a:off x="4447161" y="5701962"/>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F48920E5-E1B5-43D4-95B6-AF19D8A5A636}"/>
              </a:ext>
            </a:extLst>
          </p:cNvPr>
          <p:cNvSpPr txBox="1"/>
          <p:nvPr/>
        </p:nvSpPr>
        <p:spPr>
          <a:xfrm>
            <a:off x="2524312" y="6475575"/>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少量的正样本标注数据</a:t>
            </a:r>
            <a:endParaRPr lang="zh-CN" altLang="en-US" sz="1400" dirty="0"/>
          </a:p>
        </p:txBody>
      </p:sp>
      <p:sp>
        <p:nvSpPr>
          <p:cNvPr id="83" name="文本框 82">
            <a:extLst>
              <a:ext uri="{FF2B5EF4-FFF2-40B4-BE49-F238E27FC236}">
                <a16:creationId xmlns:a16="http://schemas.microsoft.com/office/drawing/2014/main" id="{B4411AC6-7F05-4733-B3C8-F9F5C5D04807}"/>
              </a:ext>
            </a:extLst>
          </p:cNvPr>
          <p:cNvSpPr txBox="1"/>
          <p:nvPr/>
        </p:nvSpPr>
        <p:spPr>
          <a:xfrm>
            <a:off x="4880384" y="649570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5" name="动作按钮: 帮助 4">
            <a:hlinkClick r:id="" action="ppaction://noaction" highlightClick="1"/>
            <a:extLst>
              <a:ext uri="{FF2B5EF4-FFF2-40B4-BE49-F238E27FC236}">
                <a16:creationId xmlns:a16="http://schemas.microsoft.com/office/drawing/2014/main" id="{1F447AC9-295F-447C-9CDA-F4A34AAD1181}"/>
              </a:ext>
            </a:extLst>
          </p:cNvPr>
          <p:cNvSpPr/>
          <p:nvPr/>
        </p:nvSpPr>
        <p:spPr>
          <a:xfrm>
            <a:off x="6858481" y="5357874"/>
            <a:ext cx="367670" cy="462935"/>
          </a:xfrm>
          <a:prstGeom prst="actionButtonHelp">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6" name="箭头: 右 5">
            <a:extLst>
              <a:ext uri="{FF2B5EF4-FFF2-40B4-BE49-F238E27FC236}">
                <a16:creationId xmlns:a16="http://schemas.microsoft.com/office/drawing/2014/main" id="{92014A47-ED02-472B-80EE-CE0F4E7F8CF5}"/>
              </a:ext>
            </a:extLst>
          </p:cNvPr>
          <p:cNvSpPr/>
          <p:nvPr/>
        </p:nvSpPr>
        <p:spPr>
          <a:xfrm>
            <a:off x="6622078" y="5784605"/>
            <a:ext cx="866721" cy="29908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7" name="文本框 6">
            <a:extLst>
              <a:ext uri="{FF2B5EF4-FFF2-40B4-BE49-F238E27FC236}">
                <a16:creationId xmlns:a16="http://schemas.microsoft.com/office/drawing/2014/main" id="{EEB688EB-A20F-42DC-9964-5AE3525747E6}"/>
              </a:ext>
            </a:extLst>
          </p:cNvPr>
          <p:cNvSpPr txBox="1"/>
          <p:nvPr/>
        </p:nvSpPr>
        <p:spPr>
          <a:xfrm>
            <a:off x="7639798" y="5784605"/>
            <a:ext cx="1159292"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如何训练</a:t>
            </a:r>
          </a:p>
        </p:txBody>
      </p:sp>
      <p:sp>
        <p:nvSpPr>
          <p:cNvPr id="84" name="箭头: 右 83">
            <a:extLst>
              <a:ext uri="{FF2B5EF4-FFF2-40B4-BE49-F238E27FC236}">
                <a16:creationId xmlns:a16="http://schemas.microsoft.com/office/drawing/2014/main" id="{D24F87BC-966D-44C4-9A57-2FA07424BB05}"/>
              </a:ext>
            </a:extLst>
          </p:cNvPr>
          <p:cNvSpPr/>
          <p:nvPr/>
        </p:nvSpPr>
        <p:spPr>
          <a:xfrm>
            <a:off x="8950089" y="5820809"/>
            <a:ext cx="866721" cy="29908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86" name="文本框 85">
            <a:extLst>
              <a:ext uri="{FF2B5EF4-FFF2-40B4-BE49-F238E27FC236}">
                <a16:creationId xmlns:a16="http://schemas.microsoft.com/office/drawing/2014/main" id="{5A37B232-BA76-4EF8-B017-298738AFA203}"/>
              </a:ext>
            </a:extLst>
          </p:cNvPr>
          <p:cNvSpPr txBox="1"/>
          <p:nvPr/>
        </p:nvSpPr>
        <p:spPr>
          <a:xfrm>
            <a:off x="9873942" y="5563751"/>
            <a:ext cx="1391032"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找出未标记样本中潜在的正样本</a:t>
            </a:r>
          </a:p>
        </p:txBody>
      </p:sp>
      <p:sp>
        <p:nvSpPr>
          <p:cNvPr id="8" name="文本框 7">
            <a:extLst>
              <a:ext uri="{FF2B5EF4-FFF2-40B4-BE49-F238E27FC236}">
                <a16:creationId xmlns:a16="http://schemas.microsoft.com/office/drawing/2014/main" id="{4C6C1636-8AC8-4677-A3CE-28DF5F3E64B6}"/>
              </a:ext>
            </a:extLst>
          </p:cNvPr>
          <p:cNvSpPr txBox="1"/>
          <p:nvPr/>
        </p:nvSpPr>
        <p:spPr>
          <a:xfrm>
            <a:off x="9021815" y="5465564"/>
            <a:ext cx="671979" cy="33855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目标</a:t>
            </a:r>
          </a:p>
        </p:txBody>
      </p:sp>
    </p:spTree>
    <p:extLst>
      <p:ext uri="{BB962C8B-B14F-4D97-AF65-F5344CB8AC3E}">
        <p14:creationId xmlns:p14="http://schemas.microsoft.com/office/powerpoint/2010/main" val="53379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箭头连接符 10">
            <a:extLst>
              <a:ext uri="{FF2B5EF4-FFF2-40B4-BE49-F238E27FC236}">
                <a16:creationId xmlns:a16="http://schemas.microsoft.com/office/drawing/2014/main" id="{51619E31-6161-4629-B441-B4A4F1C9E325}"/>
              </a:ext>
            </a:extLst>
          </p:cNvPr>
          <p:cNvCxnSpPr>
            <a:cxnSpLocks/>
          </p:cNvCxnSpPr>
          <p:nvPr/>
        </p:nvCxnSpPr>
        <p:spPr>
          <a:xfrm>
            <a:off x="3194451" y="2688880"/>
            <a:ext cx="0" cy="8567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研究内容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：两步法</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+PU Bagging</a:t>
            </a:r>
            <a:endPar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17</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2"/>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9C597CB7-9F16-48BA-9A39-672FC3800A58}"/>
              </a:ext>
            </a:extLst>
          </p:cNvPr>
          <p:cNvSpPr/>
          <p:nvPr/>
        </p:nvSpPr>
        <p:spPr>
          <a:xfrm>
            <a:off x="2459855" y="1698524"/>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0" name="流程图: 接点 19">
            <a:extLst>
              <a:ext uri="{FF2B5EF4-FFF2-40B4-BE49-F238E27FC236}">
                <a16:creationId xmlns:a16="http://schemas.microsoft.com/office/drawing/2014/main" id="{ACE38AC4-40F9-4D50-9AC3-417FF598AB7C}"/>
              </a:ext>
            </a:extLst>
          </p:cNvPr>
          <p:cNvSpPr/>
          <p:nvPr/>
        </p:nvSpPr>
        <p:spPr>
          <a:xfrm>
            <a:off x="2866009" y="193822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 name="流程图: 接点 20">
            <a:extLst>
              <a:ext uri="{FF2B5EF4-FFF2-40B4-BE49-F238E27FC236}">
                <a16:creationId xmlns:a16="http://schemas.microsoft.com/office/drawing/2014/main" id="{4A9E0B49-5D43-48BB-B6E6-33C4D240E47C}"/>
              </a:ext>
            </a:extLst>
          </p:cNvPr>
          <p:cNvSpPr/>
          <p:nvPr/>
        </p:nvSpPr>
        <p:spPr>
          <a:xfrm>
            <a:off x="3484492" y="188273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9" name="流程图: 接点 28">
            <a:extLst>
              <a:ext uri="{FF2B5EF4-FFF2-40B4-BE49-F238E27FC236}">
                <a16:creationId xmlns:a16="http://schemas.microsoft.com/office/drawing/2014/main" id="{A1292EC1-8C80-46A6-9D92-9E03FA2AA456}"/>
              </a:ext>
            </a:extLst>
          </p:cNvPr>
          <p:cNvSpPr/>
          <p:nvPr/>
        </p:nvSpPr>
        <p:spPr>
          <a:xfrm>
            <a:off x="2729532" y="234142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0" name="流程图: 接点 29">
            <a:extLst>
              <a:ext uri="{FF2B5EF4-FFF2-40B4-BE49-F238E27FC236}">
                <a16:creationId xmlns:a16="http://schemas.microsoft.com/office/drawing/2014/main" id="{1F4020D0-3959-4549-B17F-6B46D909478F}"/>
              </a:ext>
            </a:extLst>
          </p:cNvPr>
          <p:cNvSpPr/>
          <p:nvPr/>
        </p:nvSpPr>
        <p:spPr>
          <a:xfrm>
            <a:off x="3731207" y="242318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1" name="流程图: 接点 30">
            <a:extLst>
              <a:ext uri="{FF2B5EF4-FFF2-40B4-BE49-F238E27FC236}">
                <a16:creationId xmlns:a16="http://schemas.microsoft.com/office/drawing/2014/main" id="{ABCE56F0-A4EF-4DCB-B887-F76F77E96C6B}"/>
              </a:ext>
            </a:extLst>
          </p:cNvPr>
          <p:cNvSpPr/>
          <p:nvPr/>
        </p:nvSpPr>
        <p:spPr>
          <a:xfrm>
            <a:off x="3103487" y="252192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2" name="流程图: 接点 31">
            <a:extLst>
              <a:ext uri="{FF2B5EF4-FFF2-40B4-BE49-F238E27FC236}">
                <a16:creationId xmlns:a16="http://schemas.microsoft.com/office/drawing/2014/main" id="{19965C56-ED7A-4814-A0BC-4A3E5767D367}"/>
              </a:ext>
            </a:extLst>
          </p:cNvPr>
          <p:cNvSpPr/>
          <p:nvPr/>
        </p:nvSpPr>
        <p:spPr>
          <a:xfrm>
            <a:off x="2974009" y="21616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4" name="流程图: 接点 33">
            <a:extLst>
              <a:ext uri="{FF2B5EF4-FFF2-40B4-BE49-F238E27FC236}">
                <a16:creationId xmlns:a16="http://schemas.microsoft.com/office/drawing/2014/main" id="{0BDD2C15-6CBF-4951-9711-05804CE3DC2C}"/>
              </a:ext>
            </a:extLst>
          </p:cNvPr>
          <p:cNvSpPr/>
          <p:nvPr/>
        </p:nvSpPr>
        <p:spPr>
          <a:xfrm>
            <a:off x="2614106" y="191197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流程图: 接点 34">
            <a:extLst>
              <a:ext uri="{FF2B5EF4-FFF2-40B4-BE49-F238E27FC236}">
                <a16:creationId xmlns:a16="http://schemas.microsoft.com/office/drawing/2014/main" id="{F5973858-825C-4E1A-864E-09129CCF100A}"/>
              </a:ext>
            </a:extLst>
          </p:cNvPr>
          <p:cNvSpPr/>
          <p:nvPr/>
        </p:nvSpPr>
        <p:spPr>
          <a:xfrm>
            <a:off x="2739918" y="25169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6" name="流程图: 接点 35">
            <a:extLst>
              <a:ext uri="{FF2B5EF4-FFF2-40B4-BE49-F238E27FC236}">
                <a16:creationId xmlns:a16="http://schemas.microsoft.com/office/drawing/2014/main" id="{D3FC17B0-970F-4BB2-B283-6D94DF24B71E}"/>
              </a:ext>
            </a:extLst>
          </p:cNvPr>
          <p:cNvSpPr/>
          <p:nvPr/>
        </p:nvSpPr>
        <p:spPr>
          <a:xfrm>
            <a:off x="3303592" y="249123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05E5E8E0-AF2C-4B4E-A90B-8DCA0A166B61}"/>
              </a:ext>
            </a:extLst>
          </p:cNvPr>
          <p:cNvSpPr/>
          <p:nvPr/>
        </p:nvSpPr>
        <p:spPr>
          <a:xfrm>
            <a:off x="3310609" y="208026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8" name="流程图: 接点 37">
            <a:extLst>
              <a:ext uri="{FF2B5EF4-FFF2-40B4-BE49-F238E27FC236}">
                <a16:creationId xmlns:a16="http://schemas.microsoft.com/office/drawing/2014/main" id="{2C9E48F8-F203-4B6F-BEDE-AAD7B9CD10D8}"/>
              </a:ext>
            </a:extLst>
          </p:cNvPr>
          <p:cNvSpPr/>
          <p:nvPr/>
        </p:nvSpPr>
        <p:spPr>
          <a:xfrm>
            <a:off x="2529783" y="240614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9" name="流程图: 接点 38">
            <a:extLst>
              <a:ext uri="{FF2B5EF4-FFF2-40B4-BE49-F238E27FC236}">
                <a16:creationId xmlns:a16="http://schemas.microsoft.com/office/drawing/2014/main" id="{360A0870-E980-4652-B1BA-00A7910BFE34}"/>
              </a:ext>
            </a:extLst>
          </p:cNvPr>
          <p:cNvSpPr/>
          <p:nvPr/>
        </p:nvSpPr>
        <p:spPr>
          <a:xfrm>
            <a:off x="2957398" y="23547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0" name="流程图: 接点 39">
            <a:extLst>
              <a:ext uri="{FF2B5EF4-FFF2-40B4-BE49-F238E27FC236}">
                <a16:creationId xmlns:a16="http://schemas.microsoft.com/office/drawing/2014/main" id="{933081A1-E8B9-4EE8-A485-7F00697E9F61}"/>
              </a:ext>
            </a:extLst>
          </p:cNvPr>
          <p:cNvSpPr/>
          <p:nvPr/>
        </p:nvSpPr>
        <p:spPr>
          <a:xfrm>
            <a:off x="3710946" y="18448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1" name="流程图: 接点 40">
            <a:extLst>
              <a:ext uri="{FF2B5EF4-FFF2-40B4-BE49-F238E27FC236}">
                <a16:creationId xmlns:a16="http://schemas.microsoft.com/office/drawing/2014/main" id="{B66BB373-656A-4544-A200-5A61DBC19B6F}"/>
              </a:ext>
            </a:extLst>
          </p:cNvPr>
          <p:cNvSpPr/>
          <p:nvPr/>
        </p:nvSpPr>
        <p:spPr>
          <a:xfrm>
            <a:off x="3355409" y="22670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2" name="流程图: 接点 41">
            <a:extLst>
              <a:ext uri="{FF2B5EF4-FFF2-40B4-BE49-F238E27FC236}">
                <a16:creationId xmlns:a16="http://schemas.microsoft.com/office/drawing/2014/main" id="{95B930C0-4879-4A37-989D-0087699F2B00}"/>
              </a:ext>
            </a:extLst>
          </p:cNvPr>
          <p:cNvSpPr/>
          <p:nvPr/>
        </p:nvSpPr>
        <p:spPr>
          <a:xfrm>
            <a:off x="3563300" y="251323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3" name="流程图: 接点 42">
            <a:extLst>
              <a:ext uri="{FF2B5EF4-FFF2-40B4-BE49-F238E27FC236}">
                <a16:creationId xmlns:a16="http://schemas.microsoft.com/office/drawing/2014/main" id="{305E17E6-6E4B-4FC6-B9F0-53BDB8EF5825}"/>
              </a:ext>
            </a:extLst>
          </p:cNvPr>
          <p:cNvSpPr/>
          <p:nvPr/>
        </p:nvSpPr>
        <p:spPr>
          <a:xfrm>
            <a:off x="3157487" y="210261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4" name="流程图: 接点 43">
            <a:extLst>
              <a:ext uri="{FF2B5EF4-FFF2-40B4-BE49-F238E27FC236}">
                <a16:creationId xmlns:a16="http://schemas.microsoft.com/office/drawing/2014/main" id="{DF4A5590-1FAA-4459-9D77-25B0E5519281}"/>
              </a:ext>
            </a:extLst>
          </p:cNvPr>
          <p:cNvSpPr/>
          <p:nvPr/>
        </p:nvSpPr>
        <p:spPr>
          <a:xfrm>
            <a:off x="2770190" y="21616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5" name="流程图: 接点 44">
            <a:extLst>
              <a:ext uri="{FF2B5EF4-FFF2-40B4-BE49-F238E27FC236}">
                <a16:creationId xmlns:a16="http://schemas.microsoft.com/office/drawing/2014/main" id="{5DCAB62C-19B5-485F-9187-CF9B81C421D9}"/>
              </a:ext>
            </a:extLst>
          </p:cNvPr>
          <p:cNvSpPr/>
          <p:nvPr/>
        </p:nvSpPr>
        <p:spPr>
          <a:xfrm>
            <a:off x="3220759" y="192082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6" name="流程图: 接点 45">
            <a:extLst>
              <a:ext uri="{FF2B5EF4-FFF2-40B4-BE49-F238E27FC236}">
                <a16:creationId xmlns:a16="http://schemas.microsoft.com/office/drawing/2014/main" id="{A57C7466-ED99-4A81-B929-DEB40BDEA910}"/>
              </a:ext>
            </a:extLst>
          </p:cNvPr>
          <p:cNvSpPr/>
          <p:nvPr/>
        </p:nvSpPr>
        <p:spPr>
          <a:xfrm>
            <a:off x="3046157" y="18448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7" name="流程图: 接点 46">
            <a:extLst>
              <a:ext uri="{FF2B5EF4-FFF2-40B4-BE49-F238E27FC236}">
                <a16:creationId xmlns:a16="http://schemas.microsoft.com/office/drawing/2014/main" id="{3BC0A444-2D31-4D5C-8AF9-F6DEBF0D76DD}"/>
              </a:ext>
            </a:extLst>
          </p:cNvPr>
          <p:cNvSpPr/>
          <p:nvPr/>
        </p:nvSpPr>
        <p:spPr>
          <a:xfrm>
            <a:off x="3604682" y="219456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 name="流程图: 接点 47">
            <a:extLst>
              <a:ext uri="{FF2B5EF4-FFF2-40B4-BE49-F238E27FC236}">
                <a16:creationId xmlns:a16="http://schemas.microsoft.com/office/drawing/2014/main" id="{E923DC62-46CC-47F4-B0CA-1155A98F9D0B}"/>
              </a:ext>
            </a:extLst>
          </p:cNvPr>
          <p:cNvSpPr/>
          <p:nvPr/>
        </p:nvSpPr>
        <p:spPr>
          <a:xfrm>
            <a:off x="3469709" y="23813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9" name="流程图: 接点 48">
            <a:extLst>
              <a:ext uri="{FF2B5EF4-FFF2-40B4-BE49-F238E27FC236}">
                <a16:creationId xmlns:a16="http://schemas.microsoft.com/office/drawing/2014/main" id="{D6391DB5-4C30-465A-83AE-75E9634C2845}"/>
              </a:ext>
            </a:extLst>
          </p:cNvPr>
          <p:cNvSpPr/>
          <p:nvPr/>
        </p:nvSpPr>
        <p:spPr>
          <a:xfrm>
            <a:off x="2739918" y="177290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0" name="流程图: 接点 49">
            <a:extLst>
              <a:ext uri="{FF2B5EF4-FFF2-40B4-BE49-F238E27FC236}">
                <a16:creationId xmlns:a16="http://schemas.microsoft.com/office/drawing/2014/main" id="{5629252A-15A0-4D72-B8F3-46039338BB86}"/>
              </a:ext>
            </a:extLst>
          </p:cNvPr>
          <p:cNvSpPr/>
          <p:nvPr/>
        </p:nvSpPr>
        <p:spPr>
          <a:xfrm>
            <a:off x="2594453" y="2147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1" name="流程图: 接点 50">
            <a:extLst>
              <a:ext uri="{FF2B5EF4-FFF2-40B4-BE49-F238E27FC236}">
                <a16:creationId xmlns:a16="http://schemas.microsoft.com/office/drawing/2014/main" id="{06ADD96D-5315-46D0-9E57-F66E5AA46C8E}"/>
              </a:ext>
            </a:extLst>
          </p:cNvPr>
          <p:cNvSpPr/>
          <p:nvPr/>
        </p:nvSpPr>
        <p:spPr>
          <a:xfrm>
            <a:off x="3177872" y="233512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2" name="流程图: 接点 51">
            <a:extLst>
              <a:ext uri="{FF2B5EF4-FFF2-40B4-BE49-F238E27FC236}">
                <a16:creationId xmlns:a16="http://schemas.microsoft.com/office/drawing/2014/main" id="{88D82CDE-B95B-4864-9FA0-2E4CFBFAF14D}"/>
              </a:ext>
            </a:extLst>
          </p:cNvPr>
          <p:cNvSpPr/>
          <p:nvPr/>
        </p:nvSpPr>
        <p:spPr>
          <a:xfrm>
            <a:off x="3623207" y="207631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3" name="流程图: 接点 52">
            <a:extLst>
              <a:ext uri="{FF2B5EF4-FFF2-40B4-BE49-F238E27FC236}">
                <a16:creationId xmlns:a16="http://schemas.microsoft.com/office/drawing/2014/main" id="{4B570686-A2EC-4620-84BF-36AC2C256DFA}"/>
              </a:ext>
            </a:extLst>
          </p:cNvPr>
          <p:cNvSpPr/>
          <p:nvPr/>
        </p:nvSpPr>
        <p:spPr>
          <a:xfrm>
            <a:off x="3307156" y="176678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5" name="文本框 54">
            <a:extLst>
              <a:ext uri="{FF2B5EF4-FFF2-40B4-BE49-F238E27FC236}">
                <a16:creationId xmlns:a16="http://schemas.microsoft.com/office/drawing/2014/main" id="{9F860958-401A-4E79-9F09-E12730E61F2C}"/>
              </a:ext>
            </a:extLst>
          </p:cNvPr>
          <p:cNvSpPr txBox="1"/>
          <p:nvPr/>
        </p:nvSpPr>
        <p:spPr>
          <a:xfrm>
            <a:off x="3189791" y="2812804"/>
            <a:ext cx="161264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采样、训练、预测</a:t>
            </a:r>
            <a:endParaRPr lang="zh-CN" altLang="en-US" sz="1100" dirty="0"/>
          </a:p>
        </p:txBody>
      </p: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F6CCD404-777B-43E1-9E72-1C437E917AD5}"/>
                  </a:ext>
                </a:extLst>
              </p:cNvPr>
              <p:cNvSpPr txBox="1"/>
              <p:nvPr/>
            </p:nvSpPr>
            <p:spPr>
              <a:xfrm>
                <a:off x="3194449" y="3191946"/>
                <a:ext cx="2336691" cy="430887"/>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挑选出一定比例</a:t>
                </a:r>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14:m>
                  <m:oMath xmlns:m="http://schemas.openxmlformats.org/officeDocument/2006/math">
                    <m:r>
                      <m:rPr>
                        <m:sty m:val="p"/>
                      </m:rPr>
                      <a:rPr kumimoji="1" lang="en-US" altLang="zh-CN" sz="1100" b="1" i="1" spc="300" smtClean="0">
                        <a:solidFill>
                          <a:schemeClr val="tx1">
                            <a:lumMod val="75000"/>
                            <a:lumOff val="25000"/>
                          </a:schemeClr>
                        </a:solidFill>
                        <a:latin typeface="Cambria Math" panose="02040503050406030204" pitchFamily="18" charset="0"/>
                        <a:ea typeface="微软雅黑" panose="020B0503020204020204" pitchFamily="34" charset="-122"/>
                      </a:rPr>
                      <m:t>θ</m:t>
                    </m:r>
                  </m:oMath>
                </a14:m>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的未标记样本加入正样本集合</a:t>
                </a:r>
              </a:p>
            </p:txBody>
          </p:sp>
        </mc:Choice>
        <mc:Fallback xmlns="">
          <p:sp>
            <p:nvSpPr>
              <p:cNvPr id="58" name="文本框 57">
                <a:extLst>
                  <a:ext uri="{FF2B5EF4-FFF2-40B4-BE49-F238E27FC236}">
                    <a16:creationId xmlns:a16="http://schemas.microsoft.com/office/drawing/2014/main" id="{F6CCD404-777B-43E1-9E72-1C437E917AD5}"/>
                  </a:ext>
                </a:extLst>
              </p:cNvPr>
              <p:cNvSpPr txBox="1">
                <a:spLocks noRot="1" noChangeAspect="1" noMove="1" noResize="1" noEditPoints="1" noAdjustHandles="1" noChangeArrowheads="1" noChangeShapeType="1" noTextEdit="1"/>
              </p:cNvSpPr>
              <p:nvPr/>
            </p:nvSpPr>
            <p:spPr>
              <a:xfrm>
                <a:off x="3194449" y="3191946"/>
                <a:ext cx="2336691" cy="430887"/>
              </a:xfrm>
              <a:prstGeom prst="rect">
                <a:avLst/>
              </a:prstGeom>
              <a:blipFill>
                <a:blip r:embed="rId3"/>
                <a:stretch>
                  <a:fillRect b="-11429"/>
                </a:stretch>
              </a:blipFill>
            </p:spPr>
            <p:txBody>
              <a:bodyPr/>
              <a:lstStyle/>
              <a:p>
                <a:r>
                  <a:rPr lang="zh-CN" altLang="en-US">
                    <a:noFill/>
                  </a:rPr>
                  <a:t> </a:t>
                </a:r>
              </a:p>
            </p:txBody>
          </p:sp>
        </mc:Fallback>
      </mc:AlternateContent>
      <p:sp>
        <p:nvSpPr>
          <p:cNvPr id="125" name="文本框 124">
            <a:extLst>
              <a:ext uri="{FF2B5EF4-FFF2-40B4-BE49-F238E27FC236}">
                <a16:creationId xmlns:a16="http://schemas.microsoft.com/office/drawing/2014/main" id="{88AA200E-3E15-47D5-8824-B5C500645504}"/>
              </a:ext>
            </a:extLst>
          </p:cNvPr>
          <p:cNvSpPr txBox="1"/>
          <p:nvPr/>
        </p:nvSpPr>
        <p:spPr>
          <a:xfrm>
            <a:off x="8414973" y="5587393"/>
            <a:ext cx="661335"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训练</a:t>
            </a:r>
            <a:endParaRPr lang="zh-CN" altLang="en-US" sz="1100" dirty="0"/>
          </a:p>
        </p:txBody>
      </p:sp>
      <p:sp>
        <p:nvSpPr>
          <p:cNvPr id="126" name="文本框 125">
            <a:extLst>
              <a:ext uri="{FF2B5EF4-FFF2-40B4-BE49-F238E27FC236}">
                <a16:creationId xmlns:a16="http://schemas.microsoft.com/office/drawing/2014/main" id="{1031A43C-012C-4C9C-AD17-6D9781A4960B}"/>
              </a:ext>
            </a:extLst>
          </p:cNvPr>
          <p:cNvSpPr txBox="1"/>
          <p:nvPr/>
        </p:nvSpPr>
        <p:spPr>
          <a:xfrm>
            <a:off x="9905177" y="5937315"/>
            <a:ext cx="111161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评分</a:t>
            </a:r>
            <a:endParaRPr lang="zh-CN" altLang="en-US" sz="1100" dirty="0"/>
          </a:p>
        </p:txBody>
      </p:sp>
      <p:sp>
        <p:nvSpPr>
          <p:cNvPr id="59" name="矩形 58">
            <a:extLst>
              <a:ext uri="{FF2B5EF4-FFF2-40B4-BE49-F238E27FC236}">
                <a16:creationId xmlns:a16="http://schemas.microsoft.com/office/drawing/2014/main" id="{C10F489D-E54A-4F7B-8D01-E16B8F49578E}"/>
              </a:ext>
            </a:extLst>
          </p:cNvPr>
          <p:cNvSpPr/>
          <p:nvPr/>
        </p:nvSpPr>
        <p:spPr>
          <a:xfrm>
            <a:off x="2471659" y="3607804"/>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60" name="流程图: 接点 59">
            <a:extLst>
              <a:ext uri="{FF2B5EF4-FFF2-40B4-BE49-F238E27FC236}">
                <a16:creationId xmlns:a16="http://schemas.microsoft.com/office/drawing/2014/main" id="{E21798E5-E9DC-45A6-93A4-05AA2E73F43A}"/>
              </a:ext>
            </a:extLst>
          </p:cNvPr>
          <p:cNvSpPr/>
          <p:nvPr/>
        </p:nvSpPr>
        <p:spPr>
          <a:xfrm>
            <a:off x="2877813" y="384750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1" name="流程图: 接点 60">
            <a:extLst>
              <a:ext uri="{FF2B5EF4-FFF2-40B4-BE49-F238E27FC236}">
                <a16:creationId xmlns:a16="http://schemas.microsoft.com/office/drawing/2014/main" id="{14809DFF-9346-4D9A-AEFF-687CC25166AA}"/>
              </a:ext>
            </a:extLst>
          </p:cNvPr>
          <p:cNvSpPr/>
          <p:nvPr/>
        </p:nvSpPr>
        <p:spPr>
          <a:xfrm>
            <a:off x="3496296" y="379201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2" name="流程图: 接点 61">
            <a:extLst>
              <a:ext uri="{FF2B5EF4-FFF2-40B4-BE49-F238E27FC236}">
                <a16:creationId xmlns:a16="http://schemas.microsoft.com/office/drawing/2014/main" id="{AA91F41C-D2FF-4C7B-9527-632A1D74F45E}"/>
              </a:ext>
            </a:extLst>
          </p:cNvPr>
          <p:cNvSpPr/>
          <p:nvPr/>
        </p:nvSpPr>
        <p:spPr>
          <a:xfrm>
            <a:off x="2741336" y="425070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3" name="流程图: 接点 62">
            <a:extLst>
              <a:ext uri="{FF2B5EF4-FFF2-40B4-BE49-F238E27FC236}">
                <a16:creationId xmlns:a16="http://schemas.microsoft.com/office/drawing/2014/main" id="{4C377BD3-740A-48D7-ACDC-4907BDF977A0}"/>
              </a:ext>
            </a:extLst>
          </p:cNvPr>
          <p:cNvSpPr/>
          <p:nvPr/>
        </p:nvSpPr>
        <p:spPr>
          <a:xfrm>
            <a:off x="3743011" y="433246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4" name="流程图: 接点 63">
            <a:extLst>
              <a:ext uri="{FF2B5EF4-FFF2-40B4-BE49-F238E27FC236}">
                <a16:creationId xmlns:a16="http://schemas.microsoft.com/office/drawing/2014/main" id="{2BBA2CC9-C69D-4A49-8CB1-16661CE0724B}"/>
              </a:ext>
            </a:extLst>
          </p:cNvPr>
          <p:cNvSpPr/>
          <p:nvPr/>
        </p:nvSpPr>
        <p:spPr>
          <a:xfrm>
            <a:off x="3115291" y="443120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5" name="流程图: 接点 64">
            <a:extLst>
              <a:ext uri="{FF2B5EF4-FFF2-40B4-BE49-F238E27FC236}">
                <a16:creationId xmlns:a16="http://schemas.microsoft.com/office/drawing/2014/main" id="{BF2B76AB-AC96-4B5E-A18E-527D421AF981}"/>
              </a:ext>
            </a:extLst>
          </p:cNvPr>
          <p:cNvSpPr/>
          <p:nvPr/>
        </p:nvSpPr>
        <p:spPr>
          <a:xfrm>
            <a:off x="2985813" y="407093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6" name="流程图: 接点 65">
            <a:extLst>
              <a:ext uri="{FF2B5EF4-FFF2-40B4-BE49-F238E27FC236}">
                <a16:creationId xmlns:a16="http://schemas.microsoft.com/office/drawing/2014/main" id="{D81BA82B-1FC6-468A-A5B5-9981BAF76A03}"/>
              </a:ext>
            </a:extLst>
          </p:cNvPr>
          <p:cNvSpPr/>
          <p:nvPr/>
        </p:nvSpPr>
        <p:spPr>
          <a:xfrm>
            <a:off x="2625910" y="382125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7" name="流程图: 接点 66">
            <a:extLst>
              <a:ext uri="{FF2B5EF4-FFF2-40B4-BE49-F238E27FC236}">
                <a16:creationId xmlns:a16="http://schemas.microsoft.com/office/drawing/2014/main" id="{4426A752-85FC-4BB8-9AFD-92729DE3B92F}"/>
              </a:ext>
            </a:extLst>
          </p:cNvPr>
          <p:cNvSpPr/>
          <p:nvPr/>
        </p:nvSpPr>
        <p:spPr>
          <a:xfrm>
            <a:off x="2751722" y="442622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8" name="流程图: 接点 67">
            <a:extLst>
              <a:ext uri="{FF2B5EF4-FFF2-40B4-BE49-F238E27FC236}">
                <a16:creationId xmlns:a16="http://schemas.microsoft.com/office/drawing/2014/main" id="{7C858D2A-FA88-4560-8E2E-2F62EF0C1512}"/>
              </a:ext>
            </a:extLst>
          </p:cNvPr>
          <p:cNvSpPr/>
          <p:nvPr/>
        </p:nvSpPr>
        <p:spPr>
          <a:xfrm>
            <a:off x="3315396" y="440051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9" name="流程图: 接点 68">
            <a:extLst>
              <a:ext uri="{FF2B5EF4-FFF2-40B4-BE49-F238E27FC236}">
                <a16:creationId xmlns:a16="http://schemas.microsoft.com/office/drawing/2014/main" id="{E2084751-41B4-428E-B14C-6E5AA69EE012}"/>
              </a:ext>
            </a:extLst>
          </p:cNvPr>
          <p:cNvSpPr/>
          <p:nvPr/>
        </p:nvSpPr>
        <p:spPr>
          <a:xfrm>
            <a:off x="3322413" y="398954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0" name="流程图: 接点 69">
            <a:extLst>
              <a:ext uri="{FF2B5EF4-FFF2-40B4-BE49-F238E27FC236}">
                <a16:creationId xmlns:a16="http://schemas.microsoft.com/office/drawing/2014/main" id="{D156FCF0-D3F8-4754-85AB-FC59CB2CF95F}"/>
              </a:ext>
            </a:extLst>
          </p:cNvPr>
          <p:cNvSpPr/>
          <p:nvPr/>
        </p:nvSpPr>
        <p:spPr>
          <a:xfrm>
            <a:off x="2541587" y="431542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1" name="流程图: 接点 70">
            <a:extLst>
              <a:ext uri="{FF2B5EF4-FFF2-40B4-BE49-F238E27FC236}">
                <a16:creationId xmlns:a16="http://schemas.microsoft.com/office/drawing/2014/main" id="{0B91AA26-105A-4842-833A-542683CE4C44}"/>
              </a:ext>
            </a:extLst>
          </p:cNvPr>
          <p:cNvSpPr/>
          <p:nvPr/>
        </p:nvSpPr>
        <p:spPr>
          <a:xfrm>
            <a:off x="2969202" y="426402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2" name="流程图: 接点 71">
            <a:extLst>
              <a:ext uri="{FF2B5EF4-FFF2-40B4-BE49-F238E27FC236}">
                <a16:creationId xmlns:a16="http://schemas.microsoft.com/office/drawing/2014/main" id="{004745A1-7ACC-4EF4-9274-258138772BC9}"/>
              </a:ext>
            </a:extLst>
          </p:cNvPr>
          <p:cNvSpPr/>
          <p:nvPr/>
        </p:nvSpPr>
        <p:spPr>
          <a:xfrm>
            <a:off x="3722750" y="375413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3" name="流程图: 接点 72">
            <a:extLst>
              <a:ext uri="{FF2B5EF4-FFF2-40B4-BE49-F238E27FC236}">
                <a16:creationId xmlns:a16="http://schemas.microsoft.com/office/drawing/2014/main" id="{571E36E5-731A-41FB-937F-ADAD2F281389}"/>
              </a:ext>
            </a:extLst>
          </p:cNvPr>
          <p:cNvSpPr/>
          <p:nvPr/>
        </p:nvSpPr>
        <p:spPr>
          <a:xfrm>
            <a:off x="3367213" y="417635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4" name="流程图: 接点 73">
            <a:extLst>
              <a:ext uri="{FF2B5EF4-FFF2-40B4-BE49-F238E27FC236}">
                <a16:creationId xmlns:a16="http://schemas.microsoft.com/office/drawing/2014/main" id="{30935777-3E3A-4406-B502-1A5AB996794B}"/>
              </a:ext>
            </a:extLst>
          </p:cNvPr>
          <p:cNvSpPr/>
          <p:nvPr/>
        </p:nvSpPr>
        <p:spPr>
          <a:xfrm>
            <a:off x="3575104" y="442251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5" name="流程图: 接点 74">
            <a:extLst>
              <a:ext uri="{FF2B5EF4-FFF2-40B4-BE49-F238E27FC236}">
                <a16:creationId xmlns:a16="http://schemas.microsoft.com/office/drawing/2014/main" id="{2B79CB39-582B-4E39-9110-E310313F6944}"/>
              </a:ext>
            </a:extLst>
          </p:cNvPr>
          <p:cNvSpPr/>
          <p:nvPr/>
        </p:nvSpPr>
        <p:spPr>
          <a:xfrm>
            <a:off x="3169291" y="401189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6" name="流程图: 接点 75">
            <a:extLst>
              <a:ext uri="{FF2B5EF4-FFF2-40B4-BE49-F238E27FC236}">
                <a16:creationId xmlns:a16="http://schemas.microsoft.com/office/drawing/2014/main" id="{E94589A8-C548-495C-8B9E-12890C5A6DD4}"/>
              </a:ext>
            </a:extLst>
          </p:cNvPr>
          <p:cNvSpPr/>
          <p:nvPr/>
        </p:nvSpPr>
        <p:spPr>
          <a:xfrm>
            <a:off x="2781994" y="407093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7" name="流程图: 接点 76">
            <a:extLst>
              <a:ext uri="{FF2B5EF4-FFF2-40B4-BE49-F238E27FC236}">
                <a16:creationId xmlns:a16="http://schemas.microsoft.com/office/drawing/2014/main" id="{92706F07-E1EC-4207-804C-C7F56C0059E9}"/>
              </a:ext>
            </a:extLst>
          </p:cNvPr>
          <p:cNvSpPr/>
          <p:nvPr/>
        </p:nvSpPr>
        <p:spPr>
          <a:xfrm>
            <a:off x="3232563" y="383010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8" name="流程图: 接点 77">
            <a:extLst>
              <a:ext uri="{FF2B5EF4-FFF2-40B4-BE49-F238E27FC236}">
                <a16:creationId xmlns:a16="http://schemas.microsoft.com/office/drawing/2014/main" id="{16188AE3-68F2-4C1F-ABB8-9ABD329C95D8}"/>
              </a:ext>
            </a:extLst>
          </p:cNvPr>
          <p:cNvSpPr/>
          <p:nvPr/>
        </p:nvSpPr>
        <p:spPr>
          <a:xfrm>
            <a:off x="3057961" y="375413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9" name="流程图: 接点 78">
            <a:extLst>
              <a:ext uri="{FF2B5EF4-FFF2-40B4-BE49-F238E27FC236}">
                <a16:creationId xmlns:a16="http://schemas.microsoft.com/office/drawing/2014/main" id="{50F90E51-2121-4F4F-AB82-385453A76D49}"/>
              </a:ext>
            </a:extLst>
          </p:cNvPr>
          <p:cNvSpPr/>
          <p:nvPr/>
        </p:nvSpPr>
        <p:spPr>
          <a:xfrm>
            <a:off x="3616486" y="410384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0" name="流程图: 接点 79">
            <a:extLst>
              <a:ext uri="{FF2B5EF4-FFF2-40B4-BE49-F238E27FC236}">
                <a16:creationId xmlns:a16="http://schemas.microsoft.com/office/drawing/2014/main" id="{8D2B7D1D-F4A5-4B42-AD2A-7A3DD56854DD}"/>
              </a:ext>
            </a:extLst>
          </p:cNvPr>
          <p:cNvSpPr/>
          <p:nvPr/>
        </p:nvSpPr>
        <p:spPr>
          <a:xfrm>
            <a:off x="3481513" y="429065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1" name="流程图: 接点 80">
            <a:extLst>
              <a:ext uri="{FF2B5EF4-FFF2-40B4-BE49-F238E27FC236}">
                <a16:creationId xmlns:a16="http://schemas.microsoft.com/office/drawing/2014/main" id="{3ACB4EA9-601A-44CA-B130-CA3A4E008D3F}"/>
              </a:ext>
            </a:extLst>
          </p:cNvPr>
          <p:cNvSpPr/>
          <p:nvPr/>
        </p:nvSpPr>
        <p:spPr>
          <a:xfrm>
            <a:off x="2751722" y="368218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2" name="流程图: 接点 81">
            <a:extLst>
              <a:ext uri="{FF2B5EF4-FFF2-40B4-BE49-F238E27FC236}">
                <a16:creationId xmlns:a16="http://schemas.microsoft.com/office/drawing/2014/main" id="{43E06A66-5B56-4C3C-833E-C554EDD93250}"/>
              </a:ext>
            </a:extLst>
          </p:cNvPr>
          <p:cNvSpPr/>
          <p:nvPr/>
        </p:nvSpPr>
        <p:spPr>
          <a:xfrm>
            <a:off x="2606257" y="405651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3" name="流程图: 接点 82">
            <a:extLst>
              <a:ext uri="{FF2B5EF4-FFF2-40B4-BE49-F238E27FC236}">
                <a16:creationId xmlns:a16="http://schemas.microsoft.com/office/drawing/2014/main" id="{0A0F248B-177A-413E-BF26-2969E48F640A}"/>
              </a:ext>
            </a:extLst>
          </p:cNvPr>
          <p:cNvSpPr/>
          <p:nvPr/>
        </p:nvSpPr>
        <p:spPr>
          <a:xfrm>
            <a:off x="3189676" y="424440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4" name="流程图: 接点 83">
            <a:extLst>
              <a:ext uri="{FF2B5EF4-FFF2-40B4-BE49-F238E27FC236}">
                <a16:creationId xmlns:a16="http://schemas.microsoft.com/office/drawing/2014/main" id="{757083A7-A350-49F2-8ACD-94D87B314320}"/>
              </a:ext>
            </a:extLst>
          </p:cNvPr>
          <p:cNvSpPr/>
          <p:nvPr/>
        </p:nvSpPr>
        <p:spPr>
          <a:xfrm>
            <a:off x="3635011" y="398559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5" name="流程图: 接点 84">
            <a:extLst>
              <a:ext uri="{FF2B5EF4-FFF2-40B4-BE49-F238E27FC236}">
                <a16:creationId xmlns:a16="http://schemas.microsoft.com/office/drawing/2014/main" id="{29E05E3D-B7F1-4B0B-8174-1791039C5539}"/>
              </a:ext>
            </a:extLst>
          </p:cNvPr>
          <p:cNvSpPr/>
          <p:nvPr/>
        </p:nvSpPr>
        <p:spPr>
          <a:xfrm>
            <a:off x="3318960" y="367606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6" name="矩形 85">
            <a:extLst>
              <a:ext uri="{FF2B5EF4-FFF2-40B4-BE49-F238E27FC236}">
                <a16:creationId xmlns:a16="http://schemas.microsoft.com/office/drawing/2014/main" id="{8CCC78FC-83E2-4E04-899D-08EB5F8789B5}"/>
              </a:ext>
            </a:extLst>
          </p:cNvPr>
          <p:cNvSpPr/>
          <p:nvPr/>
        </p:nvSpPr>
        <p:spPr>
          <a:xfrm>
            <a:off x="2462695" y="5515058"/>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87" name="流程图: 接点 86">
            <a:extLst>
              <a:ext uri="{FF2B5EF4-FFF2-40B4-BE49-F238E27FC236}">
                <a16:creationId xmlns:a16="http://schemas.microsoft.com/office/drawing/2014/main" id="{E81420FC-B6C7-4E2D-9E1E-C36106373678}"/>
              </a:ext>
            </a:extLst>
          </p:cNvPr>
          <p:cNvSpPr/>
          <p:nvPr/>
        </p:nvSpPr>
        <p:spPr>
          <a:xfrm>
            <a:off x="2868849" y="575475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8" name="流程图: 接点 87">
            <a:extLst>
              <a:ext uri="{FF2B5EF4-FFF2-40B4-BE49-F238E27FC236}">
                <a16:creationId xmlns:a16="http://schemas.microsoft.com/office/drawing/2014/main" id="{AE07BA48-1141-49DA-990D-C7974443C8AE}"/>
              </a:ext>
            </a:extLst>
          </p:cNvPr>
          <p:cNvSpPr/>
          <p:nvPr/>
        </p:nvSpPr>
        <p:spPr>
          <a:xfrm>
            <a:off x="3487332" y="569927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9" name="流程图: 接点 88">
            <a:extLst>
              <a:ext uri="{FF2B5EF4-FFF2-40B4-BE49-F238E27FC236}">
                <a16:creationId xmlns:a16="http://schemas.microsoft.com/office/drawing/2014/main" id="{7FDE3032-3F5C-4BB3-B45F-06966DF74188}"/>
              </a:ext>
            </a:extLst>
          </p:cNvPr>
          <p:cNvSpPr/>
          <p:nvPr/>
        </p:nvSpPr>
        <p:spPr>
          <a:xfrm>
            <a:off x="2732372" y="615795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0" name="流程图: 接点 89">
            <a:extLst>
              <a:ext uri="{FF2B5EF4-FFF2-40B4-BE49-F238E27FC236}">
                <a16:creationId xmlns:a16="http://schemas.microsoft.com/office/drawing/2014/main" id="{C302E6D8-C485-467F-BE02-836BED5C2372}"/>
              </a:ext>
            </a:extLst>
          </p:cNvPr>
          <p:cNvSpPr/>
          <p:nvPr/>
        </p:nvSpPr>
        <p:spPr>
          <a:xfrm>
            <a:off x="3734047" y="623971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1" name="流程图: 接点 90">
            <a:extLst>
              <a:ext uri="{FF2B5EF4-FFF2-40B4-BE49-F238E27FC236}">
                <a16:creationId xmlns:a16="http://schemas.microsoft.com/office/drawing/2014/main" id="{23B3EEFF-2E8C-48D9-83F1-702A40162955}"/>
              </a:ext>
            </a:extLst>
          </p:cNvPr>
          <p:cNvSpPr/>
          <p:nvPr/>
        </p:nvSpPr>
        <p:spPr>
          <a:xfrm>
            <a:off x="3106327" y="633846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2" name="流程图: 接点 91">
            <a:extLst>
              <a:ext uri="{FF2B5EF4-FFF2-40B4-BE49-F238E27FC236}">
                <a16:creationId xmlns:a16="http://schemas.microsoft.com/office/drawing/2014/main" id="{B5CC2455-153A-4722-911F-A195862DA96B}"/>
              </a:ext>
            </a:extLst>
          </p:cNvPr>
          <p:cNvSpPr/>
          <p:nvPr/>
        </p:nvSpPr>
        <p:spPr>
          <a:xfrm>
            <a:off x="2976849" y="597818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3" name="流程图: 接点 92">
            <a:extLst>
              <a:ext uri="{FF2B5EF4-FFF2-40B4-BE49-F238E27FC236}">
                <a16:creationId xmlns:a16="http://schemas.microsoft.com/office/drawing/2014/main" id="{5B633CC5-0213-4482-931A-B3783BDD4720}"/>
              </a:ext>
            </a:extLst>
          </p:cNvPr>
          <p:cNvSpPr/>
          <p:nvPr/>
        </p:nvSpPr>
        <p:spPr>
          <a:xfrm>
            <a:off x="2616946" y="572850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4" name="流程图: 接点 93">
            <a:extLst>
              <a:ext uri="{FF2B5EF4-FFF2-40B4-BE49-F238E27FC236}">
                <a16:creationId xmlns:a16="http://schemas.microsoft.com/office/drawing/2014/main" id="{715175D2-2CB2-4CDF-8A79-65F4E1245753}"/>
              </a:ext>
            </a:extLst>
          </p:cNvPr>
          <p:cNvSpPr/>
          <p:nvPr/>
        </p:nvSpPr>
        <p:spPr>
          <a:xfrm>
            <a:off x="2742758" y="633347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5" name="流程图: 接点 94">
            <a:extLst>
              <a:ext uri="{FF2B5EF4-FFF2-40B4-BE49-F238E27FC236}">
                <a16:creationId xmlns:a16="http://schemas.microsoft.com/office/drawing/2014/main" id="{45C54A12-6E67-4988-B8B6-AF7DC8139B5C}"/>
              </a:ext>
            </a:extLst>
          </p:cNvPr>
          <p:cNvSpPr/>
          <p:nvPr/>
        </p:nvSpPr>
        <p:spPr>
          <a:xfrm>
            <a:off x="3306432" y="630776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6" name="流程图: 接点 95">
            <a:extLst>
              <a:ext uri="{FF2B5EF4-FFF2-40B4-BE49-F238E27FC236}">
                <a16:creationId xmlns:a16="http://schemas.microsoft.com/office/drawing/2014/main" id="{C7A1018C-4EBA-4189-9045-9AA445314BA7}"/>
              </a:ext>
            </a:extLst>
          </p:cNvPr>
          <p:cNvSpPr/>
          <p:nvPr/>
        </p:nvSpPr>
        <p:spPr>
          <a:xfrm>
            <a:off x="3313449" y="58968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7" name="流程图: 接点 96">
            <a:extLst>
              <a:ext uri="{FF2B5EF4-FFF2-40B4-BE49-F238E27FC236}">
                <a16:creationId xmlns:a16="http://schemas.microsoft.com/office/drawing/2014/main" id="{A1A9DBE5-5491-48CB-8FC2-5CD1BC293A06}"/>
              </a:ext>
            </a:extLst>
          </p:cNvPr>
          <p:cNvSpPr/>
          <p:nvPr/>
        </p:nvSpPr>
        <p:spPr>
          <a:xfrm>
            <a:off x="2532623" y="622268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8" name="流程图: 接点 97">
            <a:extLst>
              <a:ext uri="{FF2B5EF4-FFF2-40B4-BE49-F238E27FC236}">
                <a16:creationId xmlns:a16="http://schemas.microsoft.com/office/drawing/2014/main" id="{959AF5FD-5380-4AD0-873F-A8C07FA88115}"/>
              </a:ext>
            </a:extLst>
          </p:cNvPr>
          <p:cNvSpPr/>
          <p:nvPr/>
        </p:nvSpPr>
        <p:spPr>
          <a:xfrm>
            <a:off x="2960238" y="617127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9" name="流程图: 接点 98">
            <a:extLst>
              <a:ext uri="{FF2B5EF4-FFF2-40B4-BE49-F238E27FC236}">
                <a16:creationId xmlns:a16="http://schemas.microsoft.com/office/drawing/2014/main" id="{54D02777-C621-4F27-B82E-6EBE4594925B}"/>
              </a:ext>
            </a:extLst>
          </p:cNvPr>
          <p:cNvSpPr/>
          <p:nvPr/>
        </p:nvSpPr>
        <p:spPr>
          <a:xfrm>
            <a:off x="3713786" y="56613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0" name="流程图: 接点 99">
            <a:extLst>
              <a:ext uri="{FF2B5EF4-FFF2-40B4-BE49-F238E27FC236}">
                <a16:creationId xmlns:a16="http://schemas.microsoft.com/office/drawing/2014/main" id="{3F9C826D-7D19-43F1-B0F7-8428689E9763}"/>
              </a:ext>
            </a:extLst>
          </p:cNvPr>
          <p:cNvSpPr/>
          <p:nvPr/>
        </p:nvSpPr>
        <p:spPr>
          <a:xfrm>
            <a:off x="3358249" y="608360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1" name="流程图: 接点 100">
            <a:extLst>
              <a:ext uri="{FF2B5EF4-FFF2-40B4-BE49-F238E27FC236}">
                <a16:creationId xmlns:a16="http://schemas.microsoft.com/office/drawing/2014/main" id="{2BD20C00-1F35-4C28-B028-F76F4C000757}"/>
              </a:ext>
            </a:extLst>
          </p:cNvPr>
          <p:cNvSpPr/>
          <p:nvPr/>
        </p:nvSpPr>
        <p:spPr>
          <a:xfrm>
            <a:off x="3566140" y="632977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2" name="流程图: 接点 101">
            <a:extLst>
              <a:ext uri="{FF2B5EF4-FFF2-40B4-BE49-F238E27FC236}">
                <a16:creationId xmlns:a16="http://schemas.microsoft.com/office/drawing/2014/main" id="{F4D19FB8-32CE-47AE-AEEF-6B163FF99D74}"/>
              </a:ext>
            </a:extLst>
          </p:cNvPr>
          <p:cNvSpPr/>
          <p:nvPr/>
        </p:nvSpPr>
        <p:spPr>
          <a:xfrm>
            <a:off x="3160327" y="591915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3" name="流程图: 接点 102">
            <a:extLst>
              <a:ext uri="{FF2B5EF4-FFF2-40B4-BE49-F238E27FC236}">
                <a16:creationId xmlns:a16="http://schemas.microsoft.com/office/drawing/2014/main" id="{30DF0603-1D13-4282-9959-D808CCA4E1C8}"/>
              </a:ext>
            </a:extLst>
          </p:cNvPr>
          <p:cNvSpPr/>
          <p:nvPr/>
        </p:nvSpPr>
        <p:spPr>
          <a:xfrm>
            <a:off x="2773030" y="59781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4" name="流程图: 接点 103">
            <a:extLst>
              <a:ext uri="{FF2B5EF4-FFF2-40B4-BE49-F238E27FC236}">
                <a16:creationId xmlns:a16="http://schemas.microsoft.com/office/drawing/2014/main" id="{9247EF1E-ED02-4029-8994-471868673C56}"/>
              </a:ext>
            </a:extLst>
          </p:cNvPr>
          <p:cNvSpPr/>
          <p:nvPr/>
        </p:nvSpPr>
        <p:spPr>
          <a:xfrm>
            <a:off x="3223599" y="573736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5" name="流程图: 接点 104">
            <a:extLst>
              <a:ext uri="{FF2B5EF4-FFF2-40B4-BE49-F238E27FC236}">
                <a16:creationId xmlns:a16="http://schemas.microsoft.com/office/drawing/2014/main" id="{C5FB848D-DFB2-4E33-9401-96A98E9C4F80}"/>
              </a:ext>
            </a:extLst>
          </p:cNvPr>
          <p:cNvSpPr/>
          <p:nvPr/>
        </p:nvSpPr>
        <p:spPr>
          <a:xfrm>
            <a:off x="3048997" y="56613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6" name="流程图: 接点 105">
            <a:extLst>
              <a:ext uri="{FF2B5EF4-FFF2-40B4-BE49-F238E27FC236}">
                <a16:creationId xmlns:a16="http://schemas.microsoft.com/office/drawing/2014/main" id="{FE655249-7145-46E3-BEA0-3721A470FCBF}"/>
              </a:ext>
            </a:extLst>
          </p:cNvPr>
          <p:cNvSpPr/>
          <p:nvPr/>
        </p:nvSpPr>
        <p:spPr>
          <a:xfrm>
            <a:off x="3607522" y="601110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7" name="流程图: 接点 106">
            <a:extLst>
              <a:ext uri="{FF2B5EF4-FFF2-40B4-BE49-F238E27FC236}">
                <a16:creationId xmlns:a16="http://schemas.microsoft.com/office/drawing/2014/main" id="{8DD1AE27-F770-4F86-AF63-05D44600A866}"/>
              </a:ext>
            </a:extLst>
          </p:cNvPr>
          <p:cNvSpPr/>
          <p:nvPr/>
        </p:nvSpPr>
        <p:spPr>
          <a:xfrm>
            <a:off x="3472549" y="619790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8" name="流程图: 接点 107">
            <a:extLst>
              <a:ext uri="{FF2B5EF4-FFF2-40B4-BE49-F238E27FC236}">
                <a16:creationId xmlns:a16="http://schemas.microsoft.com/office/drawing/2014/main" id="{642E8308-8C99-49ED-B957-E7940B136565}"/>
              </a:ext>
            </a:extLst>
          </p:cNvPr>
          <p:cNvSpPr/>
          <p:nvPr/>
        </p:nvSpPr>
        <p:spPr>
          <a:xfrm>
            <a:off x="2742758" y="558943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9" name="流程图: 接点 108">
            <a:extLst>
              <a:ext uri="{FF2B5EF4-FFF2-40B4-BE49-F238E27FC236}">
                <a16:creationId xmlns:a16="http://schemas.microsoft.com/office/drawing/2014/main" id="{78DA16E0-8AD2-4E7E-B1E6-C609538D71A0}"/>
              </a:ext>
            </a:extLst>
          </p:cNvPr>
          <p:cNvSpPr/>
          <p:nvPr/>
        </p:nvSpPr>
        <p:spPr>
          <a:xfrm>
            <a:off x="2597293" y="596376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0" name="流程图: 接点 109">
            <a:extLst>
              <a:ext uri="{FF2B5EF4-FFF2-40B4-BE49-F238E27FC236}">
                <a16:creationId xmlns:a16="http://schemas.microsoft.com/office/drawing/2014/main" id="{E73E69A8-E095-499C-9CEF-0A670B5A7F2E}"/>
              </a:ext>
            </a:extLst>
          </p:cNvPr>
          <p:cNvSpPr/>
          <p:nvPr/>
        </p:nvSpPr>
        <p:spPr>
          <a:xfrm>
            <a:off x="3180712" y="615165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1" name="流程图: 接点 110">
            <a:extLst>
              <a:ext uri="{FF2B5EF4-FFF2-40B4-BE49-F238E27FC236}">
                <a16:creationId xmlns:a16="http://schemas.microsoft.com/office/drawing/2014/main" id="{3A2D6FD0-1DB9-4025-94AC-A4C67745FCFE}"/>
              </a:ext>
            </a:extLst>
          </p:cNvPr>
          <p:cNvSpPr/>
          <p:nvPr/>
        </p:nvSpPr>
        <p:spPr>
          <a:xfrm>
            <a:off x="3626047" y="589285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2" name="流程图: 接点 111">
            <a:extLst>
              <a:ext uri="{FF2B5EF4-FFF2-40B4-BE49-F238E27FC236}">
                <a16:creationId xmlns:a16="http://schemas.microsoft.com/office/drawing/2014/main" id="{DDEAC831-192A-40AA-B6B5-B9644D67680C}"/>
              </a:ext>
            </a:extLst>
          </p:cNvPr>
          <p:cNvSpPr/>
          <p:nvPr/>
        </p:nvSpPr>
        <p:spPr>
          <a:xfrm>
            <a:off x="3309996" y="558331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3" name="文本框 112">
            <a:extLst>
              <a:ext uri="{FF2B5EF4-FFF2-40B4-BE49-F238E27FC236}">
                <a16:creationId xmlns:a16="http://schemas.microsoft.com/office/drawing/2014/main" id="{A823865B-24BB-4423-AB3B-988F60BC6A70}"/>
              </a:ext>
            </a:extLst>
          </p:cNvPr>
          <p:cNvSpPr txBox="1"/>
          <p:nvPr/>
        </p:nvSpPr>
        <p:spPr>
          <a:xfrm>
            <a:off x="3093122" y="4700349"/>
            <a:ext cx="263214" cy="600164"/>
          </a:xfrm>
          <a:prstGeom prst="rect">
            <a:avLst/>
          </a:prstGeom>
          <a:noFill/>
        </p:spPr>
        <p:txBody>
          <a:bodyPr wrap="none" rtlCol="0">
            <a:spAutoFit/>
          </a:bodyPr>
          <a:lstStyle/>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endPar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4" name="文本框 113">
            <a:extLst>
              <a:ext uri="{FF2B5EF4-FFF2-40B4-BE49-F238E27FC236}">
                <a16:creationId xmlns:a16="http://schemas.microsoft.com/office/drawing/2014/main" id="{53CA82CD-FB43-443D-84DB-8CBB41DBFAB9}"/>
              </a:ext>
            </a:extLst>
          </p:cNvPr>
          <p:cNvSpPr txBox="1"/>
          <p:nvPr/>
        </p:nvSpPr>
        <p:spPr>
          <a:xfrm>
            <a:off x="3321109" y="4879321"/>
            <a:ext cx="951803" cy="430887"/>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迭代</a:t>
            </a:r>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M</a:t>
            </a:r>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轮条件停止</a:t>
            </a:r>
            <a:endParaRPr lang="zh-CN" altLang="en-US" sz="1100" dirty="0"/>
          </a:p>
        </p:txBody>
      </p:sp>
      <p:sp>
        <p:nvSpPr>
          <p:cNvPr id="116" name="文本框 115">
            <a:extLst>
              <a:ext uri="{FF2B5EF4-FFF2-40B4-BE49-F238E27FC236}">
                <a16:creationId xmlns:a16="http://schemas.microsoft.com/office/drawing/2014/main" id="{17E89001-1AEC-414C-806E-15071D6E796F}"/>
              </a:ext>
            </a:extLst>
          </p:cNvPr>
          <p:cNvSpPr txBox="1"/>
          <p:nvPr/>
        </p:nvSpPr>
        <p:spPr>
          <a:xfrm>
            <a:off x="3821087" y="1126387"/>
            <a:ext cx="1125629" cy="300082"/>
          </a:xfrm>
          <a:prstGeom prst="rect">
            <a:avLst/>
          </a:prstGeom>
          <a:noFill/>
        </p:spPr>
        <p:txBody>
          <a:bodyPr wrap="none" rtlCol="0">
            <a:spAutoFit/>
          </a:bodyPr>
          <a:lstStyle/>
          <a:p>
            <a:pPr defTabSz="685800"/>
            <a:r>
              <a:rPr lang="en-US" altLang="zh-CN" sz="1350" dirty="0">
                <a:solidFill>
                  <a:prstClr val="black"/>
                </a:solidFill>
                <a:latin typeface="等线" panose="020F0502020204030204"/>
                <a:ea typeface="等线" panose="02010600030101010101" pitchFamily="2" charset="-122"/>
              </a:rPr>
              <a:t>Positive data</a:t>
            </a:r>
            <a:endParaRPr lang="zh-CN" altLang="en-US" sz="1350" dirty="0">
              <a:solidFill>
                <a:prstClr val="black"/>
              </a:solidFill>
              <a:latin typeface="等线" panose="020F0502020204030204"/>
              <a:ea typeface="等线" panose="02010600030101010101" pitchFamily="2" charset="-122"/>
            </a:endParaRPr>
          </a:p>
        </p:txBody>
      </p:sp>
      <p:sp>
        <p:nvSpPr>
          <p:cNvPr id="117" name="文本框 116">
            <a:extLst>
              <a:ext uri="{FF2B5EF4-FFF2-40B4-BE49-F238E27FC236}">
                <a16:creationId xmlns:a16="http://schemas.microsoft.com/office/drawing/2014/main" id="{5183047E-92DF-44D0-90F6-FCCDF3E8F892}"/>
              </a:ext>
            </a:extLst>
          </p:cNvPr>
          <p:cNvSpPr txBox="1"/>
          <p:nvPr/>
        </p:nvSpPr>
        <p:spPr>
          <a:xfrm>
            <a:off x="5700066" y="1126387"/>
            <a:ext cx="1308371" cy="300082"/>
          </a:xfrm>
          <a:prstGeom prst="rect">
            <a:avLst/>
          </a:prstGeom>
          <a:noFill/>
        </p:spPr>
        <p:txBody>
          <a:bodyPr wrap="none" rtlCol="0">
            <a:spAutoFit/>
          </a:bodyPr>
          <a:lstStyle/>
          <a:p>
            <a:pPr defTabSz="685800"/>
            <a:r>
              <a:rPr lang="en-US" altLang="zh-CN" sz="1350" dirty="0">
                <a:solidFill>
                  <a:prstClr val="black"/>
                </a:solidFill>
                <a:latin typeface="等线" panose="020F0502020204030204"/>
                <a:ea typeface="等线" panose="02010600030101010101" pitchFamily="2" charset="-122"/>
              </a:rPr>
              <a:t>Unlabeled data</a:t>
            </a:r>
            <a:endParaRPr lang="zh-CN" altLang="en-US" sz="1350" dirty="0">
              <a:solidFill>
                <a:prstClr val="black"/>
              </a:solidFill>
              <a:latin typeface="等线" panose="020F0502020204030204"/>
              <a:ea typeface="等线" panose="02010600030101010101" pitchFamily="2" charset="-122"/>
            </a:endParaRPr>
          </a:p>
        </p:txBody>
      </p:sp>
      <p:sp>
        <p:nvSpPr>
          <p:cNvPr id="118" name="流程图: 接点 117">
            <a:extLst>
              <a:ext uri="{FF2B5EF4-FFF2-40B4-BE49-F238E27FC236}">
                <a16:creationId xmlns:a16="http://schemas.microsoft.com/office/drawing/2014/main" id="{176AF46D-3AA5-4E78-8DE0-990D19DBC030}"/>
              </a:ext>
            </a:extLst>
          </p:cNvPr>
          <p:cNvSpPr/>
          <p:nvPr/>
        </p:nvSpPr>
        <p:spPr>
          <a:xfrm>
            <a:off x="5051707" y="123751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9" name="文本框 118">
            <a:extLst>
              <a:ext uri="{FF2B5EF4-FFF2-40B4-BE49-F238E27FC236}">
                <a16:creationId xmlns:a16="http://schemas.microsoft.com/office/drawing/2014/main" id="{310EB77E-A588-4449-B12F-138F62577F29}"/>
              </a:ext>
            </a:extLst>
          </p:cNvPr>
          <p:cNvSpPr txBox="1"/>
          <p:nvPr/>
        </p:nvSpPr>
        <p:spPr>
          <a:xfrm>
            <a:off x="7761787" y="1126387"/>
            <a:ext cx="1221809" cy="300082"/>
          </a:xfrm>
          <a:prstGeom prst="rect">
            <a:avLst/>
          </a:prstGeom>
          <a:noFill/>
        </p:spPr>
        <p:txBody>
          <a:bodyPr wrap="none" rtlCol="0">
            <a:spAutoFit/>
          </a:bodyPr>
          <a:lstStyle/>
          <a:p>
            <a:pPr defTabSz="685800"/>
            <a:r>
              <a:rPr lang="en-US" altLang="zh-CN" sz="1350" dirty="0">
                <a:solidFill>
                  <a:prstClr val="black"/>
                </a:solidFill>
                <a:latin typeface="等线" panose="020F0502020204030204"/>
                <a:ea typeface="等线" panose="02010600030101010101" pitchFamily="2" charset="-122"/>
              </a:rPr>
              <a:t>Negative data</a:t>
            </a:r>
            <a:endParaRPr lang="zh-CN" altLang="en-US" sz="1350" dirty="0">
              <a:solidFill>
                <a:prstClr val="black"/>
              </a:solidFill>
              <a:latin typeface="等线" panose="020F0502020204030204"/>
              <a:ea typeface="等线" panose="02010600030101010101" pitchFamily="2" charset="-122"/>
            </a:endParaRPr>
          </a:p>
        </p:txBody>
      </p:sp>
      <p:sp>
        <p:nvSpPr>
          <p:cNvPr id="120" name="流程图: 接点 119">
            <a:extLst>
              <a:ext uri="{FF2B5EF4-FFF2-40B4-BE49-F238E27FC236}">
                <a16:creationId xmlns:a16="http://schemas.microsoft.com/office/drawing/2014/main" id="{D432EC13-B0E8-4F5B-925F-C8FCAE4A8B52}"/>
              </a:ext>
            </a:extLst>
          </p:cNvPr>
          <p:cNvSpPr/>
          <p:nvPr/>
        </p:nvSpPr>
        <p:spPr>
          <a:xfrm>
            <a:off x="7060932" y="123751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1" name="流程图: 接点 120">
            <a:extLst>
              <a:ext uri="{FF2B5EF4-FFF2-40B4-BE49-F238E27FC236}">
                <a16:creationId xmlns:a16="http://schemas.microsoft.com/office/drawing/2014/main" id="{6EDEB38B-A7F1-4B37-8F06-2F08432856F7}"/>
              </a:ext>
            </a:extLst>
          </p:cNvPr>
          <p:cNvSpPr/>
          <p:nvPr/>
        </p:nvSpPr>
        <p:spPr>
          <a:xfrm>
            <a:off x="9009500" y="1233244"/>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pic>
        <p:nvPicPr>
          <p:cNvPr id="219" name="图片 218">
            <a:extLst>
              <a:ext uri="{FF2B5EF4-FFF2-40B4-BE49-F238E27FC236}">
                <a16:creationId xmlns:a16="http://schemas.microsoft.com/office/drawing/2014/main" id="{09A51558-3EE7-4D18-AFEA-E1894D085F2E}"/>
              </a:ext>
            </a:extLst>
          </p:cNvPr>
          <p:cNvPicPr>
            <a:picLocks noChangeAspect="1"/>
          </p:cNvPicPr>
          <p:nvPr/>
        </p:nvPicPr>
        <p:blipFill>
          <a:blip r:embed="rId4"/>
          <a:stretch>
            <a:fillRect/>
          </a:stretch>
        </p:blipFill>
        <p:spPr>
          <a:xfrm>
            <a:off x="6980518" y="1588199"/>
            <a:ext cx="4006155" cy="3990546"/>
          </a:xfrm>
          <a:prstGeom prst="rect">
            <a:avLst/>
          </a:prstGeom>
        </p:spPr>
      </p:pic>
      <p:cxnSp>
        <p:nvCxnSpPr>
          <p:cNvPr id="224" name="连接符: 曲线 223">
            <a:extLst>
              <a:ext uri="{FF2B5EF4-FFF2-40B4-BE49-F238E27FC236}">
                <a16:creationId xmlns:a16="http://schemas.microsoft.com/office/drawing/2014/main" id="{0F333568-5E76-4958-A2AB-EA70CE82BCBA}"/>
              </a:ext>
            </a:extLst>
          </p:cNvPr>
          <p:cNvCxnSpPr>
            <a:cxnSpLocks/>
            <a:stCxn id="55" idx="3"/>
          </p:cNvCxnSpPr>
          <p:nvPr/>
        </p:nvCxnSpPr>
        <p:spPr>
          <a:xfrm>
            <a:off x="4802434" y="2943609"/>
            <a:ext cx="2107413" cy="569726"/>
          </a:xfrm>
          <a:prstGeom prst="curvedConnector3">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5" name="箭头: 右 224">
            <a:extLst>
              <a:ext uri="{FF2B5EF4-FFF2-40B4-BE49-F238E27FC236}">
                <a16:creationId xmlns:a16="http://schemas.microsoft.com/office/drawing/2014/main" id="{D1F92520-75A2-41D7-BA87-DCF8C7DE2D54}"/>
              </a:ext>
            </a:extLst>
          </p:cNvPr>
          <p:cNvSpPr/>
          <p:nvPr/>
        </p:nvSpPr>
        <p:spPr>
          <a:xfrm rot="5400000">
            <a:off x="8188647" y="5645125"/>
            <a:ext cx="368087" cy="21629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7" name="文本框 226">
            <a:extLst>
              <a:ext uri="{FF2B5EF4-FFF2-40B4-BE49-F238E27FC236}">
                <a16:creationId xmlns:a16="http://schemas.microsoft.com/office/drawing/2014/main" id="{5E98C047-A6C7-4DFB-8D4A-DCA84464ED97}"/>
              </a:ext>
            </a:extLst>
          </p:cNvPr>
          <p:cNvSpPr txBox="1"/>
          <p:nvPr/>
        </p:nvSpPr>
        <p:spPr>
          <a:xfrm>
            <a:off x="7761788" y="6009161"/>
            <a:ext cx="1542800" cy="33855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有监督分类器</a:t>
            </a:r>
            <a:endParaRPr lang="zh-CN" altLang="en-US" sz="1600" dirty="0">
              <a:latin typeface="微软雅黑" panose="020B0503020204020204" pitchFamily="34" charset="-122"/>
              <a:ea typeface="微软雅黑" panose="020B0503020204020204" pitchFamily="34" charset="-122"/>
            </a:endParaRPr>
          </a:p>
        </p:txBody>
      </p:sp>
      <p:sp>
        <p:nvSpPr>
          <p:cNvPr id="124" name="箭头: 右 123">
            <a:extLst>
              <a:ext uri="{FF2B5EF4-FFF2-40B4-BE49-F238E27FC236}">
                <a16:creationId xmlns:a16="http://schemas.microsoft.com/office/drawing/2014/main" id="{35EEBF09-15B5-416F-8E6B-0625B01CF876}"/>
              </a:ext>
            </a:extLst>
          </p:cNvPr>
          <p:cNvSpPr/>
          <p:nvPr/>
        </p:nvSpPr>
        <p:spPr>
          <a:xfrm rot="19750993">
            <a:off x="9498241" y="5697432"/>
            <a:ext cx="836163" cy="30786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3" name="文本框 122">
            <a:extLst>
              <a:ext uri="{FF2B5EF4-FFF2-40B4-BE49-F238E27FC236}">
                <a16:creationId xmlns:a16="http://schemas.microsoft.com/office/drawing/2014/main" id="{BF414791-494B-4A4B-B5CD-451DB66051CE}"/>
              </a:ext>
            </a:extLst>
          </p:cNvPr>
          <p:cNvSpPr txBox="1"/>
          <p:nvPr/>
        </p:nvSpPr>
        <p:spPr>
          <a:xfrm>
            <a:off x="10456830" y="2389123"/>
            <a:ext cx="95180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重复</a:t>
            </a:r>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T</a:t>
            </a:r>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次</a:t>
            </a:r>
            <a:endParaRPr lang="zh-CN" altLang="en-US" sz="1100" dirty="0"/>
          </a:p>
        </p:txBody>
      </p:sp>
    </p:spTree>
    <p:extLst>
      <p:ext uri="{BB962C8B-B14F-4D97-AF65-F5344CB8AC3E}">
        <p14:creationId xmlns:p14="http://schemas.microsoft.com/office/powerpoint/2010/main" val="3421194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研究内容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：实验设置</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18</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2"/>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AC2544E1-88C5-482E-9E0B-8A73B99CF544}"/>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为了比较不同的半监督学习方法在解决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作为基学习器。</a:t>
            </a:r>
          </a:p>
        </p:txBody>
      </p:sp>
      <p:sp>
        <p:nvSpPr>
          <p:cNvPr id="17" name="文本框 16">
            <a:extLst>
              <a:ext uri="{FF2B5EF4-FFF2-40B4-BE49-F238E27FC236}">
                <a16:creationId xmlns:a16="http://schemas.microsoft.com/office/drawing/2014/main" id="{1008C376-291C-4FE0-92F7-57498EFEA6FB}"/>
              </a:ext>
            </a:extLst>
          </p:cNvPr>
          <p:cNvSpPr txBox="1"/>
          <p:nvPr/>
        </p:nvSpPr>
        <p:spPr>
          <a:xfrm>
            <a:off x="3885557" y="3525857"/>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问题，隐藏了部分训练数据的标签，只保留少量正样本标签。</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2ACF8C2-DE29-46B9-B93D-365068A7E5F8}"/>
                  </a:ext>
                </a:extLst>
              </p:cNvPr>
              <p:cNvSpPr txBox="1"/>
              <p:nvPr/>
            </p:nvSpPr>
            <p:spPr>
              <a:xfrm>
                <a:off x="3885557" y="4784792"/>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8" name="文本框 17">
                <a:extLst>
                  <a:ext uri="{FF2B5EF4-FFF2-40B4-BE49-F238E27FC236}">
                    <a16:creationId xmlns:a16="http://schemas.microsoft.com/office/drawing/2014/main" id="{32ACF8C2-DE29-46B9-B93D-365068A7E5F8}"/>
                  </a:ext>
                </a:extLst>
              </p:cNvPr>
              <p:cNvSpPr txBox="1">
                <a:spLocks noRot="1" noChangeAspect="1" noMove="1" noResize="1" noEditPoints="1" noAdjustHandles="1" noChangeArrowheads="1" noChangeShapeType="1" noTextEdit="1"/>
              </p:cNvSpPr>
              <p:nvPr/>
            </p:nvSpPr>
            <p:spPr>
              <a:xfrm>
                <a:off x="3885557" y="4784792"/>
                <a:ext cx="5251209" cy="154465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9152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研究内容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：实验结果</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19</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3"/>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aphicFrame>
        <p:nvGraphicFramePr>
          <p:cNvPr id="35" name="表格 34">
            <a:extLst>
              <a:ext uri="{FF2B5EF4-FFF2-40B4-BE49-F238E27FC236}">
                <a16:creationId xmlns:a16="http://schemas.microsoft.com/office/drawing/2014/main" id="{CCF589A1-33F8-4023-B4A2-936CA1C08563}"/>
              </a:ext>
            </a:extLst>
          </p:cNvPr>
          <p:cNvGraphicFramePr>
            <a:graphicFrameLocks noGrp="1"/>
          </p:cNvGraphicFramePr>
          <p:nvPr>
            <p:extLst>
              <p:ext uri="{D42A27DB-BD31-4B8C-83A1-F6EECF244321}">
                <p14:modId xmlns:p14="http://schemas.microsoft.com/office/powerpoint/2010/main" val="3361756369"/>
              </p:ext>
            </p:extLst>
          </p:nvPr>
        </p:nvGraphicFramePr>
        <p:xfrm>
          <a:off x="2224279" y="1290917"/>
          <a:ext cx="8957594" cy="4468682"/>
        </p:xfrm>
        <a:graphic>
          <a:graphicData uri="http://schemas.openxmlformats.org/drawingml/2006/table">
            <a:tbl>
              <a:tblPr>
                <a:tableStyleId>{2D5ABB26-0587-4C30-8999-92F81FD0307C}</a:tableStyleId>
              </a:tblPr>
              <a:tblGrid>
                <a:gridCol w="562596">
                  <a:extLst>
                    <a:ext uri="{9D8B030D-6E8A-4147-A177-3AD203B41FA5}">
                      <a16:colId xmlns:a16="http://schemas.microsoft.com/office/drawing/2014/main" val="4007984206"/>
                    </a:ext>
                  </a:extLst>
                </a:gridCol>
                <a:gridCol w="2065784">
                  <a:extLst>
                    <a:ext uri="{9D8B030D-6E8A-4147-A177-3AD203B41FA5}">
                      <a16:colId xmlns:a16="http://schemas.microsoft.com/office/drawing/2014/main" val="4202455901"/>
                    </a:ext>
                  </a:extLst>
                </a:gridCol>
                <a:gridCol w="703246">
                  <a:extLst>
                    <a:ext uri="{9D8B030D-6E8A-4147-A177-3AD203B41FA5}">
                      <a16:colId xmlns:a16="http://schemas.microsoft.com/office/drawing/2014/main" val="2906848398"/>
                    </a:ext>
                  </a:extLst>
                </a:gridCol>
                <a:gridCol w="703246">
                  <a:extLst>
                    <a:ext uri="{9D8B030D-6E8A-4147-A177-3AD203B41FA5}">
                      <a16:colId xmlns:a16="http://schemas.microsoft.com/office/drawing/2014/main" val="2600417402"/>
                    </a:ext>
                  </a:extLst>
                </a:gridCol>
                <a:gridCol w="703246">
                  <a:extLst>
                    <a:ext uri="{9D8B030D-6E8A-4147-A177-3AD203B41FA5}">
                      <a16:colId xmlns:a16="http://schemas.microsoft.com/office/drawing/2014/main" val="1036492531"/>
                    </a:ext>
                  </a:extLst>
                </a:gridCol>
                <a:gridCol w="703246">
                  <a:extLst>
                    <a:ext uri="{9D8B030D-6E8A-4147-A177-3AD203B41FA5}">
                      <a16:colId xmlns:a16="http://schemas.microsoft.com/office/drawing/2014/main" val="237847693"/>
                    </a:ext>
                  </a:extLst>
                </a:gridCol>
                <a:gridCol w="703246">
                  <a:extLst>
                    <a:ext uri="{9D8B030D-6E8A-4147-A177-3AD203B41FA5}">
                      <a16:colId xmlns:a16="http://schemas.microsoft.com/office/drawing/2014/main" val="2308385688"/>
                    </a:ext>
                  </a:extLst>
                </a:gridCol>
                <a:gridCol w="703246">
                  <a:extLst>
                    <a:ext uri="{9D8B030D-6E8A-4147-A177-3AD203B41FA5}">
                      <a16:colId xmlns:a16="http://schemas.microsoft.com/office/drawing/2014/main" val="3586387500"/>
                    </a:ext>
                  </a:extLst>
                </a:gridCol>
                <a:gridCol w="703246">
                  <a:extLst>
                    <a:ext uri="{9D8B030D-6E8A-4147-A177-3AD203B41FA5}">
                      <a16:colId xmlns:a16="http://schemas.microsoft.com/office/drawing/2014/main" val="2403777068"/>
                    </a:ext>
                  </a:extLst>
                </a:gridCol>
                <a:gridCol w="703246">
                  <a:extLst>
                    <a:ext uri="{9D8B030D-6E8A-4147-A177-3AD203B41FA5}">
                      <a16:colId xmlns:a16="http://schemas.microsoft.com/office/drawing/2014/main" val="3252204856"/>
                    </a:ext>
                  </a:extLst>
                </a:gridCol>
                <a:gridCol w="703246">
                  <a:extLst>
                    <a:ext uri="{9D8B030D-6E8A-4147-A177-3AD203B41FA5}">
                      <a16:colId xmlns:a16="http://schemas.microsoft.com/office/drawing/2014/main" val="4094592211"/>
                    </a:ext>
                  </a:extLst>
                </a:gridCol>
              </a:tblGrid>
              <a:tr h="188012">
                <a:tc gridSpan="2">
                  <a:txBody>
                    <a:bodyPr/>
                    <a:lstStyle/>
                    <a:p>
                      <a:pPr algn="l" fontAlgn="b"/>
                      <a:r>
                        <a:rPr lang="en-US" sz="900" u="none" strike="noStrike" dirty="0">
                          <a:effectLst/>
                          <a:latin typeface="微软雅黑" panose="020B0503020204020204" pitchFamily="34" charset="-122"/>
                          <a:ea typeface="微软雅黑" panose="020B0503020204020204" pitchFamily="34" charset="-122"/>
                        </a:rPr>
                        <a:t>Datasets &amp; Methods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1000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1900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8521137"/>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Bank</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31.25%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24.85%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24.53%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20.31%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13.44%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59"/>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13.60%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12.66%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3976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27.82%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617583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1728058"/>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19.38%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491595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50.03%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40.20%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32.64%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28.99%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07482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41.74%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33.46%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28.22%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13680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46.66%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275913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24.10%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082380"/>
                  </a:ext>
                </a:extLst>
              </a:tr>
              <a:tr h="118507">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77.00%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68.25%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66.86%</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63.80%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59.62%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57.63%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54.26%</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53.95%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52.38%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91484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Credit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29.29%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23.47%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3633485"/>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350368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24.92%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808611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920121"/>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8941335"/>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38.21%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44366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27.48%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2598831"/>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33.29%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31.77%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27.57%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19797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9726264"/>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51.25%</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50.83%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50.14%</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48.50%</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47.69%</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45.88%</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41.82%</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40.82%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39.82%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720543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Census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37.72%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37.06%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36.39%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35.94%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36.05%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35.49%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34.15%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2501122"/>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38.61%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35.71%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313646"/>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36.51%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02562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8502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35.94%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35.04%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34.15%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25909"/>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946212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55.00%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28014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597306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44.50%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41.40%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45.30%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7996311"/>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99.43%</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94.57%</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88.50%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84.08%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80.08%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75.08%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196675"/>
                  </a:ext>
                </a:extLst>
              </a:tr>
            </a:tbl>
          </a:graphicData>
        </a:graphic>
      </p:graphicFrame>
      <p:graphicFrame>
        <p:nvGraphicFramePr>
          <p:cNvPr id="15" name="对象 14">
            <a:extLst>
              <a:ext uri="{FF2B5EF4-FFF2-40B4-BE49-F238E27FC236}">
                <a16:creationId xmlns:a16="http://schemas.microsoft.com/office/drawing/2014/main" id="{50825D43-6620-42FF-9A4E-C1B61E970D43}"/>
              </a:ext>
            </a:extLst>
          </p:cNvPr>
          <p:cNvGraphicFramePr>
            <a:graphicFrameLocks noChangeAspect="1"/>
          </p:cNvGraphicFramePr>
          <p:nvPr>
            <p:extLst>
              <p:ext uri="{D42A27DB-BD31-4B8C-83A1-F6EECF244321}">
                <p14:modId xmlns:p14="http://schemas.microsoft.com/office/powerpoint/2010/main" val="2853981092"/>
              </p:ext>
            </p:extLst>
          </p:nvPr>
        </p:nvGraphicFramePr>
        <p:xfrm>
          <a:off x="4363945" y="1321002"/>
          <a:ext cx="317500" cy="139700"/>
        </p:xfrm>
        <a:graphic>
          <a:graphicData uri="http://schemas.openxmlformats.org/presentationml/2006/ole">
            <mc:AlternateContent xmlns:mc="http://schemas.openxmlformats.org/markup-compatibility/2006">
              <mc:Choice xmlns:v="urn:schemas-microsoft-com:vml" Requires="v">
                <p:oleObj spid="_x0000_s1286" name="Equation" r:id="rId4" imgW="317160" imgH="139680" progId="Equation.DSMT4">
                  <p:embed/>
                </p:oleObj>
              </mc:Choice>
              <mc:Fallback>
                <p:oleObj name="Equation" r:id="rId4" imgW="317160" imgH="139680" progId="Equation.DSMT4">
                  <p:embed/>
                  <p:pic>
                    <p:nvPicPr>
                      <p:cNvPr id="0" name=""/>
                      <p:cNvPicPr/>
                      <p:nvPr/>
                    </p:nvPicPr>
                    <p:blipFill>
                      <a:blip r:embed="rId5"/>
                      <a:stretch>
                        <a:fillRect/>
                      </a:stretch>
                    </p:blipFill>
                    <p:spPr>
                      <a:xfrm>
                        <a:off x="4363945" y="1321002"/>
                        <a:ext cx="317500" cy="139700"/>
                      </a:xfrm>
                      <a:prstGeom prst="rect">
                        <a:avLst/>
                      </a:prstGeom>
                    </p:spPr>
                  </p:pic>
                </p:oleObj>
              </mc:Fallback>
            </mc:AlternateContent>
          </a:graphicData>
        </a:graphic>
      </p:graphicFrame>
      <p:sp>
        <p:nvSpPr>
          <p:cNvPr id="37" name="文本框 36">
            <a:extLst>
              <a:ext uri="{FF2B5EF4-FFF2-40B4-BE49-F238E27FC236}">
                <a16:creationId xmlns:a16="http://schemas.microsoft.com/office/drawing/2014/main" id="{EE62342A-747E-40E4-BA4E-553B6BEEAA9E}"/>
              </a:ext>
            </a:extLst>
          </p:cNvPr>
          <p:cNvSpPr txBox="1"/>
          <p:nvPr/>
        </p:nvSpPr>
        <p:spPr>
          <a:xfrm>
            <a:off x="1245239" y="6043043"/>
            <a:ext cx="2537224" cy="407291"/>
          </a:xfrm>
          <a:prstGeom prst="rect">
            <a:avLst/>
          </a:prstGeom>
          <a:noFill/>
        </p:spPr>
        <p:txBody>
          <a:bodyPr wrap="square" rtlCol="0">
            <a:spAutoFit/>
          </a:bodyPr>
          <a:lstStyle/>
          <a:p>
            <a:pPr algn="ctr">
              <a:lnSpc>
                <a:spcPct val="110000"/>
              </a:lnSpc>
              <a:buSzPct val="80000"/>
            </a:pPr>
            <a:r>
              <a:rPr kumimoji="1" lang="zh-CN" altLang="en-US" sz="2000" b="1" spc="110" dirty="0">
                <a:solidFill>
                  <a:schemeClr val="accent1"/>
                </a:solidFill>
                <a:latin typeface="Microsoft YaHei" panose="020B0503020204020204" pitchFamily="34" charset="-122"/>
                <a:ea typeface="Microsoft YaHei" panose="020B0503020204020204" pitchFamily="34" charset="-122"/>
              </a:rPr>
              <a:t>结论</a:t>
            </a:r>
          </a:p>
        </p:txBody>
      </p:sp>
      <p:sp>
        <p:nvSpPr>
          <p:cNvPr id="39" name="文本框 38">
            <a:extLst>
              <a:ext uri="{FF2B5EF4-FFF2-40B4-BE49-F238E27FC236}">
                <a16:creationId xmlns:a16="http://schemas.microsoft.com/office/drawing/2014/main" id="{4DDF1B8D-856E-4CE1-9C8A-9F24C830D4AF}"/>
              </a:ext>
            </a:extLst>
          </p:cNvPr>
          <p:cNvSpPr txBox="1"/>
          <p:nvPr/>
        </p:nvSpPr>
        <p:spPr>
          <a:xfrm>
            <a:off x="2844803" y="6171425"/>
            <a:ext cx="8498434" cy="430887"/>
          </a:xfrm>
          <a:prstGeom prst="rect">
            <a:avLst/>
          </a:prstGeom>
          <a:noFill/>
        </p:spPr>
        <p:txBody>
          <a:bodyPr wrap="square">
            <a:spAutoFit/>
          </a:bodyPr>
          <a:lstStyle/>
          <a:p>
            <a:r>
              <a:rPr kumimoji="1" lang="en-US" altLang="zh-CN"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GBDT</a:t>
            </a:r>
            <a:r>
              <a:rPr kumimoji="1" lang="zh-CN" altLang="en-US"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Bagging GBDT</a:t>
            </a:r>
            <a:r>
              <a:rPr kumimoji="1" lang="zh-CN" altLang="en-US"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2Step_GBDT</a:t>
            </a:r>
            <a:r>
              <a:rPr kumimoji="1" lang="zh-CN" altLang="en-US"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a:t>
            </a:r>
            <a:r>
              <a:rPr kumimoji="1" lang="en-US" altLang="zh-CN" sz="1100" b="1" spc="120" dirty="0" err="1">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No_Fed_VFPU_GBDT</a:t>
            </a:r>
            <a:r>
              <a:rPr kumimoji="1" lang="zh-CN" altLang="en-US"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这四个方法在解决</a:t>
            </a:r>
            <a:r>
              <a:rPr kumimoji="1" lang="en-US" altLang="zh-CN"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问题上的性能表现较好，其中</a:t>
            </a:r>
            <a:r>
              <a:rPr kumimoji="1" lang="en-US" altLang="zh-CN" sz="1100" b="1" spc="120" dirty="0" err="1">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No_Fed_VFPU_GBDT</a:t>
            </a:r>
            <a:r>
              <a:rPr kumimoji="1" lang="zh-CN" altLang="en-US"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表现最好。</a:t>
            </a:r>
            <a:endParaRPr lang="zh-CN" altLang="en-US" sz="1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115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8824572-9F6A-0087-B1D4-B927F6A27522}"/>
              </a:ext>
            </a:extLst>
          </p:cNvPr>
          <p:cNvSpPr/>
          <p:nvPr/>
        </p:nvSpPr>
        <p:spPr>
          <a:xfrm>
            <a:off x="1" y="3355522"/>
            <a:ext cx="3898499" cy="400109"/>
          </a:xfrm>
          <a:prstGeom prst="rect">
            <a:avLst/>
          </a:prstGeom>
          <a:ln>
            <a:noFill/>
          </a:ln>
          <a:effectLst>
            <a:outerShdw blurRad="387740" dist="38100" algn="l" rotWithShape="0">
              <a:schemeClr val="accent1">
                <a:lumMod val="75000"/>
                <a:alpha val="14476"/>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D6DE4CD6-59E0-41D3-A89D-9FABCC3819A5}"/>
              </a:ext>
            </a:extLst>
          </p:cNvPr>
          <p:cNvSpPr txBox="1"/>
          <p:nvPr/>
        </p:nvSpPr>
        <p:spPr>
          <a:xfrm>
            <a:off x="1970894" y="2586080"/>
            <a:ext cx="1927606" cy="400110"/>
          </a:xfrm>
          <a:prstGeom prst="rect">
            <a:avLst/>
          </a:prstGeom>
          <a:noFill/>
        </p:spPr>
        <p:txBody>
          <a:bodyPr wrap="square" rtlCol="0">
            <a:spAutoFit/>
          </a:bodyPr>
          <a:lstStyle/>
          <a:p>
            <a:pPr algn="ctr"/>
            <a:r>
              <a:rPr kumimoji="1" lang="en-US" altLang="zh-CN" sz="2000" b="1" spc="300" dirty="0">
                <a:solidFill>
                  <a:schemeClr val="bg1">
                    <a:lumMod val="85000"/>
                  </a:schemeClr>
                </a:solidFill>
                <a:latin typeface="Arial" panose="020B0604020202020204" pitchFamily="34" charset="0"/>
                <a:cs typeface="Arial" panose="020B0604020202020204" pitchFamily="34" charset="0"/>
              </a:rPr>
              <a:t>CONTENTS</a:t>
            </a:r>
            <a:endParaRPr kumimoji="1" lang="zh-CN" altLang="en-US" sz="2000" b="1" spc="300" dirty="0">
              <a:solidFill>
                <a:schemeClr val="bg1">
                  <a:lumMod val="85000"/>
                </a:schemeClr>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5A211A6B-EEFA-7300-3B47-BEAC8EDB30D4}"/>
              </a:ext>
            </a:extLst>
          </p:cNvPr>
          <p:cNvSpPr txBox="1"/>
          <p:nvPr/>
        </p:nvSpPr>
        <p:spPr>
          <a:xfrm>
            <a:off x="2235955" y="1816639"/>
            <a:ext cx="1662545" cy="769441"/>
          </a:xfrm>
          <a:prstGeom prst="rect">
            <a:avLst/>
          </a:prstGeom>
          <a:noFill/>
        </p:spPr>
        <p:txBody>
          <a:bodyPr wrap="square" rtlCol="0">
            <a:spAutoFit/>
          </a:bodyPr>
          <a:lstStyle/>
          <a:p>
            <a:pPr algn="r"/>
            <a:r>
              <a:rPr kumimoji="1" lang="zh-CN" altLang="en-US" sz="4400" b="1" spc="300" dirty="0">
                <a:solidFill>
                  <a:schemeClr val="accent1"/>
                </a:solidFill>
                <a:latin typeface="Microsoft YaHei" panose="020B0503020204020204" pitchFamily="34" charset="-122"/>
                <a:ea typeface="Microsoft YaHei" panose="020B0503020204020204" pitchFamily="34" charset="-122"/>
              </a:rPr>
              <a:t>目录</a:t>
            </a:r>
          </a:p>
        </p:txBody>
      </p:sp>
      <p:sp>
        <p:nvSpPr>
          <p:cNvPr id="11" name="文本框 10">
            <a:extLst>
              <a:ext uri="{FF2B5EF4-FFF2-40B4-BE49-F238E27FC236}">
                <a16:creationId xmlns:a16="http://schemas.microsoft.com/office/drawing/2014/main" id="{E7991743-2EBC-4D07-4926-BC9B77B01091}"/>
              </a:ext>
            </a:extLst>
          </p:cNvPr>
          <p:cNvSpPr txBox="1"/>
          <p:nvPr/>
        </p:nvSpPr>
        <p:spPr>
          <a:xfrm>
            <a:off x="5636237" y="2279676"/>
            <a:ext cx="4973054" cy="523220"/>
          </a:xfrm>
          <a:prstGeom prst="rect">
            <a:avLst/>
          </a:prstGeom>
          <a:noFill/>
        </p:spPr>
        <p:txBody>
          <a:bodyPr wrap="square" rtlCol="0">
            <a:spAutoFit/>
          </a:bodyPr>
          <a:lstStyle/>
          <a:p>
            <a:r>
              <a:rPr kumimoji="1" lang="en-US" altLang="zh-CN" sz="2800" b="1" spc="300" dirty="0">
                <a:solidFill>
                  <a:schemeClr val="accent1"/>
                </a:solidFill>
                <a:latin typeface="Arial" panose="020B0604020202020204" pitchFamily="34" charset="0"/>
                <a:ea typeface="Microsoft YaHei" panose="020B0503020204020204" pitchFamily="34" charset="-122"/>
                <a:cs typeface="Arial" panose="020B0604020202020204" pitchFamily="34" charset="0"/>
              </a:rPr>
              <a:t>1. </a:t>
            </a:r>
            <a:r>
              <a:rPr kumimoji="1" lang="zh-CN" altLang="en-US" sz="2800" b="1" spc="300" dirty="0">
                <a:solidFill>
                  <a:schemeClr val="accent1"/>
                </a:solidFill>
                <a:latin typeface="Arial" panose="020B0604020202020204" pitchFamily="34" charset="0"/>
                <a:ea typeface="Microsoft YaHei" panose="020B0503020204020204" pitchFamily="34" charset="-122"/>
                <a:cs typeface="Arial" panose="020B0604020202020204" pitchFamily="34" charset="0"/>
              </a:rPr>
              <a:t>研究背景及意义</a:t>
            </a:r>
          </a:p>
        </p:txBody>
      </p:sp>
      <p:sp>
        <p:nvSpPr>
          <p:cNvPr id="12" name="文本框 11">
            <a:extLst>
              <a:ext uri="{FF2B5EF4-FFF2-40B4-BE49-F238E27FC236}">
                <a16:creationId xmlns:a16="http://schemas.microsoft.com/office/drawing/2014/main" id="{AC510C70-1DC9-84FD-7141-C2820E7E56C9}"/>
              </a:ext>
            </a:extLst>
          </p:cNvPr>
          <p:cNvSpPr txBox="1"/>
          <p:nvPr/>
        </p:nvSpPr>
        <p:spPr>
          <a:xfrm>
            <a:off x="5636237" y="3151879"/>
            <a:ext cx="4973054" cy="523220"/>
          </a:xfrm>
          <a:prstGeom prst="rect">
            <a:avLst/>
          </a:prstGeom>
          <a:noFill/>
        </p:spPr>
        <p:txBody>
          <a:bodyPr wrap="square" rtlCol="0">
            <a:spAutoFit/>
          </a:bodyPr>
          <a:lstStyle/>
          <a:p>
            <a:r>
              <a:rPr kumimoji="1" lang="en-US" altLang="zh-CN" sz="2800" b="1" spc="300" dirty="0">
                <a:solidFill>
                  <a:schemeClr val="accent1"/>
                </a:solidFill>
                <a:latin typeface="Arial" panose="020B0604020202020204" pitchFamily="34" charset="0"/>
                <a:ea typeface="Microsoft YaHei" panose="020B0503020204020204" pitchFamily="34" charset="-122"/>
                <a:cs typeface="Arial" panose="020B0604020202020204" pitchFamily="34" charset="0"/>
              </a:rPr>
              <a:t>2. </a:t>
            </a:r>
            <a:r>
              <a:rPr kumimoji="1" lang="zh-CN" altLang="en-US" sz="2800" b="1" spc="300" dirty="0">
                <a:solidFill>
                  <a:schemeClr val="accent1"/>
                </a:solidFill>
                <a:latin typeface="Arial" panose="020B0604020202020204" pitchFamily="34" charset="0"/>
                <a:ea typeface="Microsoft YaHei" panose="020B0503020204020204" pitchFamily="34" charset="-122"/>
                <a:cs typeface="Arial" panose="020B0604020202020204" pitchFamily="34" charset="0"/>
              </a:rPr>
              <a:t>研究现状</a:t>
            </a:r>
          </a:p>
        </p:txBody>
      </p:sp>
      <p:sp>
        <p:nvSpPr>
          <p:cNvPr id="13" name="文本框 12">
            <a:extLst>
              <a:ext uri="{FF2B5EF4-FFF2-40B4-BE49-F238E27FC236}">
                <a16:creationId xmlns:a16="http://schemas.microsoft.com/office/drawing/2014/main" id="{4CDB2E2B-57E4-11F8-3FF0-3931F071B0B0}"/>
              </a:ext>
            </a:extLst>
          </p:cNvPr>
          <p:cNvSpPr txBox="1"/>
          <p:nvPr/>
        </p:nvSpPr>
        <p:spPr>
          <a:xfrm>
            <a:off x="5636237" y="4024082"/>
            <a:ext cx="4973054" cy="523220"/>
          </a:xfrm>
          <a:prstGeom prst="rect">
            <a:avLst/>
          </a:prstGeom>
          <a:noFill/>
        </p:spPr>
        <p:txBody>
          <a:bodyPr wrap="square" rtlCol="0">
            <a:spAutoFit/>
          </a:bodyPr>
          <a:lstStyle/>
          <a:p>
            <a:r>
              <a:rPr kumimoji="1" lang="en-US" altLang="zh-CN" sz="2800" b="1" spc="300" dirty="0">
                <a:solidFill>
                  <a:schemeClr val="accent1"/>
                </a:solidFill>
                <a:latin typeface="Arial" panose="020B0604020202020204" pitchFamily="34" charset="0"/>
                <a:ea typeface="Microsoft YaHei" panose="020B0503020204020204" pitchFamily="34" charset="-122"/>
                <a:cs typeface="Arial" panose="020B0604020202020204" pitchFamily="34" charset="0"/>
              </a:rPr>
              <a:t>3.</a:t>
            </a:r>
            <a:r>
              <a:rPr kumimoji="1" lang="zh-CN" altLang="en-US" sz="2800" b="1" spc="300" dirty="0">
                <a:solidFill>
                  <a:schemeClr val="accent1"/>
                </a:solidFill>
                <a:latin typeface="Arial" panose="020B0604020202020204" pitchFamily="34" charset="0"/>
                <a:ea typeface="Microsoft YaHei" panose="020B0503020204020204" pitchFamily="34" charset="-122"/>
                <a:cs typeface="Arial" panose="020B0604020202020204" pitchFamily="34" charset="0"/>
              </a:rPr>
              <a:t> 研究方向和未来计划</a:t>
            </a:r>
          </a:p>
        </p:txBody>
      </p:sp>
      <p:sp>
        <p:nvSpPr>
          <p:cNvPr id="14" name="文本框 13">
            <a:extLst>
              <a:ext uri="{FF2B5EF4-FFF2-40B4-BE49-F238E27FC236}">
                <a16:creationId xmlns:a16="http://schemas.microsoft.com/office/drawing/2014/main" id="{3E3F8C04-3922-AD9B-B63A-058BD5755B9D}"/>
              </a:ext>
            </a:extLst>
          </p:cNvPr>
          <p:cNvSpPr txBox="1"/>
          <p:nvPr/>
        </p:nvSpPr>
        <p:spPr>
          <a:xfrm>
            <a:off x="5636237" y="4896285"/>
            <a:ext cx="4973054" cy="523220"/>
          </a:xfrm>
          <a:prstGeom prst="rect">
            <a:avLst/>
          </a:prstGeom>
          <a:noFill/>
        </p:spPr>
        <p:txBody>
          <a:bodyPr wrap="square" rtlCol="0">
            <a:spAutoFit/>
          </a:bodyPr>
          <a:lstStyle/>
          <a:p>
            <a:r>
              <a:rPr kumimoji="1" lang="en-US" altLang="zh-CN" sz="2800" b="1" spc="300" dirty="0">
                <a:solidFill>
                  <a:schemeClr val="accent1"/>
                </a:solidFill>
                <a:latin typeface="Arial" panose="020B0604020202020204" pitchFamily="34" charset="0"/>
                <a:ea typeface="Microsoft YaHei" panose="020B0503020204020204" pitchFamily="34" charset="-122"/>
                <a:cs typeface="Arial" panose="020B0604020202020204" pitchFamily="34" charset="0"/>
              </a:rPr>
              <a:t>4.</a:t>
            </a:r>
            <a:r>
              <a:rPr kumimoji="1" lang="zh-CN" altLang="en-US" sz="2800" b="1" spc="300" dirty="0">
                <a:solidFill>
                  <a:schemeClr val="accent1"/>
                </a:solidFill>
                <a:latin typeface="Arial" panose="020B0604020202020204" pitchFamily="34" charset="0"/>
                <a:ea typeface="Microsoft YaHei" panose="020B0503020204020204" pitchFamily="34" charset="-122"/>
                <a:cs typeface="Arial" panose="020B0604020202020204" pitchFamily="34" charset="0"/>
              </a:rPr>
              <a:t> 后续工作</a:t>
            </a:r>
          </a:p>
        </p:txBody>
      </p:sp>
      <p:pic>
        <p:nvPicPr>
          <p:cNvPr id="19" name="图片 18">
            <a:extLst>
              <a:ext uri="{FF2B5EF4-FFF2-40B4-BE49-F238E27FC236}">
                <a16:creationId xmlns:a16="http://schemas.microsoft.com/office/drawing/2014/main" id="{437159D8-A889-5A91-FEB7-3CF889C193B6}"/>
              </a:ext>
            </a:extLst>
          </p:cNvPr>
          <p:cNvPicPr>
            <a:picLocks noChangeAspect="1"/>
          </p:cNvPicPr>
          <p:nvPr/>
        </p:nvPicPr>
        <p:blipFill>
          <a:blip r:embed="rId2"/>
          <a:srcRect/>
          <a:stretch/>
        </p:blipFill>
        <p:spPr>
          <a:xfrm>
            <a:off x="9732161" y="512103"/>
            <a:ext cx="1962511" cy="424811"/>
          </a:xfrm>
          <a:prstGeom prst="rect">
            <a:avLst/>
          </a:prstGeom>
        </p:spPr>
      </p:pic>
      <p:sp>
        <p:nvSpPr>
          <p:cNvPr id="20" name="椭圆 19">
            <a:extLst>
              <a:ext uri="{FF2B5EF4-FFF2-40B4-BE49-F238E27FC236}">
                <a16:creationId xmlns:a16="http://schemas.microsoft.com/office/drawing/2014/main" id="{4F69F1B7-D13F-88F0-743C-26C2EA3B1DE7}"/>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灯片编号占位符 18">
            <a:extLst>
              <a:ext uri="{FF2B5EF4-FFF2-40B4-BE49-F238E27FC236}">
                <a16:creationId xmlns:a16="http://schemas.microsoft.com/office/drawing/2014/main" id="{002A6A0C-D364-68AC-1C1D-50E30B857E84}"/>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2</a:t>
            </a:fld>
            <a:endParaRPr kumimoji="1" lang="zh-CN" alt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4434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9473560"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研究内容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2</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：针对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问题的多方半监督推荐方法研究</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20</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2"/>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96DFA4B4-43A8-43E8-B673-E8507C5C49DD}"/>
              </a:ext>
            </a:extLst>
          </p:cNvPr>
          <p:cNvPicPr>
            <a:picLocks noChangeAspect="1"/>
          </p:cNvPicPr>
          <p:nvPr/>
        </p:nvPicPr>
        <p:blipFill>
          <a:blip r:embed="rId3"/>
          <a:stretch>
            <a:fillRect/>
          </a:stretch>
        </p:blipFill>
        <p:spPr>
          <a:xfrm>
            <a:off x="2077765" y="1416538"/>
            <a:ext cx="4845058" cy="5441111"/>
          </a:xfrm>
          <a:prstGeom prst="rect">
            <a:avLst/>
          </a:prstGeom>
        </p:spPr>
      </p:pic>
      <p:sp>
        <p:nvSpPr>
          <p:cNvPr id="16" name="文本框 15">
            <a:extLst>
              <a:ext uri="{FF2B5EF4-FFF2-40B4-BE49-F238E27FC236}">
                <a16:creationId xmlns:a16="http://schemas.microsoft.com/office/drawing/2014/main" id="{7D9F024B-7018-45B1-A157-953E7925E028}"/>
              </a:ext>
            </a:extLst>
          </p:cNvPr>
          <p:cNvSpPr txBox="1"/>
          <p:nvPr/>
        </p:nvSpPr>
        <p:spPr>
          <a:xfrm>
            <a:off x="2623675" y="1100292"/>
            <a:ext cx="8357941"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Vertical Federated Learning with Positive and Unlabeled data</a:t>
            </a:r>
            <a:endParaRPr lang="zh-CN" altLang="en-US" sz="1600" dirty="0">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BF020360-3F1B-44D5-A586-EDF01BF38F43}"/>
              </a:ext>
            </a:extLst>
          </p:cNvPr>
          <p:cNvPicPr>
            <a:picLocks noChangeAspect="1"/>
          </p:cNvPicPr>
          <p:nvPr/>
        </p:nvPicPr>
        <p:blipFill>
          <a:blip r:embed="rId4"/>
          <a:stretch>
            <a:fillRect/>
          </a:stretch>
        </p:blipFill>
        <p:spPr>
          <a:xfrm>
            <a:off x="8013034" y="1416539"/>
            <a:ext cx="3484699" cy="5441116"/>
          </a:xfrm>
          <a:prstGeom prst="rect">
            <a:avLst/>
          </a:prstGeom>
        </p:spPr>
      </p:pic>
    </p:spTree>
    <p:extLst>
      <p:ext uri="{BB962C8B-B14F-4D97-AF65-F5344CB8AC3E}">
        <p14:creationId xmlns:p14="http://schemas.microsoft.com/office/powerpoint/2010/main" val="649245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研究内容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2</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：实验设置</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21</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2"/>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AC2544E1-88C5-482E-9E0B-8A73B99CF544}"/>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和其他基线方法在解决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作为基学习器。</a:t>
            </a:r>
          </a:p>
        </p:txBody>
      </p:sp>
      <p:sp>
        <p:nvSpPr>
          <p:cNvPr id="17" name="文本框 16">
            <a:extLst>
              <a:ext uri="{FF2B5EF4-FFF2-40B4-BE49-F238E27FC236}">
                <a16:creationId xmlns:a16="http://schemas.microsoft.com/office/drawing/2014/main" id="{1008C376-291C-4FE0-92F7-57498EFEA6FB}"/>
              </a:ext>
            </a:extLst>
          </p:cNvPr>
          <p:cNvSpPr txBox="1"/>
          <p:nvPr/>
        </p:nvSpPr>
        <p:spPr>
          <a:xfrm>
            <a:off x="3885555" y="3391459"/>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问题，将数据纵向切分为三部分，并将其分配给</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三方。我们去掉了</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方和</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方的数据标签，生成了无标签数据</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。对于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方，我们从正向类数据中选取部分作为正向集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，并丢弃了所有其余的正向和负向数据。</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2ACF8C2-DE29-46B9-B93D-365068A7E5F8}"/>
                  </a:ext>
                </a:extLst>
              </p:cNvPr>
              <p:cNvSpPr txBox="1"/>
              <p:nvPr/>
            </p:nvSpPr>
            <p:spPr>
              <a:xfrm>
                <a:off x="3885556" y="5216903"/>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8" name="文本框 17">
                <a:extLst>
                  <a:ext uri="{FF2B5EF4-FFF2-40B4-BE49-F238E27FC236}">
                    <a16:creationId xmlns:a16="http://schemas.microsoft.com/office/drawing/2014/main" id="{32ACF8C2-DE29-46B9-B93D-365068A7E5F8}"/>
                  </a:ext>
                </a:extLst>
              </p:cNvPr>
              <p:cNvSpPr txBox="1">
                <a:spLocks noRot="1" noChangeAspect="1" noMove="1" noResize="1" noEditPoints="1" noAdjustHandles="1" noChangeArrowheads="1" noChangeShapeType="1" noTextEdit="1"/>
              </p:cNvSpPr>
              <p:nvPr/>
            </p:nvSpPr>
            <p:spPr>
              <a:xfrm>
                <a:off x="3885556" y="5216903"/>
                <a:ext cx="5251209" cy="154465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2038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研究内容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2</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：实验结果</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22</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3"/>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aphicFrame>
        <p:nvGraphicFramePr>
          <p:cNvPr id="15" name="对象 14">
            <a:extLst>
              <a:ext uri="{FF2B5EF4-FFF2-40B4-BE49-F238E27FC236}">
                <a16:creationId xmlns:a16="http://schemas.microsoft.com/office/drawing/2014/main" id="{50825D43-6620-42FF-9A4E-C1B61E970D43}"/>
              </a:ext>
            </a:extLst>
          </p:cNvPr>
          <p:cNvGraphicFramePr>
            <a:graphicFrameLocks noChangeAspect="1"/>
          </p:cNvGraphicFramePr>
          <p:nvPr>
            <p:extLst>
              <p:ext uri="{D42A27DB-BD31-4B8C-83A1-F6EECF244321}">
                <p14:modId xmlns:p14="http://schemas.microsoft.com/office/powerpoint/2010/main" val="790009806"/>
              </p:ext>
            </p:extLst>
          </p:nvPr>
        </p:nvGraphicFramePr>
        <p:xfrm>
          <a:off x="4061385" y="2133058"/>
          <a:ext cx="317500" cy="139700"/>
        </p:xfrm>
        <a:graphic>
          <a:graphicData uri="http://schemas.openxmlformats.org/presentationml/2006/ole">
            <mc:AlternateContent xmlns:mc="http://schemas.openxmlformats.org/markup-compatibility/2006">
              <mc:Choice xmlns:v="urn:schemas-microsoft-com:vml" Requires="v">
                <p:oleObj spid="_x0000_s2290" name="Equation" r:id="rId4" imgW="317160" imgH="139680" progId="Equation.DSMT4">
                  <p:embed/>
                </p:oleObj>
              </mc:Choice>
              <mc:Fallback>
                <p:oleObj name="Equation" r:id="rId4" imgW="317160" imgH="139680" progId="Equation.DSMT4">
                  <p:embed/>
                  <p:pic>
                    <p:nvPicPr>
                      <p:cNvPr id="15" name="对象 14">
                        <a:extLst>
                          <a:ext uri="{FF2B5EF4-FFF2-40B4-BE49-F238E27FC236}">
                            <a16:creationId xmlns:a16="http://schemas.microsoft.com/office/drawing/2014/main" id="{50825D43-6620-42FF-9A4E-C1B61E970D43}"/>
                          </a:ext>
                        </a:extLst>
                      </p:cNvPr>
                      <p:cNvPicPr/>
                      <p:nvPr/>
                    </p:nvPicPr>
                    <p:blipFill>
                      <a:blip r:embed="rId5"/>
                      <a:stretch>
                        <a:fillRect/>
                      </a:stretch>
                    </p:blipFill>
                    <p:spPr>
                      <a:xfrm>
                        <a:off x="4061385" y="2133058"/>
                        <a:ext cx="317500" cy="139700"/>
                      </a:xfrm>
                      <a:prstGeom prst="rect">
                        <a:avLst/>
                      </a:prstGeom>
                    </p:spPr>
                  </p:pic>
                </p:oleObj>
              </mc:Fallback>
            </mc:AlternateContent>
          </a:graphicData>
        </a:graphic>
      </p:graphicFrame>
      <p:sp>
        <p:nvSpPr>
          <p:cNvPr id="37" name="文本框 36">
            <a:extLst>
              <a:ext uri="{FF2B5EF4-FFF2-40B4-BE49-F238E27FC236}">
                <a16:creationId xmlns:a16="http://schemas.microsoft.com/office/drawing/2014/main" id="{EE62342A-747E-40E4-BA4E-553B6BEEAA9E}"/>
              </a:ext>
            </a:extLst>
          </p:cNvPr>
          <p:cNvSpPr txBox="1"/>
          <p:nvPr/>
        </p:nvSpPr>
        <p:spPr>
          <a:xfrm>
            <a:off x="1245239" y="6043043"/>
            <a:ext cx="2537224" cy="407291"/>
          </a:xfrm>
          <a:prstGeom prst="rect">
            <a:avLst/>
          </a:prstGeom>
          <a:noFill/>
        </p:spPr>
        <p:txBody>
          <a:bodyPr wrap="square" rtlCol="0">
            <a:spAutoFit/>
          </a:bodyPr>
          <a:lstStyle/>
          <a:p>
            <a:pPr algn="ctr">
              <a:lnSpc>
                <a:spcPct val="110000"/>
              </a:lnSpc>
              <a:buSzPct val="80000"/>
            </a:pPr>
            <a:r>
              <a:rPr kumimoji="1" lang="zh-CN" altLang="en-US" sz="2000" b="1" spc="110" dirty="0">
                <a:solidFill>
                  <a:schemeClr val="accent1"/>
                </a:solidFill>
                <a:latin typeface="Microsoft YaHei" panose="020B0503020204020204" pitchFamily="34" charset="-122"/>
                <a:ea typeface="Microsoft YaHei" panose="020B0503020204020204" pitchFamily="34" charset="-122"/>
              </a:rPr>
              <a:t>结论</a:t>
            </a:r>
          </a:p>
        </p:txBody>
      </p:sp>
      <p:sp>
        <p:nvSpPr>
          <p:cNvPr id="39" name="文本框 38">
            <a:extLst>
              <a:ext uri="{FF2B5EF4-FFF2-40B4-BE49-F238E27FC236}">
                <a16:creationId xmlns:a16="http://schemas.microsoft.com/office/drawing/2014/main" id="{4DDF1B8D-856E-4CE1-9C8A-9F24C830D4AF}"/>
              </a:ext>
            </a:extLst>
          </p:cNvPr>
          <p:cNvSpPr txBox="1"/>
          <p:nvPr/>
        </p:nvSpPr>
        <p:spPr>
          <a:xfrm>
            <a:off x="2844803" y="6171425"/>
            <a:ext cx="8498434" cy="261610"/>
          </a:xfrm>
          <a:prstGeom prst="rect">
            <a:avLst/>
          </a:prstGeom>
          <a:noFill/>
        </p:spPr>
        <p:txBody>
          <a:bodyPr wrap="square">
            <a:spAutoFit/>
          </a:bodyPr>
          <a:lstStyle/>
          <a:p>
            <a:r>
              <a:rPr kumimoji="1" lang="en-US" altLang="zh-CN"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在中推荐可靠正样本的有效性优于其他半监督方法，更好地解决</a:t>
            </a:r>
            <a:r>
              <a:rPr kumimoji="1" lang="en-US" altLang="zh-CN"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a:t>
            </a:r>
            <a:endParaRPr lang="zh-CN" altLang="en-US" sz="1100"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2BB11A15-9080-4BB7-9682-0C98B3D815C4}"/>
              </a:ext>
            </a:extLst>
          </p:cNvPr>
          <p:cNvGraphicFramePr>
            <a:graphicFrameLocks noGrp="1"/>
          </p:cNvGraphicFramePr>
          <p:nvPr>
            <p:extLst>
              <p:ext uri="{D42A27DB-BD31-4B8C-83A1-F6EECF244321}">
                <p14:modId xmlns:p14="http://schemas.microsoft.com/office/powerpoint/2010/main" val="2732825442"/>
              </p:ext>
            </p:extLst>
          </p:nvPr>
        </p:nvGraphicFramePr>
        <p:xfrm>
          <a:off x="2148628" y="2083324"/>
          <a:ext cx="9260008" cy="2818129"/>
        </p:xfrm>
        <a:graphic>
          <a:graphicData uri="http://schemas.openxmlformats.org/drawingml/2006/table">
            <a:tbl>
              <a:tblPr>
                <a:tableStyleId>{2D5ABB26-0587-4C30-8999-92F81FD0307C}</a:tableStyleId>
              </a:tblPr>
              <a:tblGrid>
                <a:gridCol w="616051">
                  <a:extLst>
                    <a:ext uri="{9D8B030D-6E8A-4147-A177-3AD203B41FA5}">
                      <a16:colId xmlns:a16="http://schemas.microsoft.com/office/drawing/2014/main" val="1153585327"/>
                    </a:ext>
                  </a:extLst>
                </a:gridCol>
                <a:gridCol w="1713390">
                  <a:extLst>
                    <a:ext uri="{9D8B030D-6E8A-4147-A177-3AD203B41FA5}">
                      <a16:colId xmlns:a16="http://schemas.microsoft.com/office/drawing/2014/main" val="1638288114"/>
                    </a:ext>
                  </a:extLst>
                </a:gridCol>
                <a:gridCol w="770063">
                  <a:extLst>
                    <a:ext uri="{9D8B030D-6E8A-4147-A177-3AD203B41FA5}">
                      <a16:colId xmlns:a16="http://schemas.microsoft.com/office/drawing/2014/main" val="814940398"/>
                    </a:ext>
                  </a:extLst>
                </a:gridCol>
                <a:gridCol w="770063">
                  <a:extLst>
                    <a:ext uri="{9D8B030D-6E8A-4147-A177-3AD203B41FA5}">
                      <a16:colId xmlns:a16="http://schemas.microsoft.com/office/drawing/2014/main" val="1360030533"/>
                    </a:ext>
                  </a:extLst>
                </a:gridCol>
                <a:gridCol w="770063">
                  <a:extLst>
                    <a:ext uri="{9D8B030D-6E8A-4147-A177-3AD203B41FA5}">
                      <a16:colId xmlns:a16="http://schemas.microsoft.com/office/drawing/2014/main" val="1116029124"/>
                    </a:ext>
                  </a:extLst>
                </a:gridCol>
                <a:gridCol w="770063">
                  <a:extLst>
                    <a:ext uri="{9D8B030D-6E8A-4147-A177-3AD203B41FA5}">
                      <a16:colId xmlns:a16="http://schemas.microsoft.com/office/drawing/2014/main" val="1660842290"/>
                    </a:ext>
                  </a:extLst>
                </a:gridCol>
                <a:gridCol w="770063">
                  <a:extLst>
                    <a:ext uri="{9D8B030D-6E8A-4147-A177-3AD203B41FA5}">
                      <a16:colId xmlns:a16="http://schemas.microsoft.com/office/drawing/2014/main" val="153142625"/>
                    </a:ext>
                  </a:extLst>
                </a:gridCol>
                <a:gridCol w="770063">
                  <a:extLst>
                    <a:ext uri="{9D8B030D-6E8A-4147-A177-3AD203B41FA5}">
                      <a16:colId xmlns:a16="http://schemas.microsoft.com/office/drawing/2014/main" val="1790898189"/>
                    </a:ext>
                  </a:extLst>
                </a:gridCol>
                <a:gridCol w="770063">
                  <a:extLst>
                    <a:ext uri="{9D8B030D-6E8A-4147-A177-3AD203B41FA5}">
                      <a16:colId xmlns:a16="http://schemas.microsoft.com/office/drawing/2014/main" val="577569378"/>
                    </a:ext>
                  </a:extLst>
                </a:gridCol>
                <a:gridCol w="770063">
                  <a:extLst>
                    <a:ext uri="{9D8B030D-6E8A-4147-A177-3AD203B41FA5}">
                      <a16:colId xmlns:a16="http://schemas.microsoft.com/office/drawing/2014/main" val="2361606127"/>
                    </a:ext>
                  </a:extLst>
                </a:gridCol>
                <a:gridCol w="770063">
                  <a:extLst>
                    <a:ext uri="{9D8B030D-6E8A-4147-A177-3AD203B41FA5}">
                      <a16:colId xmlns:a16="http://schemas.microsoft.com/office/drawing/2014/main" val="3280408891"/>
                    </a:ext>
                  </a:extLst>
                </a:gridCol>
              </a:tblGrid>
              <a:tr h="243432">
                <a:tc gridSpan="2">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Datasets &amp; Methods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1000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1600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53943"/>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Bank</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4.70%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518436"/>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182309"/>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6.50%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4335594"/>
                  </a:ext>
                </a:extLst>
              </a:tr>
              <a:tr h="201706">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64.00%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63.10%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62.00%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59.00%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56.90%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54.20%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53.20%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52.30%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071378"/>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Credit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18.00%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6306371"/>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27.50%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3508541"/>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26.30%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0845747"/>
                  </a:ext>
                </a:extLst>
              </a:tr>
              <a:tr h="23140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44.00%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50.25%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48.86%</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46.50%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44.85%</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41.88%</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39.47%</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38.33%</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37.43%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7843121"/>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Census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25.40%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7142370"/>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002723"/>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075774"/>
                  </a:ext>
                </a:extLst>
              </a:tr>
              <a:tr h="20349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99.00%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98.71%</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94.23%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87.25%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80.53%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76.05%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72.74%</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03461"/>
                  </a:ext>
                </a:extLst>
              </a:tr>
            </a:tbl>
          </a:graphicData>
        </a:graphic>
      </p:graphicFrame>
    </p:spTree>
    <p:extLst>
      <p:ext uri="{BB962C8B-B14F-4D97-AF65-F5344CB8AC3E}">
        <p14:creationId xmlns:p14="http://schemas.microsoft.com/office/powerpoint/2010/main" val="576808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研究内容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3</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的改进与优化</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23</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2"/>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1D5192E-9FB6-43AB-A4C5-5C97D1DFD95B}"/>
              </a:ext>
            </a:extLst>
          </p:cNvPr>
          <p:cNvPicPr>
            <a:picLocks noChangeAspect="1"/>
          </p:cNvPicPr>
          <p:nvPr/>
        </p:nvPicPr>
        <p:blipFill>
          <a:blip r:embed="rId3"/>
          <a:stretch>
            <a:fillRect/>
          </a:stretch>
        </p:blipFill>
        <p:spPr>
          <a:xfrm>
            <a:off x="2616136" y="1443267"/>
            <a:ext cx="8331325" cy="3971465"/>
          </a:xfrm>
          <a:prstGeom prst="rect">
            <a:avLst/>
          </a:prstGeom>
        </p:spPr>
      </p:pic>
      <p:sp>
        <p:nvSpPr>
          <p:cNvPr id="19" name="文本框 18">
            <a:extLst>
              <a:ext uri="{FF2B5EF4-FFF2-40B4-BE49-F238E27FC236}">
                <a16:creationId xmlns:a16="http://schemas.microsoft.com/office/drawing/2014/main" id="{5228458F-F718-4893-833A-5C6F0DD6D99C}"/>
              </a:ext>
            </a:extLst>
          </p:cNvPr>
          <p:cNvSpPr txBox="1"/>
          <p:nvPr/>
        </p:nvSpPr>
        <p:spPr>
          <a:xfrm>
            <a:off x="2373406" y="5414732"/>
            <a:ext cx="9586157" cy="261610"/>
          </a:xfrm>
          <a:prstGeom prst="rect">
            <a:avLst/>
          </a:prstGeom>
          <a:noFill/>
        </p:spPr>
        <p:txBody>
          <a:bodyPr wrap="square">
            <a:spAutoFit/>
          </a:bodyPr>
          <a:lstStyle/>
          <a:p>
            <a:r>
              <a:rPr lang="en-US" altLang="zh-CN" sz="1100" b="1" i="0" dirty="0">
                <a:solidFill>
                  <a:srgbClr val="222222"/>
                </a:solidFill>
                <a:effectLst/>
                <a:latin typeface="微软雅黑" panose="020B0503020204020204" pitchFamily="34" charset="-122"/>
                <a:ea typeface="微软雅黑" panose="020B0503020204020204" pitchFamily="34" charset="-122"/>
              </a:rPr>
              <a:t>Lin, Xinyang, et al. "Federated learning with positive and unlabeled data." </a:t>
            </a:r>
            <a:r>
              <a:rPr lang="en-US" altLang="zh-CN" sz="1100" b="1" i="1" dirty="0">
                <a:solidFill>
                  <a:srgbClr val="222222"/>
                </a:solidFill>
                <a:effectLst/>
                <a:latin typeface="微软雅黑" panose="020B0503020204020204" pitchFamily="34" charset="-122"/>
                <a:ea typeface="微软雅黑" panose="020B0503020204020204" pitchFamily="34" charset="-122"/>
              </a:rPr>
              <a:t>International Conference on Machine Learning</a:t>
            </a:r>
            <a:r>
              <a:rPr lang="en-US" altLang="zh-CN" sz="1100" b="1" i="0" dirty="0">
                <a:solidFill>
                  <a:srgbClr val="222222"/>
                </a:solidFill>
                <a:effectLst/>
                <a:latin typeface="微软雅黑" panose="020B0503020204020204" pitchFamily="34" charset="-122"/>
                <a:ea typeface="微软雅黑" panose="020B0503020204020204" pitchFamily="34" charset="-122"/>
              </a:rPr>
              <a:t>. PMLR, 2022.</a:t>
            </a:r>
            <a:endParaRPr lang="zh-CN" altLang="en-US" sz="110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4FCDBB43-EB25-4F57-AAC0-480E55CA3870}"/>
              </a:ext>
            </a:extLst>
          </p:cNvPr>
          <p:cNvSpPr txBox="1"/>
          <p:nvPr/>
        </p:nvSpPr>
        <p:spPr>
          <a:xfrm>
            <a:off x="2373406" y="6047697"/>
            <a:ext cx="8869687" cy="362792"/>
          </a:xfrm>
          <a:prstGeom prst="rect">
            <a:avLst/>
          </a:prstGeom>
          <a:noFill/>
        </p:spPr>
        <p:txBody>
          <a:bodyPr wrap="square">
            <a:spAutoFit/>
          </a:bodyPr>
          <a:lstStyle/>
          <a:p>
            <a:pPr>
              <a:lnSpc>
                <a:spcPct val="120000"/>
              </a:lnSpc>
              <a:buClr>
                <a:schemeClr val="accent1"/>
              </a:buClr>
              <a:buSzPct val="80000"/>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MPMN-PU</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multiple-positive-multiple-negative PU  learning problem</a:t>
            </a:r>
          </a:p>
        </p:txBody>
      </p:sp>
    </p:spTree>
    <p:extLst>
      <p:ext uri="{BB962C8B-B14F-4D97-AF65-F5344CB8AC3E}">
        <p14:creationId xmlns:p14="http://schemas.microsoft.com/office/powerpoint/2010/main" val="4115146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FF5B4C4-0BB3-4DDA-B7B5-B723C89FD59D}"/>
              </a:ext>
            </a:extLst>
          </p:cNvPr>
          <p:cNvSpPr/>
          <p:nvPr/>
        </p:nvSpPr>
        <p:spPr>
          <a:xfrm flipV="1">
            <a:off x="2043767" y="4422098"/>
            <a:ext cx="8104466" cy="45719"/>
          </a:xfrm>
          <a:prstGeom prst="rect">
            <a:avLst/>
          </a:prstGeom>
          <a:solidFill>
            <a:schemeClr val="accent1">
              <a:alpha val="39918"/>
            </a:schemeClr>
          </a:solidFill>
          <a:ln>
            <a:noFill/>
          </a:ln>
          <a:effectLst>
            <a:outerShdw blurRad="387740" dist="38100" algn="l" rotWithShape="0">
              <a:schemeClr val="accent1">
                <a:lumMod val="75000"/>
                <a:alpha val="14476"/>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B20ABD78-EC20-422E-B07C-A2025C5E5625}"/>
              </a:ext>
            </a:extLst>
          </p:cNvPr>
          <p:cNvSpPr txBox="1"/>
          <p:nvPr/>
        </p:nvSpPr>
        <p:spPr>
          <a:xfrm>
            <a:off x="2176267" y="3149211"/>
            <a:ext cx="7839467" cy="769441"/>
          </a:xfrm>
          <a:prstGeom prst="rect">
            <a:avLst/>
          </a:prstGeom>
          <a:noFill/>
        </p:spPr>
        <p:txBody>
          <a:bodyPr wrap="square" rtlCol="0">
            <a:spAutoFit/>
          </a:bodyPr>
          <a:lstStyle/>
          <a:p>
            <a:pPr algn="ctr"/>
            <a:r>
              <a:rPr kumimoji="1" lang="zh-CN" altLang="en-US" sz="4400" b="1" spc="3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后续工作</a:t>
            </a:r>
          </a:p>
        </p:txBody>
      </p:sp>
      <p:sp>
        <p:nvSpPr>
          <p:cNvPr id="6" name="文本框 5">
            <a:extLst>
              <a:ext uri="{FF2B5EF4-FFF2-40B4-BE49-F238E27FC236}">
                <a16:creationId xmlns:a16="http://schemas.microsoft.com/office/drawing/2014/main" id="{294591EF-1600-F6F7-9D0D-A2CBD737DC3E}"/>
              </a:ext>
            </a:extLst>
          </p:cNvPr>
          <p:cNvSpPr txBox="1"/>
          <p:nvPr/>
        </p:nvSpPr>
        <p:spPr>
          <a:xfrm>
            <a:off x="5033045" y="2128047"/>
            <a:ext cx="2125909" cy="769441"/>
          </a:xfrm>
          <a:prstGeom prst="rect">
            <a:avLst/>
          </a:prstGeom>
          <a:noFill/>
        </p:spPr>
        <p:txBody>
          <a:bodyPr wrap="square" rtlCol="0">
            <a:spAutoFit/>
          </a:bodyPr>
          <a:lstStyle/>
          <a:p>
            <a:pPr algn="ctr"/>
            <a:r>
              <a:rPr kumimoji="1" lang="en-US" altLang="zh-CN" sz="4400" b="1" dirty="0">
                <a:solidFill>
                  <a:schemeClr val="accent3"/>
                </a:solidFill>
                <a:latin typeface="Arial" panose="020B0604020202020204" pitchFamily="34" charset="0"/>
                <a:cs typeface="Arial" panose="020B0604020202020204" pitchFamily="34" charset="0"/>
              </a:rPr>
              <a:t>04</a:t>
            </a:r>
            <a:endParaRPr kumimoji="1" lang="zh-CN" altLang="en-US" sz="4400" b="1" dirty="0">
              <a:solidFill>
                <a:schemeClr val="accent3"/>
              </a:solidFill>
              <a:latin typeface="Arial" panose="020B0604020202020204" pitchFamily="34" charset="0"/>
              <a:cs typeface="Arial" panose="020B0604020202020204" pitchFamily="34" charset="0"/>
            </a:endParaRPr>
          </a:p>
        </p:txBody>
      </p:sp>
      <p:sp>
        <p:nvSpPr>
          <p:cNvPr id="7" name="椭圆 6">
            <a:extLst>
              <a:ext uri="{FF2B5EF4-FFF2-40B4-BE49-F238E27FC236}">
                <a16:creationId xmlns:a16="http://schemas.microsoft.com/office/drawing/2014/main" id="{570778BD-25D2-7CE8-C0A6-BE76C2413225}"/>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灯片编号占位符 18">
            <a:extLst>
              <a:ext uri="{FF2B5EF4-FFF2-40B4-BE49-F238E27FC236}">
                <a16:creationId xmlns:a16="http://schemas.microsoft.com/office/drawing/2014/main" id="{90E9D076-0872-0042-8AF0-9FE4B4B19596}"/>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24</a:t>
            </a:fld>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2" name="图片 1">
            <a:extLst>
              <a:ext uri="{FF2B5EF4-FFF2-40B4-BE49-F238E27FC236}">
                <a16:creationId xmlns:a16="http://schemas.microsoft.com/office/drawing/2014/main" id="{80610511-1544-8179-A9EC-E29A92E197D2}"/>
              </a:ext>
            </a:extLst>
          </p:cNvPr>
          <p:cNvPicPr>
            <a:picLocks noChangeAspect="1"/>
          </p:cNvPicPr>
          <p:nvPr/>
        </p:nvPicPr>
        <p:blipFill>
          <a:blip r:embed="rId2"/>
          <a:srcRect/>
          <a:stretch/>
        </p:blipFill>
        <p:spPr>
          <a:xfrm>
            <a:off x="9732161" y="512103"/>
            <a:ext cx="1962511" cy="424811"/>
          </a:xfrm>
          <a:prstGeom prst="rect">
            <a:avLst/>
          </a:prstGeom>
        </p:spPr>
      </p:pic>
    </p:spTree>
    <p:extLst>
      <p:ext uri="{BB962C8B-B14F-4D97-AF65-F5344CB8AC3E}">
        <p14:creationId xmlns:p14="http://schemas.microsoft.com/office/powerpoint/2010/main" val="2651578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后续工作</a:t>
            </a:r>
          </a:p>
        </p:txBody>
      </p:sp>
      <p:sp>
        <p:nvSpPr>
          <p:cNvPr id="2" name="椭圆 1">
            <a:extLst>
              <a:ext uri="{FF2B5EF4-FFF2-40B4-BE49-F238E27FC236}">
                <a16:creationId xmlns:a16="http://schemas.microsoft.com/office/drawing/2014/main" id="{FF1CF018-FF8B-5BC1-3E40-FBA6702895B0}"/>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灯片编号占位符 18">
            <a:extLst>
              <a:ext uri="{FF2B5EF4-FFF2-40B4-BE49-F238E27FC236}">
                <a16:creationId xmlns:a16="http://schemas.microsoft.com/office/drawing/2014/main" id="{8C656FC4-E8E1-03B6-CE02-F73F2AB3BA2C}"/>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25</a:t>
            </a:fld>
            <a:endParaRPr kumimoji="1" lang="zh-CN" altLang="en-US" dirty="0">
              <a:solidFill>
                <a:schemeClr val="bg1"/>
              </a:solidFill>
              <a:latin typeface="Arial" panose="020B0604020202020204" pitchFamily="34" charset="0"/>
              <a:cs typeface="Arial" panose="020B0604020202020204" pitchFamily="34" charset="0"/>
            </a:endParaRPr>
          </a:p>
        </p:txBody>
      </p:sp>
      <p:sp>
        <p:nvSpPr>
          <p:cNvPr id="37" name="矩形 36">
            <a:extLst>
              <a:ext uri="{FF2B5EF4-FFF2-40B4-BE49-F238E27FC236}">
                <a16:creationId xmlns:a16="http://schemas.microsoft.com/office/drawing/2014/main" id="{3DBF7EA4-12DA-4065-A0A2-5CE608AFFC8D}"/>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8" name="图片 37">
            <a:extLst>
              <a:ext uri="{FF2B5EF4-FFF2-40B4-BE49-F238E27FC236}">
                <a16:creationId xmlns:a16="http://schemas.microsoft.com/office/drawing/2014/main" id="{2F4DD89E-9A96-4B54-992A-B76EBD987918}"/>
              </a:ext>
            </a:extLst>
          </p:cNvPr>
          <p:cNvPicPr>
            <a:picLocks noChangeAspect="1"/>
          </p:cNvPicPr>
          <p:nvPr/>
        </p:nvPicPr>
        <p:blipFill>
          <a:blip r:embed="rId2"/>
          <a:srcRect t="662" b="662"/>
          <a:stretch/>
        </p:blipFill>
        <p:spPr>
          <a:xfrm>
            <a:off x="324835" y="447511"/>
            <a:ext cx="809182" cy="796878"/>
          </a:xfrm>
          <a:prstGeom prst="rect">
            <a:avLst/>
          </a:prstGeom>
        </p:spPr>
      </p:pic>
      <p:sp>
        <p:nvSpPr>
          <p:cNvPr id="39" name="矩形 38">
            <a:extLst>
              <a:ext uri="{FF2B5EF4-FFF2-40B4-BE49-F238E27FC236}">
                <a16:creationId xmlns:a16="http://schemas.microsoft.com/office/drawing/2014/main" id="{41F179FD-A078-4A25-950D-EA5D9181B312}"/>
              </a:ext>
            </a:extLst>
          </p:cNvPr>
          <p:cNvSpPr/>
          <p:nvPr/>
        </p:nvSpPr>
        <p:spPr>
          <a:xfrm>
            <a:off x="0" y="4885434"/>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a:extLst>
              <a:ext uri="{FF2B5EF4-FFF2-40B4-BE49-F238E27FC236}">
                <a16:creationId xmlns:a16="http://schemas.microsoft.com/office/drawing/2014/main" id="{853F749D-B49E-49AC-B547-05984A2B852A}"/>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研究背景及意义</a:t>
            </a:r>
            <a:endParaRPr lang="zh-CN" altLang="en-US" sz="1400" dirty="0">
              <a:solidFill>
                <a:schemeClr val="bg1"/>
              </a:solidFill>
            </a:endParaRPr>
          </a:p>
        </p:txBody>
      </p:sp>
      <p:sp>
        <p:nvSpPr>
          <p:cNvPr id="41" name="文本框 40">
            <a:extLst>
              <a:ext uri="{FF2B5EF4-FFF2-40B4-BE49-F238E27FC236}">
                <a16:creationId xmlns:a16="http://schemas.microsoft.com/office/drawing/2014/main" id="{CE91F819-DB79-4071-B7D9-D9537BBBCAF6}"/>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研究现状</a:t>
            </a:r>
            <a:endParaRPr lang="zh-CN" altLang="en-US" sz="1400" dirty="0">
              <a:solidFill>
                <a:schemeClr val="bg1"/>
              </a:solidFill>
            </a:endParaRPr>
          </a:p>
        </p:txBody>
      </p:sp>
      <p:sp>
        <p:nvSpPr>
          <p:cNvPr id="42" name="文本框 41">
            <a:extLst>
              <a:ext uri="{FF2B5EF4-FFF2-40B4-BE49-F238E27FC236}">
                <a16:creationId xmlns:a16="http://schemas.microsoft.com/office/drawing/2014/main" id="{CD070A6C-2B30-455A-9CE9-6048445ED21B}"/>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研究方向和未来计划</a:t>
            </a:r>
            <a:endParaRPr lang="zh-CN" altLang="en-US" sz="1400" dirty="0">
              <a:solidFill>
                <a:schemeClr val="bg1"/>
              </a:solidFill>
            </a:endParaRPr>
          </a:p>
        </p:txBody>
      </p:sp>
      <p:sp>
        <p:nvSpPr>
          <p:cNvPr id="43" name="文本框 42">
            <a:extLst>
              <a:ext uri="{FF2B5EF4-FFF2-40B4-BE49-F238E27FC236}">
                <a16:creationId xmlns:a16="http://schemas.microsoft.com/office/drawing/2014/main" id="{170D7871-06CC-4E91-AC17-14B6FA1DF0A9}"/>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后续工作</a:t>
            </a:r>
            <a:endParaRPr lang="zh-CN" altLang="en-US" sz="1400" dirty="0">
              <a:solidFill>
                <a:schemeClr val="bg1"/>
              </a:solidFill>
            </a:endParaRPr>
          </a:p>
        </p:txBody>
      </p:sp>
      <p:sp>
        <p:nvSpPr>
          <p:cNvPr id="44" name="文本框 43">
            <a:extLst>
              <a:ext uri="{FF2B5EF4-FFF2-40B4-BE49-F238E27FC236}">
                <a16:creationId xmlns:a16="http://schemas.microsoft.com/office/drawing/2014/main" id="{DEF708AF-49F3-4F4B-992C-C8A6E6614D32}"/>
              </a:ext>
            </a:extLst>
          </p:cNvPr>
          <p:cNvSpPr txBox="1"/>
          <p:nvPr/>
        </p:nvSpPr>
        <p:spPr>
          <a:xfrm>
            <a:off x="2181753" y="2567080"/>
            <a:ext cx="9357673" cy="1077218"/>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目前已有一篇论文，被</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IEEE Transactions on Big Data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期刊（</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SCI 2</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区）接收</a:t>
            </a:r>
            <a:endPar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“Multi-party Federated Recommendation Based on Semi-supervised Learning”</a:t>
            </a:r>
          </a:p>
          <a:p>
            <a:endPar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后续针对</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这个点继续深挖，对</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进行改进与优化，争取发表一篇一区的论文。</a:t>
            </a:r>
            <a:endPar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15768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AD8EC8C-A65F-8979-2363-E8D7CF6C13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04" b="13226"/>
          <a:stretch/>
        </p:blipFill>
        <p:spPr bwMode="auto">
          <a:xfrm>
            <a:off x="6919505" y="2008127"/>
            <a:ext cx="5295407" cy="246981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5F96DBF8-B519-531B-142E-49B823A0E86D}"/>
              </a:ext>
            </a:extLst>
          </p:cNvPr>
          <p:cNvSpPr/>
          <p:nvPr/>
        </p:nvSpPr>
        <p:spPr>
          <a:xfrm>
            <a:off x="-2" y="2008128"/>
            <a:ext cx="12192001" cy="2469810"/>
          </a:xfrm>
          <a:prstGeom prst="rect">
            <a:avLst/>
          </a:prstGeom>
          <a:gradFill flip="none" rotWithShape="1">
            <a:gsLst>
              <a:gs pos="57000">
                <a:schemeClr val="accent1"/>
              </a:gs>
              <a:gs pos="85000">
                <a:schemeClr val="accent1">
                  <a:alpha val="30690"/>
                </a:schemeClr>
              </a:gs>
              <a:gs pos="0">
                <a:schemeClr val="accent1"/>
              </a:gs>
              <a:gs pos="68000">
                <a:schemeClr val="accent1">
                  <a:alpha val="90000"/>
                </a:schemeClr>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02FAB49A-87A8-3731-EEF5-5AE26CCCDDF1}"/>
              </a:ext>
            </a:extLst>
          </p:cNvPr>
          <p:cNvSpPr txBox="1"/>
          <p:nvPr/>
        </p:nvSpPr>
        <p:spPr>
          <a:xfrm>
            <a:off x="1109055" y="2293872"/>
            <a:ext cx="9144002" cy="1767022"/>
          </a:xfrm>
          <a:prstGeom prst="rect">
            <a:avLst/>
          </a:prstGeom>
          <a:noFill/>
        </p:spPr>
        <p:txBody>
          <a:bodyPr wrap="square" rtlCol="0">
            <a:spAutoFit/>
          </a:bodyPr>
          <a:lstStyle/>
          <a:p>
            <a:pPr>
              <a:lnSpc>
                <a:spcPct val="130000"/>
              </a:lnSpc>
            </a:pPr>
            <a:r>
              <a:rPr kumimoji="1" lang="zh-CN" altLang="en-US" sz="4400" b="1" spc="600" dirty="0">
                <a:solidFill>
                  <a:schemeClr val="bg1"/>
                </a:solidFill>
                <a:latin typeface="Microsoft YaHei" panose="020B0503020204020204" pitchFamily="34" charset="-122"/>
                <a:ea typeface="Microsoft YaHei" panose="020B0503020204020204" pitchFamily="34" charset="-122"/>
              </a:rPr>
              <a:t>恳请各位老师批评指正！</a:t>
            </a:r>
          </a:p>
          <a:p>
            <a:pPr>
              <a:lnSpc>
                <a:spcPct val="130000"/>
              </a:lnSpc>
            </a:pPr>
            <a:r>
              <a:rPr kumimoji="1" lang="en" altLang="zh-CN" sz="4400" b="1" spc="600" dirty="0">
                <a:solidFill>
                  <a:schemeClr val="bg1"/>
                </a:solidFill>
                <a:latin typeface="Microsoft YaHei" panose="020B0503020204020204" pitchFamily="34" charset="-122"/>
                <a:ea typeface="Microsoft YaHei" panose="020B0503020204020204" pitchFamily="34" charset="-122"/>
              </a:rPr>
              <a:t>THANKS</a:t>
            </a:r>
          </a:p>
        </p:txBody>
      </p:sp>
      <p:cxnSp>
        <p:nvCxnSpPr>
          <p:cNvPr id="12" name="直线连接符 11">
            <a:extLst>
              <a:ext uri="{FF2B5EF4-FFF2-40B4-BE49-F238E27FC236}">
                <a16:creationId xmlns:a16="http://schemas.microsoft.com/office/drawing/2014/main" id="{F3064E06-A1E3-6C66-2B55-D98979AAFD03}"/>
              </a:ext>
            </a:extLst>
          </p:cNvPr>
          <p:cNvCxnSpPr>
            <a:cxnSpLocks/>
          </p:cNvCxnSpPr>
          <p:nvPr/>
        </p:nvCxnSpPr>
        <p:spPr>
          <a:xfrm>
            <a:off x="4012144" y="1097856"/>
            <a:ext cx="0" cy="40011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FBC2DA9-D9FF-2225-A80E-E3E9E2627781}"/>
              </a:ext>
            </a:extLst>
          </p:cNvPr>
          <p:cNvSpPr txBox="1"/>
          <p:nvPr/>
        </p:nvSpPr>
        <p:spPr>
          <a:xfrm>
            <a:off x="4172607" y="1194164"/>
            <a:ext cx="3800477" cy="338554"/>
          </a:xfrm>
          <a:prstGeom prst="rect">
            <a:avLst/>
          </a:prstGeom>
          <a:noFill/>
        </p:spPr>
        <p:txBody>
          <a:bodyPr wrap="square">
            <a:spAutoFit/>
          </a:bodyPr>
          <a:lstStyle/>
          <a:p>
            <a:r>
              <a:rPr lang="zh-CN" altLang="en-US" sz="1600" spc="300" dirty="0">
                <a:solidFill>
                  <a:schemeClr val="tx1">
                    <a:lumMod val="75000"/>
                    <a:lumOff val="25000"/>
                  </a:schemeClr>
                </a:solidFill>
                <a:effectLst/>
                <a:latin typeface="Microsoft YaHei" panose="020B0503020204020204" pitchFamily="34" charset="-122"/>
                <a:ea typeface="Microsoft YaHei" panose="020B0503020204020204" pitchFamily="34" charset="-122"/>
              </a:rPr>
              <a:t>修德、博学、求实、创新</a:t>
            </a:r>
            <a:endParaRPr lang="zh-CN" altLang="en-US" sz="1600" spc="3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9" name="文本框 18">
            <a:extLst>
              <a:ext uri="{FF2B5EF4-FFF2-40B4-BE49-F238E27FC236}">
                <a16:creationId xmlns:a16="http://schemas.microsoft.com/office/drawing/2014/main" id="{BA2E5F9F-2713-A4C0-0BF0-DFF502582A4A}"/>
              </a:ext>
            </a:extLst>
          </p:cNvPr>
          <p:cNvSpPr txBox="1"/>
          <p:nvPr/>
        </p:nvSpPr>
        <p:spPr>
          <a:xfrm>
            <a:off x="1226838" y="4877892"/>
            <a:ext cx="2651923" cy="396583"/>
          </a:xfrm>
          <a:prstGeom prst="rect">
            <a:avLst/>
          </a:prstGeom>
          <a:noFill/>
        </p:spPr>
        <p:txBody>
          <a:bodyPr wrap="square" rtlCol="0">
            <a:spAutoFit/>
          </a:bodyPr>
          <a:lstStyle/>
          <a:p>
            <a:pPr>
              <a:lnSpc>
                <a:spcPct val="120000"/>
              </a:lnSpc>
            </a:pP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答 辩 </a:t>
            </a:r>
            <a:r>
              <a:rPr kumimoji="1" lang="zh-CN" altLang="en-US" sz="200" spc="3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人：吕九峦</a:t>
            </a:r>
          </a:p>
        </p:txBody>
      </p:sp>
      <p:sp>
        <p:nvSpPr>
          <p:cNvPr id="20" name="文本框 19">
            <a:extLst>
              <a:ext uri="{FF2B5EF4-FFF2-40B4-BE49-F238E27FC236}">
                <a16:creationId xmlns:a16="http://schemas.microsoft.com/office/drawing/2014/main" id="{81A075E6-11AB-AC16-A920-584369A1E091}"/>
              </a:ext>
            </a:extLst>
          </p:cNvPr>
          <p:cNvSpPr txBox="1"/>
          <p:nvPr/>
        </p:nvSpPr>
        <p:spPr>
          <a:xfrm>
            <a:off x="5073626" y="4877892"/>
            <a:ext cx="2651923" cy="396583"/>
          </a:xfrm>
          <a:prstGeom prst="rect">
            <a:avLst/>
          </a:prstGeom>
          <a:noFill/>
        </p:spPr>
        <p:txBody>
          <a:bodyPr wrap="square" rtlCol="0">
            <a:spAutoFit/>
          </a:bodyPr>
          <a:lstStyle/>
          <a:p>
            <a:pPr>
              <a:lnSpc>
                <a:spcPct val="120000"/>
              </a:lnSpc>
            </a:pP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指导老师：韦庆杰</a:t>
            </a:r>
          </a:p>
        </p:txBody>
      </p:sp>
      <p:sp>
        <p:nvSpPr>
          <p:cNvPr id="21" name="文本框 20">
            <a:extLst>
              <a:ext uri="{FF2B5EF4-FFF2-40B4-BE49-F238E27FC236}">
                <a16:creationId xmlns:a16="http://schemas.microsoft.com/office/drawing/2014/main" id="{800B2943-BBAE-E35D-3388-F32EFB4E5CD1}"/>
              </a:ext>
            </a:extLst>
          </p:cNvPr>
          <p:cNvSpPr txBox="1"/>
          <p:nvPr/>
        </p:nvSpPr>
        <p:spPr>
          <a:xfrm>
            <a:off x="1226839" y="5478317"/>
            <a:ext cx="2945768" cy="396583"/>
          </a:xfrm>
          <a:prstGeom prst="rect">
            <a:avLst/>
          </a:prstGeom>
          <a:noFill/>
        </p:spPr>
        <p:txBody>
          <a:bodyPr wrap="square" rtlCol="0">
            <a:spAutoFit/>
          </a:bodyPr>
          <a:lstStyle/>
          <a:p>
            <a:pPr>
              <a:lnSpc>
                <a:spcPct val="120000"/>
              </a:lnSpc>
            </a:pP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学   </a:t>
            </a:r>
            <a:r>
              <a:rPr kumimoji="1" lang="zh-CN" altLang="en-US" sz="1600" spc="3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 院：软件工程</a:t>
            </a:r>
          </a:p>
        </p:txBody>
      </p:sp>
      <p:sp>
        <p:nvSpPr>
          <p:cNvPr id="22" name="文本框 21">
            <a:extLst>
              <a:ext uri="{FF2B5EF4-FFF2-40B4-BE49-F238E27FC236}">
                <a16:creationId xmlns:a16="http://schemas.microsoft.com/office/drawing/2014/main" id="{A2E7BF2B-D8FA-1D1B-D4CB-CBEB0CC56771}"/>
              </a:ext>
            </a:extLst>
          </p:cNvPr>
          <p:cNvSpPr txBox="1"/>
          <p:nvPr/>
        </p:nvSpPr>
        <p:spPr>
          <a:xfrm>
            <a:off x="5073626" y="5478317"/>
            <a:ext cx="2945769" cy="396583"/>
          </a:xfrm>
          <a:prstGeom prst="rect">
            <a:avLst/>
          </a:prstGeom>
          <a:noFill/>
        </p:spPr>
        <p:txBody>
          <a:bodyPr wrap="square" rtlCol="0">
            <a:spAutoFit/>
          </a:bodyPr>
          <a:lstStyle/>
          <a:p>
            <a:pPr>
              <a:lnSpc>
                <a:spcPct val="120000"/>
              </a:lnSpc>
            </a:pP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答辩时间：</a:t>
            </a:r>
            <a:r>
              <a:rPr kumimoji="1"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2023.12.22</a:t>
            </a:r>
            <a:endParaRPr kumimoji="1"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pic>
        <p:nvPicPr>
          <p:cNvPr id="27" name="图片 26">
            <a:extLst>
              <a:ext uri="{FF2B5EF4-FFF2-40B4-BE49-F238E27FC236}">
                <a16:creationId xmlns:a16="http://schemas.microsoft.com/office/drawing/2014/main" id="{57948993-7500-1CB2-5CAA-7F9608AC29FD}"/>
              </a:ext>
            </a:extLst>
          </p:cNvPr>
          <p:cNvPicPr>
            <a:picLocks noChangeAspect="1"/>
          </p:cNvPicPr>
          <p:nvPr/>
        </p:nvPicPr>
        <p:blipFill>
          <a:blip r:embed="rId3"/>
          <a:srcRect/>
          <a:stretch/>
        </p:blipFill>
        <p:spPr>
          <a:xfrm>
            <a:off x="1109055" y="979257"/>
            <a:ext cx="2621062" cy="567364"/>
          </a:xfrm>
          <a:prstGeom prst="rect">
            <a:avLst/>
          </a:prstGeom>
        </p:spPr>
      </p:pic>
      <p:sp>
        <p:nvSpPr>
          <p:cNvPr id="28" name="椭圆 27">
            <a:extLst>
              <a:ext uri="{FF2B5EF4-FFF2-40B4-BE49-F238E27FC236}">
                <a16:creationId xmlns:a16="http://schemas.microsoft.com/office/drawing/2014/main" id="{C78EED91-3C07-B2E4-FAB5-24C138C8E365}"/>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灯片编号占位符 18">
            <a:extLst>
              <a:ext uri="{FF2B5EF4-FFF2-40B4-BE49-F238E27FC236}">
                <a16:creationId xmlns:a16="http://schemas.microsoft.com/office/drawing/2014/main" id="{BFC423C8-91D3-C786-599D-FBE9A1C8BF4A}"/>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26</a:t>
            </a:fld>
            <a:endParaRPr kumimoji="1" lang="zh-CN" alt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572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FF5B4C4-0BB3-4DDA-B7B5-B723C89FD59D}"/>
              </a:ext>
            </a:extLst>
          </p:cNvPr>
          <p:cNvSpPr/>
          <p:nvPr/>
        </p:nvSpPr>
        <p:spPr>
          <a:xfrm flipV="1">
            <a:off x="2043767" y="4422098"/>
            <a:ext cx="8104466" cy="45719"/>
          </a:xfrm>
          <a:prstGeom prst="rect">
            <a:avLst/>
          </a:prstGeom>
          <a:solidFill>
            <a:schemeClr val="accent1">
              <a:alpha val="39918"/>
            </a:schemeClr>
          </a:solidFill>
          <a:ln>
            <a:noFill/>
          </a:ln>
          <a:effectLst>
            <a:outerShdw blurRad="387740" dist="38100" algn="l" rotWithShape="0">
              <a:schemeClr val="accent1">
                <a:lumMod val="75000"/>
                <a:alpha val="14476"/>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B20ABD78-EC20-422E-B07C-A2025C5E5625}"/>
              </a:ext>
            </a:extLst>
          </p:cNvPr>
          <p:cNvSpPr txBox="1"/>
          <p:nvPr/>
        </p:nvSpPr>
        <p:spPr>
          <a:xfrm>
            <a:off x="2176267" y="3149211"/>
            <a:ext cx="7839467" cy="769441"/>
          </a:xfrm>
          <a:prstGeom prst="rect">
            <a:avLst/>
          </a:prstGeom>
          <a:noFill/>
        </p:spPr>
        <p:txBody>
          <a:bodyPr wrap="square" rtlCol="0">
            <a:spAutoFit/>
          </a:bodyPr>
          <a:lstStyle/>
          <a:p>
            <a:pPr algn="ctr"/>
            <a:r>
              <a:rPr kumimoji="1" lang="zh-CN" altLang="en-US" sz="4400" b="1" spc="3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研究背景及意义</a:t>
            </a:r>
          </a:p>
        </p:txBody>
      </p:sp>
      <p:sp>
        <p:nvSpPr>
          <p:cNvPr id="6" name="文本框 5">
            <a:extLst>
              <a:ext uri="{FF2B5EF4-FFF2-40B4-BE49-F238E27FC236}">
                <a16:creationId xmlns:a16="http://schemas.microsoft.com/office/drawing/2014/main" id="{294591EF-1600-F6F7-9D0D-A2CBD737DC3E}"/>
              </a:ext>
            </a:extLst>
          </p:cNvPr>
          <p:cNvSpPr txBox="1"/>
          <p:nvPr/>
        </p:nvSpPr>
        <p:spPr>
          <a:xfrm>
            <a:off x="5033045" y="2128047"/>
            <a:ext cx="2125909" cy="769441"/>
          </a:xfrm>
          <a:prstGeom prst="rect">
            <a:avLst/>
          </a:prstGeom>
          <a:noFill/>
        </p:spPr>
        <p:txBody>
          <a:bodyPr wrap="square" rtlCol="0">
            <a:spAutoFit/>
          </a:bodyPr>
          <a:lstStyle/>
          <a:p>
            <a:pPr algn="ctr"/>
            <a:r>
              <a:rPr kumimoji="1" lang="en-US" altLang="zh-CN" sz="4400" b="1" dirty="0">
                <a:solidFill>
                  <a:schemeClr val="accent3"/>
                </a:solidFill>
                <a:latin typeface="Arial" panose="020B0604020202020204" pitchFamily="34" charset="0"/>
                <a:cs typeface="Arial" panose="020B0604020202020204" pitchFamily="34" charset="0"/>
              </a:rPr>
              <a:t>01</a:t>
            </a:r>
            <a:endParaRPr kumimoji="1" lang="zh-CN" altLang="en-US" sz="4400" b="1" dirty="0">
              <a:solidFill>
                <a:schemeClr val="accent3"/>
              </a:solidFill>
              <a:latin typeface="Arial" panose="020B0604020202020204" pitchFamily="34" charset="0"/>
              <a:cs typeface="Arial" panose="020B0604020202020204" pitchFamily="34" charset="0"/>
            </a:endParaRPr>
          </a:p>
        </p:txBody>
      </p:sp>
      <p:sp>
        <p:nvSpPr>
          <p:cNvPr id="7" name="椭圆 6">
            <a:extLst>
              <a:ext uri="{FF2B5EF4-FFF2-40B4-BE49-F238E27FC236}">
                <a16:creationId xmlns:a16="http://schemas.microsoft.com/office/drawing/2014/main" id="{570778BD-25D2-7CE8-C0A6-BE76C2413225}"/>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灯片编号占位符 18">
            <a:extLst>
              <a:ext uri="{FF2B5EF4-FFF2-40B4-BE49-F238E27FC236}">
                <a16:creationId xmlns:a16="http://schemas.microsoft.com/office/drawing/2014/main" id="{90E9D076-0872-0042-8AF0-9FE4B4B19596}"/>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3</a:t>
            </a:fld>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9" name="图片 8">
            <a:extLst>
              <a:ext uri="{FF2B5EF4-FFF2-40B4-BE49-F238E27FC236}">
                <a16:creationId xmlns:a16="http://schemas.microsoft.com/office/drawing/2014/main" id="{47354717-6FFA-91A3-0CF8-74AC0F0C9916}"/>
              </a:ext>
            </a:extLst>
          </p:cNvPr>
          <p:cNvPicPr>
            <a:picLocks noChangeAspect="1"/>
          </p:cNvPicPr>
          <p:nvPr/>
        </p:nvPicPr>
        <p:blipFill>
          <a:blip r:embed="rId2"/>
          <a:srcRect/>
          <a:stretch/>
        </p:blipFill>
        <p:spPr>
          <a:xfrm>
            <a:off x="9732161" y="512103"/>
            <a:ext cx="1962511" cy="424811"/>
          </a:xfrm>
          <a:prstGeom prst="rect">
            <a:avLst/>
          </a:prstGeom>
        </p:spPr>
      </p:pic>
    </p:spTree>
    <p:extLst>
      <p:ext uri="{BB962C8B-B14F-4D97-AF65-F5344CB8AC3E}">
        <p14:creationId xmlns:p14="http://schemas.microsoft.com/office/powerpoint/2010/main" val="215536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矩形 127">
            <a:extLst>
              <a:ext uri="{FF2B5EF4-FFF2-40B4-BE49-F238E27FC236}">
                <a16:creationId xmlns:a16="http://schemas.microsoft.com/office/drawing/2014/main" id="{4D25AF8D-681D-4B3D-882A-764711FA4B0C}"/>
              </a:ext>
            </a:extLst>
          </p:cNvPr>
          <p:cNvSpPr/>
          <p:nvPr/>
        </p:nvSpPr>
        <p:spPr>
          <a:xfrm>
            <a:off x="4960883" y="1702637"/>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PU(</a:t>
            </a:r>
            <a:r>
              <a:rPr kumimoji="1" lang="en-US" altLang="zh-CN" sz="2400" b="1" spc="300" dirty="0" err="1">
                <a:solidFill>
                  <a:schemeClr val="accent1"/>
                </a:solidFill>
                <a:latin typeface="微软雅黑" panose="020B0503020204020204" pitchFamily="34" charset="-122"/>
                <a:ea typeface="微软雅黑" panose="020B0503020204020204" pitchFamily="34" charset="-122"/>
                <a:cs typeface="Arial" panose="020B0604020202020204" pitchFamily="34" charset="0"/>
              </a:rPr>
              <a:t>Positve</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 and Unlabeled)</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问题</a:t>
            </a:r>
          </a:p>
        </p:txBody>
      </p:sp>
      <p:sp>
        <p:nvSpPr>
          <p:cNvPr id="18" name="椭圆 17">
            <a:extLst>
              <a:ext uri="{FF2B5EF4-FFF2-40B4-BE49-F238E27FC236}">
                <a16:creationId xmlns:a16="http://schemas.microsoft.com/office/drawing/2014/main" id="{C0B66147-5921-8612-2DD7-F6F1E5C860CF}"/>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9" name="灯片编号占位符 18">
            <a:extLst>
              <a:ext uri="{FF2B5EF4-FFF2-40B4-BE49-F238E27FC236}">
                <a16:creationId xmlns:a16="http://schemas.microsoft.com/office/drawing/2014/main" id="{623143F1-AEC5-C53B-9127-7DABA9B10032}"/>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4</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矩形 19">
            <a:extLst>
              <a:ext uri="{FF2B5EF4-FFF2-40B4-BE49-F238E27FC236}">
                <a16:creationId xmlns:a16="http://schemas.microsoft.com/office/drawing/2014/main" id="{1F121E75-C039-4A3F-A693-43EBB6C9CD3C}"/>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13C4F4F0-0C6A-47BE-BF33-B2CAE09A30B7}"/>
              </a:ext>
            </a:extLst>
          </p:cNvPr>
          <p:cNvPicPr>
            <a:picLocks noChangeAspect="1"/>
          </p:cNvPicPr>
          <p:nvPr/>
        </p:nvPicPr>
        <p:blipFill>
          <a:blip r:embed="rId2"/>
          <a:srcRect t="662" b="662"/>
          <a:stretch/>
        </p:blipFill>
        <p:spPr>
          <a:xfrm>
            <a:off x="324835" y="447511"/>
            <a:ext cx="809182" cy="796878"/>
          </a:xfrm>
          <a:prstGeom prst="rect">
            <a:avLst/>
          </a:prstGeom>
        </p:spPr>
      </p:pic>
      <p:sp>
        <p:nvSpPr>
          <p:cNvPr id="22" name="矩形 21">
            <a:extLst>
              <a:ext uri="{FF2B5EF4-FFF2-40B4-BE49-F238E27FC236}">
                <a16:creationId xmlns:a16="http://schemas.microsoft.com/office/drawing/2014/main" id="{A0855FCD-9AB6-450F-8CBC-DB80A44137E6}"/>
              </a:ext>
            </a:extLst>
          </p:cNvPr>
          <p:cNvSpPr/>
          <p:nvPr/>
        </p:nvSpPr>
        <p:spPr>
          <a:xfrm>
            <a:off x="0" y="1775351"/>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2BB41D59-4E59-482A-A94D-1F58DC8CF9ED}"/>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448D4E91-4B68-4937-9DAC-9D90860A1675}"/>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B9CD2BB-6508-4B9B-BFAA-BB4261C7A80E}"/>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D73256E5-E276-49AE-909A-5CC217F3B3CF}"/>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1" name="文本框 90">
            <a:extLst>
              <a:ext uri="{FF2B5EF4-FFF2-40B4-BE49-F238E27FC236}">
                <a16:creationId xmlns:a16="http://schemas.microsoft.com/office/drawing/2014/main" id="{DC022FFF-9C12-4966-ABBA-7970145CD3FA}"/>
              </a:ext>
            </a:extLst>
          </p:cNvPr>
          <p:cNvSpPr txBox="1"/>
          <p:nvPr/>
        </p:nvSpPr>
        <p:spPr>
          <a:xfrm>
            <a:off x="1845010" y="5941911"/>
            <a:ext cx="956115" cy="497957"/>
          </a:xfrm>
          <a:prstGeom prst="rect">
            <a:avLst/>
          </a:prstGeom>
          <a:noFill/>
        </p:spPr>
        <p:txBody>
          <a:bodyPr wrap="square" rtlCol="0">
            <a:spAutoFit/>
          </a:bodyPr>
          <a:lstStyle/>
          <a:p>
            <a:pPr algn="ctr">
              <a:lnSpc>
                <a:spcPct val="120000"/>
              </a:lnSpc>
            </a:pPr>
            <a:r>
              <a:rPr kumimoji="1" lang="zh-CN" altLang="en-US" sz="2400" b="1" spc="600" dirty="0">
                <a:solidFill>
                  <a:schemeClr val="bg1"/>
                </a:solidFill>
                <a:latin typeface="微软雅黑" panose="020B0503020204020204" pitchFamily="34" charset="-122"/>
                <a:ea typeface="微软雅黑" panose="020B0503020204020204" pitchFamily="34" charset="-122"/>
              </a:rPr>
              <a:t>意义</a:t>
            </a:r>
          </a:p>
        </p:txBody>
      </p:sp>
      <p:sp>
        <p:nvSpPr>
          <p:cNvPr id="108" name="流程图: 接点 107">
            <a:extLst>
              <a:ext uri="{FF2B5EF4-FFF2-40B4-BE49-F238E27FC236}">
                <a16:creationId xmlns:a16="http://schemas.microsoft.com/office/drawing/2014/main" id="{7B7149F0-5F45-4039-B27C-A48760A04799}"/>
              </a:ext>
            </a:extLst>
          </p:cNvPr>
          <p:cNvSpPr/>
          <p:nvPr/>
        </p:nvSpPr>
        <p:spPr>
          <a:xfrm>
            <a:off x="6097481" y="1826687"/>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9" name="流程图: 接点 108">
            <a:extLst>
              <a:ext uri="{FF2B5EF4-FFF2-40B4-BE49-F238E27FC236}">
                <a16:creationId xmlns:a16="http://schemas.microsoft.com/office/drawing/2014/main" id="{86408B1D-5A6F-4870-9DBF-7D9B3D2AFBC5}"/>
              </a:ext>
            </a:extLst>
          </p:cNvPr>
          <p:cNvSpPr/>
          <p:nvPr/>
        </p:nvSpPr>
        <p:spPr>
          <a:xfrm rot="20089735">
            <a:off x="5242195" y="2403600"/>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0" name="流程图: 接点 109">
            <a:extLst>
              <a:ext uri="{FF2B5EF4-FFF2-40B4-BE49-F238E27FC236}">
                <a16:creationId xmlns:a16="http://schemas.microsoft.com/office/drawing/2014/main" id="{33406984-7DAB-474A-8ED8-9577E7870762}"/>
              </a:ext>
            </a:extLst>
          </p:cNvPr>
          <p:cNvSpPr/>
          <p:nvPr/>
        </p:nvSpPr>
        <p:spPr>
          <a:xfrm rot="20089735">
            <a:off x="5805869" y="2377893"/>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3" name="流程图: 接点 112">
            <a:extLst>
              <a:ext uri="{FF2B5EF4-FFF2-40B4-BE49-F238E27FC236}">
                <a16:creationId xmlns:a16="http://schemas.microsoft.com/office/drawing/2014/main" id="{BFC6A6B5-A728-491A-A4FC-10DFD8A594F1}"/>
              </a:ext>
            </a:extLst>
          </p:cNvPr>
          <p:cNvSpPr/>
          <p:nvPr/>
        </p:nvSpPr>
        <p:spPr>
          <a:xfrm rot="20089735">
            <a:off x="5486241" y="2297251"/>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6" name="流程图: 接点 115">
            <a:extLst>
              <a:ext uri="{FF2B5EF4-FFF2-40B4-BE49-F238E27FC236}">
                <a16:creationId xmlns:a16="http://schemas.microsoft.com/office/drawing/2014/main" id="{B4E056E8-F303-4DDF-A982-B68B60BB44D4}"/>
              </a:ext>
            </a:extLst>
          </p:cNvPr>
          <p:cNvSpPr/>
          <p:nvPr/>
        </p:nvSpPr>
        <p:spPr>
          <a:xfrm rot="20089735">
            <a:off x="6065577" y="2399896"/>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7" name="流程图: 接点 116">
            <a:extLst>
              <a:ext uri="{FF2B5EF4-FFF2-40B4-BE49-F238E27FC236}">
                <a16:creationId xmlns:a16="http://schemas.microsoft.com/office/drawing/2014/main" id="{2C21DC51-8C80-45E3-BC33-A9AA5461DE52}"/>
              </a:ext>
            </a:extLst>
          </p:cNvPr>
          <p:cNvSpPr/>
          <p:nvPr/>
        </p:nvSpPr>
        <p:spPr>
          <a:xfrm>
            <a:off x="5928511" y="2153969"/>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8" name="流程图: 接点 117">
            <a:extLst>
              <a:ext uri="{FF2B5EF4-FFF2-40B4-BE49-F238E27FC236}">
                <a16:creationId xmlns:a16="http://schemas.microsoft.com/office/drawing/2014/main" id="{586FB823-A2B9-4FA8-87CF-96E26130D1B1}"/>
              </a:ext>
            </a:extLst>
          </p:cNvPr>
          <p:cNvSpPr/>
          <p:nvPr/>
        </p:nvSpPr>
        <p:spPr>
          <a:xfrm rot="20089735">
            <a:off x="5635000" y="2048160"/>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9" name="流程图: 接点 118">
            <a:extLst>
              <a:ext uri="{FF2B5EF4-FFF2-40B4-BE49-F238E27FC236}">
                <a16:creationId xmlns:a16="http://schemas.microsoft.com/office/drawing/2014/main" id="{D663DF65-46EC-4499-B61C-C4AF9D0CF6D3}"/>
              </a:ext>
            </a:extLst>
          </p:cNvPr>
          <p:cNvSpPr/>
          <p:nvPr/>
        </p:nvSpPr>
        <p:spPr>
          <a:xfrm rot="20089735">
            <a:off x="5900463" y="1915133"/>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0" name="流程图: 接点 119">
            <a:extLst>
              <a:ext uri="{FF2B5EF4-FFF2-40B4-BE49-F238E27FC236}">
                <a16:creationId xmlns:a16="http://schemas.microsoft.com/office/drawing/2014/main" id="{58E0FC01-555C-4D88-BD89-EE905DD73E54}"/>
              </a:ext>
            </a:extLst>
          </p:cNvPr>
          <p:cNvSpPr/>
          <p:nvPr/>
        </p:nvSpPr>
        <p:spPr>
          <a:xfrm rot="20089735">
            <a:off x="5548434" y="1731511"/>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3" name="流程图: 接点 122">
            <a:extLst>
              <a:ext uri="{FF2B5EF4-FFF2-40B4-BE49-F238E27FC236}">
                <a16:creationId xmlns:a16="http://schemas.microsoft.com/office/drawing/2014/main" id="{DCA3DFAF-25F3-407F-83DF-890B3FC6B9D7}"/>
              </a:ext>
            </a:extLst>
          </p:cNvPr>
          <p:cNvSpPr/>
          <p:nvPr/>
        </p:nvSpPr>
        <p:spPr>
          <a:xfrm>
            <a:off x="5297377" y="2046341"/>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4" name="流程图: 接点 123">
            <a:extLst>
              <a:ext uri="{FF2B5EF4-FFF2-40B4-BE49-F238E27FC236}">
                <a16:creationId xmlns:a16="http://schemas.microsoft.com/office/drawing/2014/main" id="{28046B8D-EA46-4AF9-9882-5422D783053D}"/>
              </a:ext>
            </a:extLst>
          </p:cNvPr>
          <p:cNvSpPr/>
          <p:nvPr/>
        </p:nvSpPr>
        <p:spPr>
          <a:xfrm rot="20089735">
            <a:off x="5096729" y="2033889"/>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5" name="流程图: 接点 124">
            <a:extLst>
              <a:ext uri="{FF2B5EF4-FFF2-40B4-BE49-F238E27FC236}">
                <a16:creationId xmlns:a16="http://schemas.microsoft.com/office/drawing/2014/main" id="{C58267BC-9A43-4E74-97A5-10E325B16147}"/>
              </a:ext>
            </a:extLst>
          </p:cNvPr>
          <p:cNvSpPr/>
          <p:nvPr/>
        </p:nvSpPr>
        <p:spPr>
          <a:xfrm rot="20089735">
            <a:off x="5680148" y="2221782"/>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7" name="流程图: 接点 126">
            <a:extLst>
              <a:ext uri="{FF2B5EF4-FFF2-40B4-BE49-F238E27FC236}">
                <a16:creationId xmlns:a16="http://schemas.microsoft.com/office/drawing/2014/main" id="{F321BE65-2001-4A7B-8D7C-55F5BA7242AF}"/>
              </a:ext>
            </a:extLst>
          </p:cNvPr>
          <p:cNvSpPr/>
          <p:nvPr/>
        </p:nvSpPr>
        <p:spPr>
          <a:xfrm>
            <a:off x="6119381" y="2202823"/>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9" name="流程图: 接点 128">
            <a:extLst>
              <a:ext uri="{FF2B5EF4-FFF2-40B4-BE49-F238E27FC236}">
                <a16:creationId xmlns:a16="http://schemas.microsoft.com/office/drawing/2014/main" id="{A0218107-27FD-4178-962D-108B087EB2BF}"/>
              </a:ext>
            </a:extLst>
          </p:cNvPr>
          <p:cNvSpPr/>
          <p:nvPr/>
        </p:nvSpPr>
        <p:spPr>
          <a:xfrm>
            <a:off x="5187130" y="180332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0" name="流程图: 接点 129">
            <a:extLst>
              <a:ext uri="{FF2B5EF4-FFF2-40B4-BE49-F238E27FC236}">
                <a16:creationId xmlns:a16="http://schemas.microsoft.com/office/drawing/2014/main" id="{FA44FF51-5B91-446D-9333-28959862A68E}"/>
              </a:ext>
            </a:extLst>
          </p:cNvPr>
          <p:cNvSpPr/>
          <p:nvPr/>
        </p:nvSpPr>
        <p:spPr>
          <a:xfrm>
            <a:off x="6146150" y="202102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1" name="流程图: 接点 130">
            <a:extLst>
              <a:ext uri="{FF2B5EF4-FFF2-40B4-BE49-F238E27FC236}">
                <a16:creationId xmlns:a16="http://schemas.microsoft.com/office/drawing/2014/main" id="{E36344B2-16B7-4F92-A10B-6931CFB0C321}"/>
              </a:ext>
            </a:extLst>
          </p:cNvPr>
          <p:cNvSpPr/>
          <p:nvPr/>
        </p:nvSpPr>
        <p:spPr>
          <a:xfrm>
            <a:off x="5064104" y="248299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2" name="流程图: 接点 131">
            <a:extLst>
              <a:ext uri="{FF2B5EF4-FFF2-40B4-BE49-F238E27FC236}">
                <a16:creationId xmlns:a16="http://schemas.microsoft.com/office/drawing/2014/main" id="{D4A59D46-9CF6-44CC-A732-08698869F5B3}"/>
              </a:ext>
            </a:extLst>
          </p:cNvPr>
          <p:cNvSpPr/>
          <p:nvPr/>
        </p:nvSpPr>
        <p:spPr>
          <a:xfrm>
            <a:off x="6232236" y="242729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3" name="流程图: 接点 132">
            <a:extLst>
              <a:ext uri="{FF2B5EF4-FFF2-40B4-BE49-F238E27FC236}">
                <a16:creationId xmlns:a16="http://schemas.microsoft.com/office/drawing/2014/main" id="{1958DA0D-E593-4C91-B728-6321E9681E35}"/>
              </a:ext>
            </a:extLst>
          </p:cNvPr>
          <p:cNvSpPr/>
          <p:nvPr/>
        </p:nvSpPr>
        <p:spPr>
          <a:xfrm>
            <a:off x="5604515" y="252604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6" name="文本框 135">
            <a:extLst>
              <a:ext uri="{FF2B5EF4-FFF2-40B4-BE49-F238E27FC236}">
                <a16:creationId xmlns:a16="http://schemas.microsoft.com/office/drawing/2014/main" id="{2E04D517-5435-4EF6-B38D-8C50AA4AFE67}"/>
              </a:ext>
            </a:extLst>
          </p:cNvPr>
          <p:cNvSpPr txBox="1"/>
          <p:nvPr/>
        </p:nvSpPr>
        <p:spPr>
          <a:xfrm>
            <a:off x="4971183" y="2798290"/>
            <a:ext cx="1643857"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充足的标记数据</a:t>
            </a:r>
            <a:endParaRPr lang="zh-CN" altLang="en-US" sz="1400" dirty="0"/>
          </a:p>
        </p:txBody>
      </p:sp>
      <p:sp>
        <p:nvSpPr>
          <p:cNvPr id="72" name="文本框 71">
            <a:extLst>
              <a:ext uri="{FF2B5EF4-FFF2-40B4-BE49-F238E27FC236}">
                <a16:creationId xmlns:a16="http://schemas.microsoft.com/office/drawing/2014/main" id="{64EE26E2-1805-4BDD-AB92-845578299FB5}"/>
              </a:ext>
            </a:extLst>
          </p:cNvPr>
          <p:cNvSpPr txBox="1"/>
          <p:nvPr/>
        </p:nvSpPr>
        <p:spPr>
          <a:xfrm>
            <a:off x="3545415" y="1126387"/>
            <a:ext cx="1125629" cy="300082"/>
          </a:xfrm>
          <a:prstGeom prst="rect">
            <a:avLst/>
          </a:prstGeom>
          <a:noFill/>
        </p:spPr>
        <p:txBody>
          <a:bodyPr wrap="none" rtlCol="0">
            <a:spAutoFit/>
          </a:bodyPr>
          <a:lstStyle/>
          <a:p>
            <a:pPr defTabSz="685800"/>
            <a:r>
              <a:rPr lang="en-US" altLang="zh-CN" sz="1350" dirty="0">
                <a:solidFill>
                  <a:prstClr val="black"/>
                </a:solidFill>
                <a:latin typeface="等线" panose="020F0502020204030204"/>
                <a:ea typeface="等线" panose="02010600030101010101" pitchFamily="2" charset="-122"/>
              </a:rPr>
              <a:t>Positive data</a:t>
            </a:r>
            <a:endParaRPr lang="zh-CN" altLang="en-US" sz="1350" dirty="0">
              <a:solidFill>
                <a:prstClr val="black"/>
              </a:solidFill>
              <a:latin typeface="等线" panose="020F0502020204030204"/>
              <a:ea typeface="等线" panose="02010600030101010101" pitchFamily="2" charset="-122"/>
            </a:endParaRPr>
          </a:p>
        </p:txBody>
      </p:sp>
      <p:sp>
        <p:nvSpPr>
          <p:cNvPr id="73" name="文本框 72">
            <a:extLst>
              <a:ext uri="{FF2B5EF4-FFF2-40B4-BE49-F238E27FC236}">
                <a16:creationId xmlns:a16="http://schemas.microsoft.com/office/drawing/2014/main" id="{CC7DDEBC-335C-475A-850A-79749BCB182F}"/>
              </a:ext>
            </a:extLst>
          </p:cNvPr>
          <p:cNvSpPr txBox="1"/>
          <p:nvPr/>
        </p:nvSpPr>
        <p:spPr>
          <a:xfrm>
            <a:off x="8034086" y="1139337"/>
            <a:ext cx="1308371" cy="300082"/>
          </a:xfrm>
          <a:prstGeom prst="rect">
            <a:avLst/>
          </a:prstGeom>
          <a:noFill/>
        </p:spPr>
        <p:txBody>
          <a:bodyPr wrap="none" rtlCol="0">
            <a:spAutoFit/>
          </a:bodyPr>
          <a:lstStyle/>
          <a:p>
            <a:pPr defTabSz="685800"/>
            <a:r>
              <a:rPr lang="en-US" altLang="zh-CN" sz="1350" dirty="0">
                <a:solidFill>
                  <a:prstClr val="black"/>
                </a:solidFill>
                <a:latin typeface="等线" panose="020F0502020204030204"/>
                <a:ea typeface="等线" panose="02010600030101010101" pitchFamily="2" charset="-122"/>
              </a:rPr>
              <a:t>Unlabeled data</a:t>
            </a:r>
            <a:endParaRPr lang="zh-CN" altLang="en-US" sz="1350" dirty="0">
              <a:solidFill>
                <a:prstClr val="black"/>
              </a:solidFill>
              <a:latin typeface="等线" panose="020F0502020204030204"/>
              <a:ea typeface="等线" panose="02010600030101010101" pitchFamily="2" charset="-122"/>
            </a:endParaRPr>
          </a:p>
        </p:txBody>
      </p:sp>
      <p:sp>
        <p:nvSpPr>
          <p:cNvPr id="74" name="流程图: 接点 73">
            <a:extLst>
              <a:ext uri="{FF2B5EF4-FFF2-40B4-BE49-F238E27FC236}">
                <a16:creationId xmlns:a16="http://schemas.microsoft.com/office/drawing/2014/main" id="{A8C23A1A-6C3E-4DFB-88CD-6641434E2D98}"/>
              </a:ext>
            </a:extLst>
          </p:cNvPr>
          <p:cNvSpPr/>
          <p:nvPr/>
        </p:nvSpPr>
        <p:spPr>
          <a:xfrm>
            <a:off x="4776035" y="123751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5" name="文本框 74">
            <a:extLst>
              <a:ext uri="{FF2B5EF4-FFF2-40B4-BE49-F238E27FC236}">
                <a16:creationId xmlns:a16="http://schemas.microsoft.com/office/drawing/2014/main" id="{2AE26A90-2D2F-48EA-85AD-0E8B3C301FA6}"/>
              </a:ext>
            </a:extLst>
          </p:cNvPr>
          <p:cNvSpPr txBox="1"/>
          <p:nvPr/>
        </p:nvSpPr>
        <p:spPr>
          <a:xfrm>
            <a:off x="5832136" y="1126387"/>
            <a:ext cx="1221809" cy="300082"/>
          </a:xfrm>
          <a:prstGeom prst="rect">
            <a:avLst/>
          </a:prstGeom>
          <a:noFill/>
        </p:spPr>
        <p:txBody>
          <a:bodyPr wrap="none" rtlCol="0">
            <a:spAutoFit/>
          </a:bodyPr>
          <a:lstStyle/>
          <a:p>
            <a:pPr defTabSz="685800"/>
            <a:r>
              <a:rPr lang="en-US" altLang="zh-CN" sz="1350" dirty="0">
                <a:solidFill>
                  <a:prstClr val="black"/>
                </a:solidFill>
                <a:latin typeface="等线" panose="020F0502020204030204"/>
                <a:ea typeface="等线" panose="02010600030101010101" pitchFamily="2" charset="-122"/>
              </a:rPr>
              <a:t>Negative data</a:t>
            </a:r>
            <a:endParaRPr lang="zh-CN" altLang="en-US" sz="1350" dirty="0">
              <a:solidFill>
                <a:prstClr val="black"/>
              </a:solidFill>
              <a:latin typeface="等线" panose="020F0502020204030204"/>
              <a:ea typeface="等线" panose="02010600030101010101" pitchFamily="2" charset="-122"/>
            </a:endParaRPr>
          </a:p>
        </p:txBody>
      </p:sp>
      <p:sp>
        <p:nvSpPr>
          <p:cNvPr id="77" name="流程图: 接点 76">
            <a:extLst>
              <a:ext uri="{FF2B5EF4-FFF2-40B4-BE49-F238E27FC236}">
                <a16:creationId xmlns:a16="http://schemas.microsoft.com/office/drawing/2014/main" id="{DB8CDAC5-04A0-4C45-BED6-5B8BB8D47F76}"/>
              </a:ext>
            </a:extLst>
          </p:cNvPr>
          <p:cNvSpPr/>
          <p:nvPr/>
        </p:nvSpPr>
        <p:spPr>
          <a:xfrm>
            <a:off x="9394952" y="125046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8" name="流程图: 接点 77">
            <a:extLst>
              <a:ext uri="{FF2B5EF4-FFF2-40B4-BE49-F238E27FC236}">
                <a16:creationId xmlns:a16="http://schemas.microsoft.com/office/drawing/2014/main" id="{15512518-E1B3-474E-BE18-0E9EE7326BA6}"/>
              </a:ext>
            </a:extLst>
          </p:cNvPr>
          <p:cNvSpPr/>
          <p:nvPr/>
        </p:nvSpPr>
        <p:spPr>
          <a:xfrm>
            <a:off x="7079849" y="1233244"/>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3" name="流程图: 接点 92">
            <a:extLst>
              <a:ext uri="{FF2B5EF4-FFF2-40B4-BE49-F238E27FC236}">
                <a16:creationId xmlns:a16="http://schemas.microsoft.com/office/drawing/2014/main" id="{B8F65497-82EE-4E67-849B-121C4A718789}"/>
              </a:ext>
            </a:extLst>
          </p:cNvPr>
          <p:cNvSpPr/>
          <p:nvPr/>
        </p:nvSpPr>
        <p:spPr>
          <a:xfrm>
            <a:off x="5079130" y="226736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5" name="流程图: 接点 94">
            <a:extLst>
              <a:ext uri="{FF2B5EF4-FFF2-40B4-BE49-F238E27FC236}">
                <a16:creationId xmlns:a16="http://schemas.microsoft.com/office/drawing/2014/main" id="{16F44CBE-B4B4-48A8-8E46-5F38645EA8B5}"/>
              </a:ext>
            </a:extLst>
          </p:cNvPr>
          <p:cNvSpPr/>
          <p:nvPr/>
        </p:nvSpPr>
        <p:spPr>
          <a:xfrm>
            <a:off x="5739112" y="183680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6" name="流程图: 接点 95">
            <a:extLst>
              <a:ext uri="{FF2B5EF4-FFF2-40B4-BE49-F238E27FC236}">
                <a16:creationId xmlns:a16="http://schemas.microsoft.com/office/drawing/2014/main" id="{A06ACF9F-75CD-4D43-8EC3-C8ADAD4E7752}"/>
              </a:ext>
            </a:extLst>
          </p:cNvPr>
          <p:cNvSpPr/>
          <p:nvPr/>
        </p:nvSpPr>
        <p:spPr>
          <a:xfrm>
            <a:off x="5303767" y="219461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7" name="流程图: 接点 96">
            <a:extLst>
              <a:ext uri="{FF2B5EF4-FFF2-40B4-BE49-F238E27FC236}">
                <a16:creationId xmlns:a16="http://schemas.microsoft.com/office/drawing/2014/main" id="{9A501869-09D5-4D5A-A202-004093B818B5}"/>
              </a:ext>
            </a:extLst>
          </p:cNvPr>
          <p:cNvSpPr/>
          <p:nvPr/>
        </p:nvSpPr>
        <p:spPr>
          <a:xfrm>
            <a:off x="5438501" y="245559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8" name="流程图: 接点 97">
            <a:extLst>
              <a:ext uri="{FF2B5EF4-FFF2-40B4-BE49-F238E27FC236}">
                <a16:creationId xmlns:a16="http://schemas.microsoft.com/office/drawing/2014/main" id="{F2CFBDF3-74A1-45C9-9B60-790DD6231339}"/>
              </a:ext>
            </a:extLst>
          </p:cNvPr>
          <p:cNvSpPr/>
          <p:nvPr/>
        </p:nvSpPr>
        <p:spPr>
          <a:xfrm>
            <a:off x="5440556" y="189729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9" name="流程图: 接点 98">
            <a:extLst>
              <a:ext uri="{FF2B5EF4-FFF2-40B4-BE49-F238E27FC236}">
                <a16:creationId xmlns:a16="http://schemas.microsoft.com/office/drawing/2014/main" id="{C695ECE9-7647-4C5D-BC35-8DAD354FD7D0}"/>
              </a:ext>
            </a:extLst>
          </p:cNvPr>
          <p:cNvSpPr/>
          <p:nvPr/>
        </p:nvSpPr>
        <p:spPr>
          <a:xfrm>
            <a:off x="5982305" y="251939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0" name="矩形 99">
            <a:extLst>
              <a:ext uri="{FF2B5EF4-FFF2-40B4-BE49-F238E27FC236}">
                <a16:creationId xmlns:a16="http://schemas.microsoft.com/office/drawing/2014/main" id="{6934FF66-E907-4990-B07E-AC85D4A9F287}"/>
              </a:ext>
            </a:extLst>
          </p:cNvPr>
          <p:cNvSpPr/>
          <p:nvPr/>
        </p:nvSpPr>
        <p:spPr>
          <a:xfrm>
            <a:off x="4945607" y="5425067"/>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01" name="流程图: 接点 100">
            <a:extLst>
              <a:ext uri="{FF2B5EF4-FFF2-40B4-BE49-F238E27FC236}">
                <a16:creationId xmlns:a16="http://schemas.microsoft.com/office/drawing/2014/main" id="{DB8E064D-5C1C-438B-A189-B1354AE45AE1}"/>
              </a:ext>
            </a:extLst>
          </p:cNvPr>
          <p:cNvSpPr/>
          <p:nvPr/>
        </p:nvSpPr>
        <p:spPr>
          <a:xfrm>
            <a:off x="5459761" y="588528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3" name="流程图: 接点 102">
            <a:extLst>
              <a:ext uri="{FF2B5EF4-FFF2-40B4-BE49-F238E27FC236}">
                <a16:creationId xmlns:a16="http://schemas.microsoft.com/office/drawing/2014/main" id="{52E7BE76-33FB-4CE9-9D11-1802DD110054}"/>
              </a:ext>
            </a:extLst>
          </p:cNvPr>
          <p:cNvSpPr/>
          <p:nvPr/>
        </p:nvSpPr>
        <p:spPr>
          <a:xfrm>
            <a:off x="5099857" y="56356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4" name="流程图: 接点 103">
            <a:extLst>
              <a:ext uri="{FF2B5EF4-FFF2-40B4-BE49-F238E27FC236}">
                <a16:creationId xmlns:a16="http://schemas.microsoft.com/office/drawing/2014/main" id="{AFC68231-A20E-4CAD-BBEF-4CC41530B67D}"/>
              </a:ext>
            </a:extLst>
          </p:cNvPr>
          <p:cNvSpPr/>
          <p:nvPr/>
        </p:nvSpPr>
        <p:spPr>
          <a:xfrm>
            <a:off x="5225670" y="624057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5" name="流程图: 接点 104">
            <a:extLst>
              <a:ext uri="{FF2B5EF4-FFF2-40B4-BE49-F238E27FC236}">
                <a16:creationId xmlns:a16="http://schemas.microsoft.com/office/drawing/2014/main" id="{B4BB9398-3F62-4D6B-A7EC-8641E61121E7}"/>
              </a:ext>
            </a:extLst>
          </p:cNvPr>
          <p:cNvSpPr/>
          <p:nvPr/>
        </p:nvSpPr>
        <p:spPr>
          <a:xfrm>
            <a:off x="5789344" y="621486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5" name="流程图: 接点 134">
            <a:extLst>
              <a:ext uri="{FF2B5EF4-FFF2-40B4-BE49-F238E27FC236}">
                <a16:creationId xmlns:a16="http://schemas.microsoft.com/office/drawing/2014/main" id="{6D994B23-E4D2-4CA4-B277-5293D020C5ED}"/>
              </a:ext>
            </a:extLst>
          </p:cNvPr>
          <p:cNvSpPr/>
          <p:nvPr/>
        </p:nvSpPr>
        <p:spPr>
          <a:xfrm>
            <a:off x="5796361" y="580390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8" name="流程图: 接点 137">
            <a:extLst>
              <a:ext uri="{FF2B5EF4-FFF2-40B4-BE49-F238E27FC236}">
                <a16:creationId xmlns:a16="http://schemas.microsoft.com/office/drawing/2014/main" id="{EFAB0CBA-6BBE-4375-9909-02E45FD25382}"/>
              </a:ext>
            </a:extLst>
          </p:cNvPr>
          <p:cNvSpPr/>
          <p:nvPr/>
        </p:nvSpPr>
        <p:spPr>
          <a:xfrm>
            <a:off x="5015535" y="612978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9" name="流程图: 接点 138">
            <a:extLst>
              <a:ext uri="{FF2B5EF4-FFF2-40B4-BE49-F238E27FC236}">
                <a16:creationId xmlns:a16="http://schemas.microsoft.com/office/drawing/2014/main" id="{370EEF3F-A9A4-4A35-857B-3A496206DBE2}"/>
              </a:ext>
            </a:extLst>
          </p:cNvPr>
          <p:cNvSpPr/>
          <p:nvPr/>
        </p:nvSpPr>
        <p:spPr>
          <a:xfrm>
            <a:off x="5443150" y="607837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0" name="流程图: 接点 139">
            <a:extLst>
              <a:ext uri="{FF2B5EF4-FFF2-40B4-BE49-F238E27FC236}">
                <a16:creationId xmlns:a16="http://schemas.microsoft.com/office/drawing/2014/main" id="{6271DCDE-A92D-498C-9356-FB97AFFAA205}"/>
              </a:ext>
            </a:extLst>
          </p:cNvPr>
          <p:cNvSpPr/>
          <p:nvPr/>
        </p:nvSpPr>
        <p:spPr>
          <a:xfrm>
            <a:off x="6196698" y="556848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1" name="流程图: 接点 140">
            <a:extLst>
              <a:ext uri="{FF2B5EF4-FFF2-40B4-BE49-F238E27FC236}">
                <a16:creationId xmlns:a16="http://schemas.microsoft.com/office/drawing/2014/main" id="{18AD4A9F-33F7-4B5F-B813-2AD06D90B1A6}"/>
              </a:ext>
            </a:extLst>
          </p:cNvPr>
          <p:cNvSpPr/>
          <p:nvPr/>
        </p:nvSpPr>
        <p:spPr>
          <a:xfrm>
            <a:off x="5841161" y="599070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4" name="流程图: 接点 143">
            <a:extLst>
              <a:ext uri="{FF2B5EF4-FFF2-40B4-BE49-F238E27FC236}">
                <a16:creationId xmlns:a16="http://schemas.microsoft.com/office/drawing/2014/main" id="{709F306D-1CDE-48FB-AA43-5686E97C4DAF}"/>
              </a:ext>
            </a:extLst>
          </p:cNvPr>
          <p:cNvSpPr/>
          <p:nvPr/>
        </p:nvSpPr>
        <p:spPr>
          <a:xfrm>
            <a:off x="6049052" y="62368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5" name="流程图: 接点 144">
            <a:extLst>
              <a:ext uri="{FF2B5EF4-FFF2-40B4-BE49-F238E27FC236}">
                <a16:creationId xmlns:a16="http://schemas.microsoft.com/office/drawing/2014/main" id="{64642A52-072F-4B14-9474-3313AA933E70}"/>
              </a:ext>
            </a:extLst>
          </p:cNvPr>
          <p:cNvSpPr/>
          <p:nvPr/>
        </p:nvSpPr>
        <p:spPr>
          <a:xfrm>
            <a:off x="5643238" y="582625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6" name="流程图: 接点 145">
            <a:extLst>
              <a:ext uri="{FF2B5EF4-FFF2-40B4-BE49-F238E27FC236}">
                <a16:creationId xmlns:a16="http://schemas.microsoft.com/office/drawing/2014/main" id="{9F54C5AC-130D-4AE0-A06D-6C8305F0611F}"/>
              </a:ext>
            </a:extLst>
          </p:cNvPr>
          <p:cNvSpPr/>
          <p:nvPr/>
        </p:nvSpPr>
        <p:spPr>
          <a:xfrm>
            <a:off x="5255941" y="588528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7" name="流程图: 接点 146">
            <a:extLst>
              <a:ext uri="{FF2B5EF4-FFF2-40B4-BE49-F238E27FC236}">
                <a16:creationId xmlns:a16="http://schemas.microsoft.com/office/drawing/2014/main" id="{9BF7F771-0D37-4BA5-AFD3-1BDDCD632D61}"/>
              </a:ext>
            </a:extLst>
          </p:cNvPr>
          <p:cNvSpPr/>
          <p:nvPr/>
        </p:nvSpPr>
        <p:spPr>
          <a:xfrm>
            <a:off x="5706511" y="564446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8" name="流程图: 接点 147">
            <a:extLst>
              <a:ext uri="{FF2B5EF4-FFF2-40B4-BE49-F238E27FC236}">
                <a16:creationId xmlns:a16="http://schemas.microsoft.com/office/drawing/2014/main" id="{F3906C6B-92BE-41B0-BFC1-C226CACC0389}"/>
              </a:ext>
            </a:extLst>
          </p:cNvPr>
          <p:cNvSpPr/>
          <p:nvPr/>
        </p:nvSpPr>
        <p:spPr>
          <a:xfrm>
            <a:off x="5531909" y="556848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9" name="流程图: 接点 148">
            <a:extLst>
              <a:ext uri="{FF2B5EF4-FFF2-40B4-BE49-F238E27FC236}">
                <a16:creationId xmlns:a16="http://schemas.microsoft.com/office/drawing/2014/main" id="{A125E33A-0D4E-4436-B075-F6F1A3ED9231}"/>
              </a:ext>
            </a:extLst>
          </p:cNvPr>
          <p:cNvSpPr/>
          <p:nvPr/>
        </p:nvSpPr>
        <p:spPr>
          <a:xfrm>
            <a:off x="6090434" y="591820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0" name="流程图: 接点 149">
            <a:extLst>
              <a:ext uri="{FF2B5EF4-FFF2-40B4-BE49-F238E27FC236}">
                <a16:creationId xmlns:a16="http://schemas.microsoft.com/office/drawing/2014/main" id="{FC56628D-F311-47BA-B704-9579E21FDF20}"/>
              </a:ext>
            </a:extLst>
          </p:cNvPr>
          <p:cNvSpPr/>
          <p:nvPr/>
        </p:nvSpPr>
        <p:spPr>
          <a:xfrm>
            <a:off x="5955461" y="610500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1" name="流程图: 接点 150">
            <a:extLst>
              <a:ext uri="{FF2B5EF4-FFF2-40B4-BE49-F238E27FC236}">
                <a16:creationId xmlns:a16="http://schemas.microsoft.com/office/drawing/2014/main" id="{FC0D2140-E2CF-4685-8F77-834D635495C6}"/>
              </a:ext>
            </a:extLst>
          </p:cNvPr>
          <p:cNvSpPr/>
          <p:nvPr/>
        </p:nvSpPr>
        <p:spPr>
          <a:xfrm>
            <a:off x="5225670" y="549653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2" name="流程图: 接点 151">
            <a:extLst>
              <a:ext uri="{FF2B5EF4-FFF2-40B4-BE49-F238E27FC236}">
                <a16:creationId xmlns:a16="http://schemas.microsoft.com/office/drawing/2014/main" id="{7AFF91C3-EF03-48B5-8595-A2A594D7103C}"/>
              </a:ext>
            </a:extLst>
          </p:cNvPr>
          <p:cNvSpPr/>
          <p:nvPr/>
        </p:nvSpPr>
        <p:spPr>
          <a:xfrm>
            <a:off x="5080204" y="587086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3" name="流程图: 接点 152">
            <a:extLst>
              <a:ext uri="{FF2B5EF4-FFF2-40B4-BE49-F238E27FC236}">
                <a16:creationId xmlns:a16="http://schemas.microsoft.com/office/drawing/2014/main" id="{D69B1EF9-FD1B-4C8F-89B3-AAC468A1EB39}"/>
              </a:ext>
            </a:extLst>
          </p:cNvPr>
          <p:cNvSpPr/>
          <p:nvPr/>
        </p:nvSpPr>
        <p:spPr>
          <a:xfrm>
            <a:off x="5663623" y="605875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4" name="流程图: 接点 153">
            <a:extLst>
              <a:ext uri="{FF2B5EF4-FFF2-40B4-BE49-F238E27FC236}">
                <a16:creationId xmlns:a16="http://schemas.microsoft.com/office/drawing/2014/main" id="{43659048-159D-4220-8DF6-CE6B50CA3B6C}"/>
              </a:ext>
            </a:extLst>
          </p:cNvPr>
          <p:cNvSpPr/>
          <p:nvPr/>
        </p:nvSpPr>
        <p:spPr>
          <a:xfrm>
            <a:off x="6108959" y="57999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5" name="流程图: 接点 154">
            <a:extLst>
              <a:ext uri="{FF2B5EF4-FFF2-40B4-BE49-F238E27FC236}">
                <a16:creationId xmlns:a16="http://schemas.microsoft.com/office/drawing/2014/main" id="{7BDCD03D-AACE-48FA-B4F8-1F89FF45BF4F}"/>
              </a:ext>
            </a:extLst>
          </p:cNvPr>
          <p:cNvSpPr/>
          <p:nvPr/>
        </p:nvSpPr>
        <p:spPr>
          <a:xfrm>
            <a:off x="5792908" y="549041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6" name="文本框 155">
            <a:extLst>
              <a:ext uri="{FF2B5EF4-FFF2-40B4-BE49-F238E27FC236}">
                <a16:creationId xmlns:a16="http://schemas.microsoft.com/office/drawing/2014/main" id="{40AB2B42-E6AE-4A5A-B5AF-6484E3992ED4}"/>
              </a:ext>
            </a:extLst>
          </p:cNvPr>
          <p:cNvSpPr txBox="1"/>
          <p:nvPr/>
        </p:nvSpPr>
        <p:spPr>
          <a:xfrm>
            <a:off x="4887277" y="6550825"/>
            <a:ext cx="1575168"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只有未标注数据</a:t>
            </a:r>
            <a:endParaRPr lang="zh-CN" altLang="en-US" sz="1400" dirty="0"/>
          </a:p>
        </p:txBody>
      </p:sp>
      <p:pic>
        <p:nvPicPr>
          <p:cNvPr id="157" name="Picture 4" descr="图片">
            <a:extLst>
              <a:ext uri="{FF2B5EF4-FFF2-40B4-BE49-F238E27FC236}">
                <a16:creationId xmlns:a16="http://schemas.microsoft.com/office/drawing/2014/main" id="{E6ABBAF1-273D-4B9D-B63E-54A750AA6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652" y="5481357"/>
            <a:ext cx="3329308" cy="1278454"/>
          </a:xfrm>
          <a:prstGeom prst="rect">
            <a:avLst/>
          </a:prstGeom>
          <a:noFill/>
          <a:extLst>
            <a:ext uri="{909E8E84-426E-40DD-AFC4-6F175D3DCCD1}">
              <a14:hiddenFill xmlns:a14="http://schemas.microsoft.com/office/drawing/2010/main">
                <a:solidFill>
                  <a:srgbClr val="FFFFFF"/>
                </a:solidFill>
              </a14:hiddenFill>
            </a:ext>
          </a:extLst>
        </p:spPr>
      </p:pic>
      <p:sp>
        <p:nvSpPr>
          <p:cNvPr id="158" name="矩形 157">
            <a:extLst>
              <a:ext uri="{FF2B5EF4-FFF2-40B4-BE49-F238E27FC236}">
                <a16:creationId xmlns:a16="http://schemas.microsoft.com/office/drawing/2014/main" id="{9D7E7174-6B09-43D5-9D97-9C3C8697583A}"/>
              </a:ext>
            </a:extLst>
          </p:cNvPr>
          <p:cNvSpPr/>
          <p:nvPr/>
        </p:nvSpPr>
        <p:spPr>
          <a:xfrm>
            <a:off x="6145664" y="3399328"/>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59" name="流程图: 接点 158">
            <a:extLst>
              <a:ext uri="{FF2B5EF4-FFF2-40B4-BE49-F238E27FC236}">
                <a16:creationId xmlns:a16="http://schemas.microsoft.com/office/drawing/2014/main" id="{CEE60785-A372-49A5-BFCB-58ED4B6BE117}"/>
              </a:ext>
            </a:extLst>
          </p:cNvPr>
          <p:cNvSpPr/>
          <p:nvPr/>
        </p:nvSpPr>
        <p:spPr>
          <a:xfrm>
            <a:off x="6659818" y="385954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1" name="流程图: 接点 160">
            <a:extLst>
              <a:ext uri="{FF2B5EF4-FFF2-40B4-BE49-F238E27FC236}">
                <a16:creationId xmlns:a16="http://schemas.microsoft.com/office/drawing/2014/main" id="{5384C866-B960-43D6-94F1-DC2DB038D586}"/>
              </a:ext>
            </a:extLst>
          </p:cNvPr>
          <p:cNvSpPr/>
          <p:nvPr/>
        </p:nvSpPr>
        <p:spPr>
          <a:xfrm>
            <a:off x="6299914" y="360986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2" name="流程图: 接点 161">
            <a:extLst>
              <a:ext uri="{FF2B5EF4-FFF2-40B4-BE49-F238E27FC236}">
                <a16:creationId xmlns:a16="http://schemas.microsoft.com/office/drawing/2014/main" id="{A187B047-E400-47EC-B941-EF186674D237}"/>
              </a:ext>
            </a:extLst>
          </p:cNvPr>
          <p:cNvSpPr/>
          <p:nvPr/>
        </p:nvSpPr>
        <p:spPr>
          <a:xfrm>
            <a:off x="6425727" y="421483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3" name="流程图: 接点 162">
            <a:extLst>
              <a:ext uri="{FF2B5EF4-FFF2-40B4-BE49-F238E27FC236}">
                <a16:creationId xmlns:a16="http://schemas.microsoft.com/office/drawing/2014/main" id="{11F2782F-B0E9-4FF5-B2C7-14DCDBAA6E01}"/>
              </a:ext>
            </a:extLst>
          </p:cNvPr>
          <p:cNvSpPr/>
          <p:nvPr/>
        </p:nvSpPr>
        <p:spPr>
          <a:xfrm>
            <a:off x="6989401" y="418912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4" name="流程图: 接点 163">
            <a:extLst>
              <a:ext uri="{FF2B5EF4-FFF2-40B4-BE49-F238E27FC236}">
                <a16:creationId xmlns:a16="http://schemas.microsoft.com/office/drawing/2014/main" id="{9F20ACDE-F4EF-4C8F-859F-E87CCB5C85AC}"/>
              </a:ext>
            </a:extLst>
          </p:cNvPr>
          <p:cNvSpPr/>
          <p:nvPr/>
        </p:nvSpPr>
        <p:spPr>
          <a:xfrm>
            <a:off x="6996418" y="377816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5" name="流程图: 接点 164">
            <a:extLst>
              <a:ext uri="{FF2B5EF4-FFF2-40B4-BE49-F238E27FC236}">
                <a16:creationId xmlns:a16="http://schemas.microsoft.com/office/drawing/2014/main" id="{F7832919-6D27-4BB0-BA77-EFFB5D13AABC}"/>
              </a:ext>
            </a:extLst>
          </p:cNvPr>
          <p:cNvSpPr/>
          <p:nvPr/>
        </p:nvSpPr>
        <p:spPr>
          <a:xfrm>
            <a:off x="6215592" y="41040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6" name="流程图: 接点 165">
            <a:extLst>
              <a:ext uri="{FF2B5EF4-FFF2-40B4-BE49-F238E27FC236}">
                <a16:creationId xmlns:a16="http://schemas.microsoft.com/office/drawing/2014/main" id="{4BA5617D-0E8F-454B-BDD6-F9CC9E841F86}"/>
              </a:ext>
            </a:extLst>
          </p:cNvPr>
          <p:cNvSpPr/>
          <p:nvPr/>
        </p:nvSpPr>
        <p:spPr>
          <a:xfrm>
            <a:off x="6643207" y="405263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7" name="流程图: 接点 166">
            <a:extLst>
              <a:ext uri="{FF2B5EF4-FFF2-40B4-BE49-F238E27FC236}">
                <a16:creationId xmlns:a16="http://schemas.microsoft.com/office/drawing/2014/main" id="{B17DE9CB-EAE7-4F6F-B825-656804B58B43}"/>
              </a:ext>
            </a:extLst>
          </p:cNvPr>
          <p:cNvSpPr/>
          <p:nvPr/>
        </p:nvSpPr>
        <p:spPr>
          <a:xfrm>
            <a:off x="7396755" y="35427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8" name="流程图: 接点 167">
            <a:extLst>
              <a:ext uri="{FF2B5EF4-FFF2-40B4-BE49-F238E27FC236}">
                <a16:creationId xmlns:a16="http://schemas.microsoft.com/office/drawing/2014/main" id="{286A2E94-A0F3-4E01-8FCC-965EFB0B68E9}"/>
              </a:ext>
            </a:extLst>
          </p:cNvPr>
          <p:cNvSpPr/>
          <p:nvPr/>
        </p:nvSpPr>
        <p:spPr>
          <a:xfrm>
            <a:off x="7041218" y="396496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9" name="流程图: 接点 168">
            <a:extLst>
              <a:ext uri="{FF2B5EF4-FFF2-40B4-BE49-F238E27FC236}">
                <a16:creationId xmlns:a16="http://schemas.microsoft.com/office/drawing/2014/main" id="{6A0A2E8E-FD01-4B90-AFCD-5B3D3E99FA8F}"/>
              </a:ext>
            </a:extLst>
          </p:cNvPr>
          <p:cNvSpPr/>
          <p:nvPr/>
        </p:nvSpPr>
        <p:spPr>
          <a:xfrm>
            <a:off x="7249109" y="42111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0" name="流程图: 接点 169">
            <a:extLst>
              <a:ext uri="{FF2B5EF4-FFF2-40B4-BE49-F238E27FC236}">
                <a16:creationId xmlns:a16="http://schemas.microsoft.com/office/drawing/2014/main" id="{D4E82461-F0A9-434D-BE2A-5B58B16A9CE1}"/>
              </a:ext>
            </a:extLst>
          </p:cNvPr>
          <p:cNvSpPr/>
          <p:nvPr/>
        </p:nvSpPr>
        <p:spPr>
          <a:xfrm>
            <a:off x="6843295" y="380051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1" name="流程图: 接点 170">
            <a:extLst>
              <a:ext uri="{FF2B5EF4-FFF2-40B4-BE49-F238E27FC236}">
                <a16:creationId xmlns:a16="http://schemas.microsoft.com/office/drawing/2014/main" id="{3E57519D-7F77-4CA3-9D1F-6C1309CAC561}"/>
              </a:ext>
            </a:extLst>
          </p:cNvPr>
          <p:cNvSpPr/>
          <p:nvPr/>
        </p:nvSpPr>
        <p:spPr>
          <a:xfrm>
            <a:off x="6455998" y="385954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2" name="流程图: 接点 171">
            <a:extLst>
              <a:ext uri="{FF2B5EF4-FFF2-40B4-BE49-F238E27FC236}">
                <a16:creationId xmlns:a16="http://schemas.microsoft.com/office/drawing/2014/main" id="{FD54F49F-56D7-407F-B58F-85E07AB70BD3}"/>
              </a:ext>
            </a:extLst>
          </p:cNvPr>
          <p:cNvSpPr/>
          <p:nvPr/>
        </p:nvSpPr>
        <p:spPr>
          <a:xfrm>
            <a:off x="6906568" y="361872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3" name="流程图: 接点 172">
            <a:extLst>
              <a:ext uri="{FF2B5EF4-FFF2-40B4-BE49-F238E27FC236}">
                <a16:creationId xmlns:a16="http://schemas.microsoft.com/office/drawing/2014/main" id="{14BBA6A4-31FA-4600-BA54-A04CC7CF9319}"/>
              </a:ext>
            </a:extLst>
          </p:cNvPr>
          <p:cNvSpPr/>
          <p:nvPr/>
        </p:nvSpPr>
        <p:spPr>
          <a:xfrm>
            <a:off x="6731966" y="35427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4" name="流程图: 接点 173">
            <a:extLst>
              <a:ext uri="{FF2B5EF4-FFF2-40B4-BE49-F238E27FC236}">
                <a16:creationId xmlns:a16="http://schemas.microsoft.com/office/drawing/2014/main" id="{A3974499-02E9-41B9-9D29-27FDBD2A303D}"/>
              </a:ext>
            </a:extLst>
          </p:cNvPr>
          <p:cNvSpPr/>
          <p:nvPr/>
        </p:nvSpPr>
        <p:spPr>
          <a:xfrm>
            <a:off x="7290491" y="392566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5" name="流程图: 接点 174">
            <a:extLst>
              <a:ext uri="{FF2B5EF4-FFF2-40B4-BE49-F238E27FC236}">
                <a16:creationId xmlns:a16="http://schemas.microsoft.com/office/drawing/2014/main" id="{A41BA625-E5BC-4ADC-B52C-E730B65711B0}"/>
              </a:ext>
            </a:extLst>
          </p:cNvPr>
          <p:cNvSpPr/>
          <p:nvPr/>
        </p:nvSpPr>
        <p:spPr>
          <a:xfrm>
            <a:off x="7155518" y="407926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6" name="流程图: 接点 175">
            <a:extLst>
              <a:ext uri="{FF2B5EF4-FFF2-40B4-BE49-F238E27FC236}">
                <a16:creationId xmlns:a16="http://schemas.microsoft.com/office/drawing/2014/main" id="{42B250B0-DD76-4614-B588-F09776FD972D}"/>
              </a:ext>
            </a:extLst>
          </p:cNvPr>
          <p:cNvSpPr/>
          <p:nvPr/>
        </p:nvSpPr>
        <p:spPr>
          <a:xfrm>
            <a:off x="6425727" y="347079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7" name="流程图: 接点 176">
            <a:extLst>
              <a:ext uri="{FF2B5EF4-FFF2-40B4-BE49-F238E27FC236}">
                <a16:creationId xmlns:a16="http://schemas.microsoft.com/office/drawing/2014/main" id="{EA6A8646-5C62-40BD-BDB7-9D8895774A8D}"/>
              </a:ext>
            </a:extLst>
          </p:cNvPr>
          <p:cNvSpPr/>
          <p:nvPr/>
        </p:nvSpPr>
        <p:spPr>
          <a:xfrm>
            <a:off x="6280261" y="38451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8" name="流程图: 接点 177">
            <a:extLst>
              <a:ext uri="{FF2B5EF4-FFF2-40B4-BE49-F238E27FC236}">
                <a16:creationId xmlns:a16="http://schemas.microsoft.com/office/drawing/2014/main" id="{0D8561E1-BA90-4396-8184-36C9C905A1CD}"/>
              </a:ext>
            </a:extLst>
          </p:cNvPr>
          <p:cNvSpPr/>
          <p:nvPr/>
        </p:nvSpPr>
        <p:spPr>
          <a:xfrm>
            <a:off x="6863680" y="403301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9" name="流程图: 接点 178">
            <a:extLst>
              <a:ext uri="{FF2B5EF4-FFF2-40B4-BE49-F238E27FC236}">
                <a16:creationId xmlns:a16="http://schemas.microsoft.com/office/drawing/2014/main" id="{D059B581-38F0-418F-829F-1D847681D3B9}"/>
              </a:ext>
            </a:extLst>
          </p:cNvPr>
          <p:cNvSpPr/>
          <p:nvPr/>
        </p:nvSpPr>
        <p:spPr>
          <a:xfrm>
            <a:off x="7309016" y="377421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0" name="流程图: 接点 179">
            <a:extLst>
              <a:ext uri="{FF2B5EF4-FFF2-40B4-BE49-F238E27FC236}">
                <a16:creationId xmlns:a16="http://schemas.microsoft.com/office/drawing/2014/main" id="{5858B23F-822C-4804-ABA2-6EEA5CA1D5C7}"/>
              </a:ext>
            </a:extLst>
          </p:cNvPr>
          <p:cNvSpPr/>
          <p:nvPr/>
        </p:nvSpPr>
        <p:spPr>
          <a:xfrm>
            <a:off x="6992965" y="34646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1" name="矩形 180">
            <a:extLst>
              <a:ext uri="{FF2B5EF4-FFF2-40B4-BE49-F238E27FC236}">
                <a16:creationId xmlns:a16="http://schemas.microsoft.com/office/drawing/2014/main" id="{185471B2-DC76-412E-B417-D59C82D863E7}"/>
              </a:ext>
            </a:extLst>
          </p:cNvPr>
          <p:cNvSpPr/>
          <p:nvPr/>
        </p:nvSpPr>
        <p:spPr>
          <a:xfrm>
            <a:off x="4101241" y="3399328"/>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82" name="流程图: 接点 181">
            <a:extLst>
              <a:ext uri="{FF2B5EF4-FFF2-40B4-BE49-F238E27FC236}">
                <a16:creationId xmlns:a16="http://schemas.microsoft.com/office/drawing/2014/main" id="{E0CC1461-5D9A-4F57-B0B6-9DD6E2878727}"/>
              </a:ext>
            </a:extLst>
          </p:cNvPr>
          <p:cNvSpPr/>
          <p:nvPr/>
        </p:nvSpPr>
        <p:spPr>
          <a:xfrm>
            <a:off x="4654952" y="360289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4" name="流程图: 接点 183">
            <a:extLst>
              <a:ext uri="{FF2B5EF4-FFF2-40B4-BE49-F238E27FC236}">
                <a16:creationId xmlns:a16="http://schemas.microsoft.com/office/drawing/2014/main" id="{98EFD4C0-6E50-4599-8009-4C8E5E8C5D51}"/>
              </a:ext>
            </a:extLst>
          </p:cNvPr>
          <p:cNvSpPr/>
          <p:nvPr/>
        </p:nvSpPr>
        <p:spPr>
          <a:xfrm>
            <a:off x="4370918" y="404222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5" name="流程图: 接点 184">
            <a:extLst>
              <a:ext uri="{FF2B5EF4-FFF2-40B4-BE49-F238E27FC236}">
                <a16:creationId xmlns:a16="http://schemas.microsoft.com/office/drawing/2014/main" id="{0E0C4229-7131-405C-870D-CF5DA6C9E806}"/>
              </a:ext>
            </a:extLst>
          </p:cNvPr>
          <p:cNvSpPr/>
          <p:nvPr/>
        </p:nvSpPr>
        <p:spPr>
          <a:xfrm>
            <a:off x="5091139" y="363061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6" name="流程图: 接点 185">
            <a:extLst>
              <a:ext uri="{FF2B5EF4-FFF2-40B4-BE49-F238E27FC236}">
                <a16:creationId xmlns:a16="http://schemas.microsoft.com/office/drawing/2014/main" id="{E3736B37-2D37-460C-8194-FFDEEF0FEAD1}"/>
              </a:ext>
            </a:extLst>
          </p:cNvPr>
          <p:cNvSpPr/>
          <p:nvPr/>
        </p:nvSpPr>
        <p:spPr>
          <a:xfrm>
            <a:off x="4744873" y="422273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7" name="加号 186">
            <a:extLst>
              <a:ext uri="{FF2B5EF4-FFF2-40B4-BE49-F238E27FC236}">
                <a16:creationId xmlns:a16="http://schemas.microsoft.com/office/drawing/2014/main" id="{AC9E4AFD-2AEA-4E02-8F92-B6602BF34CCF}"/>
              </a:ext>
            </a:extLst>
          </p:cNvPr>
          <p:cNvSpPr/>
          <p:nvPr/>
        </p:nvSpPr>
        <p:spPr>
          <a:xfrm>
            <a:off x="5640878" y="3717867"/>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文本框 187">
            <a:extLst>
              <a:ext uri="{FF2B5EF4-FFF2-40B4-BE49-F238E27FC236}">
                <a16:creationId xmlns:a16="http://schemas.microsoft.com/office/drawing/2014/main" id="{A70C38C1-7DB3-4B65-8969-AC3D7762504E}"/>
              </a:ext>
            </a:extLst>
          </p:cNvPr>
          <p:cNvSpPr txBox="1"/>
          <p:nvPr/>
        </p:nvSpPr>
        <p:spPr>
          <a:xfrm>
            <a:off x="9799597" y="2815172"/>
            <a:ext cx="869618" cy="307777"/>
          </a:xfrm>
          <a:prstGeom prst="rect">
            <a:avLst/>
          </a:prstGeom>
          <a:noFill/>
        </p:spPr>
        <p:txBody>
          <a:bodyPr wrap="square">
            <a:spAutoFit/>
          </a:bodyPr>
          <a:lstStyle/>
          <a:p>
            <a:r>
              <a:rPr kumimoji="1" lang="en-US" altLang="zh-CN"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PU</a:t>
            </a:r>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问题</a:t>
            </a:r>
            <a:endParaRPr lang="zh-CN" altLang="en-US" sz="1400" dirty="0"/>
          </a:p>
        </p:txBody>
      </p:sp>
      <p:sp>
        <p:nvSpPr>
          <p:cNvPr id="189" name="文本框 188">
            <a:extLst>
              <a:ext uri="{FF2B5EF4-FFF2-40B4-BE49-F238E27FC236}">
                <a16:creationId xmlns:a16="http://schemas.microsoft.com/office/drawing/2014/main" id="{797713B7-FE8D-4BF5-B4F5-8B3965FCF2FB}"/>
              </a:ext>
            </a:extLst>
          </p:cNvPr>
          <p:cNvSpPr txBox="1"/>
          <p:nvPr/>
        </p:nvSpPr>
        <p:spPr>
          <a:xfrm>
            <a:off x="6008524" y="4589806"/>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190" name="流程图: 接点 189">
            <a:extLst>
              <a:ext uri="{FF2B5EF4-FFF2-40B4-BE49-F238E27FC236}">
                <a16:creationId xmlns:a16="http://schemas.microsoft.com/office/drawing/2014/main" id="{B7D3B97D-5E60-4E15-B9CD-2A228BADB524}"/>
              </a:ext>
            </a:extLst>
          </p:cNvPr>
          <p:cNvSpPr/>
          <p:nvPr/>
        </p:nvSpPr>
        <p:spPr>
          <a:xfrm>
            <a:off x="4368749" y="3762863"/>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1" name="流程图: 接点 190">
            <a:extLst>
              <a:ext uri="{FF2B5EF4-FFF2-40B4-BE49-F238E27FC236}">
                <a16:creationId xmlns:a16="http://schemas.microsoft.com/office/drawing/2014/main" id="{F1820BBD-EA2E-457A-A4A5-9D03361161E5}"/>
              </a:ext>
            </a:extLst>
          </p:cNvPr>
          <p:cNvSpPr/>
          <p:nvPr/>
        </p:nvSpPr>
        <p:spPr>
          <a:xfrm>
            <a:off x="4636873" y="4021121"/>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2" name="流程图: 接点 191">
            <a:extLst>
              <a:ext uri="{FF2B5EF4-FFF2-40B4-BE49-F238E27FC236}">
                <a16:creationId xmlns:a16="http://schemas.microsoft.com/office/drawing/2014/main" id="{590D0F88-E5A3-48AB-B710-9AC8080686E4}"/>
              </a:ext>
            </a:extLst>
          </p:cNvPr>
          <p:cNvSpPr/>
          <p:nvPr/>
        </p:nvSpPr>
        <p:spPr>
          <a:xfrm>
            <a:off x="4945422" y="3854629"/>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3" name="文本框 192">
            <a:extLst>
              <a:ext uri="{FF2B5EF4-FFF2-40B4-BE49-F238E27FC236}">
                <a16:creationId xmlns:a16="http://schemas.microsoft.com/office/drawing/2014/main" id="{4F93226D-E618-4C43-8EB4-DCCD42D8E31F}"/>
              </a:ext>
            </a:extLst>
          </p:cNvPr>
          <p:cNvSpPr txBox="1"/>
          <p:nvPr/>
        </p:nvSpPr>
        <p:spPr>
          <a:xfrm>
            <a:off x="1868210" y="2026071"/>
            <a:ext cx="1402948"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有监督学习</a:t>
            </a:r>
          </a:p>
        </p:txBody>
      </p:sp>
      <p:sp>
        <p:nvSpPr>
          <p:cNvPr id="194" name="文本框 193">
            <a:extLst>
              <a:ext uri="{FF2B5EF4-FFF2-40B4-BE49-F238E27FC236}">
                <a16:creationId xmlns:a16="http://schemas.microsoft.com/office/drawing/2014/main" id="{DA71D480-0F17-4249-882E-BB50C58C54B8}"/>
              </a:ext>
            </a:extLst>
          </p:cNvPr>
          <p:cNvSpPr txBox="1"/>
          <p:nvPr/>
        </p:nvSpPr>
        <p:spPr>
          <a:xfrm>
            <a:off x="1868210" y="3671292"/>
            <a:ext cx="1402948"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半监督学习</a:t>
            </a:r>
          </a:p>
        </p:txBody>
      </p:sp>
      <p:sp>
        <p:nvSpPr>
          <p:cNvPr id="195" name="文本框 194">
            <a:extLst>
              <a:ext uri="{FF2B5EF4-FFF2-40B4-BE49-F238E27FC236}">
                <a16:creationId xmlns:a16="http://schemas.microsoft.com/office/drawing/2014/main" id="{7AB59606-C8A6-4C44-B209-63F7DF30D4A7}"/>
              </a:ext>
            </a:extLst>
          </p:cNvPr>
          <p:cNvSpPr txBox="1"/>
          <p:nvPr/>
        </p:nvSpPr>
        <p:spPr>
          <a:xfrm>
            <a:off x="1868210" y="5719467"/>
            <a:ext cx="1402948"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无监督学习</a:t>
            </a:r>
          </a:p>
        </p:txBody>
      </p:sp>
      <p:sp>
        <p:nvSpPr>
          <p:cNvPr id="196" name="矩形 195">
            <a:extLst>
              <a:ext uri="{FF2B5EF4-FFF2-40B4-BE49-F238E27FC236}">
                <a16:creationId xmlns:a16="http://schemas.microsoft.com/office/drawing/2014/main" id="{C85188B3-AB41-4F3D-A13B-03E67970EF85}"/>
              </a:ext>
            </a:extLst>
          </p:cNvPr>
          <p:cNvSpPr/>
          <p:nvPr/>
        </p:nvSpPr>
        <p:spPr>
          <a:xfrm>
            <a:off x="10464667" y="3400687"/>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97" name="流程图: 接点 196">
            <a:extLst>
              <a:ext uri="{FF2B5EF4-FFF2-40B4-BE49-F238E27FC236}">
                <a16:creationId xmlns:a16="http://schemas.microsoft.com/office/drawing/2014/main" id="{7F7EEA82-E7EC-4406-92EF-7455F47CD1B4}"/>
              </a:ext>
            </a:extLst>
          </p:cNvPr>
          <p:cNvSpPr/>
          <p:nvPr/>
        </p:nvSpPr>
        <p:spPr>
          <a:xfrm>
            <a:off x="10978821" y="386090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8" name="流程图: 接点 197">
            <a:extLst>
              <a:ext uri="{FF2B5EF4-FFF2-40B4-BE49-F238E27FC236}">
                <a16:creationId xmlns:a16="http://schemas.microsoft.com/office/drawing/2014/main" id="{CED7F2A9-C5D5-498C-BDC5-856F87CEEA68}"/>
              </a:ext>
            </a:extLst>
          </p:cNvPr>
          <p:cNvSpPr/>
          <p:nvPr/>
        </p:nvSpPr>
        <p:spPr>
          <a:xfrm>
            <a:off x="10618917" y="361122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9" name="流程图: 接点 198">
            <a:extLst>
              <a:ext uri="{FF2B5EF4-FFF2-40B4-BE49-F238E27FC236}">
                <a16:creationId xmlns:a16="http://schemas.microsoft.com/office/drawing/2014/main" id="{FA262C27-E512-4E0C-86E0-B23087B56DEA}"/>
              </a:ext>
            </a:extLst>
          </p:cNvPr>
          <p:cNvSpPr/>
          <p:nvPr/>
        </p:nvSpPr>
        <p:spPr>
          <a:xfrm>
            <a:off x="10744730" y="421619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0" name="流程图: 接点 199">
            <a:extLst>
              <a:ext uri="{FF2B5EF4-FFF2-40B4-BE49-F238E27FC236}">
                <a16:creationId xmlns:a16="http://schemas.microsoft.com/office/drawing/2014/main" id="{EC98039D-A990-4D34-86AE-8E8A1D7698B6}"/>
              </a:ext>
            </a:extLst>
          </p:cNvPr>
          <p:cNvSpPr/>
          <p:nvPr/>
        </p:nvSpPr>
        <p:spPr>
          <a:xfrm>
            <a:off x="11308404" y="419048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1" name="流程图: 接点 200">
            <a:extLst>
              <a:ext uri="{FF2B5EF4-FFF2-40B4-BE49-F238E27FC236}">
                <a16:creationId xmlns:a16="http://schemas.microsoft.com/office/drawing/2014/main" id="{DCB88DB2-7933-4C7A-9B81-1AFE2C58B1DC}"/>
              </a:ext>
            </a:extLst>
          </p:cNvPr>
          <p:cNvSpPr/>
          <p:nvPr/>
        </p:nvSpPr>
        <p:spPr>
          <a:xfrm>
            <a:off x="11315421" y="377952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2" name="流程图: 接点 201">
            <a:extLst>
              <a:ext uri="{FF2B5EF4-FFF2-40B4-BE49-F238E27FC236}">
                <a16:creationId xmlns:a16="http://schemas.microsoft.com/office/drawing/2014/main" id="{9BF07B2B-9124-4DBD-B76F-8709EE13D6C4}"/>
              </a:ext>
            </a:extLst>
          </p:cNvPr>
          <p:cNvSpPr/>
          <p:nvPr/>
        </p:nvSpPr>
        <p:spPr>
          <a:xfrm>
            <a:off x="10534595" y="410540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3" name="流程图: 接点 202">
            <a:extLst>
              <a:ext uri="{FF2B5EF4-FFF2-40B4-BE49-F238E27FC236}">
                <a16:creationId xmlns:a16="http://schemas.microsoft.com/office/drawing/2014/main" id="{D471EFD0-4952-48B7-AE71-FA525EC5793A}"/>
              </a:ext>
            </a:extLst>
          </p:cNvPr>
          <p:cNvSpPr/>
          <p:nvPr/>
        </p:nvSpPr>
        <p:spPr>
          <a:xfrm>
            <a:off x="10962210" y="405399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4" name="流程图: 接点 203">
            <a:extLst>
              <a:ext uri="{FF2B5EF4-FFF2-40B4-BE49-F238E27FC236}">
                <a16:creationId xmlns:a16="http://schemas.microsoft.com/office/drawing/2014/main" id="{1AADC233-CED6-4D21-B719-24683C7864E5}"/>
              </a:ext>
            </a:extLst>
          </p:cNvPr>
          <p:cNvSpPr/>
          <p:nvPr/>
        </p:nvSpPr>
        <p:spPr>
          <a:xfrm>
            <a:off x="11715758" y="354410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5" name="流程图: 接点 204">
            <a:extLst>
              <a:ext uri="{FF2B5EF4-FFF2-40B4-BE49-F238E27FC236}">
                <a16:creationId xmlns:a16="http://schemas.microsoft.com/office/drawing/2014/main" id="{A6C3A47D-1D10-48C4-BE47-870B6DC1BA6E}"/>
              </a:ext>
            </a:extLst>
          </p:cNvPr>
          <p:cNvSpPr/>
          <p:nvPr/>
        </p:nvSpPr>
        <p:spPr>
          <a:xfrm>
            <a:off x="11360221" y="396632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6" name="流程图: 接点 205">
            <a:extLst>
              <a:ext uri="{FF2B5EF4-FFF2-40B4-BE49-F238E27FC236}">
                <a16:creationId xmlns:a16="http://schemas.microsoft.com/office/drawing/2014/main" id="{AB2DFA1A-D83A-45B7-AD83-9B9BC0270413}"/>
              </a:ext>
            </a:extLst>
          </p:cNvPr>
          <p:cNvSpPr/>
          <p:nvPr/>
        </p:nvSpPr>
        <p:spPr>
          <a:xfrm>
            <a:off x="11568112" y="42124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7" name="流程图: 接点 206">
            <a:extLst>
              <a:ext uri="{FF2B5EF4-FFF2-40B4-BE49-F238E27FC236}">
                <a16:creationId xmlns:a16="http://schemas.microsoft.com/office/drawing/2014/main" id="{1720C751-3DD7-47BF-A06B-45E778810A55}"/>
              </a:ext>
            </a:extLst>
          </p:cNvPr>
          <p:cNvSpPr/>
          <p:nvPr/>
        </p:nvSpPr>
        <p:spPr>
          <a:xfrm>
            <a:off x="11162298" y="38018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8" name="流程图: 接点 207">
            <a:extLst>
              <a:ext uri="{FF2B5EF4-FFF2-40B4-BE49-F238E27FC236}">
                <a16:creationId xmlns:a16="http://schemas.microsoft.com/office/drawing/2014/main" id="{780318C7-B808-4112-84B0-2A2CFC1A1054}"/>
              </a:ext>
            </a:extLst>
          </p:cNvPr>
          <p:cNvSpPr/>
          <p:nvPr/>
        </p:nvSpPr>
        <p:spPr>
          <a:xfrm>
            <a:off x="10775001" y="386090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9" name="流程图: 接点 208">
            <a:extLst>
              <a:ext uri="{FF2B5EF4-FFF2-40B4-BE49-F238E27FC236}">
                <a16:creationId xmlns:a16="http://schemas.microsoft.com/office/drawing/2014/main" id="{2198F4B5-69D6-42B0-B938-4A7A6D3945BA}"/>
              </a:ext>
            </a:extLst>
          </p:cNvPr>
          <p:cNvSpPr/>
          <p:nvPr/>
        </p:nvSpPr>
        <p:spPr>
          <a:xfrm>
            <a:off x="11225571" y="362008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0" name="流程图: 接点 209">
            <a:extLst>
              <a:ext uri="{FF2B5EF4-FFF2-40B4-BE49-F238E27FC236}">
                <a16:creationId xmlns:a16="http://schemas.microsoft.com/office/drawing/2014/main" id="{B3AC7D37-8AEB-4C36-8307-B68EE7AABD12}"/>
              </a:ext>
            </a:extLst>
          </p:cNvPr>
          <p:cNvSpPr/>
          <p:nvPr/>
        </p:nvSpPr>
        <p:spPr>
          <a:xfrm>
            <a:off x="11050969" y="354410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1" name="流程图: 接点 210">
            <a:extLst>
              <a:ext uri="{FF2B5EF4-FFF2-40B4-BE49-F238E27FC236}">
                <a16:creationId xmlns:a16="http://schemas.microsoft.com/office/drawing/2014/main" id="{E70A7B18-BC55-482C-9796-DB81F95B1248}"/>
              </a:ext>
            </a:extLst>
          </p:cNvPr>
          <p:cNvSpPr/>
          <p:nvPr/>
        </p:nvSpPr>
        <p:spPr>
          <a:xfrm>
            <a:off x="11609133" y="394002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2" name="流程图: 接点 211">
            <a:extLst>
              <a:ext uri="{FF2B5EF4-FFF2-40B4-BE49-F238E27FC236}">
                <a16:creationId xmlns:a16="http://schemas.microsoft.com/office/drawing/2014/main" id="{31C85FFC-45B5-43E6-94B9-E2E01F74ED45}"/>
              </a:ext>
            </a:extLst>
          </p:cNvPr>
          <p:cNvSpPr/>
          <p:nvPr/>
        </p:nvSpPr>
        <p:spPr>
          <a:xfrm>
            <a:off x="11474521" y="408062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3" name="流程图: 接点 212">
            <a:extLst>
              <a:ext uri="{FF2B5EF4-FFF2-40B4-BE49-F238E27FC236}">
                <a16:creationId xmlns:a16="http://schemas.microsoft.com/office/drawing/2014/main" id="{11274A51-C991-4A32-B0BC-3C951CC59FA8}"/>
              </a:ext>
            </a:extLst>
          </p:cNvPr>
          <p:cNvSpPr/>
          <p:nvPr/>
        </p:nvSpPr>
        <p:spPr>
          <a:xfrm>
            <a:off x="10744730" y="34721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4" name="流程图: 接点 213">
            <a:extLst>
              <a:ext uri="{FF2B5EF4-FFF2-40B4-BE49-F238E27FC236}">
                <a16:creationId xmlns:a16="http://schemas.microsoft.com/office/drawing/2014/main" id="{D858E1BC-81F3-49D7-9935-DE0B89B7AF60}"/>
              </a:ext>
            </a:extLst>
          </p:cNvPr>
          <p:cNvSpPr/>
          <p:nvPr/>
        </p:nvSpPr>
        <p:spPr>
          <a:xfrm>
            <a:off x="10599264" y="384648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5" name="流程图: 接点 214">
            <a:extLst>
              <a:ext uri="{FF2B5EF4-FFF2-40B4-BE49-F238E27FC236}">
                <a16:creationId xmlns:a16="http://schemas.microsoft.com/office/drawing/2014/main" id="{76F4A510-29A5-4CAB-9969-01D74373ADB8}"/>
              </a:ext>
            </a:extLst>
          </p:cNvPr>
          <p:cNvSpPr/>
          <p:nvPr/>
        </p:nvSpPr>
        <p:spPr>
          <a:xfrm>
            <a:off x="11182683" y="403437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6" name="流程图: 接点 215">
            <a:extLst>
              <a:ext uri="{FF2B5EF4-FFF2-40B4-BE49-F238E27FC236}">
                <a16:creationId xmlns:a16="http://schemas.microsoft.com/office/drawing/2014/main" id="{7A08A397-C397-4C47-9FA2-49A6E0FFBAE1}"/>
              </a:ext>
            </a:extLst>
          </p:cNvPr>
          <p:cNvSpPr/>
          <p:nvPr/>
        </p:nvSpPr>
        <p:spPr>
          <a:xfrm>
            <a:off x="11628019" y="377556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7" name="流程图: 接点 216">
            <a:extLst>
              <a:ext uri="{FF2B5EF4-FFF2-40B4-BE49-F238E27FC236}">
                <a16:creationId xmlns:a16="http://schemas.microsoft.com/office/drawing/2014/main" id="{4C061DBF-4B9A-409E-A7C2-AB2429DFC907}"/>
              </a:ext>
            </a:extLst>
          </p:cNvPr>
          <p:cNvSpPr/>
          <p:nvPr/>
        </p:nvSpPr>
        <p:spPr>
          <a:xfrm>
            <a:off x="11311968" y="346603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8" name="矩形 217">
            <a:extLst>
              <a:ext uri="{FF2B5EF4-FFF2-40B4-BE49-F238E27FC236}">
                <a16:creationId xmlns:a16="http://schemas.microsoft.com/office/drawing/2014/main" id="{8D66ECBA-550E-4541-88D4-8CEC450A037D}"/>
              </a:ext>
            </a:extLst>
          </p:cNvPr>
          <p:cNvSpPr/>
          <p:nvPr/>
        </p:nvSpPr>
        <p:spPr>
          <a:xfrm>
            <a:off x="8420244" y="3400687"/>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19" name="流程图: 接点 218">
            <a:extLst>
              <a:ext uri="{FF2B5EF4-FFF2-40B4-BE49-F238E27FC236}">
                <a16:creationId xmlns:a16="http://schemas.microsoft.com/office/drawing/2014/main" id="{096EAFDE-B848-4FD1-A5DE-A3EC6F1D6299}"/>
              </a:ext>
            </a:extLst>
          </p:cNvPr>
          <p:cNvSpPr/>
          <p:nvPr/>
        </p:nvSpPr>
        <p:spPr>
          <a:xfrm>
            <a:off x="8826398" y="364038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0" name="流程图: 接点 219">
            <a:extLst>
              <a:ext uri="{FF2B5EF4-FFF2-40B4-BE49-F238E27FC236}">
                <a16:creationId xmlns:a16="http://schemas.microsoft.com/office/drawing/2014/main" id="{00235132-9A66-4107-BB6E-C3BE0C55CE07}"/>
              </a:ext>
            </a:extLst>
          </p:cNvPr>
          <p:cNvSpPr/>
          <p:nvPr/>
        </p:nvSpPr>
        <p:spPr>
          <a:xfrm>
            <a:off x="9444881" y="358490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1" name="流程图: 接点 220">
            <a:extLst>
              <a:ext uri="{FF2B5EF4-FFF2-40B4-BE49-F238E27FC236}">
                <a16:creationId xmlns:a16="http://schemas.microsoft.com/office/drawing/2014/main" id="{EF2132F6-8775-4950-B1F4-64637468CEFC}"/>
              </a:ext>
            </a:extLst>
          </p:cNvPr>
          <p:cNvSpPr/>
          <p:nvPr/>
        </p:nvSpPr>
        <p:spPr>
          <a:xfrm>
            <a:off x="8689921" y="404358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2" name="流程图: 接点 221">
            <a:extLst>
              <a:ext uri="{FF2B5EF4-FFF2-40B4-BE49-F238E27FC236}">
                <a16:creationId xmlns:a16="http://schemas.microsoft.com/office/drawing/2014/main" id="{33E1EC70-BEBD-4269-86E0-4BB378B1701A}"/>
              </a:ext>
            </a:extLst>
          </p:cNvPr>
          <p:cNvSpPr/>
          <p:nvPr/>
        </p:nvSpPr>
        <p:spPr>
          <a:xfrm>
            <a:off x="9691597" y="412534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3" name="流程图: 接点 222">
            <a:extLst>
              <a:ext uri="{FF2B5EF4-FFF2-40B4-BE49-F238E27FC236}">
                <a16:creationId xmlns:a16="http://schemas.microsoft.com/office/drawing/2014/main" id="{3E3BCF42-D1A6-4C22-85DB-C2C374E47DC1}"/>
              </a:ext>
            </a:extLst>
          </p:cNvPr>
          <p:cNvSpPr/>
          <p:nvPr/>
        </p:nvSpPr>
        <p:spPr>
          <a:xfrm>
            <a:off x="9063876" y="422409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4" name="加号 223">
            <a:extLst>
              <a:ext uri="{FF2B5EF4-FFF2-40B4-BE49-F238E27FC236}">
                <a16:creationId xmlns:a16="http://schemas.microsoft.com/office/drawing/2014/main" id="{7EA9C855-A921-49D9-BC4F-25F7A33D6E79}"/>
              </a:ext>
            </a:extLst>
          </p:cNvPr>
          <p:cNvSpPr/>
          <p:nvPr/>
        </p:nvSpPr>
        <p:spPr>
          <a:xfrm>
            <a:off x="9959881" y="3719226"/>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文本框 224">
            <a:extLst>
              <a:ext uri="{FF2B5EF4-FFF2-40B4-BE49-F238E27FC236}">
                <a16:creationId xmlns:a16="http://schemas.microsoft.com/office/drawing/2014/main" id="{DD9EC73F-AA01-4016-925A-338EBAA3EE92}"/>
              </a:ext>
            </a:extLst>
          </p:cNvPr>
          <p:cNvSpPr txBox="1"/>
          <p:nvPr/>
        </p:nvSpPr>
        <p:spPr>
          <a:xfrm>
            <a:off x="8197119" y="4589806"/>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少量的正样本标注数据</a:t>
            </a:r>
            <a:endParaRPr lang="zh-CN" altLang="en-US" sz="1400" dirty="0"/>
          </a:p>
        </p:txBody>
      </p:sp>
      <p:sp>
        <p:nvSpPr>
          <p:cNvPr id="226" name="文本框 225">
            <a:extLst>
              <a:ext uri="{FF2B5EF4-FFF2-40B4-BE49-F238E27FC236}">
                <a16:creationId xmlns:a16="http://schemas.microsoft.com/office/drawing/2014/main" id="{F59AC110-0642-4E04-8F02-BD13950D6F98}"/>
              </a:ext>
            </a:extLst>
          </p:cNvPr>
          <p:cNvSpPr txBox="1"/>
          <p:nvPr/>
        </p:nvSpPr>
        <p:spPr>
          <a:xfrm>
            <a:off x="10422774" y="4589806"/>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227" name="流程图: 接点 226">
            <a:extLst>
              <a:ext uri="{FF2B5EF4-FFF2-40B4-BE49-F238E27FC236}">
                <a16:creationId xmlns:a16="http://schemas.microsoft.com/office/drawing/2014/main" id="{B221E4DD-90ED-4183-93CF-8E1167E01044}"/>
              </a:ext>
            </a:extLst>
          </p:cNvPr>
          <p:cNvSpPr/>
          <p:nvPr/>
        </p:nvSpPr>
        <p:spPr>
          <a:xfrm>
            <a:off x="5283796" y="410683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8" name="箭头: 右 227">
            <a:extLst>
              <a:ext uri="{FF2B5EF4-FFF2-40B4-BE49-F238E27FC236}">
                <a16:creationId xmlns:a16="http://schemas.microsoft.com/office/drawing/2014/main" id="{AB2E53BD-482C-4291-BD56-06B8EEBC03D9}"/>
              </a:ext>
            </a:extLst>
          </p:cNvPr>
          <p:cNvSpPr/>
          <p:nvPr/>
        </p:nvSpPr>
        <p:spPr>
          <a:xfrm>
            <a:off x="7717637" y="3772283"/>
            <a:ext cx="638638" cy="34835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5" name="左大括号 4">
            <a:extLst>
              <a:ext uri="{FF2B5EF4-FFF2-40B4-BE49-F238E27FC236}">
                <a16:creationId xmlns:a16="http://schemas.microsoft.com/office/drawing/2014/main" id="{B5EFFD05-D3AD-47D2-B7A2-8FE77FFEC645}"/>
              </a:ext>
            </a:extLst>
          </p:cNvPr>
          <p:cNvSpPr/>
          <p:nvPr/>
        </p:nvSpPr>
        <p:spPr>
          <a:xfrm rot="5400000">
            <a:off x="10078497" y="2091944"/>
            <a:ext cx="193945" cy="2332995"/>
          </a:xfrm>
          <a:prstGeom prst="leftBrac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a:solidFill>
                  <a:schemeClr val="tx1"/>
                </a:solidFill>
              </a:ln>
            </a:endParaRPr>
          </a:p>
        </p:txBody>
      </p:sp>
      <p:sp>
        <p:nvSpPr>
          <p:cNvPr id="229" name="文本框 228">
            <a:extLst>
              <a:ext uri="{FF2B5EF4-FFF2-40B4-BE49-F238E27FC236}">
                <a16:creationId xmlns:a16="http://schemas.microsoft.com/office/drawing/2014/main" id="{195ED54C-B31F-4B71-8F97-16D8980702DF}"/>
              </a:ext>
            </a:extLst>
          </p:cNvPr>
          <p:cNvSpPr txBox="1"/>
          <p:nvPr/>
        </p:nvSpPr>
        <p:spPr>
          <a:xfrm>
            <a:off x="4117285" y="4587987"/>
            <a:ext cx="1697226"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少量的标注数据</a:t>
            </a:r>
            <a:endParaRPr lang="zh-CN" altLang="en-US" sz="1400" dirty="0"/>
          </a:p>
        </p:txBody>
      </p:sp>
      <p:sp>
        <p:nvSpPr>
          <p:cNvPr id="230" name="流程图: 接点 229">
            <a:extLst>
              <a:ext uri="{FF2B5EF4-FFF2-40B4-BE49-F238E27FC236}">
                <a16:creationId xmlns:a16="http://schemas.microsoft.com/office/drawing/2014/main" id="{A579D2A6-F5E4-428B-BDB3-84C1E34F80CB}"/>
              </a:ext>
            </a:extLst>
          </p:cNvPr>
          <p:cNvSpPr/>
          <p:nvPr/>
        </p:nvSpPr>
        <p:spPr>
          <a:xfrm>
            <a:off x="5097822" y="4007029"/>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45985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p:bldP spid="226" grpId="0"/>
      <p:bldP spid="228"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8718675" cy="461665"/>
          </a:xfrm>
          <a:prstGeom prst="rect">
            <a:avLst/>
          </a:prstGeom>
          <a:noFill/>
        </p:spPr>
        <p:txBody>
          <a:bodyPr wrap="square" rtlCol="0">
            <a:spAutoFit/>
          </a:bodyPr>
          <a:lstStyle/>
          <a:p>
            <a:pPr marL="342900" indent="-342900">
              <a:buFont typeface="Wingdings" pitchFamily="2" charset="2"/>
              <a:buChar char="n"/>
            </a:pP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Unlabeled-Data-Deficient PU (UDD-PU)</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问题</a:t>
            </a:r>
          </a:p>
        </p:txBody>
      </p:sp>
      <p:sp>
        <p:nvSpPr>
          <p:cNvPr id="18" name="椭圆 17">
            <a:extLst>
              <a:ext uri="{FF2B5EF4-FFF2-40B4-BE49-F238E27FC236}">
                <a16:creationId xmlns:a16="http://schemas.microsoft.com/office/drawing/2014/main" id="{C0B66147-5921-8612-2DD7-F6F1E5C860CF}"/>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9" name="灯片编号占位符 18">
            <a:extLst>
              <a:ext uri="{FF2B5EF4-FFF2-40B4-BE49-F238E27FC236}">
                <a16:creationId xmlns:a16="http://schemas.microsoft.com/office/drawing/2014/main" id="{623143F1-AEC5-C53B-9127-7DABA9B10032}"/>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5</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矩形 19">
            <a:extLst>
              <a:ext uri="{FF2B5EF4-FFF2-40B4-BE49-F238E27FC236}">
                <a16:creationId xmlns:a16="http://schemas.microsoft.com/office/drawing/2014/main" id="{1F121E75-C039-4A3F-A693-43EBB6C9CD3C}"/>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13C4F4F0-0C6A-47BE-BF33-B2CAE09A30B7}"/>
              </a:ext>
            </a:extLst>
          </p:cNvPr>
          <p:cNvPicPr>
            <a:picLocks noChangeAspect="1"/>
          </p:cNvPicPr>
          <p:nvPr/>
        </p:nvPicPr>
        <p:blipFill>
          <a:blip r:embed="rId2"/>
          <a:srcRect t="662" b="662"/>
          <a:stretch/>
        </p:blipFill>
        <p:spPr>
          <a:xfrm>
            <a:off x="324835" y="447511"/>
            <a:ext cx="809182" cy="796878"/>
          </a:xfrm>
          <a:prstGeom prst="rect">
            <a:avLst/>
          </a:prstGeom>
        </p:spPr>
      </p:pic>
      <p:sp>
        <p:nvSpPr>
          <p:cNvPr id="22" name="矩形 21">
            <a:extLst>
              <a:ext uri="{FF2B5EF4-FFF2-40B4-BE49-F238E27FC236}">
                <a16:creationId xmlns:a16="http://schemas.microsoft.com/office/drawing/2014/main" id="{A0855FCD-9AB6-450F-8CBC-DB80A44137E6}"/>
              </a:ext>
            </a:extLst>
          </p:cNvPr>
          <p:cNvSpPr/>
          <p:nvPr/>
        </p:nvSpPr>
        <p:spPr>
          <a:xfrm>
            <a:off x="0" y="1775351"/>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2BB41D59-4E59-482A-A94D-1F58DC8CF9ED}"/>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448D4E91-4B68-4937-9DAC-9D90860A1675}"/>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B9CD2BB-6508-4B9B-BFAA-BB4261C7A80E}"/>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D73256E5-E276-49AE-909A-5CC217F3B3CF}"/>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2" name="文本框 71">
            <a:extLst>
              <a:ext uri="{FF2B5EF4-FFF2-40B4-BE49-F238E27FC236}">
                <a16:creationId xmlns:a16="http://schemas.microsoft.com/office/drawing/2014/main" id="{64EE26E2-1805-4BDD-AB92-845578299FB5}"/>
              </a:ext>
            </a:extLst>
          </p:cNvPr>
          <p:cNvSpPr txBox="1"/>
          <p:nvPr/>
        </p:nvSpPr>
        <p:spPr>
          <a:xfrm>
            <a:off x="3545415" y="1126387"/>
            <a:ext cx="1125629" cy="300082"/>
          </a:xfrm>
          <a:prstGeom prst="rect">
            <a:avLst/>
          </a:prstGeom>
          <a:noFill/>
        </p:spPr>
        <p:txBody>
          <a:bodyPr wrap="none" rtlCol="0">
            <a:spAutoFit/>
          </a:bodyPr>
          <a:lstStyle/>
          <a:p>
            <a:pPr defTabSz="685800"/>
            <a:r>
              <a:rPr lang="en-US" altLang="zh-CN" sz="1350" dirty="0">
                <a:solidFill>
                  <a:prstClr val="black"/>
                </a:solidFill>
                <a:latin typeface="等线" panose="020F0502020204030204"/>
                <a:ea typeface="等线" panose="02010600030101010101" pitchFamily="2" charset="-122"/>
              </a:rPr>
              <a:t>Positive data</a:t>
            </a:r>
            <a:endParaRPr lang="zh-CN" altLang="en-US" sz="1350" dirty="0">
              <a:solidFill>
                <a:prstClr val="black"/>
              </a:solidFill>
              <a:latin typeface="等线" panose="020F0502020204030204"/>
              <a:ea typeface="等线" panose="02010600030101010101" pitchFamily="2" charset="-122"/>
            </a:endParaRPr>
          </a:p>
        </p:txBody>
      </p:sp>
      <p:sp>
        <p:nvSpPr>
          <p:cNvPr id="73" name="文本框 72">
            <a:extLst>
              <a:ext uri="{FF2B5EF4-FFF2-40B4-BE49-F238E27FC236}">
                <a16:creationId xmlns:a16="http://schemas.microsoft.com/office/drawing/2014/main" id="{CC7DDEBC-335C-475A-850A-79749BCB182F}"/>
              </a:ext>
            </a:extLst>
          </p:cNvPr>
          <p:cNvSpPr txBox="1"/>
          <p:nvPr/>
        </p:nvSpPr>
        <p:spPr>
          <a:xfrm>
            <a:off x="8034086" y="1139337"/>
            <a:ext cx="1308371" cy="300082"/>
          </a:xfrm>
          <a:prstGeom prst="rect">
            <a:avLst/>
          </a:prstGeom>
          <a:noFill/>
        </p:spPr>
        <p:txBody>
          <a:bodyPr wrap="none" rtlCol="0">
            <a:spAutoFit/>
          </a:bodyPr>
          <a:lstStyle/>
          <a:p>
            <a:pPr defTabSz="685800"/>
            <a:r>
              <a:rPr lang="en-US" altLang="zh-CN" sz="1350" dirty="0">
                <a:solidFill>
                  <a:prstClr val="black"/>
                </a:solidFill>
                <a:latin typeface="等线" panose="020F0502020204030204"/>
                <a:ea typeface="等线" panose="02010600030101010101" pitchFamily="2" charset="-122"/>
              </a:rPr>
              <a:t>Unlabeled data</a:t>
            </a:r>
            <a:endParaRPr lang="zh-CN" altLang="en-US" sz="1350" dirty="0">
              <a:solidFill>
                <a:prstClr val="black"/>
              </a:solidFill>
              <a:latin typeface="等线" panose="020F0502020204030204"/>
              <a:ea typeface="等线" panose="02010600030101010101" pitchFamily="2" charset="-122"/>
            </a:endParaRPr>
          </a:p>
        </p:txBody>
      </p:sp>
      <p:sp>
        <p:nvSpPr>
          <p:cNvPr id="74" name="流程图: 接点 73">
            <a:extLst>
              <a:ext uri="{FF2B5EF4-FFF2-40B4-BE49-F238E27FC236}">
                <a16:creationId xmlns:a16="http://schemas.microsoft.com/office/drawing/2014/main" id="{A8C23A1A-6C3E-4DFB-88CD-6641434E2D98}"/>
              </a:ext>
            </a:extLst>
          </p:cNvPr>
          <p:cNvSpPr/>
          <p:nvPr/>
        </p:nvSpPr>
        <p:spPr>
          <a:xfrm>
            <a:off x="4776035" y="123751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5" name="文本框 74">
            <a:extLst>
              <a:ext uri="{FF2B5EF4-FFF2-40B4-BE49-F238E27FC236}">
                <a16:creationId xmlns:a16="http://schemas.microsoft.com/office/drawing/2014/main" id="{2AE26A90-2D2F-48EA-85AD-0E8B3C301FA6}"/>
              </a:ext>
            </a:extLst>
          </p:cNvPr>
          <p:cNvSpPr txBox="1"/>
          <p:nvPr/>
        </p:nvSpPr>
        <p:spPr>
          <a:xfrm>
            <a:off x="5832136" y="1126387"/>
            <a:ext cx="1221809" cy="300082"/>
          </a:xfrm>
          <a:prstGeom prst="rect">
            <a:avLst/>
          </a:prstGeom>
          <a:noFill/>
        </p:spPr>
        <p:txBody>
          <a:bodyPr wrap="none" rtlCol="0">
            <a:spAutoFit/>
          </a:bodyPr>
          <a:lstStyle/>
          <a:p>
            <a:pPr defTabSz="685800"/>
            <a:r>
              <a:rPr lang="en-US" altLang="zh-CN" sz="1350" dirty="0">
                <a:solidFill>
                  <a:prstClr val="black"/>
                </a:solidFill>
                <a:latin typeface="等线" panose="020F0502020204030204"/>
                <a:ea typeface="等线" panose="02010600030101010101" pitchFamily="2" charset="-122"/>
              </a:rPr>
              <a:t>Negative data</a:t>
            </a:r>
            <a:endParaRPr lang="zh-CN" altLang="en-US" sz="1350" dirty="0">
              <a:solidFill>
                <a:prstClr val="black"/>
              </a:solidFill>
              <a:latin typeface="等线" panose="020F0502020204030204"/>
              <a:ea typeface="等线" panose="02010600030101010101" pitchFamily="2" charset="-122"/>
            </a:endParaRPr>
          </a:p>
        </p:txBody>
      </p:sp>
      <p:sp>
        <p:nvSpPr>
          <p:cNvPr id="77" name="流程图: 接点 76">
            <a:extLst>
              <a:ext uri="{FF2B5EF4-FFF2-40B4-BE49-F238E27FC236}">
                <a16:creationId xmlns:a16="http://schemas.microsoft.com/office/drawing/2014/main" id="{DB8CDAC5-04A0-4C45-BED6-5B8BB8D47F76}"/>
              </a:ext>
            </a:extLst>
          </p:cNvPr>
          <p:cNvSpPr/>
          <p:nvPr/>
        </p:nvSpPr>
        <p:spPr>
          <a:xfrm>
            <a:off x="9394952" y="125046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8" name="流程图: 接点 77">
            <a:extLst>
              <a:ext uri="{FF2B5EF4-FFF2-40B4-BE49-F238E27FC236}">
                <a16:creationId xmlns:a16="http://schemas.microsoft.com/office/drawing/2014/main" id="{15512518-E1B3-474E-BE18-0E9EE7326BA6}"/>
              </a:ext>
            </a:extLst>
          </p:cNvPr>
          <p:cNvSpPr/>
          <p:nvPr/>
        </p:nvSpPr>
        <p:spPr>
          <a:xfrm>
            <a:off x="7079849" y="1233244"/>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8" name="文本框 187">
            <a:extLst>
              <a:ext uri="{FF2B5EF4-FFF2-40B4-BE49-F238E27FC236}">
                <a16:creationId xmlns:a16="http://schemas.microsoft.com/office/drawing/2014/main" id="{A70C38C1-7DB3-4B65-8969-AC3D7762504E}"/>
              </a:ext>
            </a:extLst>
          </p:cNvPr>
          <p:cNvSpPr txBox="1"/>
          <p:nvPr/>
        </p:nvSpPr>
        <p:spPr>
          <a:xfrm>
            <a:off x="3653360" y="2550408"/>
            <a:ext cx="869618" cy="307777"/>
          </a:xfrm>
          <a:prstGeom prst="rect">
            <a:avLst/>
          </a:prstGeom>
          <a:noFill/>
        </p:spPr>
        <p:txBody>
          <a:bodyPr wrap="square">
            <a:spAutoFit/>
          </a:bodyPr>
          <a:lstStyle/>
          <a:p>
            <a:r>
              <a:rPr kumimoji="1" lang="en-US" altLang="zh-CN"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PU</a:t>
            </a:r>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问题</a:t>
            </a:r>
            <a:endParaRPr lang="zh-CN" altLang="en-US" sz="1400" dirty="0"/>
          </a:p>
        </p:txBody>
      </p:sp>
      <p:sp>
        <p:nvSpPr>
          <p:cNvPr id="196" name="矩形 195">
            <a:extLst>
              <a:ext uri="{FF2B5EF4-FFF2-40B4-BE49-F238E27FC236}">
                <a16:creationId xmlns:a16="http://schemas.microsoft.com/office/drawing/2014/main" id="{C85188B3-AB41-4F3D-A13B-03E67970EF85}"/>
              </a:ext>
            </a:extLst>
          </p:cNvPr>
          <p:cNvSpPr/>
          <p:nvPr/>
        </p:nvSpPr>
        <p:spPr>
          <a:xfrm>
            <a:off x="4318430" y="313592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97" name="流程图: 接点 196">
            <a:extLst>
              <a:ext uri="{FF2B5EF4-FFF2-40B4-BE49-F238E27FC236}">
                <a16:creationId xmlns:a16="http://schemas.microsoft.com/office/drawing/2014/main" id="{7F7EEA82-E7EC-4406-92EF-7455F47CD1B4}"/>
              </a:ext>
            </a:extLst>
          </p:cNvPr>
          <p:cNvSpPr/>
          <p:nvPr/>
        </p:nvSpPr>
        <p:spPr>
          <a:xfrm>
            <a:off x="4832584" y="35961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8" name="流程图: 接点 197">
            <a:extLst>
              <a:ext uri="{FF2B5EF4-FFF2-40B4-BE49-F238E27FC236}">
                <a16:creationId xmlns:a16="http://schemas.microsoft.com/office/drawing/2014/main" id="{CED7F2A9-C5D5-498C-BDC5-856F87CEEA68}"/>
              </a:ext>
            </a:extLst>
          </p:cNvPr>
          <p:cNvSpPr/>
          <p:nvPr/>
        </p:nvSpPr>
        <p:spPr>
          <a:xfrm>
            <a:off x="4472680" y="334646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9" name="流程图: 接点 198">
            <a:extLst>
              <a:ext uri="{FF2B5EF4-FFF2-40B4-BE49-F238E27FC236}">
                <a16:creationId xmlns:a16="http://schemas.microsoft.com/office/drawing/2014/main" id="{FA262C27-E512-4E0C-86E0-B23087B56DEA}"/>
              </a:ext>
            </a:extLst>
          </p:cNvPr>
          <p:cNvSpPr/>
          <p:nvPr/>
        </p:nvSpPr>
        <p:spPr>
          <a:xfrm>
            <a:off x="4598493" y="39514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0" name="流程图: 接点 199">
            <a:extLst>
              <a:ext uri="{FF2B5EF4-FFF2-40B4-BE49-F238E27FC236}">
                <a16:creationId xmlns:a16="http://schemas.microsoft.com/office/drawing/2014/main" id="{EC98039D-A990-4D34-86AE-8E8A1D7698B6}"/>
              </a:ext>
            </a:extLst>
          </p:cNvPr>
          <p:cNvSpPr/>
          <p:nvPr/>
        </p:nvSpPr>
        <p:spPr>
          <a:xfrm>
            <a:off x="5162167" y="392572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1" name="流程图: 接点 200">
            <a:extLst>
              <a:ext uri="{FF2B5EF4-FFF2-40B4-BE49-F238E27FC236}">
                <a16:creationId xmlns:a16="http://schemas.microsoft.com/office/drawing/2014/main" id="{DCB88DB2-7933-4C7A-9B81-1AFE2C58B1DC}"/>
              </a:ext>
            </a:extLst>
          </p:cNvPr>
          <p:cNvSpPr/>
          <p:nvPr/>
        </p:nvSpPr>
        <p:spPr>
          <a:xfrm>
            <a:off x="5169184" y="351475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2" name="流程图: 接点 201">
            <a:extLst>
              <a:ext uri="{FF2B5EF4-FFF2-40B4-BE49-F238E27FC236}">
                <a16:creationId xmlns:a16="http://schemas.microsoft.com/office/drawing/2014/main" id="{9BF07B2B-9124-4DBD-B76F-8709EE13D6C4}"/>
              </a:ext>
            </a:extLst>
          </p:cNvPr>
          <p:cNvSpPr/>
          <p:nvPr/>
        </p:nvSpPr>
        <p:spPr>
          <a:xfrm>
            <a:off x="4388358" y="384063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3" name="流程图: 接点 202">
            <a:extLst>
              <a:ext uri="{FF2B5EF4-FFF2-40B4-BE49-F238E27FC236}">
                <a16:creationId xmlns:a16="http://schemas.microsoft.com/office/drawing/2014/main" id="{D471EFD0-4952-48B7-AE71-FA525EC5793A}"/>
              </a:ext>
            </a:extLst>
          </p:cNvPr>
          <p:cNvSpPr/>
          <p:nvPr/>
        </p:nvSpPr>
        <p:spPr>
          <a:xfrm>
            <a:off x="4815973" y="378922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4" name="流程图: 接点 203">
            <a:extLst>
              <a:ext uri="{FF2B5EF4-FFF2-40B4-BE49-F238E27FC236}">
                <a16:creationId xmlns:a16="http://schemas.microsoft.com/office/drawing/2014/main" id="{1AADC233-CED6-4D21-B719-24683C7864E5}"/>
              </a:ext>
            </a:extLst>
          </p:cNvPr>
          <p:cNvSpPr/>
          <p:nvPr/>
        </p:nvSpPr>
        <p:spPr>
          <a:xfrm>
            <a:off x="5569521" y="32793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5" name="流程图: 接点 204">
            <a:extLst>
              <a:ext uri="{FF2B5EF4-FFF2-40B4-BE49-F238E27FC236}">
                <a16:creationId xmlns:a16="http://schemas.microsoft.com/office/drawing/2014/main" id="{A6C3A47D-1D10-48C4-BE47-870B6DC1BA6E}"/>
              </a:ext>
            </a:extLst>
          </p:cNvPr>
          <p:cNvSpPr/>
          <p:nvPr/>
        </p:nvSpPr>
        <p:spPr>
          <a:xfrm>
            <a:off x="5213984" y="37015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6" name="流程图: 接点 205">
            <a:extLst>
              <a:ext uri="{FF2B5EF4-FFF2-40B4-BE49-F238E27FC236}">
                <a16:creationId xmlns:a16="http://schemas.microsoft.com/office/drawing/2014/main" id="{AB2DFA1A-D83A-45B7-AD83-9B9BC0270413}"/>
              </a:ext>
            </a:extLst>
          </p:cNvPr>
          <p:cNvSpPr/>
          <p:nvPr/>
        </p:nvSpPr>
        <p:spPr>
          <a:xfrm>
            <a:off x="5421875" y="394772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7" name="流程图: 接点 206">
            <a:extLst>
              <a:ext uri="{FF2B5EF4-FFF2-40B4-BE49-F238E27FC236}">
                <a16:creationId xmlns:a16="http://schemas.microsoft.com/office/drawing/2014/main" id="{1720C751-3DD7-47BF-A06B-45E778810A55}"/>
              </a:ext>
            </a:extLst>
          </p:cNvPr>
          <p:cNvSpPr/>
          <p:nvPr/>
        </p:nvSpPr>
        <p:spPr>
          <a:xfrm>
            <a:off x="5016061" y="35371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8" name="流程图: 接点 207">
            <a:extLst>
              <a:ext uri="{FF2B5EF4-FFF2-40B4-BE49-F238E27FC236}">
                <a16:creationId xmlns:a16="http://schemas.microsoft.com/office/drawing/2014/main" id="{780318C7-B808-4112-84B0-2A2CFC1A1054}"/>
              </a:ext>
            </a:extLst>
          </p:cNvPr>
          <p:cNvSpPr/>
          <p:nvPr/>
        </p:nvSpPr>
        <p:spPr>
          <a:xfrm>
            <a:off x="4628764" y="35961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9" name="流程图: 接点 208">
            <a:extLst>
              <a:ext uri="{FF2B5EF4-FFF2-40B4-BE49-F238E27FC236}">
                <a16:creationId xmlns:a16="http://schemas.microsoft.com/office/drawing/2014/main" id="{2198F4B5-69D6-42B0-B938-4A7A6D3945BA}"/>
              </a:ext>
            </a:extLst>
          </p:cNvPr>
          <p:cNvSpPr/>
          <p:nvPr/>
        </p:nvSpPr>
        <p:spPr>
          <a:xfrm>
            <a:off x="5079334" y="335531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0" name="流程图: 接点 209">
            <a:extLst>
              <a:ext uri="{FF2B5EF4-FFF2-40B4-BE49-F238E27FC236}">
                <a16:creationId xmlns:a16="http://schemas.microsoft.com/office/drawing/2014/main" id="{B3AC7D37-8AEB-4C36-8307-B68EE7AABD12}"/>
              </a:ext>
            </a:extLst>
          </p:cNvPr>
          <p:cNvSpPr/>
          <p:nvPr/>
        </p:nvSpPr>
        <p:spPr>
          <a:xfrm>
            <a:off x="4904732" y="32793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1" name="流程图: 接点 210">
            <a:extLst>
              <a:ext uri="{FF2B5EF4-FFF2-40B4-BE49-F238E27FC236}">
                <a16:creationId xmlns:a16="http://schemas.microsoft.com/office/drawing/2014/main" id="{E70A7B18-BC55-482C-9796-DB81F95B1248}"/>
              </a:ext>
            </a:extLst>
          </p:cNvPr>
          <p:cNvSpPr/>
          <p:nvPr/>
        </p:nvSpPr>
        <p:spPr>
          <a:xfrm>
            <a:off x="5462896" y="367526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2" name="流程图: 接点 211">
            <a:extLst>
              <a:ext uri="{FF2B5EF4-FFF2-40B4-BE49-F238E27FC236}">
                <a16:creationId xmlns:a16="http://schemas.microsoft.com/office/drawing/2014/main" id="{31C85FFC-45B5-43E6-94B9-E2E01F74ED45}"/>
              </a:ext>
            </a:extLst>
          </p:cNvPr>
          <p:cNvSpPr/>
          <p:nvPr/>
        </p:nvSpPr>
        <p:spPr>
          <a:xfrm>
            <a:off x="5328284" y="38158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3" name="流程图: 接点 212">
            <a:extLst>
              <a:ext uri="{FF2B5EF4-FFF2-40B4-BE49-F238E27FC236}">
                <a16:creationId xmlns:a16="http://schemas.microsoft.com/office/drawing/2014/main" id="{11274A51-C991-4A32-B0BC-3C951CC59FA8}"/>
              </a:ext>
            </a:extLst>
          </p:cNvPr>
          <p:cNvSpPr/>
          <p:nvPr/>
        </p:nvSpPr>
        <p:spPr>
          <a:xfrm>
            <a:off x="4598493" y="32073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4" name="流程图: 接点 213">
            <a:extLst>
              <a:ext uri="{FF2B5EF4-FFF2-40B4-BE49-F238E27FC236}">
                <a16:creationId xmlns:a16="http://schemas.microsoft.com/office/drawing/2014/main" id="{D858E1BC-81F3-49D7-9935-DE0B89B7AF60}"/>
              </a:ext>
            </a:extLst>
          </p:cNvPr>
          <p:cNvSpPr/>
          <p:nvPr/>
        </p:nvSpPr>
        <p:spPr>
          <a:xfrm>
            <a:off x="4453027" y="35817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5" name="流程图: 接点 214">
            <a:extLst>
              <a:ext uri="{FF2B5EF4-FFF2-40B4-BE49-F238E27FC236}">
                <a16:creationId xmlns:a16="http://schemas.microsoft.com/office/drawing/2014/main" id="{76F4A510-29A5-4CAB-9969-01D74373ADB8}"/>
              </a:ext>
            </a:extLst>
          </p:cNvPr>
          <p:cNvSpPr/>
          <p:nvPr/>
        </p:nvSpPr>
        <p:spPr>
          <a:xfrm>
            <a:off x="5036446" y="376961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6" name="流程图: 接点 215">
            <a:extLst>
              <a:ext uri="{FF2B5EF4-FFF2-40B4-BE49-F238E27FC236}">
                <a16:creationId xmlns:a16="http://schemas.microsoft.com/office/drawing/2014/main" id="{7A08A397-C397-4C47-9FA2-49A6E0FFBAE1}"/>
              </a:ext>
            </a:extLst>
          </p:cNvPr>
          <p:cNvSpPr/>
          <p:nvPr/>
        </p:nvSpPr>
        <p:spPr>
          <a:xfrm>
            <a:off x="5481782" y="351080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7" name="流程图: 接点 216">
            <a:extLst>
              <a:ext uri="{FF2B5EF4-FFF2-40B4-BE49-F238E27FC236}">
                <a16:creationId xmlns:a16="http://schemas.microsoft.com/office/drawing/2014/main" id="{4C061DBF-4B9A-409E-A7C2-AB2429DFC907}"/>
              </a:ext>
            </a:extLst>
          </p:cNvPr>
          <p:cNvSpPr/>
          <p:nvPr/>
        </p:nvSpPr>
        <p:spPr>
          <a:xfrm>
            <a:off x="5165731" y="320127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8" name="矩形 217">
            <a:extLst>
              <a:ext uri="{FF2B5EF4-FFF2-40B4-BE49-F238E27FC236}">
                <a16:creationId xmlns:a16="http://schemas.microsoft.com/office/drawing/2014/main" id="{8D66ECBA-550E-4541-88D4-8CEC450A037D}"/>
              </a:ext>
            </a:extLst>
          </p:cNvPr>
          <p:cNvSpPr/>
          <p:nvPr/>
        </p:nvSpPr>
        <p:spPr>
          <a:xfrm>
            <a:off x="2274007" y="313592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19" name="流程图: 接点 218">
            <a:extLst>
              <a:ext uri="{FF2B5EF4-FFF2-40B4-BE49-F238E27FC236}">
                <a16:creationId xmlns:a16="http://schemas.microsoft.com/office/drawing/2014/main" id="{096EAFDE-B848-4FD1-A5DE-A3EC6F1D6299}"/>
              </a:ext>
            </a:extLst>
          </p:cNvPr>
          <p:cNvSpPr/>
          <p:nvPr/>
        </p:nvSpPr>
        <p:spPr>
          <a:xfrm>
            <a:off x="2680161" y="337562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0" name="流程图: 接点 219">
            <a:extLst>
              <a:ext uri="{FF2B5EF4-FFF2-40B4-BE49-F238E27FC236}">
                <a16:creationId xmlns:a16="http://schemas.microsoft.com/office/drawing/2014/main" id="{00235132-9A66-4107-BB6E-C3BE0C55CE07}"/>
              </a:ext>
            </a:extLst>
          </p:cNvPr>
          <p:cNvSpPr/>
          <p:nvPr/>
        </p:nvSpPr>
        <p:spPr>
          <a:xfrm>
            <a:off x="3298644" y="332013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1" name="流程图: 接点 220">
            <a:extLst>
              <a:ext uri="{FF2B5EF4-FFF2-40B4-BE49-F238E27FC236}">
                <a16:creationId xmlns:a16="http://schemas.microsoft.com/office/drawing/2014/main" id="{EF2132F6-8775-4950-B1F4-64637468CEFC}"/>
              </a:ext>
            </a:extLst>
          </p:cNvPr>
          <p:cNvSpPr/>
          <p:nvPr/>
        </p:nvSpPr>
        <p:spPr>
          <a:xfrm>
            <a:off x="2543684" y="377882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2" name="流程图: 接点 221">
            <a:extLst>
              <a:ext uri="{FF2B5EF4-FFF2-40B4-BE49-F238E27FC236}">
                <a16:creationId xmlns:a16="http://schemas.microsoft.com/office/drawing/2014/main" id="{33E1EC70-BEBD-4269-86E0-4BB378B1701A}"/>
              </a:ext>
            </a:extLst>
          </p:cNvPr>
          <p:cNvSpPr/>
          <p:nvPr/>
        </p:nvSpPr>
        <p:spPr>
          <a:xfrm>
            <a:off x="3545360" y="386058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3" name="流程图: 接点 222">
            <a:extLst>
              <a:ext uri="{FF2B5EF4-FFF2-40B4-BE49-F238E27FC236}">
                <a16:creationId xmlns:a16="http://schemas.microsoft.com/office/drawing/2014/main" id="{3E3BCF42-D1A6-4C22-85DB-C2C374E47DC1}"/>
              </a:ext>
            </a:extLst>
          </p:cNvPr>
          <p:cNvSpPr/>
          <p:nvPr/>
        </p:nvSpPr>
        <p:spPr>
          <a:xfrm>
            <a:off x="2917639" y="395932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4" name="加号 223">
            <a:extLst>
              <a:ext uri="{FF2B5EF4-FFF2-40B4-BE49-F238E27FC236}">
                <a16:creationId xmlns:a16="http://schemas.microsoft.com/office/drawing/2014/main" id="{7EA9C855-A921-49D9-BC4F-25F7A33D6E79}"/>
              </a:ext>
            </a:extLst>
          </p:cNvPr>
          <p:cNvSpPr/>
          <p:nvPr/>
        </p:nvSpPr>
        <p:spPr>
          <a:xfrm>
            <a:off x="3813644" y="3454462"/>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文本框 224">
            <a:extLst>
              <a:ext uri="{FF2B5EF4-FFF2-40B4-BE49-F238E27FC236}">
                <a16:creationId xmlns:a16="http://schemas.microsoft.com/office/drawing/2014/main" id="{DD9EC73F-AA01-4016-925A-338EBAA3EE92}"/>
              </a:ext>
            </a:extLst>
          </p:cNvPr>
          <p:cNvSpPr txBox="1"/>
          <p:nvPr/>
        </p:nvSpPr>
        <p:spPr>
          <a:xfrm>
            <a:off x="2050882" y="4325042"/>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少量的正样本标注数据</a:t>
            </a:r>
            <a:endParaRPr lang="zh-CN" altLang="en-US" sz="1400" dirty="0"/>
          </a:p>
        </p:txBody>
      </p:sp>
      <p:sp>
        <p:nvSpPr>
          <p:cNvPr id="226" name="文本框 225">
            <a:extLst>
              <a:ext uri="{FF2B5EF4-FFF2-40B4-BE49-F238E27FC236}">
                <a16:creationId xmlns:a16="http://schemas.microsoft.com/office/drawing/2014/main" id="{F59AC110-0642-4E04-8F02-BD13950D6F98}"/>
              </a:ext>
            </a:extLst>
          </p:cNvPr>
          <p:cNvSpPr txBox="1"/>
          <p:nvPr/>
        </p:nvSpPr>
        <p:spPr>
          <a:xfrm>
            <a:off x="4276537" y="4325042"/>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5" name="左大括号 4">
            <a:extLst>
              <a:ext uri="{FF2B5EF4-FFF2-40B4-BE49-F238E27FC236}">
                <a16:creationId xmlns:a16="http://schemas.microsoft.com/office/drawing/2014/main" id="{B5EFFD05-D3AD-47D2-B7A2-8FE77FFEC645}"/>
              </a:ext>
            </a:extLst>
          </p:cNvPr>
          <p:cNvSpPr/>
          <p:nvPr/>
        </p:nvSpPr>
        <p:spPr>
          <a:xfrm rot="5400000">
            <a:off x="3932260" y="1827180"/>
            <a:ext cx="193945" cy="2332995"/>
          </a:xfrm>
          <a:prstGeom prst="leftBrac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a:solidFill>
                  <a:schemeClr val="tx1"/>
                </a:solidFill>
              </a:ln>
            </a:endParaRPr>
          </a:p>
        </p:txBody>
      </p:sp>
      <p:sp>
        <p:nvSpPr>
          <p:cNvPr id="142" name="箭头: 右 141">
            <a:extLst>
              <a:ext uri="{FF2B5EF4-FFF2-40B4-BE49-F238E27FC236}">
                <a16:creationId xmlns:a16="http://schemas.microsoft.com/office/drawing/2014/main" id="{890E1B94-8FC7-4260-8580-689482F711DE}"/>
              </a:ext>
            </a:extLst>
          </p:cNvPr>
          <p:cNvSpPr/>
          <p:nvPr/>
        </p:nvSpPr>
        <p:spPr>
          <a:xfrm>
            <a:off x="6271884" y="3421257"/>
            <a:ext cx="638638" cy="34835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265" name="文本框 264">
            <a:extLst>
              <a:ext uri="{FF2B5EF4-FFF2-40B4-BE49-F238E27FC236}">
                <a16:creationId xmlns:a16="http://schemas.microsoft.com/office/drawing/2014/main" id="{8E06B491-0059-4373-9420-4E7F4637C2D0}"/>
              </a:ext>
            </a:extLst>
          </p:cNvPr>
          <p:cNvSpPr txBox="1"/>
          <p:nvPr/>
        </p:nvSpPr>
        <p:spPr>
          <a:xfrm>
            <a:off x="8516565" y="2520091"/>
            <a:ext cx="1425974" cy="307777"/>
          </a:xfrm>
          <a:prstGeom prst="rect">
            <a:avLst/>
          </a:prstGeom>
          <a:noFill/>
        </p:spPr>
        <p:txBody>
          <a:bodyPr wrap="square">
            <a:spAutoFit/>
          </a:bodyPr>
          <a:lstStyle/>
          <a:p>
            <a:r>
              <a:rPr kumimoji="1" lang="en-US" altLang="zh-CN"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UDD-PU</a:t>
            </a:r>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问题</a:t>
            </a:r>
            <a:endParaRPr lang="zh-CN" altLang="en-US" sz="1400" dirty="0"/>
          </a:p>
        </p:txBody>
      </p:sp>
      <p:sp>
        <p:nvSpPr>
          <p:cNvPr id="288" name="矩形 287">
            <a:extLst>
              <a:ext uri="{FF2B5EF4-FFF2-40B4-BE49-F238E27FC236}">
                <a16:creationId xmlns:a16="http://schemas.microsoft.com/office/drawing/2014/main" id="{B94E37EE-6AD5-41C5-B5F0-E768850B0C8F}"/>
              </a:ext>
            </a:extLst>
          </p:cNvPr>
          <p:cNvSpPr/>
          <p:nvPr/>
        </p:nvSpPr>
        <p:spPr>
          <a:xfrm>
            <a:off x="7428696" y="3140400"/>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89" name="流程图: 接点 288">
            <a:extLst>
              <a:ext uri="{FF2B5EF4-FFF2-40B4-BE49-F238E27FC236}">
                <a16:creationId xmlns:a16="http://schemas.microsoft.com/office/drawing/2014/main" id="{A5E546A1-C7E0-4742-AEF4-965CB956EA30}"/>
              </a:ext>
            </a:extLst>
          </p:cNvPr>
          <p:cNvSpPr/>
          <p:nvPr/>
        </p:nvSpPr>
        <p:spPr>
          <a:xfrm>
            <a:off x="7834850" y="338009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90" name="流程图: 接点 289">
            <a:extLst>
              <a:ext uri="{FF2B5EF4-FFF2-40B4-BE49-F238E27FC236}">
                <a16:creationId xmlns:a16="http://schemas.microsoft.com/office/drawing/2014/main" id="{E2E8DC5C-81AF-4C83-B928-4DF2544FB488}"/>
              </a:ext>
            </a:extLst>
          </p:cNvPr>
          <p:cNvSpPr/>
          <p:nvPr/>
        </p:nvSpPr>
        <p:spPr>
          <a:xfrm>
            <a:off x="8453333" y="332461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91" name="流程图: 接点 290">
            <a:extLst>
              <a:ext uri="{FF2B5EF4-FFF2-40B4-BE49-F238E27FC236}">
                <a16:creationId xmlns:a16="http://schemas.microsoft.com/office/drawing/2014/main" id="{7D564E40-B9EC-40D4-864A-79960E1C59E5}"/>
              </a:ext>
            </a:extLst>
          </p:cNvPr>
          <p:cNvSpPr/>
          <p:nvPr/>
        </p:nvSpPr>
        <p:spPr>
          <a:xfrm>
            <a:off x="7698373" y="378329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92" name="流程图: 接点 291">
            <a:extLst>
              <a:ext uri="{FF2B5EF4-FFF2-40B4-BE49-F238E27FC236}">
                <a16:creationId xmlns:a16="http://schemas.microsoft.com/office/drawing/2014/main" id="{1D279AC9-BAA7-4785-9105-BE527195E17B}"/>
              </a:ext>
            </a:extLst>
          </p:cNvPr>
          <p:cNvSpPr/>
          <p:nvPr/>
        </p:nvSpPr>
        <p:spPr>
          <a:xfrm>
            <a:off x="8700049" y="386505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93" name="流程图: 接点 292">
            <a:extLst>
              <a:ext uri="{FF2B5EF4-FFF2-40B4-BE49-F238E27FC236}">
                <a16:creationId xmlns:a16="http://schemas.microsoft.com/office/drawing/2014/main" id="{854FBEFB-0780-44B8-AFB1-FF50524AF347}"/>
              </a:ext>
            </a:extLst>
          </p:cNvPr>
          <p:cNvSpPr/>
          <p:nvPr/>
        </p:nvSpPr>
        <p:spPr>
          <a:xfrm>
            <a:off x="8072328" y="396380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95" name="文本框 294">
            <a:extLst>
              <a:ext uri="{FF2B5EF4-FFF2-40B4-BE49-F238E27FC236}">
                <a16:creationId xmlns:a16="http://schemas.microsoft.com/office/drawing/2014/main" id="{E7F80794-771C-4AA9-B01B-4382E5B389C4}"/>
              </a:ext>
            </a:extLst>
          </p:cNvPr>
          <p:cNvSpPr txBox="1"/>
          <p:nvPr/>
        </p:nvSpPr>
        <p:spPr>
          <a:xfrm>
            <a:off x="7205571" y="4329519"/>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少量的正样本标注数据</a:t>
            </a:r>
            <a:endParaRPr lang="zh-CN" altLang="en-US" sz="1400" dirty="0"/>
          </a:p>
        </p:txBody>
      </p:sp>
      <p:sp>
        <p:nvSpPr>
          <p:cNvPr id="297" name="左大括号 296">
            <a:extLst>
              <a:ext uri="{FF2B5EF4-FFF2-40B4-BE49-F238E27FC236}">
                <a16:creationId xmlns:a16="http://schemas.microsoft.com/office/drawing/2014/main" id="{69647B62-481F-49C3-B5CF-4D8E38086DB7}"/>
              </a:ext>
            </a:extLst>
          </p:cNvPr>
          <p:cNvSpPr/>
          <p:nvPr/>
        </p:nvSpPr>
        <p:spPr>
          <a:xfrm rot="5400000">
            <a:off x="9086949" y="1831657"/>
            <a:ext cx="193945" cy="2332995"/>
          </a:xfrm>
          <a:prstGeom prst="leftBrac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a:solidFill>
                  <a:schemeClr val="tx1"/>
                </a:solidFill>
              </a:ln>
            </a:endParaRPr>
          </a:p>
        </p:txBody>
      </p:sp>
    </p:spTree>
    <p:extLst>
      <p:ext uri="{BB962C8B-B14F-4D97-AF65-F5344CB8AC3E}">
        <p14:creationId xmlns:p14="http://schemas.microsoft.com/office/powerpoint/2010/main" val="247653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8732122" cy="461665"/>
          </a:xfrm>
          <a:prstGeom prst="rect">
            <a:avLst/>
          </a:prstGeom>
          <a:noFill/>
        </p:spPr>
        <p:txBody>
          <a:bodyPr wrap="square" rtlCol="0">
            <a:spAutoFit/>
          </a:bodyPr>
          <a:lstStyle/>
          <a:p>
            <a:pPr marL="342900" indent="-342900">
              <a:buFont typeface="Wingdings" pitchFamily="2" charset="2"/>
              <a:buChar char="n"/>
            </a:pP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Unlabeled-Data-Deficient PU (UDD-PU)</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问题</a:t>
            </a:r>
          </a:p>
        </p:txBody>
      </p:sp>
      <p:sp>
        <p:nvSpPr>
          <p:cNvPr id="18" name="椭圆 17">
            <a:extLst>
              <a:ext uri="{FF2B5EF4-FFF2-40B4-BE49-F238E27FC236}">
                <a16:creationId xmlns:a16="http://schemas.microsoft.com/office/drawing/2014/main" id="{C0B66147-5921-8612-2DD7-F6F1E5C860CF}"/>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9" name="灯片编号占位符 18">
            <a:extLst>
              <a:ext uri="{FF2B5EF4-FFF2-40B4-BE49-F238E27FC236}">
                <a16:creationId xmlns:a16="http://schemas.microsoft.com/office/drawing/2014/main" id="{623143F1-AEC5-C53B-9127-7DABA9B10032}"/>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6</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矩形 19">
            <a:extLst>
              <a:ext uri="{FF2B5EF4-FFF2-40B4-BE49-F238E27FC236}">
                <a16:creationId xmlns:a16="http://schemas.microsoft.com/office/drawing/2014/main" id="{1F121E75-C039-4A3F-A693-43EBB6C9CD3C}"/>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13C4F4F0-0C6A-47BE-BF33-B2CAE09A30B7}"/>
              </a:ext>
            </a:extLst>
          </p:cNvPr>
          <p:cNvPicPr>
            <a:picLocks noChangeAspect="1"/>
          </p:cNvPicPr>
          <p:nvPr/>
        </p:nvPicPr>
        <p:blipFill>
          <a:blip r:embed="rId2"/>
          <a:srcRect t="662" b="662"/>
          <a:stretch/>
        </p:blipFill>
        <p:spPr>
          <a:xfrm>
            <a:off x="324835" y="447511"/>
            <a:ext cx="809182" cy="796878"/>
          </a:xfrm>
          <a:prstGeom prst="rect">
            <a:avLst/>
          </a:prstGeom>
        </p:spPr>
      </p:pic>
      <p:sp>
        <p:nvSpPr>
          <p:cNvPr id="22" name="矩形 21">
            <a:extLst>
              <a:ext uri="{FF2B5EF4-FFF2-40B4-BE49-F238E27FC236}">
                <a16:creationId xmlns:a16="http://schemas.microsoft.com/office/drawing/2014/main" id="{A0855FCD-9AB6-450F-8CBC-DB80A44137E6}"/>
              </a:ext>
            </a:extLst>
          </p:cNvPr>
          <p:cNvSpPr/>
          <p:nvPr/>
        </p:nvSpPr>
        <p:spPr>
          <a:xfrm>
            <a:off x="0" y="1775351"/>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2BB41D59-4E59-482A-A94D-1F58DC8CF9ED}"/>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448D4E91-4B68-4937-9DAC-9D90860A1675}"/>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B9CD2BB-6508-4B9B-BFAA-BB4261C7A80E}"/>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D73256E5-E276-49AE-909A-5CC217F3B3CF}"/>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9C3DAB34-3035-4918-9E52-C18ABCDB11EC}"/>
              </a:ext>
            </a:extLst>
          </p:cNvPr>
          <p:cNvSpPr/>
          <p:nvPr/>
        </p:nvSpPr>
        <p:spPr>
          <a:xfrm>
            <a:off x="2008147" y="2949637"/>
            <a:ext cx="484063" cy="82699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216901BF-B9D6-4CDF-BAB0-0D4F27A7DEE3}"/>
              </a:ext>
            </a:extLst>
          </p:cNvPr>
          <p:cNvSpPr/>
          <p:nvPr/>
        </p:nvSpPr>
        <p:spPr>
          <a:xfrm>
            <a:off x="2710739" y="2949637"/>
            <a:ext cx="484063" cy="1543372"/>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E89A30A8-C34C-4592-B1EA-AB775BB17DE6}"/>
              </a:ext>
            </a:extLst>
          </p:cNvPr>
          <p:cNvSpPr/>
          <p:nvPr/>
        </p:nvSpPr>
        <p:spPr>
          <a:xfrm>
            <a:off x="3413331" y="2949637"/>
            <a:ext cx="484063" cy="1543372"/>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33B9E909-9D53-457C-B1F3-0F9DD8DDF9AA}"/>
              </a:ext>
            </a:extLst>
          </p:cNvPr>
          <p:cNvSpPr txBox="1"/>
          <p:nvPr/>
        </p:nvSpPr>
        <p:spPr>
          <a:xfrm>
            <a:off x="2050892" y="2634999"/>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endParaRPr lang="zh-CN" altLang="en-US" sz="16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58E8C582-E66D-4E7A-8743-F5956880C10F}"/>
              </a:ext>
            </a:extLst>
          </p:cNvPr>
          <p:cNvSpPr txBox="1"/>
          <p:nvPr/>
        </p:nvSpPr>
        <p:spPr>
          <a:xfrm>
            <a:off x="2782348" y="2634999"/>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endParaRPr lang="zh-CN" altLang="en-US" sz="16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B6740C9F-3339-4674-85C7-9E363F6D59C6}"/>
              </a:ext>
            </a:extLst>
          </p:cNvPr>
          <p:cNvSpPr txBox="1"/>
          <p:nvPr/>
        </p:nvSpPr>
        <p:spPr>
          <a:xfrm>
            <a:off x="3482249" y="2634999"/>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endParaRPr lang="zh-CN" altLang="en-US" sz="16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2BA8E517-6E70-4989-BE4B-CC617A86584B}"/>
              </a:ext>
            </a:extLst>
          </p:cNvPr>
          <p:cNvSpPr/>
          <p:nvPr/>
        </p:nvSpPr>
        <p:spPr>
          <a:xfrm>
            <a:off x="3868987" y="1480008"/>
            <a:ext cx="151684" cy="5828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A7498374-6895-4E76-BA50-ABD32439EDCC}"/>
              </a:ext>
            </a:extLst>
          </p:cNvPr>
          <p:cNvSpPr txBox="1"/>
          <p:nvPr/>
        </p:nvSpPr>
        <p:spPr>
          <a:xfrm>
            <a:off x="2033864" y="1330132"/>
            <a:ext cx="1906261"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Positive data</a:t>
            </a:r>
            <a:endParaRPr lang="zh-CN" altLang="en-US" sz="1600" dirty="0">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0820777A-9365-434A-9729-F416240BE88C}"/>
              </a:ext>
            </a:extLst>
          </p:cNvPr>
          <p:cNvSpPr/>
          <p:nvPr/>
        </p:nvSpPr>
        <p:spPr>
          <a:xfrm>
            <a:off x="3868987" y="1828159"/>
            <a:ext cx="151684" cy="58288"/>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CD11EB4C-21B5-4871-884F-D3C783C6C3A8}"/>
              </a:ext>
            </a:extLst>
          </p:cNvPr>
          <p:cNvSpPr txBox="1"/>
          <p:nvPr/>
        </p:nvSpPr>
        <p:spPr>
          <a:xfrm>
            <a:off x="1852468" y="1678283"/>
            <a:ext cx="2087658"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Unlabeled data</a:t>
            </a:r>
            <a:endParaRPr lang="zh-CN" altLang="en-US" sz="1600" dirty="0">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2EC99C5E-B92E-4153-B10E-1CCEC5198780}"/>
              </a:ext>
            </a:extLst>
          </p:cNvPr>
          <p:cNvSpPr txBox="1"/>
          <p:nvPr/>
        </p:nvSpPr>
        <p:spPr>
          <a:xfrm>
            <a:off x="2033864" y="4648627"/>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endParaRPr lang="zh-CN" altLang="en-US" sz="1600" dirty="0">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D1283306-F700-4628-8A49-1DC162AFF131}"/>
              </a:ext>
            </a:extLst>
          </p:cNvPr>
          <p:cNvSpPr txBox="1"/>
          <p:nvPr/>
        </p:nvSpPr>
        <p:spPr>
          <a:xfrm>
            <a:off x="3150092" y="4648627"/>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endParaRPr lang="zh-CN" altLang="en-US" sz="1600" dirty="0">
              <a:latin typeface="微软雅黑" panose="020B0503020204020204" pitchFamily="34" charset="-122"/>
              <a:ea typeface="微软雅黑" panose="020B0503020204020204" pitchFamily="34" charset="-122"/>
            </a:endParaRPr>
          </a:p>
        </p:txBody>
      </p:sp>
      <p:sp>
        <p:nvSpPr>
          <p:cNvPr id="9" name="右大括号 8">
            <a:extLst>
              <a:ext uri="{FF2B5EF4-FFF2-40B4-BE49-F238E27FC236}">
                <a16:creationId xmlns:a16="http://schemas.microsoft.com/office/drawing/2014/main" id="{C4A16F0D-A524-4477-B38A-FF1C84E6C015}"/>
              </a:ext>
            </a:extLst>
          </p:cNvPr>
          <p:cNvSpPr/>
          <p:nvPr/>
        </p:nvSpPr>
        <p:spPr>
          <a:xfrm rot="5400000">
            <a:off x="3235788" y="4151062"/>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61B55EDC-5EAE-486A-9D22-E6DA2287BAFB}"/>
              </a:ext>
            </a:extLst>
          </p:cNvPr>
          <p:cNvPicPr>
            <a:picLocks noChangeAspect="1"/>
          </p:cNvPicPr>
          <p:nvPr/>
        </p:nvPicPr>
        <p:blipFill>
          <a:blip r:embed="rId3"/>
          <a:stretch>
            <a:fillRect/>
          </a:stretch>
        </p:blipFill>
        <p:spPr>
          <a:xfrm>
            <a:off x="5939283" y="1330132"/>
            <a:ext cx="5889487" cy="2196160"/>
          </a:xfrm>
          <a:prstGeom prst="rect">
            <a:avLst/>
          </a:prstGeom>
        </p:spPr>
      </p:pic>
      <p:cxnSp>
        <p:nvCxnSpPr>
          <p:cNvPr id="76" name="连接符: 曲线 75">
            <a:extLst>
              <a:ext uri="{FF2B5EF4-FFF2-40B4-BE49-F238E27FC236}">
                <a16:creationId xmlns:a16="http://schemas.microsoft.com/office/drawing/2014/main" id="{5EC19935-AE74-49D7-B952-2968C025A31E}"/>
              </a:ext>
            </a:extLst>
          </p:cNvPr>
          <p:cNvCxnSpPr>
            <a:cxnSpLocks/>
            <a:endCxn id="6" idx="1"/>
          </p:cNvCxnSpPr>
          <p:nvPr/>
        </p:nvCxnSpPr>
        <p:spPr>
          <a:xfrm flipV="1">
            <a:off x="3966312" y="2428212"/>
            <a:ext cx="1972971" cy="610014"/>
          </a:xfrm>
          <a:prstGeom prst="curvedConnector3">
            <a:avLst>
              <a:gd name="adj1" fmla="val 50000"/>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DC022FFF-9C12-4966-ABBA-7970145CD3FA}"/>
              </a:ext>
            </a:extLst>
          </p:cNvPr>
          <p:cNvSpPr txBox="1"/>
          <p:nvPr/>
        </p:nvSpPr>
        <p:spPr>
          <a:xfrm>
            <a:off x="2147569" y="5941911"/>
            <a:ext cx="956115" cy="497957"/>
          </a:xfrm>
          <a:prstGeom prst="rect">
            <a:avLst/>
          </a:prstGeom>
          <a:noFill/>
        </p:spPr>
        <p:txBody>
          <a:bodyPr wrap="square" rtlCol="0">
            <a:spAutoFit/>
          </a:bodyPr>
          <a:lstStyle/>
          <a:p>
            <a:pPr algn="ctr">
              <a:lnSpc>
                <a:spcPct val="120000"/>
              </a:lnSpc>
            </a:pPr>
            <a:r>
              <a:rPr kumimoji="1" lang="zh-CN" altLang="en-US" sz="2400" b="1" spc="600" dirty="0">
                <a:solidFill>
                  <a:schemeClr val="bg1"/>
                </a:solidFill>
                <a:latin typeface="微软雅黑" panose="020B0503020204020204" pitchFamily="34" charset="-122"/>
                <a:ea typeface="微软雅黑" panose="020B0503020204020204" pitchFamily="34" charset="-122"/>
              </a:rPr>
              <a:t>意义</a:t>
            </a:r>
          </a:p>
        </p:txBody>
      </p:sp>
      <p:sp>
        <p:nvSpPr>
          <p:cNvPr id="94" name="文本框 93">
            <a:extLst>
              <a:ext uri="{FF2B5EF4-FFF2-40B4-BE49-F238E27FC236}">
                <a16:creationId xmlns:a16="http://schemas.microsoft.com/office/drawing/2014/main" id="{99FDF975-4C78-4509-8998-27013867292C}"/>
              </a:ext>
            </a:extLst>
          </p:cNvPr>
          <p:cNvSpPr txBox="1"/>
          <p:nvPr/>
        </p:nvSpPr>
        <p:spPr>
          <a:xfrm>
            <a:off x="2492210" y="4633238"/>
            <a:ext cx="630331" cy="369332"/>
          </a:xfrm>
          <a:prstGeom prst="rect">
            <a:avLst/>
          </a:prstGeom>
          <a:noFill/>
        </p:spPr>
        <p:txBody>
          <a:bodyPr wrap="square">
            <a:spAutoFit/>
          </a:bodyPr>
          <a:lstStyle/>
          <a:p>
            <a:r>
              <a:rPr kumimoji="1" lang="en-US" altLang="zh-CN" b="1" spc="120" dirty="0">
                <a:solidFill>
                  <a:srgbClr val="FF0000"/>
                </a:solidFill>
                <a:latin typeface="Arial" panose="020B0604020202020204" pitchFamily="34" charset="0"/>
                <a:ea typeface="Microsoft YaHei" panose="020B0503020204020204" pitchFamily="34" charset="-122"/>
                <a:cs typeface="Arial" panose="020B0604020202020204" pitchFamily="34" charset="0"/>
              </a:rPr>
              <a:t>&lt;&lt;</a:t>
            </a:r>
            <a:endParaRPr lang="zh-CN" altLang="en-US" dirty="0">
              <a:solidFill>
                <a:srgbClr val="FF0000"/>
              </a:solidFill>
            </a:endParaRPr>
          </a:p>
        </p:txBody>
      </p:sp>
      <p:cxnSp>
        <p:nvCxnSpPr>
          <p:cNvPr id="102" name="连接符: 曲线 101">
            <a:extLst>
              <a:ext uri="{FF2B5EF4-FFF2-40B4-BE49-F238E27FC236}">
                <a16:creationId xmlns:a16="http://schemas.microsoft.com/office/drawing/2014/main" id="{801E75AD-B23A-4940-8929-AF25A52A26ED}"/>
              </a:ext>
            </a:extLst>
          </p:cNvPr>
          <p:cNvCxnSpPr>
            <a:cxnSpLocks/>
          </p:cNvCxnSpPr>
          <p:nvPr/>
        </p:nvCxnSpPr>
        <p:spPr>
          <a:xfrm>
            <a:off x="3940125" y="3889813"/>
            <a:ext cx="1472316" cy="393891"/>
          </a:xfrm>
          <a:prstGeom prst="curvedConnector3">
            <a:avLst>
              <a:gd name="adj1" fmla="val 50000"/>
            </a:avLst>
          </a:prstGeom>
          <a:ln w="28575">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矩形 105">
            <a:extLst>
              <a:ext uri="{FF2B5EF4-FFF2-40B4-BE49-F238E27FC236}">
                <a16:creationId xmlns:a16="http://schemas.microsoft.com/office/drawing/2014/main" id="{F96F4BFA-D512-482C-8EE4-BD88244F3AFE}"/>
              </a:ext>
            </a:extLst>
          </p:cNvPr>
          <p:cNvSpPr/>
          <p:nvPr/>
        </p:nvSpPr>
        <p:spPr>
          <a:xfrm>
            <a:off x="7596713" y="3938454"/>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07" name="流程图: 接点 106">
            <a:extLst>
              <a:ext uri="{FF2B5EF4-FFF2-40B4-BE49-F238E27FC236}">
                <a16:creationId xmlns:a16="http://schemas.microsoft.com/office/drawing/2014/main" id="{01EBB1F0-7EC8-4FD2-8A5F-8B5806EDD4F2}"/>
              </a:ext>
            </a:extLst>
          </p:cNvPr>
          <p:cNvSpPr/>
          <p:nvPr/>
        </p:nvSpPr>
        <p:spPr>
          <a:xfrm>
            <a:off x="8110867" y="439867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8" name="流程图: 接点 107">
            <a:extLst>
              <a:ext uri="{FF2B5EF4-FFF2-40B4-BE49-F238E27FC236}">
                <a16:creationId xmlns:a16="http://schemas.microsoft.com/office/drawing/2014/main" id="{7B7149F0-5F45-4039-B27C-A48760A04799}"/>
              </a:ext>
            </a:extLst>
          </p:cNvPr>
          <p:cNvSpPr/>
          <p:nvPr/>
        </p:nvSpPr>
        <p:spPr>
          <a:xfrm>
            <a:off x="7750963" y="414899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9" name="流程图: 接点 108">
            <a:extLst>
              <a:ext uri="{FF2B5EF4-FFF2-40B4-BE49-F238E27FC236}">
                <a16:creationId xmlns:a16="http://schemas.microsoft.com/office/drawing/2014/main" id="{86408B1D-5A6F-4870-9DBF-7D9B3D2AFBC5}"/>
              </a:ext>
            </a:extLst>
          </p:cNvPr>
          <p:cNvSpPr/>
          <p:nvPr/>
        </p:nvSpPr>
        <p:spPr>
          <a:xfrm>
            <a:off x="7876776" y="475396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0" name="流程图: 接点 109">
            <a:extLst>
              <a:ext uri="{FF2B5EF4-FFF2-40B4-BE49-F238E27FC236}">
                <a16:creationId xmlns:a16="http://schemas.microsoft.com/office/drawing/2014/main" id="{33406984-7DAB-474A-8ED8-9577E7870762}"/>
              </a:ext>
            </a:extLst>
          </p:cNvPr>
          <p:cNvSpPr/>
          <p:nvPr/>
        </p:nvSpPr>
        <p:spPr>
          <a:xfrm>
            <a:off x="8440450" y="472825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1" name="流程图: 接点 110">
            <a:extLst>
              <a:ext uri="{FF2B5EF4-FFF2-40B4-BE49-F238E27FC236}">
                <a16:creationId xmlns:a16="http://schemas.microsoft.com/office/drawing/2014/main" id="{CC3C1307-A750-4289-86A6-65FC46E64DD8}"/>
              </a:ext>
            </a:extLst>
          </p:cNvPr>
          <p:cNvSpPr/>
          <p:nvPr/>
        </p:nvSpPr>
        <p:spPr>
          <a:xfrm>
            <a:off x="8447467" y="431728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2" name="流程图: 接点 111">
            <a:extLst>
              <a:ext uri="{FF2B5EF4-FFF2-40B4-BE49-F238E27FC236}">
                <a16:creationId xmlns:a16="http://schemas.microsoft.com/office/drawing/2014/main" id="{F7F3B2BC-09BB-4451-A3B6-80288C4882A4}"/>
              </a:ext>
            </a:extLst>
          </p:cNvPr>
          <p:cNvSpPr/>
          <p:nvPr/>
        </p:nvSpPr>
        <p:spPr>
          <a:xfrm>
            <a:off x="7666641" y="464316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3" name="流程图: 接点 112">
            <a:extLst>
              <a:ext uri="{FF2B5EF4-FFF2-40B4-BE49-F238E27FC236}">
                <a16:creationId xmlns:a16="http://schemas.microsoft.com/office/drawing/2014/main" id="{BFC6A6B5-A728-491A-A4FC-10DFD8A594F1}"/>
              </a:ext>
            </a:extLst>
          </p:cNvPr>
          <p:cNvSpPr/>
          <p:nvPr/>
        </p:nvSpPr>
        <p:spPr>
          <a:xfrm>
            <a:off x="8094256" y="459176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4" name="流程图: 接点 113">
            <a:extLst>
              <a:ext uri="{FF2B5EF4-FFF2-40B4-BE49-F238E27FC236}">
                <a16:creationId xmlns:a16="http://schemas.microsoft.com/office/drawing/2014/main" id="{0F5B40E9-0475-4AC5-9A3F-49B9342D40D2}"/>
              </a:ext>
            </a:extLst>
          </p:cNvPr>
          <p:cNvSpPr/>
          <p:nvPr/>
        </p:nvSpPr>
        <p:spPr>
          <a:xfrm>
            <a:off x="8847804" y="408187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5" name="流程图: 接点 114">
            <a:extLst>
              <a:ext uri="{FF2B5EF4-FFF2-40B4-BE49-F238E27FC236}">
                <a16:creationId xmlns:a16="http://schemas.microsoft.com/office/drawing/2014/main" id="{772E187D-9177-49FE-96AB-CD54C1FF346E}"/>
              </a:ext>
            </a:extLst>
          </p:cNvPr>
          <p:cNvSpPr/>
          <p:nvPr/>
        </p:nvSpPr>
        <p:spPr>
          <a:xfrm>
            <a:off x="8492267" y="45040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6" name="流程图: 接点 115">
            <a:extLst>
              <a:ext uri="{FF2B5EF4-FFF2-40B4-BE49-F238E27FC236}">
                <a16:creationId xmlns:a16="http://schemas.microsoft.com/office/drawing/2014/main" id="{B4E056E8-F303-4DDF-A982-B68B60BB44D4}"/>
              </a:ext>
            </a:extLst>
          </p:cNvPr>
          <p:cNvSpPr/>
          <p:nvPr/>
        </p:nvSpPr>
        <p:spPr>
          <a:xfrm>
            <a:off x="8700158" y="475025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7" name="流程图: 接点 116">
            <a:extLst>
              <a:ext uri="{FF2B5EF4-FFF2-40B4-BE49-F238E27FC236}">
                <a16:creationId xmlns:a16="http://schemas.microsoft.com/office/drawing/2014/main" id="{2C21DC51-8C80-45E3-BC33-A9AA5461DE52}"/>
              </a:ext>
            </a:extLst>
          </p:cNvPr>
          <p:cNvSpPr/>
          <p:nvPr/>
        </p:nvSpPr>
        <p:spPr>
          <a:xfrm>
            <a:off x="8294344" y="433963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8" name="流程图: 接点 117">
            <a:extLst>
              <a:ext uri="{FF2B5EF4-FFF2-40B4-BE49-F238E27FC236}">
                <a16:creationId xmlns:a16="http://schemas.microsoft.com/office/drawing/2014/main" id="{586FB823-A2B9-4FA8-87CF-96E26130D1B1}"/>
              </a:ext>
            </a:extLst>
          </p:cNvPr>
          <p:cNvSpPr/>
          <p:nvPr/>
        </p:nvSpPr>
        <p:spPr>
          <a:xfrm>
            <a:off x="7907047" y="439867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9" name="流程图: 接点 118">
            <a:extLst>
              <a:ext uri="{FF2B5EF4-FFF2-40B4-BE49-F238E27FC236}">
                <a16:creationId xmlns:a16="http://schemas.microsoft.com/office/drawing/2014/main" id="{D663DF65-46EC-4499-B61C-C4AF9D0CF6D3}"/>
              </a:ext>
            </a:extLst>
          </p:cNvPr>
          <p:cNvSpPr/>
          <p:nvPr/>
        </p:nvSpPr>
        <p:spPr>
          <a:xfrm>
            <a:off x="8357617" y="41578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0" name="流程图: 接点 119">
            <a:extLst>
              <a:ext uri="{FF2B5EF4-FFF2-40B4-BE49-F238E27FC236}">
                <a16:creationId xmlns:a16="http://schemas.microsoft.com/office/drawing/2014/main" id="{58E0FC01-555C-4D88-BD89-EE905DD73E54}"/>
              </a:ext>
            </a:extLst>
          </p:cNvPr>
          <p:cNvSpPr/>
          <p:nvPr/>
        </p:nvSpPr>
        <p:spPr>
          <a:xfrm>
            <a:off x="8183015" y="408187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1" name="流程图: 接点 120">
            <a:extLst>
              <a:ext uri="{FF2B5EF4-FFF2-40B4-BE49-F238E27FC236}">
                <a16:creationId xmlns:a16="http://schemas.microsoft.com/office/drawing/2014/main" id="{4BFC6FB9-8A4C-473C-80F2-4663EF701677}"/>
              </a:ext>
            </a:extLst>
          </p:cNvPr>
          <p:cNvSpPr/>
          <p:nvPr/>
        </p:nvSpPr>
        <p:spPr>
          <a:xfrm>
            <a:off x="8741540" y="443158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2" name="流程图: 接点 121">
            <a:extLst>
              <a:ext uri="{FF2B5EF4-FFF2-40B4-BE49-F238E27FC236}">
                <a16:creationId xmlns:a16="http://schemas.microsoft.com/office/drawing/2014/main" id="{6C3C44F5-2B36-44E6-982E-55D38B3592F9}"/>
              </a:ext>
            </a:extLst>
          </p:cNvPr>
          <p:cNvSpPr/>
          <p:nvPr/>
        </p:nvSpPr>
        <p:spPr>
          <a:xfrm>
            <a:off x="8606567" y="46183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3" name="流程图: 接点 122">
            <a:extLst>
              <a:ext uri="{FF2B5EF4-FFF2-40B4-BE49-F238E27FC236}">
                <a16:creationId xmlns:a16="http://schemas.microsoft.com/office/drawing/2014/main" id="{DCA3DFAF-25F3-407F-83DF-890B3FC6B9D7}"/>
              </a:ext>
            </a:extLst>
          </p:cNvPr>
          <p:cNvSpPr/>
          <p:nvPr/>
        </p:nvSpPr>
        <p:spPr>
          <a:xfrm>
            <a:off x="7876776" y="40099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4" name="流程图: 接点 123">
            <a:extLst>
              <a:ext uri="{FF2B5EF4-FFF2-40B4-BE49-F238E27FC236}">
                <a16:creationId xmlns:a16="http://schemas.microsoft.com/office/drawing/2014/main" id="{28046B8D-EA46-4AF9-9882-5422D783053D}"/>
              </a:ext>
            </a:extLst>
          </p:cNvPr>
          <p:cNvSpPr/>
          <p:nvPr/>
        </p:nvSpPr>
        <p:spPr>
          <a:xfrm>
            <a:off x="7731310" y="438425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5" name="流程图: 接点 124">
            <a:extLst>
              <a:ext uri="{FF2B5EF4-FFF2-40B4-BE49-F238E27FC236}">
                <a16:creationId xmlns:a16="http://schemas.microsoft.com/office/drawing/2014/main" id="{C58267BC-9A43-4E74-97A5-10E325B16147}"/>
              </a:ext>
            </a:extLst>
          </p:cNvPr>
          <p:cNvSpPr/>
          <p:nvPr/>
        </p:nvSpPr>
        <p:spPr>
          <a:xfrm>
            <a:off x="8314729" y="457214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6" name="流程图: 接点 125">
            <a:extLst>
              <a:ext uri="{FF2B5EF4-FFF2-40B4-BE49-F238E27FC236}">
                <a16:creationId xmlns:a16="http://schemas.microsoft.com/office/drawing/2014/main" id="{5DD0E1C1-66AC-4F0E-828A-762D88CD31D7}"/>
              </a:ext>
            </a:extLst>
          </p:cNvPr>
          <p:cNvSpPr/>
          <p:nvPr/>
        </p:nvSpPr>
        <p:spPr>
          <a:xfrm>
            <a:off x="8760065" y="431333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7" name="流程图: 接点 126">
            <a:extLst>
              <a:ext uri="{FF2B5EF4-FFF2-40B4-BE49-F238E27FC236}">
                <a16:creationId xmlns:a16="http://schemas.microsoft.com/office/drawing/2014/main" id="{F321BE65-2001-4A7B-8D7C-55F5BA7242AF}"/>
              </a:ext>
            </a:extLst>
          </p:cNvPr>
          <p:cNvSpPr/>
          <p:nvPr/>
        </p:nvSpPr>
        <p:spPr>
          <a:xfrm>
            <a:off x="8444014" y="400380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8" name="矩形 127">
            <a:extLst>
              <a:ext uri="{FF2B5EF4-FFF2-40B4-BE49-F238E27FC236}">
                <a16:creationId xmlns:a16="http://schemas.microsoft.com/office/drawing/2014/main" id="{4D25AF8D-681D-4B3D-882A-764711FA4B0C}"/>
              </a:ext>
            </a:extLst>
          </p:cNvPr>
          <p:cNvSpPr/>
          <p:nvPr/>
        </p:nvSpPr>
        <p:spPr>
          <a:xfrm>
            <a:off x="5552290" y="3938454"/>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29" name="流程图: 接点 128">
            <a:extLst>
              <a:ext uri="{FF2B5EF4-FFF2-40B4-BE49-F238E27FC236}">
                <a16:creationId xmlns:a16="http://schemas.microsoft.com/office/drawing/2014/main" id="{A0218107-27FD-4178-962D-108B087EB2BF}"/>
              </a:ext>
            </a:extLst>
          </p:cNvPr>
          <p:cNvSpPr/>
          <p:nvPr/>
        </p:nvSpPr>
        <p:spPr>
          <a:xfrm>
            <a:off x="5958444" y="417815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0" name="流程图: 接点 129">
            <a:extLst>
              <a:ext uri="{FF2B5EF4-FFF2-40B4-BE49-F238E27FC236}">
                <a16:creationId xmlns:a16="http://schemas.microsoft.com/office/drawing/2014/main" id="{FA44FF51-5B91-446D-9333-28959862A68E}"/>
              </a:ext>
            </a:extLst>
          </p:cNvPr>
          <p:cNvSpPr/>
          <p:nvPr/>
        </p:nvSpPr>
        <p:spPr>
          <a:xfrm>
            <a:off x="6576927" y="412266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1" name="流程图: 接点 130">
            <a:extLst>
              <a:ext uri="{FF2B5EF4-FFF2-40B4-BE49-F238E27FC236}">
                <a16:creationId xmlns:a16="http://schemas.microsoft.com/office/drawing/2014/main" id="{E36344B2-16B7-4F92-A10B-6931CFB0C321}"/>
              </a:ext>
            </a:extLst>
          </p:cNvPr>
          <p:cNvSpPr/>
          <p:nvPr/>
        </p:nvSpPr>
        <p:spPr>
          <a:xfrm>
            <a:off x="5821967" y="458135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2" name="流程图: 接点 131">
            <a:extLst>
              <a:ext uri="{FF2B5EF4-FFF2-40B4-BE49-F238E27FC236}">
                <a16:creationId xmlns:a16="http://schemas.microsoft.com/office/drawing/2014/main" id="{D4A59D46-9CF6-44CC-A732-08698869F5B3}"/>
              </a:ext>
            </a:extLst>
          </p:cNvPr>
          <p:cNvSpPr/>
          <p:nvPr/>
        </p:nvSpPr>
        <p:spPr>
          <a:xfrm>
            <a:off x="6823643" y="46631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3" name="流程图: 接点 132">
            <a:extLst>
              <a:ext uri="{FF2B5EF4-FFF2-40B4-BE49-F238E27FC236}">
                <a16:creationId xmlns:a16="http://schemas.microsoft.com/office/drawing/2014/main" id="{1958DA0D-E593-4C91-B728-6321E9681E35}"/>
              </a:ext>
            </a:extLst>
          </p:cNvPr>
          <p:cNvSpPr/>
          <p:nvPr/>
        </p:nvSpPr>
        <p:spPr>
          <a:xfrm>
            <a:off x="6195922" y="476185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4" name="加号 133">
            <a:extLst>
              <a:ext uri="{FF2B5EF4-FFF2-40B4-BE49-F238E27FC236}">
                <a16:creationId xmlns:a16="http://schemas.microsoft.com/office/drawing/2014/main" id="{B9112B98-F4E1-455A-9631-7603AB287A18}"/>
              </a:ext>
            </a:extLst>
          </p:cNvPr>
          <p:cNvSpPr/>
          <p:nvPr/>
        </p:nvSpPr>
        <p:spPr>
          <a:xfrm>
            <a:off x="7091927" y="4256993"/>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a:extLst>
              <a:ext uri="{FF2B5EF4-FFF2-40B4-BE49-F238E27FC236}">
                <a16:creationId xmlns:a16="http://schemas.microsoft.com/office/drawing/2014/main" id="{2E04D517-5435-4EF6-B38D-8C50AA4AFE67}"/>
              </a:ext>
            </a:extLst>
          </p:cNvPr>
          <p:cNvSpPr txBox="1"/>
          <p:nvPr/>
        </p:nvSpPr>
        <p:spPr>
          <a:xfrm>
            <a:off x="5552290" y="5027669"/>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少量的标注数据</a:t>
            </a:r>
            <a:endParaRPr lang="zh-CN" altLang="en-US" sz="1400" dirty="0"/>
          </a:p>
        </p:txBody>
      </p:sp>
      <p:sp>
        <p:nvSpPr>
          <p:cNvPr id="137" name="文本框 136">
            <a:extLst>
              <a:ext uri="{FF2B5EF4-FFF2-40B4-BE49-F238E27FC236}">
                <a16:creationId xmlns:a16="http://schemas.microsoft.com/office/drawing/2014/main" id="{DB275056-C674-4616-852B-1851679880AA}"/>
              </a:ext>
            </a:extLst>
          </p:cNvPr>
          <p:cNvSpPr txBox="1"/>
          <p:nvPr/>
        </p:nvSpPr>
        <p:spPr>
          <a:xfrm>
            <a:off x="7525150" y="5050739"/>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142" name="文本框 141">
            <a:extLst>
              <a:ext uri="{FF2B5EF4-FFF2-40B4-BE49-F238E27FC236}">
                <a16:creationId xmlns:a16="http://schemas.microsoft.com/office/drawing/2014/main" id="{A30EECBC-9B0B-406E-AB9D-50BDD6599D4A}"/>
              </a:ext>
            </a:extLst>
          </p:cNvPr>
          <p:cNvSpPr txBox="1"/>
          <p:nvPr/>
        </p:nvSpPr>
        <p:spPr>
          <a:xfrm>
            <a:off x="9480647" y="4451129"/>
            <a:ext cx="916807" cy="307777"/>
          </a:xfrm>
          <a:prstGeom prst="rect">
            <a:avLst/>
          </a:prstGeom>
          <a:noFill/>
        </p:spPr>
        <p:txBody>
          <a:bodyPr wrap="square">
            <a:spAutoFit/>
          </a:bodyPr>
          <a:lstStyle/>
          <a:p>
            <a:r>
              <a:rPr kumimoji="1" lang="en-US" altLang="zh-CN"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PU</a:t>
            </a:r>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问题</a:t>
            </a:r>
            <a:endParaRPr lang="zh-CN" altLang="en-US" sz="1400" dirty="0"/>
          </a:p>
        </p:txBody>
      </p:sp>
      <p:sp>
        <p:nvSpPr>
          <p:cNvPr id="143" name="文本框 142">
            <a:extLst>
              <a:ext uri="{FF2B5EF4-FFF2-40B4-BE49-F238E27FC236}">
                <a16:creationId xmlns:a16="http://schemas.microsoft.com/office/drawing/2014/main" id="{74276840-34BE-41FF-A64A-8A5A03AF9C52}"/>
              </a:ext>
            </a:extLst>
          </p:cNvPr>
          <p:cNvSpPr txBox="1"/>
          <p:nvPr/>
        </p:nvSpPr>
        <p:spPr>
          <a:xfrm>
            <a:off x="2147569" y="5771816"/>
            <a:ext cx="5544653" cy="328551"/>
          </a:xfrm>
          <a:prstGeom prst="rect">
            <a:avLst/>
          </a:prstGeom>
          <a:noFill/>
        </p:spPr>
        <p:txBody>
          <a:bodyPr wrap="square" rtlCol="0">
            <a:spAutoFit/>
          </a:bodyPr>
          <a:lstStyle/>
          <a:p>
            <a:pPr>
              <a:lnSpc>
                <a:spcPct val="120000"/>
              </a:lnSpc>
              <a:buClr>
                <a:schemeClr val="accent1"/>
              </a:buClr>
              <a:buSzPct val="80000"/>
            </a:pP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对</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方来说是一个未标记样本不足的</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学习问题</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(UDD-PU)</a:t>
            </a:r>
            <a:endPar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0" name="右大括号 159">
            <a:extLst>
              <a:ext uri="{FF2B5EF4-FFF2-40B4-BE49-F238E27FC236}">
                <a16:creationId xmlns:a16="http://schemas.microsoft.com/office/drawing/2014/main" id="{5D68004A-0774-477B-AC68-0931536F8939}"/>
              </a:ext>
            </a:extLst>
          </p:cNvPr>
          <p:cNvSpPr/>
          <p:nvPr/>
        </p:nvSpPr>
        <p:spPr>
          <a:xfrm>
            <a:off x="9198988" y="3910029"/>
            <a:ext cx="269994" cy="1389979"/>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326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p:bldP spid="31" grpId="0"/>
      <p:bldP spid="43" grpId="0"/>
      <p:bldP spid="9" grpId="0" animBg="1"/>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意义</a:t>
            </a:r>
          </a:p>
        </p:txBody>
      </p:sp>
      <p:sp>
        <p:nvSpPr>
          <p:cNvPr id="18" name="椭圆 17">
            <a:extLst>
              <a:ext uri="{FF2B5EF4-FFF2-40B4-BE49-F238E27FC236}">
                <a16:creationId xmlns:a16="http://schemas.microsoft.com/office/drawing/2014/main" id="{C0B66147-5921-8612-2DD7-F6F1E5C860CF}"/>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9" name="灯片编号占位符 18">
            <a:extLst>
              <a:ext uri="{FF2B5EF4-FFF2-40B4-BE49-F238E27FC236}">
                <a16:creationId xmlns:a16="http://schemas.microsoft.com/office/drawing/2014/main" id="{623143F1-AEC5-C53B-9127-7DABA9B10032}"/>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7</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矩形 19">
            <a:extLst>
              <a:ext uri="{FF2B5EF4-FFF2-40B4-BE49-F238E27FC236}">
                <a16:creationId xmlns:a16="http://schemas.microsoft.com/office/drawing/2014/main" id="{1F121E75-C039-4A3F-A693-43EBB6C9CD3C}"/>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13C4F4F0-0C6A-47BE-BF33-B2CAE09A30B7}"/>
              </a:ext>
            </a:extLst>
          </p:cNvPr>
          <p:cNvPicPr>
            <a:picLocks noChangeAspect="1"/>
          </p:cNvPicPr>
          <p:nvPr/>
        </p:nvPicPr>
        <p:blipFill>
          <a:blip r:embed="rId2"/>
          <a:srcRect t="662" b="662"/>
          <a:stretch/>
        </p:blipFill>
        <p:spPr>
          <a:xfrm>
            <a:off x="324835" y="447511"/>
            <a:ext cx="809182" cy="796878"/>
          </a:xfrm>
          <a:prstGeom prst="rect">
            <a:avLst/>
          </a:prstGeom>
        </p:spPr>
      </p:pic>
      <p:sp>
        <p:nvSpPr>
          <p:cNvPr id="22" name="矩形 21">
            <a:extLst>
              <a:ext uri="{FF2B5EF4-FFF2-40B4-BE49-F238E27FC236}">
                <a16:creationId xmlns:a16="http://schemas.microsoft.com/office/drawing/2014/main" id="{A0855FCD-9AB6-450F-8CBC-DB80A44137E6}"/>
              </a:ext>
            </a:extLst>
          </p:cNvPr>
          <p:cNvSpPr/>
          <p:nvPr/>
        </p:nvSpPr>
        <p:spPr>
          <a:xfrm>
            <a:off x="0" y="1775351"/>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2BB41D59-4E59-482A-A94D-1F58DC8CF9ED}"/>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448D4E91-4B68-4937-9DAC-9D90860A1675}"/>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B9CD2BB-6508-4B9B-BFAA-BB4261C7A80E}"/>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D73256E5-E276-49AE-909A-5CC217F3B3CF}"/>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20EB8493-C2DE-4840-A199-F9C3B1F45282}"/>
              </a:ext>
            </a:extLst>
          </p:cNvPr>
          <p:cNvSpPr txBox="1"/>
          <p:nvPr/>
        </p:nvSpPr>
        <p:spPr>
          <a:xfrm>
            <a:off x="2541913" y="3315902"/>
            <a:ext cx="956115" cy="497957"/>
          </a:xfrm>
          <a:prstGeom prst="rect">
            <a:avLst/>
          </a:prstGeom>
          <a:noFill/>
        </p:spPr>
        <p:txBody>
          <a:bodyPr wrap="square" rtlCol="0">
            <a:spAutoFit/>
          </a:bodyPr>
          <a:lstStyle/>
          <a:p>
            <a:pPr algn="ctr">
              <a:lnSpc>
                <a:spcPct val="120000"/>
              </a:lnSpc>
            </a:pPr>
            <a:r>
              <a:rPr kumimoji="1" lang="zh-CN" altLang="en-US" sz="2400" b="1" spc="600" dirty="0">
                <a:solidFill>
                  <a:schemeClr val="bg1"/>
                </a:solidFill>
                <a:latin typeface="微软雅黑" panose="020B0503020204020204" pitchFamily="34" charset="-122"/>
                <a:ea typeface="微软雅黑" panose="020B0503020204020204" pitchFamily="34" charset="-122"/>
              </a:rPr>
              <a:t>意义</a:t>
            </a:r>
          </a:p>
        </p:txBody>
      </p:sp>
      <p:sp>
        <p:nvSpPr>
          <p:cNvPr id="41" name="文本框 40">
            <a:extLst>
              <a:ext uri="{FF2B5EF4-FFF2-40B4-BE49-F238E27FC236}">
                <a16:creationId xmlns:a16="http://schemas.microsoft.com/office/drawing/2014/main" id="{145D89CB-2473-417D-B389-E71A521AF4B5}"/>
              </a:ext>
            </a:extLst>
          </p:cNvPr>
          <p:cNvSpPr txBox="1"/>
          <p:nvPr/>
        </p:nvSpPr>
        <p:spPr>
          <a:xfrm>
            <a:off x="2847342" y="3052355"/>
            <a:ext cx="7868913" cy="953723"/>
          </a:xfrm>
          <a:prstGeom prst="rect">
            <a:avLst/>
          </a:prstGeom>
          <a:noFill/>
        </p:spPr>
        <p:txBody>
          <a:bodyPr wrap="square" rtlCol="0">
            <a:spAutoFit/>
          </a:bodyPr>
          <a:lstStyle/>
          <a:p>
            <a:pPr>
              <a:lnSpc>
                <a:spcPct val="120000"/>
              </a:lnSpc>
              <a:buClr>
                <a:schemeClr val="accent1"/>
              </a:buClr>
              <a:buSzPct val="80000"/>
            </a:pP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问题是一个新挑战，通过解决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问题，为电子商务、新闻推荐、医疗保健等领域的推荐系统提供一种新的解决方案，有助于提高推荐的准确性和用户满意度，同时保护用户的隐私和数据安全。</a:t>
            </a:r>
          </a:p>
        </p:txBody>
      </p:sp>
    </p:spTree>
    <p:extLst>
      <p:ext uri="{BB962C8B-B14F-4D97-AF65-F5344CB8AC3E}">
        <p14:creationId xmlns:p14="http://schemas.microsoft.com/office/powerpoint/2010/main" val="232832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FF5B4C4-0BB3-4DDA-B7B5-B723C89FD59D}"/>
              </a:ext>
            </a:extLst>
          </p:cNvPr>
          <p:cNvSpPr/>
          <p:nvPr/>
        </p:nvSpPr>
        <p:spPr>
          <a:xfrm flipV="1">
            <a:off x="2043767" y="4422098"/>
            <a:ext cx="8104466" cy="45719"/>
          </a:xfrm>
          <a:prstGeom prst="rect">
            <a:avLst/>
          </a:prstGeom>
          <a:solidFill>
            <a:schemeClr val="accent1">
              <a:alpha val="39918"/>
            </a:schemeClr>
          </a:solidFill>
          <a:ln>
            <a:noFill/>
          </a:ln>
          <a:effectLst>
            <a:outerShdw blurRad="387740" dist="38100" algn="l" rotWithShape="0">
              <a:schemeClr val="accent1">
                <a:lumMod val="75000"/>
                <a:alpha val="14476"/>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B20ABD78-EC20-422E-B07C-A2025C5E5625}"/>
              </a:ext>
            </a:extLst>
          </p:cNvPr>
          <p:cNvSpPr txBox="1"/>
          <p:nvPr/>
        </p:nvSpPr>
        <p:spPr>
          <a:xfrm>
            <a:off x="2176267" y="3149211"/>
            <a:ext cx="7839467" cy="769441"/>
          </a:xfrm>
          <a:prstGeom prst="rect">
            <a:avLst/>
          </a:prstGeom>
          <a:noFill/>
        </p:spPr>
        <p:txBody>
          <a:bodyPr wrap="square" rtlCol="0">
            <a:spAutoFit/>
          </a:bodyPr>
          <a:lstStyle/>
          <a:p>
            <a:pPr algn="ctr"/>
            <a:r>
              <a:rPr kumimoji="1" lang="zh-CN" altLang="en-US" sz="4400" b="1" spc="3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研究现状</a:t>
            </a:r>
          </a:p>
        </p:txBody>
      </p:sp>
      <p:sp>
        <p:nvSpPr>
          <p:cNvPr id="6" name="文本框 5">
            <a:extLst>
              <a:ext uri="{FF2B5EF4-FFF2-40B4-BE49-F238E27FC236}">
                <a16:creationId xmlns:a16="http://schemas.microsoft.com/office/drawing/2014/main" id="{294591EF-1600-F6F7-9D0D-A2CBD737DC3E}"/>
              </a:ext>
            </a:extLst>
          </p:cNvPr>
          <p:cNvSpPr txBox="1"/>
          <p:nvPr/>
        </p:nvSpPr>
        <p:spPr>
          <a:xfrm>
            <a:off x="5033045" y="2128047"/>
            <a:ext cx="2125909" cy="769441"/>
          </a:xfrm>
          <a:prstGeom prst="rect">
            <a:avLst/>
          </a:prstGeom>
          <a:noFill/>
        </p:spPr>
        <p:txBody>
          <a:bodyPr wrap="square" rtlCol="0">
            <a:spAutoFit/>
          </a:bodyPr>
          <a:lstStyle/>
          <a:p>
            <a:pPr algn="ctr"/>
            <a:r>
              <a:rPr kumimoji="1" lang="en-US" altLang="zh-CN" sz="4400" b="1" dirty="0">
                <a:solidFill>
                  <a:schemeClr val="accent3"/>
                </a:solidFill>
                <a:latin typeface="Arial" panose="020B0604020202020204" pitchFamily="34" charset="0"/>
                <a:cs typeface="Arial" panose="020B0604020202020204" pitchFamily="34" charset="0"/>
              </a:rPr>
              <a:t>02</a:t>
            </a:r>
            <a:endParaRPr kumimoji="1" lang="zh-CN" altLang="en-US" sz="4400" b="1" dirty="0">
              <a:solidFill>
                <a:schemeClr val="accent3"/>
              </a:solidFill>
              <a:latin typeface="Arial" panose="020B0604020202020204" pitchFamily="34" charset="0"/>
              <a:cs typeface="Arial" panose="020B0604020202020204" pitchFamily="34" charset="0"/>
            </a:endParaRPr>
          </a:p>
        </p:txBody>
      </p:sp>
      <p:sp>
        <p:nvSpPr>
          <p:cNvPr id="7" name="椭圆 6">
            <a:extLst>
              <a:ext uri="{FF2B5EF4-FFF2-40B4-BE49-F238E27FC236}">
                <a16:creationId xmlns:a16="http://schemas.microsoft.com/office/drawing/2014/main" id="{570778BD-25D2-7CE8-C0A6-BE76C2413225}"/>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灯片编号占位符 18">
            <a:extLst>
              <a:ext uri="{FF2B5EF4-FFF2-40B4-BE49-F238E27FC236}">
                <a16:creationId xmlns:a16="http://schemas.microsoft.com/office/drawing/2014/main" id="{90E9D076-0872-0042-8AF0-9FE4B4B19596}"/>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8</a:t>
            </a:fld>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2" name="图片 1">
            <a:extLst>
              <a:ext uri="{FF2B5EF4-FFF2-40B4-BE49-F238E27FC236}">
                <a16:creationId xmlns:a16="http://schemas.microsoft.com/office/drawing/2014/main" id="{B3D14CE2-3551-A455-3209-83E3ACBD08E1}"/>
              </a:ext>
            </a:extLst>
          </p:cNvPr>
          <p:cNvPicPr>
            <a:picLocks noChangeAspect="1"/>
          </p:cNvPicPr>
          <p:nvPr/>
        </p:nvPicPr>
        <p:blipFill>
          <a:blip r:embed="rId2"/>
          <a:srcRect/>
          <a:stretch/>
        </p:blipFill>
        <p:spPr>
          <a:xfrm>
            <a:off x="9732161" y="512103"/>
            <a:ext cx="1962511" cy="424811"/>
          </a:xfrm>
          <a:prstGeom prst="rect">
            <a:avLst/>
          </a:prstGeom>
        </p:spPr>
      </p:pic>
    </p:spTree>
    <p:extLst>
      <p:ext uri="{BB962C8B-B14F-4D97-AF65-F5344CB8AC3E}">
        <p14:creationId xmlns:p14="http://schemas.microsoft.com/office/powerpoint/2010/main" val="170307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联邦半监督学习</a:t>
            </a:r>
          </a:p>
        </p:txBody>
      </p:sp>
      <p:sp>
        <p:nvSpPr>
          <p:cNvPr id="2" name="椭圆 1">
            <a:extLst>
              <a:ext uri="{FF2B5EF4-FFF2-40B4-BE49-F238E27FC236}">
                <a16:creationId xmlns:a16="http://schemas.microsoft.com/office/drawing/2014/main" id="{8582FC6E-F108-F160-F8EE-62E2E9005633}"/>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灯片编号占位符 18">
            <a:extLst>
              <a:ext uri="{FF2B5EF4-FFF2-40B4-BE49-F238E27FC236}">
                <a16:creationId xmlns:a16="http://schemas.microsoft.com/office/drawing/2014/main" id="{F4D2EB79-DCDA-7B1E-E5F5-EE0650D184E6}"/>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9</a:t>
            </a:fld>
            <a:endParaRPr kumimoji="1" lang="zh-CN" altLang="en-US" dirty="0">
              <a:solidFill>
                <a:schemeClr val="bg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58C8DBE4-5170-4013-AF5D-998EC6E836ED}"/>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7" name="图片 26">
            <a:extLst>
              <a:ext uri="{FF2B5EF4-FFF2-40B4-BE49-F238E27FC236}">
                <a16:creationId xmlns:a16="http://schemas.microsoft.com/office/drawing/2014/main" id="{504384C5-BD8B-440D-B10A-1F421111BB1D}"/>
              </a:ext>
            </a:extLst>
          </p:cNvPr>
          <p:cNvPicPr>
            <a:picLocks noChangeAspect="1"/>
          </p:cNvPicPr>
          <p:nvPr/>
        </p:nvPicPr>
        <p:blipFill>
          <a:blip r:embed="rId2"/>
          <a:srcRect t="662" b="662"/>
          <a:stretch/>
        </p:blipFill>
        <p:spPr>
          <a:xfrm>
            <a:off x="324835" y="447511"/>
            <a:ext cx="809182" cy="796878"/>
          </a:xfrm>
          <a:prstGeom prst="rect">
            <a:avLst/>
          </a:prstGeom>
        </p:spPr>
      </p:pic>
      <p:sp>
        <p:nvSpPr>
          <p:cNvPr id="28" name="矩形 27">
            <a:extLst>
              <a:ext uri="{FF2B5EF4-FFF2-40B4-BE49-F238E27FC236}">
                <a16:creationId xmlns:a16="http://schemas.microsoft.com/office/drawing/2014/main" id="{8B565A88-6342-4A54-BA54-B5EEE07C7BEA}"/>
              </a:ext>
            </a:extLst>
          </p:cNvPr>
          <p:cNvSpPr/>
          <p:nvPr/>
        </p:nvSpPr>
        <p:spPr>
          <a:xfrm>
            <a:off x="0" y="2663479"/>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D87D45FA-8B14-4134-BA7D-74323A2E1130}"/>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研究背景及意义</a:t>
            </a:r>
            <a:endParaRPr lang="zh-CN" altLang="en-US" sz="1400" dirty="0">
              <a:solidFill>
                <a:schemeClr val="bg1"/>
              </a:solidFill>
            </a:endParaRPr>
          </a:p>
        </p:txBody>
      </p:sp>
      <p:sp>
        <p:nvSpPr>
          <p:cNvPr id="30" name="文本框 29">
            <a:extLst>
              <a:ext uri="{FF2B5EF4-FFF2-40B4-BE49-F238E27FC236}">
                <a16:creationId xmlns:a16="http://schemas.microsoft.com/office/drawing/2014/main" id="{7B3A5563-61C1-4653-A62A-F7534753F0A2}"/>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研究现状</a:t>
            </a:r>
            <a:endParaRPr lang="zh-CN" altLang="en-US" sz="1400" dirty="0">
              <a:solidFill>
                <a:schemeClr val="bg1"/>
              </a:solidFill>
            </a:endParaRPr>
          </a:p>
        </p:txBody>
      </p:sp>
      <p:sp>
        <p:nvSpPr>
          <p:cNvPr id="31" name="文本框 30">
            <a:extLst>
              <a:ext uri="{FF2B5EF4-FFF2-40B4-BE49-F238E27FC236}">
                <a16:creationId xmlns:a16="http://schemas.microsoft.com/office/drawing/2014/main" id="{6C5775E8-D706-4839-A6D1-2567E90C6655}"/>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研究方向和未来计划</a:t>
            </a:r>
            <a:endParaRPr lang="zh-CN" altLang="en-US" sz="1400" dirty="0">
              <a:solidFill>
                <a:schemeClr val="bg1"/>
              </a:solidFill>
            </a:endParaRPr>
          </a:p>
        </p:txBody>
      </p:sp>
      <p:sp>
        <p:nvSpPr>
          <p:cNvPr id="32" name="文本框 31">
            <a:extLst>
              <a:ext uri="{FF2B5EF4-FFF2-40B4-BE49-F238E27FC236}">
                <a16:creationId xmlns:a16="http://schemas.microsoft.com/office/drawing/2014/main" id="{1F279625-61A9-439A-B8D1-2F7071290D9D}"/>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后续工作</a:t>
            </a:r>
            <a:endParaRPr lang="zh-CN" altLang="en-US" sz="1400" dirty="0">
              <a:solidFill>
                <a:schemeClr val="bg1"/>
              </a:solidFill>
            </a:endParaRPr>
          </a:p>
        </p:txBody>
      </p:sp>
      <p:graphicFrame>
        <p:nvGraphicFramePr>
          <p:cNvPr id="4" name="表格 3">
            <a:extLst>
              <a:ext uri="{FF2B5EF4-FFF2-40B4-BE49-F238E27FC236}">
                <a16:creationId xmlns:a16="http://schemas.microsoft.com/office/drawing/2014/main" id="{D5C8CBC1-1C0A-4A80-B892-85B8BFE85B5C}"/>
              </a:ext>
            </a:extLst>
          </p:cNvPr>
          <p:cNvGraphicFramePr>
            <a:graphicFrameLocks noGrp="1"/>
          </p:cNvGraphicFramePr>
          <p:nvPr>
            <p:extLst>
              <p:ext uri="{D42A27DB-BD31-4B8C-83A1-F6EECF244321}">
                <p14:modId xmlns:p14="http://schemas.microsoft.com/office/powerpoint/2010/main" val="2502816142"/>
              </p:ext>
            </p:extLst>
          </p:nvPr>
        </p:nvGraphicFramePr>
        <p:xfrm>
          <a:off x="2713367" y="1365514"/>
          <a:ext cx="7709690" cy="5044975"/>
        </p:xfrm>
        <a:graphic>
          <a:graphicData uri="http://schemas.openxmlformats.org/drawingml/2006/table">
            <a:tbl>
              <a:tblPr firstRow="1" firstCol="1" bandRow="1">
                <a:tableStyleId>{9D7B26C5-4107-4FEC-AEDC-1716B250A1EF}</a:tableStyleId>
              </a:tblPr>
              <a:tblGrid>
                <a:gridCol w="947994">
                  <a:extLst>
                    <a:ext uri="{9D8B030D-6E8A-4147-A177-3AD203B41FA5}">
                      <a16:colId xmlns:a16="http://schemas.microsoft.com/office/drawing/2014/main" val="2106589100"/>
                    </a:ext>
                  </a:extLst>
                </a:gridCol>
                <a:gridCol w="1082852">
                  <a:extLst>
                    <a:ext uri="{9D8B030D-6E8A-4147-A177-3AD203B41FA5}">
                      <a16:colId xmlns:a16="http://schemas.microsoft.com/office/drawing/2014/main" val="2245952930"/>
                    </a:ext>
                  </a:extLst>
                </a:gridCol>
                <a:gridCol w="1082852">
                  <a:extLst>
                    <a:ext uri="{9D8B030D-6E8A-4147-A177-3AD203B41FA5}">
                      <a16:colId xmlns:a16="http://schemas.microsoft.com/office/drawing/2014/main" val="4097004725"/>
                    </a:ext>
                  </a:extLst>
                </a:gridCol>
                <a:gridCol w="847661">
                  <a:extLst>
                    <a:ext uri="{9D8B030D-6E8A-4147-A177-3AD203B41FA5}">
                      <a16:colId xmlns:a16="http://schemas.microsoft.com/office/drawing/2014/main" val="693358168"/>
                    </a:ext>
                  </a:extLst>
                </a:gridCol>
                <a:gridCol w="847661">
                  <a:extLst>
                    <a:ext uri="{9D8B030D-6E8A-4147-A177-3AD203B41FA5}">
                      <a16:colId xmlns:a16="http://schemas.microsoft.com/office/drawing/2014/main" val="1979337063"/>
                    </a:ext>
                  </a:extLst>
                </a:gridCol>
                <a:gridCol w="966890">
                  <a:extLst>
                    <a:ext uri="{9D8B030D-6E8A-4147-A177-3AD203B41FA5}">
                      <a16:colId xmlns:a16="http://schemas.microsoft.com/office/drawing/2014/main" val="632455533"/>
                    </a:ext>
                  </a:extLst>
                </a:gridCol>
                <a:gridCol w="966890">
                  <a:extLst>
                    <a:ext uri="{9D8B030D-6E8A-4147-A177-3AD203B41FA5}">
                      <a16:colId xmlns:a16="http://schemas.microsoft.com/office/drawing/2014/main" val="460028979"/>
                    </a:ext>
                  </a:extLst>
                </a:gridCol>
                <a:gridCol w="966890">
                  <a:extLst>
                    <a:ext uri="{9D8B030D-6E8A-4147-A177-3AD203B41FA5}">
                      <a16:colId xmlns:a16="http://schemas.microsoft.com/office/drawing/2014/main" val="753124797"/>
                    </a:ext>
                  </a:extLst>
                </a:gridCol>
              </a:tblGrid>
              <a:tr h="689252">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类别</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方法</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采用的半监督学习算法</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altLang="en-US" sz="1100" kern="100" dirty="0">
                          <a:solidFill>
                            <a:schemeClr val="tx1"/>
                          </a:solidFill>
                          <a:effectLst/>
                          <a:latin typeface="微软雅黑" panose="020B0503020204020204" pitchFamily="34" charset="-122"/>
                          <a:ea typeface="微软雅黑" panose="020B0503020204020204" pitchFamily="34" charset="-122"/>
                        </a:rPr>
                        <a:t>应用数据</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隐私保护方案</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数据异质问题解决办法</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如何提高性能</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altLang="en-US" sz="1100" kern="100" dirty="0">
                          <a:solidFill>
                            <a:schemeClr val="tx1"/>
                          </a:solidFill>
                          <a:effectLst/>
                          <a:latin typeface="微软雅黑" panose="020B0503020204020204" pitchFamily="34" charset="-122"/>
                          <a:ea typeface="微软雅黑" panose="020B0503020204020204" pitchFamily="34" charset="-122"/>
                        </a:rPr>
                        <a:t>基于的联邦架构</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8768130"/>
                  </a:ext>
                </a:extLst>
              </a:tr>
              <a:tr h="444721">
                <a:tc rowSpan="6">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标签在客户端</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en-US" sz="1100" kern="100" dirty="0" err="1">
                          <a:solidFill>
                            <a:schemeClr val="tx1"/>
                          </a:solidFill>
                          <a:effectLst/>
                          <a:latin typeface="微软雅黑" panose="020B0503020204020204" pitchFamily="34" charset="-122"/>
                          <a:ea typeface="微软雅黑" panose="020B0503020204020204" pitchFamily="34" charset="-122"/>
                        </a:rPr>
                        <a:t>RSCFed</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教师学生模型</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altLang="en-US" sz="1100" kern="100" dirty="0">
                          <a:solidFill>
                            <a:schemeClr val="tx1"/>
                          </a:solidFill>
                          <a:effectLst/>
                          <a:latin typeface="微软雅黑" panose="020B0503020204020204" pitchFamily="34" charset="-122"/>
                          <a:ea typeface="微软雅黑" panose="020B0503020204020204" pitchFamily="34" charset="-122"/>
                        </a:rPr>
                        <a:t>图像类</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加权距离聚合</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altLang="en-US" sz="1100" kern="100" dirty="0">
                          <a:solidFill>
                            <a:schemeClr val="tx1"/>
                          </a:solidFill>
                          <a:effectLst/>
                          <a:latin typeface="微软雅黑" panose="020B0503020204020204" pitchFamily="34" charset="-122"/>
                          <a:ea typeface="微软雅黑" panose="020B0503020204020204" pitchFamily="34" charset="-122"/>
                        </a:rPr>
                        <a:t>横向</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3065095"/>
                  </a:ext>
                </a:extLst>
              </a:tr>
              <a:tr h="444721">
                <a:tc vMerge="1">
                  <a:txBody>
                    <a:bodyPr/>
                    <a:lstStyle/>
                    <a:p>
                      <a:endParaRPr lang="zh-CN" altLang="en-US"/>
                    </a:p>
                  </a:txBody>
                  <a:tcPr/>
                </a:tc>
                <a:tc>
                  <a:txBody>
                    <a:bodyPr/>
                    <a:lstStyle/>
                    <a:p>
                      <a:pPr algn="ctr">
                        <a:lnSpc>
                          <a:spcPct val="150000"/>
                        </a:lnSpc>
                        <a:tabLst>
                          <a:tab pos="1260475" algn="l"/>
                        </a:tabLst>
                      </a:pPr>
                      <a:r>
                        <a:rPr lang="en-US" sz="1100" kern="100" dirty="0" err="1">
                          <a:solidFill>
                            <a:schemeClr val="tx1"/>
                          </a:solidFill>
                          <a:effectLst/>
                          <a:latin typeface="微软雅黑" panose="020B0503020204020204" pitchFamily="34" charset="-122"/>
                          <a:ea typeface="微软雅黑" panose="020B0503020204020204" pitchFamily="34" charset="-122"/>
                        </a:rPr>
                        <a:t>FedSSL</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伪标记</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图像类</a:t>
                      </a:r>
                      <a:endParaRPr lang="zh-CN" alt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差分隐私</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全局生成模型</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横向</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8246518"/>
                  </a:ext>
                </a:extLst>
              </a:tr>
              <a:tr h="682098">
                <a:tc vMerge="1">
                  <a:txBody>
                    <a:bodyPr/>
                    <a:lstStyle/>
                    <a:p>
                      <a:endParaRPr lang="zh-CN" altLang="en-US"/>
                    </a:p>
                  </a:txBody>
                  <a:tcPr/>
                </a:tc>
                <a:tc>
                  <a:txBody>
                    <a:bodyPr/>
                    <a:lstStyle/>
                    <a:p>
                      <a:pPr algn="ctr">
                        <a:lnSpc>
                          <a:spcPct val="150000"/>
                        </a:lnSpc>
                        <a:tabLst>
                          <a:tab pos="1260475" algn="l"/>
                        </a:tabLst>
                      </a:pPr>
                      <a:r>
                        <a:rPr lang="en-US" sz="1100" kern="100" dirty="0" err="1">
                          <a:solidFill>
                            <a:schemeClr val="tx1"/>
                          </a:solidFill>
                          <a:effectLst/>
                          <a:latin typeface="微软雅黑" panose="020B0503020204020204" pitchFamily="34" charset="-122"/>
                          <a:ea typeface="微软雅黑" panose="020B0503020204020204" pitchFamily="34" charset="-122"/>
                        </a:rPr>
                        <a:t>FedMatch</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伪标记</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图像类</a:t>
                      </a:r>
                      <a:endParaRPr lang="zh-CN" alt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客户端间一致性</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分散学习和稀疏学习</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横向</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3533388"/>
                  </a:ext>
                </a:extLst>
              </a:tr>
              <a:tr h="446341">
                <a:tc vMerge="1">
                  <a:txBody>
                    <a:bodyPr/>
                    <a:lstStyle/>
                    <a:p>
                      <a:endParaRPr lang="zh-CN" altLang="en-US"/>
                    </a:p>
                  </a:txBody>
                  <a:tcPr/>
                </a:tc>
                <a:tc>
                  <a:txBody>
                    <a:bodyPr/>
                    <a:lstStyle/>
                    <a:p>
                      <a:pPr algn="ctr">
                        <a:lnSpc>
                          <a:spcPct val="150000"/>
                        </a:lnSpc>
                        <a:tabLst>
                          <a:tab pos="1260475" algn="l"/>
                        </a:tabLst>
                      </a:pPr>
                      <a:r>
                        <a:rPr lang="en-US" sz="1100" kern="100" dirty="0" err="1">
                          <a:solidFill>
                            <a:schemeClr val="tx1"/>
                          </a:solidFill>
                          <a:effectLst/>
                          <a:latin typeface="微软雅黑" panose="020B0503020204020204" pitchFamily="34" charset="-122"/>
                          <a:ea typeface="微软雅黑" panose="020B0503020204020204" pitchFamily="34" charset="-122"/>
                        </a:rPr>
                        <a:t>FedPU</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en-US" sz="1100" kern="100" dirty="0">
                          <a:solidFill>
                            <a:schemeClr val="tx1"/>
                          </a:solidFill>
                          <a:effectLst/>
                          <a:latin typeface="微软雅黑" panose="020B0503020204020204" pitchFamily="34" charset="-122"/>
                          <a:ea typeface="微软雅黑" panose="020B0503020204020204" pitchFamily="34" charset="-122"/>
                        </a:rPr>
                        <a:t>PU Learning</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图像类</a:t>
                      </a:r>
                      <a:endParaRPr lang="zh-CN" alt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客户端间一致性</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横向</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4804343"/>
                  </a:ext>
                </a:extLst>
              </a:tr>
              <a:tr h="682098">
                <a:tc vMerge="1">
                  <a:txBody>
                    <a:bodyPr/>
                    <a:lstStyle/>
                    <a:p>
                      <a:endParaRPr lang="zh-CN" altLang="en-US"/>
                    </a:p>
                  </a:txBody>
                  <a:tcPr/>
                </a:tc>
                <a:tc>
                  <a:txBody>
                    <a:bodyPr/>
                    <a:lstStyle/>
                    <a:p>
                      <a:pPr algn="ctr">
                        <a:lnSpc>
                          <a:spcPct val="150000"/>
                        </a:lnSpc>
                        <a:tabLst>
                          <a:tab pos="1260475" algn="l"/>
                        </a:tabLst>
                      </a:pPr>
                      <a:r>
                        <a:rPr lang="en-US" sz="1100" kern="100" dirty="0" err="1">
                          <a:solidFill>
                            <a:schemeClr val="tx1"/>
                          </a:solidFill>
                          <a:effectLst/>
                          <a:latin typeface="微软雅黑" panose="020B0503020204020204" pitchFamily="34" charset="-122"/>
                          <a:ea typeface="微软雅黑" panose="020B0503020204020204" pitchFamily="34" charset="-122"/>
                        </a:rPr>
                        <a:t>AdaFedSemi</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伪标</a:t>
                      </a:r>
                      <a:r>
                        <a:rPr lang="zh-CN" altLang="en-US" sz="1100" kern="100" dirty="0">
                          <a:solidFill>
                            <a:schemeClr val="tx1"/>
                          </a:solidFill>
                          <a:effectLst/>
                          <a:latin typeface="微软雅黑" panose="020B0503020204020204" pitchFamily="34" charset="-122"/>
                          <a:ea typeface="微软雅黑" panose="020B0503020204020204" pitchFamily="34" charset="-122"/>
                        </a:rPr>
                        <a:t>记</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图像类</a:t>
                      </a:r>
                      <a:r>
                        <a:rPr lang="en-US" altLang="zh-CN" sz="1100" kern="100" dirty="0">
                          <a:solidFill>
                            <a:schemeClr val="tx1"/>
                          </a:solidFill>
                          <a:effectLst/>
                          <a:latin typeface="微软雅黑" panose="020B0503020204020204" pitchFamily="34" charset="-122"/>
                          <a:ea typeface="微软雅黑" panose="020B0503020204020204" pitchFamily="34" charset="-122"/>
                        </a:rPr>
                        <a:t>/</a:t>
                      </a:r>
                      <a:r>
                        <a:rPr lang="zh-CN" altLang="en-US" sz="1100" kern="100" dirty="0">
                          <a:solidFill>
                            <a:schemeClr val="tx1"/>
                          </a:solidFill>
                          <a:effectLst/>
                          <a:latin typeface="微软雅黑" panose="020B0503020204020204" pitchFamily="34" charset="-122"/>
                          <a:ea typeface="微软雅黑" panose="020B0503020204020204" pitchFamily="34" charset="-122"/>
                        </a:rPr>
                        <a:t>文本类</a:t>
                      </a:r>
                      <a:endParaRPr lang="zh-CN" alt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调整置信度阈值和参与率</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横向</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5128062"/>
                  </a:ext>
                </a:extLst>
              </a:tr>
              <a:tr h="446341">
                <a:tc vMerge="1">
                  <a:txBody>
                    <a:bodyPr/>
                    <a:lstStyle/>
                    <a:p>
                      <a:endParaRPr lang="zh-CN" altLang="en-US"/>
                    </a:p>
                  </a:txBody>
                  <a:tcPr/>
                </a:tc>
                <a:tc>
                  <a:txBody>
                    <a:bodyPr/>
                    <a:lstStyle/>
                    <a:p>
                      <a:pPr algn="ctr">
                        <a:lnSpc>
                          <a:spcPct val="150000"/>
                        </a:lnSpc>
                        <a:tabLst>
                          <a:tab pos="1260475" algn="l"/>
                        </a:tabLst>
                      </a:pPr>
                      <a:r>
                        <a:rPr lang="en-US" sz="1100" kern="100" dirty="0">
                          <a:solidFill>
                            <a:schemeClr val="tx1"/>
                          </a:solidFill>
                          <a:effectLst/>
                          <a:latin typeface="微软雅黑" panose="020B0503020204020204" pitchFamily="34" charset="-122"/>
                          <a:ea typeface="微软雅黑" panose="020B0503020204020204" pitchFamily="34" charset="-122"/>
                        </a:rPr>
                        <a:t>DS-FL</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集成未标记</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altLang="en-US" sz="1100" kern="100" dirty="0">
                          <a:solidFill>
                            <a:schemeClr val="tx1"/>
                          </a:solidFill>
                          <a:effectLst/>
                          <a:latin typeface="微软雅黑" panose="020B0503020204020204" pitchFamily="34" charset="-122"/>
                          <a:ea typeface="微软雅黑" panose="020B0503020204020204" pitchFamily="34" charset="-122"/>
                        </a:rPr>
                        <a:t>图像类</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传输日志、无参数</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横向</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4747906"/>
                  </a:ext>
                </a:extLst>
              </a:tr>
              <a:tr h="444721">
                <a:tc rowSpan="2">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标签在服务器端</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en-US" sz="1100" kern="100" dirty="0" err="1">
                          <a:solidFill>
                            <a:schemeClr val="tx1"/>
                          </a:solidFill>
                          <a:effectLst/>
                          <a:latin typeface="微软雅黑" panose="020B0503020204020204" pitchFamily="34" charset="-122"/>
                          <a:ea typeface="微软雅黑" panose="020B0503020204020204" pitchFamily="34" charset="-122"/>
                        </a:rPr>
                        <a:t>SemiFL</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伪标记</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图像类</a:t>
                      </a:r>
                      <a:r>
                        <a:rPr lang="en-US" altLang="zh-CN" sz="1100" kern="100" dirty="0">
                          <a:solidFill>
                            <a:schemeClr val="tx1"/>
                          </a:solidFill>
                          <a:effectLst/>
                          <a:latin typeface="微软雅黑" panose="020B0503020204020204" pitchFamily="34" charset="-122"/>
                          <a:ea typeface="微软雅黑" panose="020B0503020204020204" pitchFamily="34" charset="-122"/>
                        </a:rPr>
                        <a:t>/</a:t>
                      </a:r>
                      <a:r>
                        <a:rPr lang="zh-CN" altLang="en-US" sz="1100" kern="100" dirty="0">
                          <a:solidFill>
                            <a:schemeClr val="tx1"/>
                          </a:solidFill>
                          <a:effectLst/>
                          <a:latin typeface="微软雅黑" panose="020B0503020204020204" pitchFamily="34" charset="-122"/>
                          <a:ea typeface="微软雅黑" panose="020B0503020204020204" pitchFamily="34" charset="-122"/>
                        </a:rPr>
                        <a:t>文本类</a:t>
                      </a:r>
                      <a:endParaRPr lang="zh-CN" alt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减少熵的平均值</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en-US" sz="1100" kern="100" dirty="0">
                          <a:solidFill>
                            <a:schemeClr val="tx1"/>
                          </a:solidFill>
                          <a:effectLst/>
                          <a:latin typeface="微软雅黑" panose="020B0503020204020204" pitchFamily="34" charset="-122"/>
                          <a:ea typeface="微软雅黑" panose="020B0503020204020204" pitchFamily="34" charset="-122"/>
                        </a:rPr>
                        <a:t> </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横向</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7431535"/>
                  </a:ext>
                </a:extLst>
              </a:tr>
              <a:tr h="682098">
                <a:tc vMerge="1">
                  <a:txBody>
                    <a:bodyPr/>
                    <a:lstStyle/>
                    <a:p>
                      <a:endParaRPr lang="zh-CN" altLang="en-US"/>
                    </a:p>
                  </a:txBody>
                  <a:tcPr/>
                </a:tc>
                <a:tc>
                  <a:txBody>
                    <a:bodyPr/>
                    <a:lstStyle/>
                    <a:p>
                      <a:pPr algn="ctr">
                        <a:lnSpc>
                          <a:spcPct val="150000"/>
                        </a:lnSpc>
                        <a:tabLst>
                          <a:tab pos="1260475" algn="l"/>
                        </a:tabLst>
                      </a:pPr>
                      <a:r>
                        <a:rPr lang="en-US" sz="1100" kern="100" dirty="0" err="1">
                          <a:solidFill>
                            <a:schemeClr val="tx1"/>
                          </a:solidFill>
                          <a:effectLst/>
                          <a:latin typeface="微软雅黑" panose="020B0503020204020204" pitchFamily="34" charset="-122"/>
                          <a:ea typeface="微软雅黑" panose="020B0503020204020204" pitchFamily="34" charset="-122"/>
                        </a:rPr>
                        <a:t>FedMatch</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伪标记</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图像类</a:t>
                      </a:r>
                      <a:endParaRPr lang="zh-CN" alt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客户端间一致性</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分散学习和稀疏学习</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横向</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4707008"/>
                  </a:ext>
                </a:extLst>
              </a:tr>
            </a:tbl>
          </a:graphicData>
        </a:graphic>
      </p:graphicFrame>
    </p:spTree>
    <p:extLst>
      <p:ext uri="{BB962C8B-B14F-4D97-AF65-F5344CB8AC3E}">
        <p14:creationId xmlns:p14="http://schemas.microsoft.com/office/powerpoint/2010/main" val="24239916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heme/theme1.xml><?xml version="1.0" encoding="utf-8"?>
<a:theme xmlns:a="http://schemas.openxmlformats.org/drawingml/2006/main" name="Office 主题​​">
  <a:themeElements>
    <a:clrScheme name="自定义 1427">
      <a:dk1>
        <a:srgbClr val="000000"/>
      </a:dk1>
      <a:lt1>
        <a:srgbClr val="FFFFFF"/>
      </a:lt1>
      <a:dk2>
        <a:srgbClr val="44546A"/>
      </a:dk2>
      <a:lt2>
        <a:srgbClr val="E7E6E6"/>
      </a:lt2>
      <a:accent1>
        <a:srgbClr val="00853E"/>
      </a:accent1>
      <a:accent2>
        <a:srgbClr val="00853E"/>
      </a:accent2>
      <a:accent3>
        <a:srgbClr val="F1B000"/>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1616</TotalTime>
  <Words>2813</Words>
  <Application>Microsoft Office PowerPoint</Application>
  <PresentationFormat>宽屏</PresentationFormat>
  <Paragraphs>771</Paragraphs>
  <Slides>26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6" baseType="lpstr">
      <vt:lpstr>等线</vt:lpstr>
      <vt:lpstr>等线 Light</vt:lpstr>
      <vt:lpstr>微软雅黑</vt:lpstr>
      <vt:lpstr>微软雅黑</vt:lpstr>
      <vt:lpstr>Arial</vt:lpstr>
      <vt:lpstr>Cambria Math</vt:lpstr>
      <vt:lpstr>Impact</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Microsoft Office User</dc:creator>
  <cp:keywords/>
  <dc:description/>
  <cp:lastModifiedBy>Administrator</cp:lastModifiedBy>
  <cp:revision>522</cp:revision>
  <dcterms:created xsi:type="dcterms:W3CDTF">2023-05-11T12:03:34Z</dcterms:created>
  <dcterms:modified xsi:type="dcterms:W3CDTF">2024-01-11T11:09:12Z</dcterms:modified>
  <cp:category/>
</cp:coreProperties>
</file>