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1" r:id="rId2"/>
    <p:sldId id="312" r:id="rId3"/>
    <p:sldId id="293" r:id="rId4"/>
    <p:sldId id="324" r:id="rId5"/>
    <p:sldId id="320" r:id="rId6"/>
    <p:sldId id="321" r:id="rId7"/>
    <p:sldId id="322" r:id="rId8"/>
    <p:sldId id="313" r:id="rId9"/>
    <p:sldId id="323" r:id="rId10"/>
    <p:sldId id="325" r:id="rId11"/>
    <p:sldId id="326" r:id="rId12"/>
    <p:sldId id="327" r:id="rId13"/>
    <p:sldId id="328" r:id="rId14"/>
    <p:sldId id="329" r:id="rId15"/>
    <p:sldId id="314" r:id="rId16"/>
    <p:sldId id="331" r:id="rId17"/>
    <p:sldId id="334" r:id="rId18"/>
    <p:sldId id="335" r:id="rId19"/>
    <p:sldId id="333" r:id="rId20"/>
    <p:sldId id="315" r:id="rId21"/>
    <p:sldId id="336" r:id="rId22"/>
    <p:sldId id="338" r:id="rId23"/>
    <p:sldId id="339" r:id="rId24"/>
    <p:sldId id="341" r:id="rId25"/>
    <p:sldId id="342" r:id="rId26"/>
    <p:sldId id="316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17" r:id="rId42"/>
    <p:sldId id="357" r:id="rId43"/>
    <p:sldId id="358" r:id="rId44"/>
    <p:sldId id="318" r:id="rId45"/>
    <p:sldId id="359" r:id="rId46"/>
    <p:sldId id="360" r:id="rId47"/>
    <p:sldId id="362" r:id="rId48"/>
    <p:sldId id="361" r:id="rId49"/>
    <p:sldId id="363" r:id="rId50"/>
    <p:sldId id="364" r:id="rId51"/>
    <p:sldId id="365" r:id="rId52"/>
    <p:sldId id="366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3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6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3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8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88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5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3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4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7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5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2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85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9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1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17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56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2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1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99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59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3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1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6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7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7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7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4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rikdubbelboer/redis-lua-scaling-bloom-filte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讲一讲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缓存设计？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LRU/LFU/FIFO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09213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剔除算法通常用于缓存使用量超过了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预设最大值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时候，如何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对现有数据进行剔除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88047-2574-4D88-BF50-0C2ADD63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4" y="2075746"/>
            <a:ext cx="2187130" cy="220999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38881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要清理哪些数据是由具体算法决定，开发人员只能决定使用哪些算法，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所以一致性是最差的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算法不需要开发人员自己来实现，开发人员选择自己合适的算法即可，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所以维护成本最低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超时剔除通过给缓存设置过期时间，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让其在过期时间后自动删除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一段时间窗口内（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取决于过期时间的长短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）存在一致性问题，即缓存数据和真实数据源不一致。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维护成本不是很高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，只需要设置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过期时间即可。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9E31B2C-5EA7-4880-8A56-D8D7A7AB5B5B}"/>
              </a:ext>
            </a:extLst>
          </p:cNvPr>
          <p:cNvSpPr txBox="1"/>
          <p:nvPr/>
        </p:nvSpPr>
        <p:spPr>
          <a:xfrm>
            <a:off x="855595" y="2030732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4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应用方对数据一致性要求很高，需要在真实数据更新后，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立即更新缓存数据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一致性最高，但如果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主动更新发生了问题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，那么这条数据可能长时间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不会更新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维护成本较高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，开发者需要自己来完成更新，并保证更新操作的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正确性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缓存更新策略对比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85F152-AE2B-40D5-A3FE-BA70A379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8265"/>
              </p:ext>
            </p:extLst>
          </p:nvPr>
        </p:nvGraphicFramePr>
        <p:xfrm>
          <a:off x="1195462" y="1851670"/>
          <a:ext cx="6753075" cy="21716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1025">
                  <a:extLst>
                    <a:ext uri="{9D8B030D-6E8A-4147-A177-3AD203B41FA5}">
                      <a16:colId xmlns:a16="http://schemas.microsoft.com/office/drawing/2014/main" val="2895400921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413994933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3752765624"/>
                    </a:ext>
                  </a:extLst>
                </a:gridCol>
              </a:tblGrid>
              <a:tr h="5990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策略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一致性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维护成本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447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LRU/LFU/FIFO</a:t>
                      </a:r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算法剔除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156307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超时剔除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195034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主动更新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7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最佳实践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1907704" y="1779662"/>
            <a:ext cx="6120680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低一致性业务：配置最大内存，设置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淘汰策略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方式使用。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BF797E13-CB0E-43F8-843C-C3EFEE02B0DE}"/>
              </a:ext>
            </a:extLst>
          </p:cNvPr>
          <p:cNvSpPr txBox="1"/>
          <p:nvPr/>
        </p:nvSpPr>
        <p:spPr>
          <a:xfrm>
            <a:off x="1907704" y="2811535"/>
            <a:ext cx="4968552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高一致性业务：结合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327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40193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缓存全部数据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缓存部分数据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5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2866225" y="771550"/>
            <a:ext cx="3528392" cy="40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什么是缓存粒度？</a:t>
            </a:r>
            <a:endParaRPr lang="en-US" altLang="zh-CN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0EE099-4246-4C8C-A606-3C29871F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" y="2571750"/>
            <a:ext cx="8159444" cy="550172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E2C662B2-1C58-47C1-80AD-65DEB398C995}"/>
              </a:ext>
            </a:extLst>
          </p:cNvPr>
          <p:cNvSpPr txBox="1"/>
          <p:nvPr/>
        </p:nvSpPr>
        <p:spPr>
          <a:xfrm>
            <a:off x="550699" y="2237299"/>
            <a:ext cx="2581141" cy="33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个列，要缓存到什么程度呢？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EB0DDB52-1309-4A2D-AE7F-2214940FFBE2}"/>
              </a:ext>
            </a:extLst>
          </p:cNvPr>
          <p:cNvSpPr txBox="1"/>
          <p:nvPr/>
        </p:nvSpPr>
        <p:spPr>
          <a:xfrm>
            <a:off x="2722209" y="1525809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缓存粒度是缓存系统中存储数据的最小单位。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2CF6932-22FB-43CA-B06E-7128CB5B9DE1}"/>
              </a:ext>
            </a:extLst>
          </p:cNvPr>
          <p:cNvSpPr txBox="1"/>
          <p:nvPr/>
        </p:nvSpPr>
        <p:spPr>
          <a:xfrm>
            <a:off x="2866225" y="3721595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将所有列缓存到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C67315B-6F7B-45B6-B99A-62E66BF13E63}"/>
              </a:ext>
            </a:extLst>
          </p:cNvPr>
          <p:cNvSpPr txBox="1"/>
          <p:nvPr/>
        </p:nvSpPr>
        <p:spPr>
          <a:xfrm>
            <a:off x="2866225" y="4443958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只缓存部分重要列，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09125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401191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595627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2538747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543444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，只需从存储层查到什么列就缓存什么列即可，无需做判断。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B665768E-30D9-4DA9-8041-358ACD34E199}"/>
              </a:ext>
            </a:extLst>
          </p:cNvPr>
          <p:cNvSpPr txBox="1"/>
          <p:nvPr/>
        </p:nvSpPr>
        <p:spPr>
          <a:xfrm>
            <a:off x="865954" y="2937638"/>
            <a:ext cx="7820861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内存浪费。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每次传输产生的网络流量会比较大， 耗时相对较大， 在极端情况下会阻塞网络。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全部数据序列化和反序列化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开销大</a:t>
            </a:r>
          </a:p>
        </p:txBody>
      </p:sp>
    </p:spTree>
    <p:extLst>
      <p:ext uri="{BB962C8B-B14F-4D97-AF65-F5344CB8AC3E}">
        <p14:creationId xmlns:p14="http://schemas.microsoft.com/office/powerpoint/2010/main" val="8828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425692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3781815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703636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。但从实际经验看， 很长时 间内应用只需要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几个重要的属性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3027924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1334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，如果存储层加入新的字段需要修改业务代码，而且修改后通常还需要刷新缓存数据。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缓存粒度控制方法对比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59A9FF6-AF81-4540-8C14-DE5C78BB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4119"/>
              </p:ext>
            </p:extLst>
          </p:nvPr>
        </p:nvGraphicFramePr>
        <p:xfrm>
          <a:off x="1306852" y="1851670"/>
          <a:ext cx="6342895" cy="20162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7370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1054928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815504">
                  <a:extLst>
                    <a:ext uri="{9D8B030D-6E8A-4147-A177-3AD203B41FA5}">
                      <a16:colId xmlns:a16="http://schemas.microsoft.com/office/drawing/2014/main" val="1246804982"/>
                    </a:ext>
                  </a:extLst>
                </a:gridCol>
                <a:gridCol w="1365093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83871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通用性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占用空间</a:t>
                      </a:r>
                      <a:endParaRPr lang="en-US" altLang="zh-CN" sz="16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内存空间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网络带宽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+CPU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全部数据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简单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部分数据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较为复杂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220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1919159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2430506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2941853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F2F72E-F9E7-48E9-8F0F-55C954FEB1EA}"/>
              </a:ext>
            </a:extLst>
          </p:cNvPr>
          <p:cNvSpPr/>
          <p:nvPr/>
        </p:nvSpPr>
        <p:spPr>
          <a:xfrm>
            <a:off x="3275856" y="3453200"/>
            <a:ext cx="2451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ED2A9F-6164-46ED-8300-881B333160D3}"/>
              </a:ext>
            </a:extLst>
          </p:cNvPr>
          <p:cNvSpPr/>
          <p:nvPr/>
        </p:nvSpPr>
        <p:spPr>
          <a:xfrm>
            <a:off x="3275856" y="3964547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B214A8-1AF3-4B94-B38C-9CE80B75B9B5}"/>
              </a:ext>
            </a:extLst>
          </p:cNvPr>
          <p:cNvSpPr/>
          <p:nvPr/>
        </p:nvSpPr>
        <p:spPr>
          <a:xfrm>
            <a:off x="3275856" y="4475896"/>
            <a:ext cx="3152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什么是缓存穿透？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缓存空对象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布隆过滤器拦截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什么是缓存穿透？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40320"/>
            <a:ext cx="3760926" cy="34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151654"/>
            <a:ext cx="3760926" cy="31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AED7FCC-E4B3-4313-B5EC-450A2F00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81547"/>
            <a:ext cx="1959471" cy="43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3E6258-8DB8-408A-9F70-C29F4ED8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059582"/>
            <a:ext cx="3821726" cy="38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布隆过滤器拦截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284780"/>
            <a:ext cx="3760926" cy="29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B7497E-AE47-40B2-A7C7-9B8E272166AE}"/>
              </a:ext>
            </a:extLst>
          </p:cNvPr>
          <p:cNvSpPr txBox="1"/>
          <p:nvPr/>
        </p:nvSpPr>
        <p:spPr>
          <a:xfrm>
            <a:off x="1547664" y="4528887"/>
            <a:ext cx="62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https://github.com/erikdubbelboer/redis-lua-scaling-bloom-filter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FA7C2A-D982-458E-B443-C7042F76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82961"/>
              </p:ext>
            </p:extLst>
          </p:nvPr>
        </p:nvGraphicFramePr>
        <p:xfrm>
          <a:off x="1254159" y="1707654"/>
          <a:ext cx="6635681" cy="23040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1547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2663854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决缓存穿透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维护成本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1023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缓存空对象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数据频繁变化，实时性高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代码维护简单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需要过多的缓存空间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数据不一致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7764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布隆过滤器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数据相对固定，实时性低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代码维护复杂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缓存空间占用少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93092" cy="1450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什么是无底洞问题？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串行命令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hash_tag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几种批量操作方案对比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7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568EC-BC68-445D-AC53-2760A95B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25528"/>
            <a:ext cx="4328281" cy="3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C7DD823B-38E5-45AE-8FB6-398E4214AB38}"/>
              </a:ext>
            </a:extLst>
          </p:cNvPr>
          <p:cNvSpPr txBox="1"/>
          <p:nvPr/>
        </p:nvSpPr>
        <p:spPr>
          <a:xfrm>
            <a:off x="433906" y="887995"/>
            <a:ext cx="212187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03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8EE8F1-4BCC-4888-837A-4D15A2F8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23" y="1491630"/>
            <a:ext cx="43970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7BE607-FB68-4B68-9EB5-1AD95A83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" y="2067694"/>
            <a:ext cx="34682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3AFB1C-B9E2-4846-B025-CEADF7633183}"/>
              </a:ext>
            </a:extLst>
          </p:cNvPr>
          <p:cNvCxnSpPr>
            <a:cxnSpLocks/>
          </p:cNvCxnSpPr>
          <p:nvPr/>
        </p:nvCxnSpPr>
        <p:spPr>
          <a:xfrm>
            <a:off x="3995936" y="1275606"/>
            <a:ext cx="0" cy="37651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21">
            <a:extLst>
              <a:ext uri="{FF2B5EF4-FFF2-40B4-BE49-F238E27FC236}">
                <a16:creationId xmlns:a16="http://schemas.microsoft.com/office/drawing/2014/main" id="{CFBCE5FB-7442-4CC5-92CD-B845F0A98902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单节点和多节点网络时间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D3CDC7BB-02DB-4846-B484-8D2AC804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8" y="987574"/>
            <a:ext cx="5424264" cy="40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9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25547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经典的缓存架构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收益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成本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9830C6-A0FE-4A49-A880-083A58C0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15566"/>
            <a:ext cx="41814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64F0F5-05E0-48E4-82CA-0F494106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098" y="4410475"/>
            <a:ext cx="279678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D404CF-D750-48A6-AB85-880EEF20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37" y="1419622"/>
            <a:ext cx="4915326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DAB0CA-B00B-49A6-804C-280CD599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948145"/>
            <a:ext cx="42195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57AC37-3045-4F1E-A3A7-7EBD032F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60" y="4443958"/>
            <a:ext cx="3025402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B9A4341-F934-4226-83D2-112536DD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82912"/>
            <a:ext cx="3356208" cy="436273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E43C83-B519-4123-83A1-6D64FAF620BE}"/>
              </a:ext>
            </a:extLst>
          </p:cNvPr>
          <p:cNvCxnSpPr>
            <a:cxnSpLocks/>
          </p:cNvCxnSpPr>
          <p:nvPr/>
        </p:nvCxnSpPr>
        <p:spPr>
          <a:xfrm>
            <a:off x="2339752" y="77155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9736F2-A8DE-4E68-949D-51C87230D2E9}"/>
              </a:ext>
            </a:extLst>
          </p:cNvPr>
          <p:cNvCxnSpPr>
            <a:cxnSpLocks/>
          </p:cNvCxnSpPr>
          <p:nvPr/>
        </p:nvCxnSpPr>
        <p:spPr>
          <a:xfrm>
            <a:off x="2339752" y="1275606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E0D115-5074-40E8-9038-031C9C8A973E}"/>
              </a:ext>
            </a:extLst>
          </p:cNvPr>
          <p:cNvCxnSpPr>
            <a:cxnSpLocks/>
          </p:cNvCxnSpPr>
          <p:nvPr/>
        </p:nvCxnSpPr>
        <p:spPr>
          <a:xfrm>
            <a:off x="2339752" y="13476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391AC3-F16B-4D1A-B48F-B1FC189561C6}"/>
              </a:ext>
            </a:extLst>
          </p:cNvPr>
          <p:cNvCxnSpPr>
            <a:cxnSpLocks/>
          </p:cNvCxnSpPr>
          <p:nvPr/>
        </p:nvCxnSpPr>
        <p:spPr>
          <a:xfrm>
            <a:off x="2339752" y="293179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>
            <a:extLst>
              <a:ext uri="{FF2B5EF4-FFF2-40B4-BE49-F238E27FC236}">
                <a16:creationId xmlns:a16="http://schemas.microsoft.com/office/drawing/2014/main" id="{4C6C2544-7153-4D37-9652-C9D3D0D39FE6}"/>
              </a:ext>
            </a:extLst>
          </p:cNvPr>
          <p:cNvSpPr txBox="1"/>
          <p:nvPr/>
        </p:nvSpPr>
        <p:spPr>
          <a:xfrm>
            <a:off x="5976205" y="866071"/>
            <a:ext cx="280140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创建两个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，用于返回结果和归档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73249B2-6BFC-45E3-8E82-C6681CA30A1E}"/>
              </a:ext>
            </a:extLst>
          </p:cNvPr>
          <p:cNvSpPr txBox="1"/>
          <p:nvPr/>
        </p:nvSpPr>
        <p:spPr>
          <a:xfrm>
            <a:off x="5976205" y="1798066"/>
            <a:ext cx="2801405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对应一个列表，里面存放了在一同一个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92AD6F-CAF0-4D71-91FD-0CADFA3F7646}"/>
              </a:ext>
            </a:extLst>
          </p:cNvPr>
          <p:cNvCxnSpPr>
            <a:cxnSpLocks/>
          </p:cNvCxnSpPr>
          <p:nvPr/>
        </p:nvCxnSpPr>
        <p:spPr>
          <a:xfrm>
            <a:off x="2339752" y="49480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9B5939-2453-4710-BF5D-C7697E44FDC6}"/>
              </a:ext>
            </a:extLst>
          </p:cNvPr>
          <p:cNvCxnSpPr>
            <a:cxnSpLocks/>
          </p:cNvCxnSpPr>
          <p:nvPr/>
        </p:nvCxnSpPr>
        <p:spPr>
          <a:xfrm>
            <a:off x="2339752" y="3003798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">
            <a:extLst>
              <a:ext uri="{FF2B5EF4-FFF2-40B4-BE49-F238E27FC236}">
                <a16:creationId xmlns:a16="http://schemas.microsoft.com/office/drawing/2014/main" id="{1B194F7C-8ADD-451C-9DA4-B6AC631A0A6C}"/>
              </a:ext>
            </a:extLst>
          </p:cNvPr>
          <p:cNvSpPr txBox="1"/>
          <p:nvPr/>
        </p:nvSpPr>
        <p:spPr>
          <a:xfrm>
            <a:off x="5976205" y="3630074"/>
            <a:ext cx="2801405" cy="90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nodeKeyListMap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执行一次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mget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，将对应列表里面的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批量获取。</a:t>
            </a:r>
          </a:p>
        </p:txBody>
      </p:sp>
    </p:spTree>
    <p:extLst>
      <p:ext uri="{BB962C8B-B14F-4D97-AF65-F5344CB8AC3E}">
        <p14:creationId xmlns:p14="http://schemas.microsoft.com/office/powerpoint/2010/main" val="11764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57945-8FBE-4B00-9529-3D493A52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843558"/>
            <a:ext cx="4495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3C81E224-DD4D-4872-811B-F85E3FED65E4}"/>
              </a:ext>
            </a:extLst>
          </p:cNvPr>
          <p:cNvSpPr/>
          <p:nvPr/>
        </p:nvSpPr>
        <p:spPr>
          <a:xfrm rot="10800000">
            <a:off x="5220072" y="2931790"/>
            <a:ext cx="288032" cy="754707"/>
          </a:xfrm>
          <a:prstGeom prst="downArrow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0EB33-52B7-409C-A19A-F0BA70F6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371950"/>
            <a:ext cx="384843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1D9CDD-2400-4613-8C03-1A753EF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50" y="1220427"/>
            <a:ext cx="661473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6C3353-9449-4635-90BA-5620F43D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59582"/>
            <a:ext cx="40481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083AD14A-15D7-4A7C-B434-02C8154D1C65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分配的方式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7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4D29C6-1DB7-41EF-865B-4D625626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5566"/>
            <a:ext cx="42386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4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98E1408-B968-4DE2-8858-92C50935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33500"/>
            <a:ext cx="4772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6CD3E1-50E8-4233-870A-7066B29F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385977"/>
            <a:ext cx="278916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0EC012-49F5-4BB9-A693-DC77475E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81" y="2067694"/>
            <a:ext cx="436663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经典的缓存架构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9334D726-F44F-4E7D-A281-9FE03FDD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36" y="1275606"/>
            <a:ext cx="65165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几种批量操作方案对比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A9D7E1-1E04-4F55-B12E-438FF19B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08556"/>
              </p:ext>
            </p:extLst>
          </p:nvPr>
        </p:nvGraphicFramePr>
        <p:xfrm>
          <a:off x="179512" y="1419622"/>
          <a:ext cx="8856984" cy="26642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9857">
                  <a:extLst>
                    <a:ext uri="{9D8B030D-6E8A-4147-A177-3AD203B41FA5}">
                      <a16:colId xmlns:a16="http://schemas.microsoft.com/office/drawing/2014/main" val="3232262980"/>
                    </a:ext>
                  </a:extLst>
                </a:gridCol>
                <a:gridCol w="3219166">
                  <a:extLst>
                    <a:ext uri="{9D8B030D-6E8A-4147-A177-3AD203B41FA5}">
                      <a16:colId xmlns:a16="http://schemas.microsoft.com/office/drawing/2014/main" val="941319886"/>
                    </a:ext>
                  </a:extLst>
                </a:gridCol>
                <a:gridCol w="2835753">
                  <a:extLst>
                    <a:ext uri="{9D8B030D-6E8A-4147-A177-3AD203B41FA5}">
                      <a16:colId xmlns:a16="http://schemas.microsoft.com/office/drawing/2014/main" val="258301986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004580807"/>
                    </a:ext>
                  </a:extLst>
                </a:gridCol>
              </a:tblGrid>
              <a:tr h="2996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网路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93216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串行命令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）如果少量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，性能可以满足要求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请求延迟严重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O(keys)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41919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）少量节点，性能满足要求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延迟严重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O(nodes)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50298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利用并行特性，延迟取决于最慢的节点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）编程复杂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）由于多线程，问题定位可能较难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O(max_slow(nodes))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88650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hash_tag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）业务维护成本较高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）容易出现数据倾斜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2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5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215315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什么是缓存雪崩问题？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保证缓存层服务高可用性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依赖隔离组件为后端限流并降级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提前演练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06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9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什么是缓存雪崩问题？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AF0E90D-23D1-4D89-B757-235C1AC7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452647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如何避免缓存雪崩？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7D3C2119-AB80-423A-AE72-D25DE28A0174}"/>
              </a:ext>
            </a:extLst>
          </p:cNvPr>
          <p:cNvSpPr txBox="1"/>
          <p:nvPr/>
        </p:nvSpPr>
        <p:spPr>
          <a:xfrm>
            <a:off x="856325" y="958648"/>
            <a:ext cx="2883456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保证缓存层服务高可用性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AE05CC02-EC45-4520-8653-1FF29E8C45B8}"/>
              </a:ext>
            </a:extLst>
          </p:cNvPr>
          <p:cNvSpPr txBox="1"/>
          <p:nvPr/>
        </p:nvSpPr>
        <p:spPr>
          <a:xfrm>
            <a:off x="856325" y="2017713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组件为后端限流并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endParaRPr lang="zh-CN" altLang="en-US" sz="1400" u="sng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B0DD4B8F-D6D5-4FB9-BEF7-4B5E3E3CE8CC}"/>
              </a:ext>
            </a:extLst>
          </p:cNvPr>
          <p:cNvSpPr txBox="1"/>
          <p:nvPr/>
        </p:nvSpPr>
        <p:spPr>
          <a:xfrm>
            <a:off x="856325" y="3838968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提前演练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E6AC8A87-C0EF-401B-8FB7-2E5A4778B1E0}"/>
              </a:ext>
            </a:extLst>
          </p:cNvPr>
          <p:cNvSpPr txBox="1"/>
          <p:nvPr/>
        </p:nvSpPr>
        <p:spPr>
          <a:xfrm>
            <a:off x="978402" y="1463485"/>
            <a:ext cx="7329139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将缓存层设计成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高可用的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，即使个别节点、个别机器、甚至机房宕掉，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依然可以提供服务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384902C0-707E-40DE-915D-D14E8743BC87}"/>
              </a:ext>
            </a:extLst>
          </p:cNvPr>
          <p:cNvSpPr txBox="1"/>
          <p:nvPr/>
        </p:nvSpPr>
        <p:spPr>
          <a:xfrm>
            <a:off x="978402" y="2522550"/>
            <a:ext cx="712199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降级机制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：例如推荐服务中，如果个性化推荐服务不可用，可以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为补充热点数据，不至于造成前端页面崩溃。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E35DA43F-DCAC-439B-BC6F-A01C2FD6336B}"/>
              </a:ext>
            </a:extLst>
          </p:cNvPr>
          <p:cNvSpPr txBox="1"/>
          <p:nvPr/>
        </p:nvSpPr>
        <p:spPr>
          <a:xfrm>
            <a:off x="976838" y="3148563"/>
            <a:ext cx="755560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：对重要资源，如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等都进行隔离，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让每种资源单独运行在自己的线程池中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，即使个别资源出现了问题，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对其它服务没有影响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5269B19-E53E-4C85-8393-55A01D6E97F4}"/>
              </a:ext>
            </a:extLst>
          </p:cNvPr>
          <p:cNvSpPr txBox="1"/>
          <p:nvPr/>
        </p:nvSpPr>
        <p:spPr>
          <a:xfrm>
            <a:off x="976838" y="4247244"/>
            <a:ext cx="762761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在项目上线前，演练缓存层宕掉后，应用以及后端负载情况以及可能出现的问题，在此基础上做一些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预案设定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896673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什么是热点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永远不过期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两种方案比较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07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5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什么是热点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重建问题？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4C85300-4441-4692-B884-64A9582D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55559"/>
            <a:ext cx="67818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8C5F16D-D097-409B-ACF1-8A2C5CF6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723971"/>
            <a:ext cx="55530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7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C63BFB25-76DA-49F5-A8C7-EB5D090C62AF}"/>
              </a:ext>
            </a:extLst>
          </p:cNvPr>
          <p:cNvSpPr txBox="1"/>
          <p:nvPr/>
        </p:nvSpPr>
        <p:spPr>
          <a:xfrm>
            <a:off x="2159732" y="915566"/>
            <a:ext cx="482453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 value </a:t>
            </a:r>
            <a:r>
              <a:rPr lang="en-US" altLang="zh-CN" sz="2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可以实现互斥锁？</a:t>
            </a:r>
            <a:endParaRPr lang="zh-CN" altLang="en-US" sz="20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56AFF8C8-DF87-4891-AD8A-15F18170C6A1}"/>
              </a:ext>
            </a:extLst>
          </p:cNvPr>
          <p:cNvSpPr txBox="1"/>
          <p:nvPr/>
        </p:nvSpPr>
        <p:spPr>
          <a:xfrm>
            <a:off x="2182368" y="1574578"/>
            <a:ext cx="3456384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是单线程架构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DE49E330-3CB1-4214-A899-A0367C6E3397}"/>
              </a:ext>
            </a:extLst>
          </p:cNvPr>
          <p:cNvSpPr txBox="1"/>
          <p:nvPr/>
        </p:nvSpPr>
        <p:spPr>
          <a:xfrm>
            <a:off x="2267744" y="3487970"/>
            <a:ext cx="5649968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AutoNum type="arabicPeriod" startAt="2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的缩写，在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不存在，设置成功，返回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已存在，设置失败，返回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709625EA-FC2D-4C62-BCF4-1D2323A0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6" y="1635646"/>
            <a:ext cx="71723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7B5155A7-DC81-4FF1-BF1B-36197ABC9F75}"/>
              </a:ext>
            </a:extLst>
          </p:cNvPr>
          <p:cNvSpPr txBox="1"/>
          <p:nvPr/>
        </p:nvSpPr>
        <p:spPr>
          <a:xfrm>
            <a:off x="2267744" y="4477883"/>
            <a:ext cx="6336704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综上两点原因，多个线程并发向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的命令时，如果加上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最后只有一个线程可以设置成功，其它线程都是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0849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F8E3CC7-651F-469E-B880-C050F4D7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86058"/>
            <a:ext cx="3723432" cy="444395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6144091-00B0-4D59-BB35-1491C6CCD4E6}"/>
              </a:ext>
            </a:extLst>
          </p:cNvPr>
          <p:cNvCxnSpPr/>
          <p:nvPr/>
        </p:nvCxnSpPr>
        <p:spPr>
          <a:xfrm>
            <a:off x="2915816" y="2067694"/>
            <a:ext cx="3435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8349603E-8E32-4850-B982-3967A043F694}"/>
              </a:ext>
            </a:extLst>
          </p:cNvPr>
          <p:cNvSpPr txBox="1"/>
          <p:nvPr/>
        </p:nvSpPr>
        <p:spPr>
          <a:xfrm>
            <a:off x="416158" y="987574"/>
            <a:ext cx="3456384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“永远不过期”的两层含义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D59489D8-6AA0-4D58-A3CF-1D1C3A7A8F7E}"/>
              </a:ext>
            </a:extLst>
          </p:cNvPr>
          <p:cNvSpPr txBox="1"/>
          <p:nvPr/>
        </p:nvSpPr>
        <p:spPr>
          <a:xfrm>
            <a:off x="865954" y="2139702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缓存层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来看，确实没有设置过期时间，所以不会出现热点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过期后产生的问题，也就是</a:t>
            </a:r>
            <a:r>
              <a:rPr lang="zh-CN" altLang="en-US" sz="16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物理上的不过期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D562980-8C64-45D4-8C06-DD15BEB15FC2}"/>
              </a:ext>
            </a:extLst>
          </p:cNvPr>
          <p:cNvSpPr txBox="1"/>
          <p:nvPr/>
        </p:nvSpPr>
        <p:spPr>
          <a:xfrm>
            <a:off x="854615" y="3168221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上看，为每一个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设置一个逻辑过期的时间，当发现超过逻辑过期时间后，会使用单独的线程去构建缓存。 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21">
            <a:extLst>
              <a:ext uri="{FF2B5EF4-FFF2-40B4-BE49-F238E27FC236}">
                <a16:creationId xmlns:a16="http://schemas.microsoft.com/office/drawing/2014/main" id="{F5E2A36D-3969-4F2A-A7B8-F12A4A5F979D}"/>
              </a:ext>
            </a:extLst>
          </p:cNvPr>
          <p:cNvSpPr txBox="1"/>
          <p:nvPr/>
        </p:nvSpPr>
        <p:spPr>
          <a:xfrm>
            <a:off x="2843808" y="162812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加速读写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28CFD594-C101-456B-8FE0-BAA03CB1F823}"/>
              </a:ext>
            </a:extLst>
          </p:cNvPr>
          <p:cNvSpPr txBox="1"/>
          <p:nvPr/>
        </p:nvSpPr>
        <p:spPr>
          <a:xfrm>
            <a:off x="2843808" y="276136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降低后端负载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802BD62-441E-4B5F-9E23-FE6ACAB2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42BC7E8-5E54-476B-AD58-CDB557FB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77647"/>
            <a:ext cx="4570958" cy="43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7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E471EF-4FA9-4AC5-8CFD-8C3CAFD4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53" y="771550"/>
            <a:ext cx="3495694" cy="424477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6E23AF1-277F-4923-8DED-7DD6A89C51A2}"/>
              </a:ext>
            </a:extLst>
          </p:cNvPr>
          <p:cNvCxnSpPr/>
          <p:nvPr/>
        </p:nvCxnSpPr>
        <p:spPr>
          <a:xfrm>
            <a:off x="3194218" y="2787774"/>
            <a:ext cx="2889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6172E0-01E2-490D-988E-2291C711203C}"/>
              </a:ext>
            </a:extLst>
          </p:cNvPr>
          <p:cNvCxnSpPr>
            <a:cxnSpLocks/>
          </p:cNvCxnSpPr>
          <p:nvPr/>
        </p:nvCxnSpPr>
        <p:spPr>
          <a:xfrm>
            <a:off x="2987824" y="228371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D91B534B-E948-4506-8B88-0C93AE222E36}"/>
              </a:ext>
            </a:extLst>
          </p:cNvPr>
          <p:cNvSpPr txBox="1"/>
          <p:nvPr/>
        </p:nvSpPr>
        <p:spPr>
          <a:xfrm>
            <a:off x="6247839" y="185167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有可能多个线程同时发现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逻辑时间过期。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FA05BEA8-F641-490D-B89C-1F23E4793A6C}"/>
              </a:ext>
            </a:extLst>
          </p:cNvPr>
          <p:cNvSpPr txBox="1"/>
          <p:nvPr/>
        </p:nvSpPr>
        <p:spPr>
          <a:xfrm>
            <a:off x="6256806" y="257175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实现互斥锁，保证只有一个线程会去开启异步重建缓存。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两种方案比较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F114AF-68DD-4048-9AA5-C2BF45FE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20904"/>
              </p:ext>
            </p:extLst>
          </p:nvPr>
        </p:nvGraphicFramePr>
        <p:xfrm>
          <a:off x="865954" y="1419622"/>
          <a:ext cx="7796694" cy="2448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1192">
                  <a:extLst>
                    <a:ext uri="{9D8B030D-6E8A-4147-A177-3AD203B41FA5}">
                      <a16:colId xmlns:a16="http://schemas.microsoft.com/office/drawing/2014/main" val="342584852"/>
                    </a:ext>
                  </a:extLst>
                </a:gridCol>
                <a:gridCol w="2102846">
                  <a:extLst>
                    <a:ext uri="{9D8B030D-6E8A-4147-A177-3AD203B41FA5}">
                      <a16:colId xmlns:a16="http://schemas.microsoft.com/office/drawing/2014/main" val="3571863259"/>
                    </a:ext>
                  </a:extLst>
                </a:gridCol>
                <a:gridCol w="4162656">
                  <a:extLst>
                    <a:ext uri="{9D8B030D-6E8A-4147-A177-3AD203B41FA5}">
                      <a16:colId xmlns:a16="http://schemas.microsoft.com/office/drawing/2014/main" val="2609069544"/>
                    </a:ext>
                  </a:extLst>
                </a:gridCol>
              </a:tblGrid>
              <a:tr h="3554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291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简单分布式锁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思路简单</a:t>
                      </a:r>
                      <a:endParaRPr lang="en-US" altLang="zh-CN" sz="16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保证一致性</a:t>
                      </a: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代码复杂性增大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存在死锁的风险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存在线程池阻塞的风险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4898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永远不过期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基本杜绝热点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不保证一致性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逻辑过期时间增加代码维护成本和内存成本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1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3307CA4F-F23A-4DFC-B88A-960B8A379561}"/>
              </a:ext>
            </a:extLst>
          </p:cNvPr>
          <p:cNvSpPr txBox="1"/>
          <p:nvPr/>
        </p:nvSpPr>
        <p:spPr>
          <a:xfrm>
            <a:off x="2843808" y="1080548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数据不一致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BC86C828-E944-4A8D-9096-C3168A4D9DD6}"/>
              </a:ext>
            </a:extLst>
          </p:cNvPr>
          <p:cNvSpPr txBox="1"/>
          <p:nvPr/>
        </p:nvSpPr>
        <p:spPr>
          <a:xfrm>
            <a:off x="2843808" y="2022385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代码维护成本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1358B1E-F5E0-4953-91D0-6B7F7F2A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0AD7D632-7F85-41F9-A74F-20EE872160C4}"/>
              </a:ext>
            </a:extLst>
          </p:cNvPr>
          <p:cNvSpPr txBox="1"/>
          <p:nvPr/>
        </p:nvSpPr>
        <p:spPr>
          <a:xfrm>
            <a:off x="2865759" y="2964223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运维成本</a:t>
            </a:r>
          </a:p>
        </p:txBody>
      </p:sp>
    </p:spTree>
    <p:extLst>
      <p:ext uri="{BB962C8B-B14F-4D97-AF65-F5344CB8AC3E}">
        <p14:creationId xmlns:p14="http://schemas.microsoft.com/office/powerpoint/2010/main" val="252440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D8A50005-ED2F-456E-B87F-628D44D63566}"/>
              </a:ext>
            </a:extLst>
          </p:cNvPr>
          <p:cNvSpPr txBox="1"/>
          <p:nvPr/>
        </p:nvSpPr>
        <p:spPr>
          <a:xfrm>
            <a:off x="2735796" y="141962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为什么要进行缓存设计？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7AF8EB99-8B67-4889-B587-7D68F3F5C1CE}"/>
              </a:ext>
            </a:extLst>
          </p:cNvPr>
          <p:cNvSpPr txBox="1"/>
          <p:nvPr/>
        </p:nvSpPr>
        <p:spPr>
          <a:xfrm>
            <a:off x="1835696" y="2715766"/>
            <a:ext cx="5976664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缓存能够有效地加速应用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读写速度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后端负载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，对日常应用开发至关重要。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但是将缓存加入应用架构后也会带来一些问题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，所以针对不同的问题或场景，需要进行相应的缓存设计。</a:t>
            </a:r>
          </a:p>
        </p:txBody>
      </p:sp>
    </p:spTree>
    <p:extLst>
      <p:ext uri="{BB962C8B-B14F-4D97-AF65-F5344CB8AC3E}">
        <p14:creationId xmlns:p14="http://schemas.microsoft.com/office/powerpoint/2010/main" val="1668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736373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LRU/LFU/FIFO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主动更新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1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331F1382-FFB6-4D23-9727-E82A1A72D3A5}"/>
              </a:ext>
            </a:extLst>
          </p:cNvPr>
          <p:cNvSpPr txBox="1"/>
          <p:nvPr/>
        </p:nvSpPr>
        <p:spPr>
          <a:xfrm>
            <a:off x="1151620" y="987574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我们在用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进行缓存时，通常会加上键的生命周期，这是为什么？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C882724-00D0-4D56-B1EB-F0315BB7B46F}"/>
              </a:ext>
            </a:extLst>
          </p:cNvPr>
          <p:cNvSpPr txBox="1"/>
          <p:nvPr/>
        </p:nvSpPr>
        <p:spPr>
          <a:xfrm>
            <a:off x="1151620" y="314781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既然缓存有生命周期，那为什么要更新缓存策略？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3D810ED-52CF-43F0-972C-FCB9DA1C5B97}"/>
              </a:ext>
            </a:extLst>
          </p:cNvPr>
          <p:cNvSpPr txBox="1"/>
          <p:nvPr/>
        </p:nvSpPr>
        <p:spPr>
          <a:xfrm>
            <a:off x="1151620" y="1779662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给缓存中的数据通加上生命周期，需要在指定的时间后被删除或更新，这样可以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保证缓存空间在一个可控范围内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37A7FB13-0BA8-4702-A85F-B844D0A43626}"/>
              </a:ext>
            </a:extLst>
          </p:cNvPr>
          <p:cNvSpPr txBox="1"/>
          <p:nvPr/>
        </p:nvSpPr>
        <p:spPr>
          <a:xfrm>
            <a:off x="1151620" y="3942155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因为前面成本分析中介绍到，缓存中的数据和存储层中的</a:t>
            </a:r>
            <a:r>
              <a:rPr lang="zh-CN" altLang="en-US" sz="1400" dirty="0">
                <a:ln w="6350">
                  <a:noFill/>
                </a:ln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数据有一段时间窗口的不一致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，需要利用某些策略进行更新。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39778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1694</Words>
  <Application>Microsoft Office PowerPoint</Application>
  <PresentationFormat>全屏显示(16:9)</PresentationFormat>
  <Paragraphs>298</Paragraphs>
  <Slides>52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288</cp:revision>
  <dcterms:created xsi:type="dcterms:W3CDTF">2016-04-09T09:29:00Z</dcterms:created>
  <dcterms:modified xsi:type="dcterms:W3CDTF">2024-04-10T14:37:23Z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