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7"/>
  </p:notesMasterIdLst>
  <p:sldIdLst>
    <p:sldId id="257" r:id="rId2"/>
    <p:sldId id="286" r:id="rId3"/>
    <p:sldId id="259" r:id="rId4"/>
    <p:sldId id="321" r:id="rId5"/>
    <p:sldId id="260" r:id="rId6"/>
    <p:sldId id="345" r:id="rId7"/>
    <p:sldId id="348" r:id="rId8"/>
    <p:sldId id="356" r:id="rId9"/>
    <p:sldId id="375" r:id="rId10"/>
    <p:sldId id="317" r:id="rId11"/>
    <p:sldId id="355" r:id="rId12"/>
    <p:sldId id="392" r:id="rId13"/>
    <p:sldId id="378" r:id="rId14"/>
    <p:sldId id="379" r:id="rId15"/>
    <p:sldId id="380" r:id="rId16"/>
    <p:sldId id="381" r:id="rId17"/>
    <p:sldId id="376" r:id="rId18"/>
    <p:sldId id="382" r:id="rId19"/>
    <p:sldId id="383" r:id="rId20"/>
    <p:sldId id="385" r:id="rId21"/>
    <p:sldId id="389" r:id="rId22"/>
    <p:sldId id="390" r:id="rId23"/>
    <p:sldId id="391" r:id="rId24"/>
    <p:sldId id="388" r:id="rId25"/>
    <p:sldId id="386" r:id="rId26"/>
    <p:sldId id="387" r:id="rId27"/>
    <p:sldId id="393" r:id="rId28"/>
    <p:sldId id="335" r:id="rId29"/>
    <p:sldId id="367" r:id="rId30"/>
    <p:sldId id="297" r:id="rId31"/>
    <p:sldId id="377" r:id="rId32"/>
    <p:sldId id="395" r:id="rId33"/>
    <p:sldId id="394" r:id="rId34"/>
    <p:sldId id="334"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3592">
          <p15:clr>
            <a:srgbClr val="A4A3A4"/>
          </p15:clr>
        </p15:guide>
        <p15:guide id="3" orient="horz" pos="1022">
          <p15:clr>
            <a:srgbClr val="A4A3A4"/>
          </p15:clr>
        </p15:guide>
        <p15:guide id="4" orient="horz" pos="1573">
          <p15:clr>
            <a:srgbClr val="A4A3A4"/>
          </p15:clr>
        </p15:guide>
        <p15:guide id="5" orient="horz" pos="2455">
          <p15:clr>
            <a:srgbClr val="A4A3A4"/>
          </p15:clr>
        </p15:guide>
        <p15:guide id="6" pos="3843">
          <p15:clr>
            <a:srgbClr val="A4A3A4"/>
          </p15:clr>
        </p15:guide>
        <p15:guide id="7" pos="1189">
          <p15:clr>
            <a:srgbClr val="A4A3A4"/>
          </p15:clr>
        </p15:guide>
        <p15:guide id="8" pos="6423">
          <p15:clr>
            <a:srgbClr val="A4A3A4"/>
          </p15:clr>
        </p15:guide>
        <p15:guide id="9" pos="2807">
          <p15:clr>
            <a:srgbClr val="A4A3A4"/>
          </p15:clr>
        </p15:guide>
        <p15:guide id="10" pos="4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000"/>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6238" autoAdjust="0"/>
  </p:normalViewPr>
  <p:slideViewPr>
    <p:cSldViewPr snapToGrid="0" showGuides="1">
      <p:cViewPr varScale="1">
        <p:scale>
          <a:sx n="82" d="100"/>
          <a:sy n="82" d="100"/>
        </p:scale>
        <p:origin x="960" y="62"/>
      </p:cViewPr>
      <p:guideLst>
        <p:guide orient="horz" pos="2174"/>
        <p:guide orient="horz" pos="3592"/>
        <p:guide orient="horz" pos="1022"/>
        <p:guide orient="horz" pos="1573"/>
        <p:guide orient="horz" pos="2455"/>
        <p:guide pos="3843"/>
        <p:guide pos="1189"/>
        <p:guide pos="6423"/>
        <p:guide pos="2807"/>
        <p:guide pos="4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2024-12-16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a:t>
            </a:fld>
            <a:endParaRPr lang="zh-CN" altLang="en-US"/>
          </a:p>
        </p:txBody>
      </p:sp>
    </p:spTree>
    <p:extLst>
      <p:ext uri="{BB962C8B-B14F-4D97-AF65-F5344CB8AC3E}">
        <p14:creationId xmlns:p14="http://schemas.microsoft.com/office/powerpoint/2010/main" val="215245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14</a:t>
            </a:fld>
            <a:endParaRPr lang="zh-CN" altLang="en-US"/>
          </a:p>
        </p:txBody>
      </p:sp>
    </p:spTree>
    <p:extLst>
      <p:ext uri="{BB962C8B-B14F-4D97-AF65-F5344CB8AC3E}">
        <p14:creationId xmlns:p14="http://schemas.microsoft.com/office/powerpoint/2010/main" val="3673100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extLst>
      <p:ext uri="{BB962C8B-B14F-4D97-AF65-F5344CB8AC3E}">
        <p14:creationId xmlns:p14="http://schemas.microsoft.com/office/powerpoint/2010/main" val="175240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extLst>
      <p:ext uri="{BB962C8B-B14F-4D97-AF65-F5344CB8AC3E}">
        <p14:creationId xmlns:p14="http://schemas.microsoft.com/office/powerpoint/2010/main" val="29145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extLst>
      <p:ext uri="{BB962C8B-B14F-4D97-AF65-F5344CB8AC3E}">
        <p14:creationId xmlns:p14="http://schemas.microsoft.com/office/powerpoint/2010/main" val="1140511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18</a:t>
            </a:fld>
            <a:endParaRPr lang="zh-CN" altLang="en-US"/>
          </a:p>
        </p:txBody>
      </p:sp>
    </p:spTree>
    <p:extLst>
      <p:ext uri="{BB962C8B-B14F-4D97-AF65-F5344CB8AC3E}">
        <p14:creationId xmlns:p14="http://schemas.microsoft.com/office/powerpoint/2010/main" val="17820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extLst>
      <p:ext uri="{BB962C8B-B14F-4D97-AF65-F5344CB8AC3E}">
        <p14:creationId xmlns:p14="http://schemas.microsoft.com/office/powerpoint/2010/main" val="22909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extLst>
      <p:ext uri="{BB962C8B-B14F-4D97-AF65-F5344CB8AC3E}">
        <p14:creationId xmlns:p14="http://schemas.microsoft.com/office/powerpoint/2010/main" val="183229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extLst>
      <p:ext uri="{BB962C8B-B14F-4D97-AF65-F5344CB8AC3E}">
        <p14:creationId xmlns:p14="http://schemas.microsoft.com/office/powerpoint/2010/main" val="1825858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80005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389754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4</a:t>
            </a:fld>
            <a:endParaRPr lang="zh-CN" altLang="en-US"/>
          </a:p>
        </p:txBody>
      </p:sp>
    </p:spTree>
    <p:extLst>
      <p:ext uri="{BB962C8B-B14F-4D97-AF65-F5344CB8AC3E}">
        <p14:creationId xmlns:p14="http://schemas.microsoft.com/office/powerpoint/2010/main" val="3061818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extLst>
      <p:ext uri="{BB962C8B-B14F-4D97-AF65-F5344CB8AC3E}">
        <p14:creationId xmlns:p14="http://schemas.microsoft.com/office/powerpoint/2010/main" val="1606667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extLst>
      <p:ext uri="{BB962C8B-B14F-4D97-AF65-F5344CB8AC3E}">
        <p14:creationId xmlns:p14="http://schemas.microsoft.com/office/powerpoint/2010/main" val="64707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26</a:t>
            </a:fld>
            <a:endParaRPr lang="zh-CN" altLang="en-US"/>
          </a:p>
        </p:txBody>
      </p:sp>
    </p:spTree>
    <p:extLst>
      <p:ext uri="{BB962C8B-B14F-4D97-AF65-F5344CB8AC3E}">
        <p14:creationId xmlns:p14="http://schemas.microsoft.com/office/powerpoint/2010/main" val="3302553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27</a:t>
            </a:fld>
            <a:endParaRPr lang="zh-CN" altLang="en-US"/>
          </a:p>
        </p:txBody>
      </p:sp>
    </p:spTree>
    <p:extLst>
      <p:ext uri="{BB962C8B-B14F-4D97-AF65-F5344CB8AC3E}">
        <p14:creationId xmlns:p14="http://schemas.microsoft.com/office/powerpoint/2010/main" val="1691745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28</a:t>
            </a:fld>
            <a:endParaRPr lang="zh-CN" altLang="en-US"/>
          </a:p>
        </p:txBody>
      </p:sp>
    </p:spTree>
    <p:extLst>
      <p:ext uri="{BB962C8B-B14F-4D97-AF65-F5344CB8AC3E}">
        <p14:creationId xmlns:p14="http://schemas.microsoft.com/office/powerpoint/2010/main" val="309529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29</a:t>
            </a:fld>
            <a:endParaRPr lang="zh-CN" altLang="en-US"/>
          </a:p>
        </p:txBody>
      </p:sp>
    </p:spTree>
    <p:extLst>
      <p:ext uri="{BB962C8B-B14F-4D97-AF65-F5344CB8AC3E}">
        <p14:creationId xmlns:p14="http://schemas.microsoft.com/office/powerpoint/2010/main" val="493962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31</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32</a:t>
            </a:fld>
            <a:endParaRPr lang="zh-CN" altLang="en-US"/>
          </a:p>
        </p:txBody>
      </p:sp>
    </p:spTree>
    <p:extLst>
      <p:ext uri="{BB962C8B-B14F-4D97-AF65-F5344CB8AC3E}">
        <p14:creationId xmlns:p14="http://schemas.microsoft.com/office/powerpoint/2010/main" val="165193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6</a:t>
            </a:fld>
            <a:endParaRPr lang="zh-CN" altLang="en-US"/>
          </a:p>
        </p:txBody>
      </p:sp>
    </p:spTree>
    <p:extLst>
      <p:ext uri="{BB962C8B-B14F-4D97-AF65-F5344CB8AC3E}">
        <p14:creationId xmlns:p14="http://schemas.microsoft.com/office/powerpoint/2010/main" val="378376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197042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8</a:t>
            </a:fld>
            <a:endParaRPr lang="zh-CN" altLang="en-US"/>
          </a:p>
        </p:txBody>
      </p:sp>
    </p:spTree>
    <p:extLst>
      <p:ext uri="{BB962C8B-B14F-4D97-AF65-F5344CB8AC3E}">
        <p14:creationId xmlns:p14="http://schemas.microsoft.com/office/powerpoint/2010/main" val="3088242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extLst>
      <p:ext uri="{BB962C8B-B14F-4D97-AF65-F5344CB8AC3E}">
        <p14:creationId xmlns:p14="http://schemas.microsoft.com/office/powerpoint/2010/main" val="289889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有没有想过其他的方法</a:t>
            </a:r>
            <a:endParaRPr lang="en-US" altLang="zh-CN" dirty="0"/>
          </a:p>
          <a:p>
            <a:r>
              <a:rPr lang="en-US" altLang="zh-CN" dirty="0"/>
              <a:t>3DMM</a:t>
            </a:r>
            <a:r>
              <a:rPr lang="zh-CN" altLang="en-US" dirty="0"/>
              <a:t>获得粗略的可信人脸</a:t>
            </a:r>
            <a:endParaRPr lang="en-US" altLang="zh-CN" dirty="0"/>
          </a:p>
          <a:p>
            <a:r>
              <a:rPr lang="zh-CN" altLang="en-US" dirty="0"/>
              <a:t>几何。。。对人脸进行细化</a:t>
            </a:r>
            <a:endParaRPr lang="en-US" altLang="zh-CN" dirty="0"/>
          </a:p>
          <a:p>
            <a:r>
              <a:rPr lang="zh-CN" altLang="en-US" dirty="0"/>
              <a:t>几何的优点</a:t>
            </a:r>
            <a:endParaRPr lang="en-US" altLang="zh-CN" dirty="0"/>
          </a:p>
          <a:p>
            <a:r>
              <a:rPr lang="zh-CN" altLang="en-US" dirty="0"/>
              <a:t>嘴说其他方法的思想的缺点</a:t>
            </a:r>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extLst>
      <p:ext uri="{BB962C8B-B14F-4D97-AF65-F5344CB8AC3E}">
        <p14:creationId xmlns:p14="http://schemas.microsoft.com/office/powerpoint/2010/main" val="89809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13</a:t>
            </a:fld>
            <a:endParaRPr lang="zh-CN" altLang="en-US"/>
          </a:p>
        </p:txBody>
      </p:sp>
    </p:spTree>
    <p:extLst>
      <p:ext uri="{BB962C8B-B14F-4D97-AF65-F5344CB8AC3E}">
        <p14:creationId xmlns:p14="http://schemas.microsoft.com/office/powerpoint/2010/main" val="213696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2603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4005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54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9178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30298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7212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55719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28331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38336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50236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8364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968A5B2C-832B-4902-A91F-C432F30BCE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3739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9.xml"/><Relationship Id="rId21" Type="http://schemas.openxmlformats.org/officeDocument/2006/relationships/image" Target="../media/image16.wmf"/><Relationship Id="rId7" Type="http://schemas.openxmlformats.org/officeDocument/2006/relationships/image" Target="../media/image10.wmf"/><Relationship Id="rId12" Type="http://schemas.openxmlformats.org/officeDocument/2006/relationships/oleObject" Target="../embeddings/oleObject6.bin"/><Relationship Id="rId17" Type="http://schemas.openxmlformats.org/officeDocument/2006/relationships/image" Target="../media/image14.wmf"/><Relationship Id="rId25"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24" Type="http://schemas.openxmlformats.org/officeDocument/2006/relationships/oleObject" Target="../embeddings/oleObject12.bin"/><Relationship Id="rId5" Type="http://schemas.openxmlformats.org/officeDocument/2006/relationships/image" Target="../media/image9.wmf"/><Relationship Id="rId15" Type="http://schemas.openxmlformats.org/officeDocument/2006/relationships/image" Target="../media/image13.wmf"/><Relationship Id="rId23" Type="http://schemas.openxmlformats.org/officeDocument/2006/relationships/image" Target="../media/image17.wmf"/><Relationship Id="rId10" Type="http://schemas.openxmlformats.org/officeDocument/2006/relationships/oleObject" Target="../embeddings/oleObject5.bin"/><Relationship Id="rId19"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0.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1.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26478" y="2574043"/>
            <a:ext cx="9139040" cy="646331"/>
          </a:xfrm>
          <a:prstGeom prst="rect">
            <a:avLst/>
          </a:prstGeom>
        </p:spPr>
        <p:txBody>
          <a:bodyPr wrap="none">
            <a:spAutoFit/>
          </a:bodyPr>
          <a:lstStyle/>
          <a:p>
            <a:pPr algn="ct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针对不平衡问题的多方半监督学习方法研究</a:t>
            </a:r>
            <a:endParaRPr lang="zh-CN" altLang="en-US" sz="6000" dirty="0">
              <a:ln w="0"/>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6885013" y="5176782"/>
            <a:ext cx="2225155"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汇报学生：吕九峦</a:t>
            </a:r>
            <a:endParaRPr lang="en-US" altLang="zh-CN" sz="2000" b="1" dirty="0">
              <a:solidFill>
                <a:schemeClr val="tx1">
                  <a:lumMod val="85000"/>
                  <a:lumOff val="15000"/>
                </a:schemeClr>
              </a:solidFill>
              <a:cs typeface="+mn-ea"/>
              <a:sym typeface="+mn-lt"/>
            </a:endParaRPr>
          </a:p>
        </p:txBody>
      </p:sp>
      <p:sp>
        <p:nvSpPr>
          <p:cNvPr id="47" name="文本框 46"/>
          <p:cNvSpPr txBox="1"/>
          <p:nvPr/>
        </p:nvSpPr>
        <p:spPr>
          <a:xfrm>
            <a:off x="1959433" y="5176782"/>
            <a:ext cx="3851417"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指导老师：韦庆杰 正高级工程师</a:t>
            </a:r>
            <a:endParaRPr lang="en-US" altLang="zh-CN" sz="2000" b="1" dirty="0">
              <a:solidFill>
                <a:schemeClr val="tx1">
                  <a:lumMod val="85000"/>
                  <a:lumOff val="15000"/>
                </a:schemeClr>
              </a:solidFill>
              <a:cs typeface="+mn-ea"/>
              <a:sym typeface="+mn-lt"/>
            </a:endParaRPr>
          </a:p>
        </p:txBody>
      </p:sp>
      <p:cxnSp>
        <p:nvCxnSpPr>
          <p:cNvPr id="56" name="直接连接符 55"/>
          <p:cNvCxnSpPr/>
          <p:nvPr/>
        </p:nvCxnSpPr>
        <p:spPr>
          <a:xfrm>
            <a:off x="1992313" y="4611601"/>
            <a:ext cx="8449689"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789616" y="1438797"/>
            <a:ext cx="3662484"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2313" y="1438797"/>
            <a:ext cx="3417447"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505530" y="3385444"/>
            <a:ext cx="10493638" cy="400110"/>
          </a:xfrm>
          <a:prstGeom prst="rect">
            <a:avLst/>
          </a:prstGeom>
          <a:noFill/>
        </p:spPr>
        <p:txBody>
          <a:bodyPr wrap="square" rtlCol="0">
            <a:spAutoFit/>
          </a:bodyPr>
          <a:lstStyle/>
          <a:p>
            <a:r>
              <a:rPr lang="en-US" altLang="zh-CN" sz="2000" b="1" dirty="0">
                <a:solidFill>
                  <a:srgbClr val="005D9D"/>
                </a:solidFill>
              </a:rPr>
              <a:t>Research on Multi-Party Semi-Supervised Learning Methods for Unbalanced Problems</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20" y="815370"/>
            <a:ext cx="1081535" cy="109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51278" y="2898179"/>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研究内容</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extLst>
      <p:ext uri="{BB962C8B-B14F-4D97-AF65-F5344CB8AC3E}">
        <p14:creationId xmlns:p14="http://schemas.microsoft.com/office/powerpoint/2010/main" val="308180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3"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研究方向</a:t>
            </a:r>
          </a:p>
        </p:txBody>
      </p:sp>
      <p:sp>
        <p:nvSpPr>
          <p:cNvPr id="11" name="文本框 10">
            <a:extLst>
              <a:ext uri="{FF2B5EF4-FFF2-40B4-BE49-F238E27FC236}">
                <a16:creationId xmlns:a16="http://schemas.microsoft.com/office/drawing/2014/main" id="{5BA4DDCE-0559-453E-A60A-D4895C4C9191}"/>
              </a:ext>
            </a:extLst>
          </p:cNvPr>
          <p:cNvSpPr txBox="1"/>
          <p:nvPr>
            <p:custDataLst>
              <p:tags r:id="rId1"/>
            </p:custDataLst>
          </p:nvPr>
        </p:nvSpPr>
        <p:spPr>
          <a:xfrm>
            <a:off x="1532755" y="1862963"/>
            <a:ext cx="10087676" cy="395082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000" b="1"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研究目标：</a:t>
            </a:r>
          </a:p>
          <a:p>
            <a:pPr marL="0" lvl="0" indent="457200" algn="l" fontAlgn="ctr">
              <a:lnSpc>
                <a:spcPct val="130000"/>
              </a:lnSpc>
              <a:spcBef>
                <a:spcPts val="2400"/>
              </a:spcBef>
              <a:spcAft>
                <a:spcPts val="0"/>
              </a:spcAft>
              <a:buClrTx/>
              <a:buSzTx/>
              <a:buFontTx/>
              <a:buNone/>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研究一种多方半监督学习方法，解决标签数据类别不平衡对模型性能的影响问题</a:t>
            </a:r>
          </a:p>
          <a:p>
            <a:pPr marL="0" lvl="0" indent="0" algn="l" fontAlgn="ctr">
              <a:lnSpc>
                <a:spcPct val="130000"/>
              </a:lnSpc>
              <a:spcBef>
                <a:spcPts val="2465"/>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针对</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问题的半监督学习方法</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研究内容2：</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研究针对</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未标记样本缺失的</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问题的多方联邦半监督学习方法</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研究针对类别不平衡问题的半监督学习方法</a:t>
            </a:r>
          </a:p>
          <a:p>
            <a:pPr marL="0" lvl="0" indent="457200" algn="l" fontAlgn="ctr">
              <a:lnSpc>
                <a:spcPct val="130000"/>
              </a:lnSpc>
              <a:spcBef>
                <a:spcPts val="2465"/>
              </a:spcBef>
              <a:spcAft>
                <a:spcPts val="0"/>
              </a:spcAft>
              <a:buSzPct val="100000"/>
              <a:buNone/>
            </a:pP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grpSp>
        <p:nvGrpSpPr>
          <p:cNvPr id="12" name="icon_1">
            <a:extLst>
              <a:ext uri="{FF2B5EF4-FFF2-40B4-BE49-F238E27FC236}">
                <a16:creationId xmlns:a16="http://schemas.microsoft.com/office/drawing/2014/main" id="{C11A0D3B-3E70-40D3-A2AF-C49EA2A36380}"/>
              </a:ext>
            </a:extLst>
          </p:cNvPr>
          <p:cNvGrpSpPr>
            <a:grpSpLocks noChangeAspect="1"/>
          </p:cNvGrpSpPr>
          <p:nvPr>
            <p:custDataLst>
              <p:tags r:id="rId2"/>
            </p:custDataLst>
          </p:nvPr>
        </p:nvGrpSpPr>
        <p:grpSpPr>
          <a:xfrm>
            <a:off x="1017635" y="4088339"/>
            <a:ext cx="355600" cy="277993"/>
            <a:chOff x="9141768" y="7118030"/>
            <a:chExt cx="1526977" cy="1193602"/>
          </a:xfrm>
          <a:solidFill>
            <a:schemeClr val="accent1"/>
          </a:solidFill>
        </p:grpSpPr>
        <p:sp>
          <p:nvSpPr>
            <p:cNvPr id="13" name="PA-任意多边形: 形状 6904">
              <a:extLst>
                <a:ext uri="{FF2B5EF4-FFF2-40B4-BE49-F238E27FC236}">
                  <a16:creationId xmlns:a16="http://schemas.microsoft.com/office/drawing/2014/main" id="{25598A6B-A4A5-4E75-A0A7-FE0B73F483A3}"/>
                </a:ext>
              </a:extLst>
            </p:cNvPr>
            <p:cNvSpPr/>
            <p:nvPr>
              <p:custDataLst>
                <p:tags r:id="rId6"/>
              </p:custDataLst>
            </p:nvPr>
          </p:nvSpPr>
          <p:spPr>
            <a:xfrm>
              <a:off x="9141768" y="7118030"/>
              <a:ext cx="1526977" cy="1193602"/>
            </a:xfrm>
            <a:custGeom>
              <a:avLst/>
              <a:gdLst>
                <a:gd name="connsiteX0" fmla="*/ 1503864 w 1526976"/>
                <a:gd name="connsiteY0" fmla="*/ 1147471 h 1193601"/>
                <a:gd name="connsiteX1" fmla="*/ 1430795 w 1526976"/>
                <a:gd name="connsiteY1" fmla="*/ 1147471 h 1193601"/>
                <a:gd name="connsiteX2" fmla="*/ 1430795 w 1526976"/>
                <a:gd name="connsiteY2" fmla="*/ 251264 h 1193601"/>
                <a:gd name="connsiteX3" fmla="*/ 1408426 w 1526976"/>
                <a:gd name="connsiteY3" fmla="*/ 228895 h 1193601"/>
                <a:gd name="connsiteX4" fmla="*/ 1386057 w 1526976"/>
                <a:gd name="connsiteY4" fmla="*/ 251264 h 1193601"/>
                <a:gd name="connsiteX5" fmla="*/ 1386057 w 1526976"/>
                <a:gd name="connsiteY5" fmla="*/ 1147471 h 1193601"/>
                <a:gd name="connsiteX6" fmla="*/ 1216060 w 1526976"/>
                <a:gd name="connsiteY6" fmla="*/ 1147471 h 1193601"/>
                <a:gd name="connsiteX7" fmla="*/ 1216060 w 1526976"/>
                <a:gd name="connsiteY7" fmla="*/ 46970 h 1193601"/>
                <a:gd name="connsiteX8" fmla="*/ 1386057 w 1526976"/>
                <a:gd name="connsiteY8" fmla="*/ 46970 h 1193601"/>
                <a:gd name="connsiteX9" fmla="*/ 1386057 w 1526976"/>
                <a:gd name="connsiteY9" fmla="*/ 143899 h 1193601"/>
                <a:gd name="connsiteX10" fmla="*/ 1408426 w 1526976"/>
                <a:gd name="connsiteY10" fmla="*/ 166268 h 1193601"/>
                <a:gd name="connsiteX11" fmla="*/ 1430795 w 1526976"/>
                <a:gd name="connsiteY11" fmla="*/ 143899 h 1193601"/>
                <a:gd name="connsiteX12" fmla="*/ 1430795 w 1526976"/>
                <a:gd name="connsiteY12" fmla="*/ 24601 h 1193601"/>
                <a:gd name="connsiteX13" fmla="*/ 1408426 w 1526976"/>
                <a:gd name="connsiteY13" fmla="*/ 2232 h 1193601"/>
                <a:gd name="connsiteX14" fmla="*/ 1193694 w 1526976"/>
                <a:gd name="connsiteY14" fmla="*/ 2232 h 1193601"/>
                <a:gd name="connsiteX15" fmla="*/ 1171325 w 1526976"/>
                <a:gd name="connsiteY15" fmla="*/ 24601 h 1193601"/>
                <a:gd name="connsiteX16" fmla="*/ 1171325 w 1526976"/>
                <a:gd name="connsiteY16" fmla="*/ 1147471 h 1193601"/>
                <a:gd name="connsiteX17" fmla="*/ 1072905 w 1526976"/>
                <a:gd name="connsiteY17" fmla="*/ 1147471 h 1193601"/>
                <a:gd name="connsiteX18" fmla="*/ 1072905 w 1526976"/>
                <a:gd name="connsiteY18" fmla="*/ 263194 h 1193601"/>
                <a:gd name="connsiteX19" fmla="*/ 1050536 w 1526976"/>
                <a:gd name="connsiteY19" fmla="*/ 240825 h 1193601"/>
                <a:gd name="connsiteX20" fmla="*/ 835804 w 1526976"/>
                <a:gd name="connsiteY20" fmla="*/ 240825 h 1193601"/>
                <a:gd name="connsiteX21" fmla="*/ 813435 w 1526976"/>
                <a:gd name="connsiteY21" fmla="*/ 263194 h 1193601"/>
                <a:gd name="connsiteX22" fmla="*/ 813435 w 1526976"/>
                <a:gd name="connsiteY22" fmla="*/ 1147471 h 1193601"/>
                <a:gd name="connsiteX23" fmla="*/ 715015 w 1526976"/>
                <a:gd name="connsiteY23" fmla="*/ 1147471 h 1193601"/>
                <a:gd name="connsiteX24" fmla="*/ 715015 w 1526976"/>
                <a:gd name="connsiteY24" fmla="*/ 430206 h 1193601"/>
                <a:gd name="connsiteX25" fmla="*/ 692646 w 1526976"/>
                <a:gd name="connsiteY25" fmla="*/ 407837 h 1193601"/>
                <a:gd name="connsiteX26" fmla="*/ 477914 w 1526976"/>
                <a:gd name="connsiteY26" fmla="*/ 407837 h 1193601"/>
                <a:gd name="connsiteX27" fmla="*/ 455545 w 1526976"/>
                <a:gd name="connsiteY27" fmla="*/ 430206 h 1193601"/>
                <a:gd name="connsiteX28" fmla="*/ 455545 w 1526976"/>
                <a:gd name="connsiteY28" fmla="*/ 1147471 h 1193601"/>
                <a:gd name="connsiteX29" fmla="*/ 357125 w 1526976"/>
                <a:gd name="connsiteY29" fmla="*/ 1147471 h 1193601"/>
                <a:gd name="connsiteX30" fmla="*/ 357125 w 1526976"/>
                <a:gd name="connsiteY30" fmla="*/ 621081 h 1193601"/>
                <a:gd name="connsiteX31" fmla="*/ 334756 w 1526976"/>
                <a:gd name="connsiteY31" fmla="*/ 598712 h 1193601"/>
                <a:gd name="connsiteX32" fmla="*/ 120036 w 1526976"/>
                <a:gd name="connsiteY32" fmla="*/ 598712 h 1193601"/>
                <a:gd name="connsiteX33" fmla="*/ 97667 w 1526976"/>
                <a:gd name="connsiteY33" fmla="*/ 621081 h 1193601"/>
                <a:gd name="connsiteX34" fmla="*/ 97667 w 1526976"/>
                <a:gd name="connsiteY34" fmla="*/ 1147471 h 1193601"/>
                <a:gd name="connsiteX35" fmla="*/ 24601 w 1526976"/>
                <a:gd name="connsiteY35" fmla="*/ 1147471 h 1193601"/>
                <a:gd name="connsiteX36" fmla="*/ 2232 w 1526976"/>
                <a:gd name="connsiteY36" fmla="*/ 1169840 h 1193601"/>
                <a:gd name="connsiteX37" fmla="*/ 24601 w 1526976"/>
                <a:gd name="connsiteY37" fmla="*/ 1192209 h 1193601"/>
                <a:gd name="connsiteX38" fmla="*/ 1503867 w 1526976"/>
                <a:gd name="connsiteY38" fmla="*/ 1192209 h 1193601"/>
                <a:gd name="connsiteX39" fmla="*/ 1526235 w 1526976"/>
                <a:gd name="connsiteY39" fmla="*/ 1169840 h 1193601"/>
                <a:gd name="connsiteX40" fmla="*/ 1503864 w 1526976"/>
                <a:gd name="connsiteY40" fmla="*/ 1147471 h 1193601"/>
                <a:gd name="connsiteX41" fmla="*/ 312402 w 1526976"/>
                <a:gd name="connsiteY41" fmla="*/ 1147471 h 1193601"/>
                <a:gd name="connsiteX42" fmla="*/ 142405 w 1526976"/>
                <a:gd name="connsiteY42" fmla="*/ 1147471 h 1193601"/>
                <a:gd name="connsiteX43" fmla="*/ 142405 w 1526976"/>
                <a:gd name="connsiteY43" fmla="*/ 643447 h 1193601"/>
                <a:gd name="connsiteX44" fmla="*/ 312402 w 1526976"/>
                <a:gd name="connsiteY44" fmla="*/ 643447 h 1193601"/>
                <a:gd name="connsiteX45" fmla="*/ 312402 w 1526976"/>
                <a:gd name="connsiteY45" fmla="*/ 1147471 h 1193601"/>
                <a:gd name="connsiteX46" fmla="*/ 670286 w 1526976"/>
                <a:gd name="connsiteY46" fmla="*/ 1147471 h 1193601"/>
                <a:gd name="connsiteX47" fmla="*/ 500289 w 1526976"/>
                <a:gd name="connsiteY47" fmla="*/ 1147471 h 1193601"/>
                <a:gd name="connsiteX48" fmla="*/ 500289 w 1526976"/>
                <a:gd name="connsiteY48" fmla="*/ 452574 h 1193601"/>
                <a:gd name="connsiteX49" fmla="*/ 670286 w 1526976"/>
                <a:gd name="connsiteY49" fmla="*/ 452574 h 1193601"/>
                <a:gd name="connsiteX50" fmla="*/ 670286 w 1526976"/>
                <a:gd name="connsiteY50" fmla="*/ 1147471 h 1193601"/>
                <a:gd name="connsiteX51" fmla="*/ 1028173 w 1526976"/>
                <a:gd name="connsiteY51" fmla="*/ 1147471 h 1193601"/>
                <a:gd name="connsiteX52" fmla="*/ 858176 w 1526976"/>
                <a:gd name="connsiteY52" fmla="*/ 1147471 h 1193601"/>
                <a:gd name="connsiteX53" fmla="*/ 858176 w 1526976"/>
                <a:gd name="connsiteY53" fmla="*/ 285560 h 1193601"/>
                <a:gd name="connsiteX54" fmla="*/ 1028173 w 1526976"/>
                <a:gd name="connsiteY54" fmla="*/ 285560 h 1193601"/>
                <a:gd name="connsiteX55" fmla="*/ 1028173 w 1526976"/>
                <a:gd name="connsiteY55" fmla="*/ 1147471 h 119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26976" h="1193601">
                  <a:moveTo>
                    <a:pt x="1503864" y="1147471"/>
                  </a:moveTo>
                  <a:lnTo>
                    <a:pt x="1430795" y="1147471"/>
                  </a:lnTo>
                  <a:lnTo>
                    <a:pt x="1430795" y="251264"/>
                  </a:lnTo>
                  <a:cubicBezTo>
                    <a:pt x="1430795" y="238908"/>
                    <a:pt x="1420779" y="228895"/>
                    <a:pt x="1408426" y="228895"/>
                  </a:cubicBezTo>
                  <a:cubicBezTo>
                    <a:pt x="1396073" y="228895"/>
                    <a:pt x="1386057" y="238908"/>
                    <a:pt x="1386057" y="251264"/>
                  </a:cubicBezTo>
                  <a:lnTo>
                    <a:pt x="1386057" y="1147471"/>
                  </a:lnTo>
                  <a:lnTo>
                    <a:pt x="1216060" y="1147471"/>
                  </a:lnTo>
                  <a:lnTo>
                    <a:pt x="1216060" y="46970"/>
                  </a:lnTo>
                  <a:lnTo>
                    <a:pt x="1386057" y="46970"/>
                  </a:lnTo>
                  <a:lnTo>
                    <a:pt x="1386057" y="143899"/>
                  </a:lnTo>
                  <a:cubicBezTo>
                    <a:pt x="1386057" y="156255"/>
                    <a:pt x="1396073" y="166268"/>
                    <a:pt x="1408426" y="166268"/>
                  </a:cubicBezTo>
                  <a:cubicBezTo>
                    <a:pt x="1420779" y="166268"/>
                    <a:pt x="1430795" y="156255"/>
                    <a:pt x="1430795" y="143899"/>
                  </a:cubicBezTo>
                  <a:lnTo>
                    <a:pt x="1430795" y="24601"/>
                  </a:lnTo>
                  <a:cubicBezTo>
                    <a:pt x="1430795" y="12246"/>
                    <a:pt x="1420779" y="2232"/>
                    <a:pt x="1408426" y="2232"/>
                  </a:cubicBezTo>
                  <a:lnTo>
                    <a:pt x="1193694" y="2232"/>
                  </a:lnTo>
                  <a:cubicBezTo>
                    <a:pt x="1181341" y="2232"/>
                    <a:pt x="1171325" y="12246"/>
                    <a:pt x="1171325" y="24601"/>
                  </a:cubicBezTo>
                  <a:lnTo>
                    <a:pt x="1171325" y="1147471"/>
                  </a:lnTo>
                  <a:lnTo>
                    <a:pt x="1072905" y="1147471"/>
                  </a:lnTo>
                  <a:lnTo>
                    <a:pt x="1072905" y="263194"/>
                  </a:lnTo>
                  <a:cubicBezTo>
                    <a:pt x="1072905" y="250838"/>
                    <a:pt x="1062889" y="240825"/>
                    <a:pt x="1050536" y="240825"/>
                  </a:cubicBezTo>
                  <a:lnTo>
                    <a:pt x="835804" y="240825"/>
                  </a:lnTo>
                  <a:cubicBezTo>
                    <a:pt x="823451" y="240825"/>
                    <a:pt x="813435" y="250838"/>
                    <a:pt x="813435" y="263194"/>
                  </a:cubicBezTo>
                  <a:lnTo>
                    <a:pt x="813435" y="1147471"/>
                  </a:lnTo>
                  <a:lnTo>
                    <a:pt x="715015" y="1147471"/>
                  </a:lnTo>
                  <a:lnTo>
                    <a:pt x="715015" y="430206"/>
                  </a:lnTo>
                  <a:cubicBezTo>
                    <a:pt x="715015" y="417850"/>
                    <a:pt x="704999" y="407837"/>
                    <a:pt x="692646" y="407837"/>
                  </a:cubicBezTo>
                  <a:lnTo>
                    <a:pt x="477914" y="407837"/>
                  </a:lnTo>
                  <a:cubicBezTo>
                    <a:pt x="465561" y="407837"/>
                    <a:pt x="455545" y="417850"/>
                    <a:pt x="455545" y="430206"/>
                  </a:cubicBezTo>
                  <a:lnTo>
                    <a:pt x="455545" y="1147471"/>
                  </a:lnTo>
                  <a:lnTo>
                    <a:pt x="357125" y="1147471"/>
                  </a:lnTo>
                  <a:lnTo>
                    <a:pt x="357125" y="621081"/>
                  </a:lnTo>
                  <a:cubicBezTo>
                    <a:pt x="357125" y="608725"/>
                    <a:pt x="347109" y="598712"/>
                    <a:pt x="334756" y="598712"/>
                  </a:cubicBezTo>
                  <a:lnTo>
                    <a:pt x="120036" y="598712"/>
                  </a:lnTo>
                  <a:cubicBezTo>
                    <a:pt x="107683" y="598712"/>
                    <a:pt x="97667" y="608725"/>
                    <a:pt x="97667" y="621081"/>
                  </a:cubicBezTo>
                  <a:lnTo>
                    <a:pt x="97667" y="1147471"/>
                  </a:lnTo>
                  <a:lnTo>
                    <a:pt x="24601" y="1147471"/>
                  </a:lnTo>
                  <a:cubicBezTo>
                    <a:pt x="12249" y="1147471"/>
                    <a:pt x="2232" y="1157484"/>
                    <a:pt x="2232" y="1169840"/>
                  </a:cubicBezTo>
                  <a:cubicBezTo>
                    <a:pt x="2232" y="1182195"/>
                    <a:pt x="12249" y="1192209"/>
                    <a:pt x="24601" y="1192209"/>
                  </a:cubicBezTo>
                  <a:lnTo>
                    <a:pt x="1503867" y="1192209"/>
                  </a:lnTo>
                  <a:cubicBezTo>
                    <a:pt x="1516219" y="1192209"/>
                    <a:pt x="1526235" y="1182195"/>
                    <a:pt x="1526235" y="1169840"/>
                  </a:cubicBezTo>
                  <a:cubicBezTo>
                    <a:pt x="1526235" y="1157484"/>
                    <a:pt x="1516216" y="1147471"/>
                    <a:pt x="1503864" y="1147471"/>
                  </a:cubicBezTo>
                  <a:close/>
                  <a:moveTo>
                    <a:pt x="312402" y="1147471"/>
                  </a:moveTo>
                  <a:lnTo>
                    <a:pt x="142405" y="1147471"/>
                  </a:lnTo>
                  <a:lnTo>
                    <a:pt x="142405" y="643447"/>
                  </a:lnTo>
                  <a:lnTo>
                    <a:pt x="312402" y="643447"/>
                  </a:lnTo>
                  <a:lnTo>
                    <a:pt x="312402" y="1147471"/>
                  </a:lnTo>
                  <a:close/>
                  <a:moveTo>
                    <a:pt x="670286" y="1147471"/>
                  </a:moveTo>
                  <a:lnTo>
                    <a:pt x="500289" y="1147471"/>
                  </a:lnTo>
                  <a:lnTo>
                    <a:pt x="500289" y="452574"/>
                  </a:lnTo>
                  <a:lnTo>
                    <a:pt x="670286" y="452574"/>
                  </a:lnTo>
                  <a:lnTo>
                    <a:pt x="670286" y="1147471"/>
                  </a:lnTo>
                  <a:close/>
                  <a:moveTo>
                    <a:pt x="1028173" y="1147471"/>
                  </a:moveTo>
                  <a:lnTo>
                    <a:pt x="858176" y="1147471"/>
                  </a:lnTo>
                  <a:lnTo>
                    <a:pt x="858176" y="285560"/>
                  </a:lnTo>
                  <a:lnTo>
                    <a:pt x="1028173" y="285560"/>
                  </a:lnTo>
                  <a:lnTo>
                    <a:pt x="1028173" y="114747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14" name="PA-任意多边形: 形状 6905">
              <a:extLst>
                <a:ext uri="{FF2B5EF4-FFF2-40B4-BE49-F238E27FC236}">
                  <a16:creationId xmlns:a16="http://schemas.microsoft.com/office/drawing/2014/main" id="{DE6D5AE4-D853-40F8-A16A-6167A4A2D137}"/>
                </a:ext>
              </a:extLst>
            </p:cNvPr>
            <p:cNvSpPr/>
            <p:nvPr>
              <p:custDataLst>
                <p:tags r:id="rId7"/>
              </p:custDataLst>
            </p:nvPr>
          </p:nvSpPr>
          <p:spPr>
            <a:xfrm>
              <a:off x="9261062" y="7141890"/>
              <a:ext cx="214313" cy="428625"/>
            </a:xfrm>
            <a:custGeom>
              <a:avLst/>
              <a:gdLst>
                <a:gd name="connsiteX0" fmla="*/ 120039 w 214312"/>
                <a:gd name="connsiteY0" fmla="*/ 193105 h 428625"/>
                <a:gd name="connsiteX1" fmla="*/ 96179 w 214312"/>
                <a:gd name="connsiteY1" fmla="*/ 193105 h 428625"/>
                <a:gd name="connsiteX2" fmla="*/ 46970 w 214312"/>
                <a:gd name="connsiteY2" fmla="*/ 143896 h 428625"/>
                <a:gd name="connsiteX3" fmla="*/ 96179 w 214312"/>
                <a:gd name="connsiteY3" fmla="*/ 94687 h 428625"/>
                <a:gd name="connsiteX4" fmla="*/ 191616 w 214312"/>
                <a:gd name="connsiteY4" fmla="*/ 94687 h 428625"/>
                <a:gd name="connsiteX5" fmla="*/ 213985 w 214312"/>
                <a:gd name="connsiteY5" fmla="*/ 72319 h 428625"/>
                <a:gd name="connsiteX6" fmla="*/ 191616 w 214312"/>
                <a:gd name="connsiteY6" fmla="*/ 49950 h 428625"/>
                <a:gd name="connsiteX7" fmla="*/ 142405 w 214312"/>
                <a:gd name="connsiteY7" fmla="*/ 49950 h 428625"/>
                <a:gd name="connsiteX8" fmla="*/ 142405 w 214312"/>
                <a:gd name="connsiteY8" fmla="*/ 24601 h 428625"/>
                <a:gd name="connsiteX9" fmla="*/ 120036 w 214312"/>
                <a:gd name="connsiteY9" fmla="*/ 2232 h 428625"/>
                <a:gd name="connsiteX10" fmla="*/ 97667 w 214312"/>
                <a:gd name="connsiteY10" fmla="*/ 24601 h 428625"/>
                <a:gd name="connsiteX11" fmla="*/ 97667 w 214312"/>
                <a:gd name="connsiteY11" fmla="*/ 49953 h 428625"/>
                <a:gd name="connsiteX12" fmla="*/ 96179 w 214312"/>
                <a:gd name="connsiteY12" fmla="*/ 49953 h 428625"/>
                <a:gd name="connsiteX13" fmla="*/ 2232 w 214312"/>
                <a:gd name="connsiteY13" fmla="*/ 143899 h 428625"/>
                <a:gd name="connsiteX14" fmla="*/ 96179 w 214312"/>
                <a:gd name="connsiteY14" fmla="*/ 237842 h 428625"/>
                <a:gd name="connsiteX15" fmla="*/ 120039 w 214312"/>
                <a:gd name="connsiteY15" fmla="*/ 237842 h 428625"/>
                <a:gd name="connsiteX16" fmla="*/ 169247 w 214312"/>
                <a:gd name="connsiteY16" fmla="*/ 287051 h 428625"/>
                <a:gd name="connsiteX17" fmla="*/ 120039 w 214312"/>
                <a:gd name="connsiteY17" fmla="*/ 336259 h 428625"/>
                <a:gd name="connsiteX18" fmla="*/ 24601 w 214312"/>
                <a:gd name="connsiteY18" fmla="*/ 336259 h 428625"/>
                <a:gd name="connsiteX19" fmla="*/ 2232 w 214312"/>
                <a:gd name="connsiteY19" fmla="*/ 358628 h 428625"/>
                <a:gd name="connsiteX20" fmla="*/ 24601 w 214312"/>
                <a:gd name="connsiteY20" fmla="*/ 380997 h 428625"/>
                <a:gd name="connsiteX21" fmla="*/ 97670 w 214312"/>
                <a:gd name="connsiteY21" fmla="*/ 380997 h 428625"/>
                <a:gd name="connsiteX22" fmla="*/ 97670 w 214312"/>
                <a:gd name="connsiteY22" fmla="*/ 406348 h 428625"/>
                <a:gd name="connsiteX23" fmla="*/ 120039 w 214312"/>
                <a:gd name="connsiteY23" fmla="*/ 428717 h 428625"/>
                <a:gd name="connsiteX24" fmla="*/ 142408 w 214312"/>
                <a:gd name="connsiteY24" fmla="*/ 406348 h 428625"/>
                <a:gd name="connsiteX25" fmla="*/ 142408 w 214312"/>
                <a:gd name="connsiteY25" fmla="*/ 378288 h 428625"/>
                <a:gd name="connsiteX26" fmla="*/ 213985 w 214312"/>
                <a:gd name="connsiteY26" fmla="*/ 287054 h 428625"/>
                <a:gd name="connsiteX27" fmla="*/ 120039 w 214312"/>
                <a:gd name="connsiteY27" fmla="*/ 19310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312" h="428625">
                  <a:moveTo>
                    <a:pt x="120039" y="193105"/>
                  </a:moveTo>
                  <a:lnTo>
                    <a:pt x="96179" y="193105"/>
                  </a:lnTo>
                  <a:cubicBezTo>
                    <a:pt x="69044" y="193105"/>
                    <a:pt x="46970" y="171027"/>
                    <a:pt x="46970" y="143896"/>
                  </a:cubicBezTo>
                  <a:cubicBezTo>
                    <a:pt x="46970" y="116765"/>
                    <a:pt x="69047" y="94687"/>
                    <a:pt x="96179" y="94687"/>
                  </a:cubicBezTo>
                  <a:lnTo>
                    <a:pt x="191616" y="94687"/>
                  </a:lnTo>
                  <a:cubicBezTo>
                    <a:pt x="203969" y="94687"/>
                    <a:pt x="213985" y="84674"/>
                    <a:pt x="213985" y="72319"/>
                  </a:cubicBezTo>
                  <a:cubicBezTo>
                    <a:pt x="213985" y="59963"/>
                    <a:pt x="203969" y="49950"/>
                    <a:pt x="191616" y="49950"/>
                  </a:cubicBezTo>
                  <a:lnTo>
                    <a:pt x="142405" y="49950"/>
                  </a:lnTo>
                  <a:lnTo>
                    <a:pt x="142405" y="24601"/>
                  </a:lnTo>
                  <a:cubicBezTo>
                    <a:pt x="142405" y="12246"/>
                    <a:pt x="132389" y="2232"/>
                    <a:pt x="120036" y="2232"/>
                  </a:cubicBezTo>
                  <a:cubicBezTo>
                    <a:pt x="107683" y="2232"/>
                    <a:pt x="97667" y="12246"/>
                    <a:pt x="97667" y="24601"/>
                  </a:cubicBezTo>
                  <a:lnTo>
                    <a:pt x="97667" y="49953"/>
                  </a:lnTo>
                  <a:lnTo>
                    <a:pt x="96179" y="49953"/>
                  </a:lnTo>
                  <a:cubicBezTo>
                    <a:pt x="44378" y="49953"/>
                    <a:pt x="2232" y="92098"/>
                    <a:pt x="2232" y="143899"/>
                  </a:cubicBezTo>
                  <a:cubicBezTo>
                    <a:pt x="2232" y="195700"/>
                    <a:pt x="44378" y="237842"/>
                    <a:pt x="96179" y="237842"/>
                  </a:cubicBezTo>
                  <a:lnTo>
                    <a:pt x="120039" y="237842"/>
                  </a:lnTo>
                  <a:cubicBezTo>
                    <a:pt x="147173" y="237842"/>
                    <a:pt x="169247" y="259919"/>
                    <a:pt x="169247" y="287051"/>
                  </a:cubicBezTo>
                  <a:cubicBezTo>
                    <a:pt x="169247" y="314182"/>
                    <a:pt x="147170" y="336259"/>
                    <a:pt x="120039" y="336259"/>
                  </a:cubicBezTo>
                  <a:lnTo>
                    <a:pt x="24601" y="336259"/>
                  </a:lnTo>
                  <a:cubicBezTo>
                    <a:pt x="12249" y="336259"/>
                    <a:pt x="2232" y="346272"/>
                    <a:pt x="2232" y="358628"/>
                  </a:cubicBezTo>
                  <a:cubicBezTo>
                    <a:pt x="2232" y="370984"/>
                    <a:pt x="12249" y="380997"/>
                    <a:pt x="24601" y="380997"/>
                  </a:cubicBezTo>
                  <a:lnTo>
                    <a:pt x="97670" y="380997"/>
                  </a:lnTo>
                  <a:lnTo>
                    <a:pt x="97670" y="406348"/>
                  </a:lnTo>
                  <a:cubicBezTo>
                    <a:pt x="97670" y="418704"/>
                    <a:pt x="107686" y="428717"/>
                    <a:pt x="120039" y="428717"/>
                  </a:cubicBezTo>
                  <a:cubicBezTo>
                    <a:pt x="132392" y="428717"/>
                    <a:pt x="142408" y="418704"/>
                    <a:pt x="142408" y="406348"/>
                  </a:cubicBezTo>
                  <a:lnTo>
                    <a:pt x="142408" y="378288"/>
                  </a:lnTo>
                  <a:cubicBezTo>
                    <a:pt x="183443" y="368225"/>
                    <a:pt x="213985" y="331149"/>
                    <a:pt x="213985" y="287054"/>
                  </a:cubicBezTo>
                  <a:cubicBezTo>
                    <a:pt x="213982" y="235250"/>
                    <a:pt x="171840" y="193105"/>
                    <a:pt x="120039" y="19310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
        <p:nvSpPr>
          <p:cNvPr id="15" name="icon_2">
            <a:extLst>
              <a:ext uri="{FF2B5EF4-FFF2-40B4-BE49-F238E27FC236}">
                <a16:creationId xmlns:a16="http://schemas.microsoft.com/office/drawing/2014/main" id="{6D75F773-E61B-4F57-BA56-514931C99E16}"/>
              </a:ext>
            </a:extLst>
          </p:cNvPr>
          <p:cNvSpPr>
            <a:spLocks noChangeAspect="1"/>
          </p:cNvSpPr>
          <p:nvPr>
            <p:custDataLst>
              <p:tags r:id="rId3"/>
            </p:custDataLst>
          </p:nvPr>
        </p:nvSpPr>
        <p:spPr bwMode="auto">
          <a:xfrm>
            <a:off x="1069956" y="3408615"/>
            <a:ext cx="237067" cy="355600"/>
          </a:xfrm>
          <a:custGeom>
            <a:avLst/>
            <a:gdLst>
              <a:gd name="T0" fmla="*/ 907356 w 545"/>
              <a:gd name="T1" fmla="*/ 1070349 h 619"/>
              <a:gd name="T2" fmla="*/ 259874 w 545"/>
              <a:gd name="T3" fmla="*/ 1113977 h 619"/>
              <a:gd name="T4" fmla="*/ 907356 w 545"/>
              <a:gd name="T5" fmla="*/ 1198326 h 619"/>
              <a:gd name="T6" fmla="*/ 907356 w 545"/>
              <a:gd name="T7" fmla="*/ 1070349 h 619"/>
              <a:gd name="T8" fmla="*/ 907356 w 545"/>
              <a:gd name="T9" fmla="*/ 1369931 h 619"/>
              <a:gd name="T10" fmla="*/ 259874 w 545"/>
              <a:gd name="T11" fmla="*/ 1413559 h 619"/>
              <a:gd name="T12" fmla="*/ 907356 w 545"/>
              <a:gd name="T13" fmla="*/ 1457187 h 619"/>
              <a:gd name="T14" fmla="*/ 907356 w 545"/>
              <a:gd name="T15" fmla="*/ 1369931 h 619"/>
              <a:gd name="T16" fmla="*/ 1037292 w 545"/>
              <a:gd name="T17" fmla="*/ 215233 h 619"/>
              <a:gd name="T18" fmla="*/ 907356 w 545"/>
              <a:gd name="T19" fmla="*/ 84348 h 619"/>
              <a:gd name="T20" fmla="*/ 583615 w 545"/>
              <a:gd name="T21" fmla="*/ 0 h 619"/>
              <a:gd name="T22" fmla="*/ 290706 w 545"/>
              <a:gd name="T23" fmla="*/ 84348 h 619"/>
              <a:gd name="T24" fmla="*/ 160769 w 545"/>
              <a:gd name="T25" fmla="*/ 215233 h 619"/>
              <a:gd name="T26" fmla="*/ 0 w 545"/>
              <a:gd name="T27" fmla="*/ 1585164 h 619"/>
              <a:gd name="T28" fmla="*/ 1037292 w 545"/>
              <a:gd name="T29" fmla="*/ 1797488 h 619"/>
              <a:gd name="T30" fmla="*/ 1198062 w 545"/>
              <a:gd name="T31" fmla="*/ 427558 h 619"/>
              <a:gd name="T32" fmla="*/ 389811 w 545"/>
              <a:gd name="T33" fmla="*/ 215233 h 619"/>
              <a:gd name="T34" fmla="*/ 486713 w 545"/>
              <a:gd name="T35" fmla="*/ 215233 h 619"/>
              <a:gd name="T36" fmla="*/ 713551 w 545"/>
              <a:gd name="T37" fmla="*/ 215233 h 619"/>
              <a:gd name="T38" fmla="*/ 810453 w 545"/>
              <a:gd name="T39" fmla="*/ 427558 h 619"/>
              <a:gd name="T40" fmla="*/ 389811 w 545"/>
              <a:gd name="T41" fmla="*/ 215233 h 619"/>
              <a:gd name="T42" fmla="*/ 1101160 w 545"/>
              <a:gd name="T43" fmla="*/ 1585164 h 619"/>
              <a:gd name="T44" fmla="*/ 160769 w 545"/>
              <a:gd name="T45" fmla="*/ 1713140 h 619"/>
              <a:gd name="T46" fmla="*/ 63867 w 545"/>
              <a:gd name="T47" fmla="*/ 427558 h 619"/>
              <a:gd name="T48" fmla="*/ 290706 w 545"/>
              <a:gd name="T49" fmla="*/ 343210 h 619"/>
              <a:gd name="T50" fmla="*/ 907356 w 545"/>
              <a:gd name="T51" fmla="*/ 558443 h 619"/>
              <a:gd name="T52" fmla="*/ 1037292 w 545"/>
              <a:gd name="T53" fmla="*/ 343210 h 619"/>
              <a:gd name="T54" fmla="*/ 1101160 w 545"/>
              <a:gd name="T55" fmla="*/ 1585164 h 619"/>
              <a:gd name="T56" fmla="*/ 907356 w 545"/>
              <a:gd name="T57" fmla="*/ 770768 h 619"/>
              <a:gd name="T58" fmla="*/ 259874 w 545"/>
              <a:gd name="T59" fmla="*/ 858024 h 619"/>
              <a:gd name="T60" fmla="*/ 907356 w 545"/>
              <a:gd name="T61" fmla="*/ 898744 h 619"/>
              <a:gd name="T62" fmla="*/ 907356 w 545"/>
              <a:gd name="T63" fmla="*/ 770768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16" name="icon_3">
            <a:extLst>
              <a:ext uri="{FF2B5EF4-FFF2-40B4-BE49-F238E27FC236}">
                <a16:creationId xmlns:a16="http://schemas.microsoft.com/office/drawing/2014/main" id="{DB1CEF94-498C-46B6-B5D2-B1FCD04C5032}"/>
              </a:ext>
            </a:extLst>
          </p:cNvPr>
          <p:cNvGrpSpPr>
            <a:grpSpLocks noChangeAspect="1"/>
          </p:cNvGrpSpPr>
          <p:nvPr>
            <p:custDataLst>
              <p:tags r:id="rId4"/>
            </p:custDataLst>
          </p:nvPr>
        </p:nvGrpSpPr>
        <p:grpSpPr>
          <a:xfrm>
            <a:off x="1069632" y="4690456"/>
            <a:ext cx="336709" cy="355600"/>
            <a:chOff x="9151785" y="22352838"/>
            <a:chExt cx="1482811" cy="1565189"/>
          </a:xfrm>
          <a:solidFill>
            <a:schemeClr val="accent1"/>
          </a:solidFill>
        </p:grpSpPr>
        <p:sp>
          <p:nvSpPr>
            <p:cNvPr id="17" name="PA-任意多边形: 形状 1397">
              <a:extLst>
                <a:ext uri="{FF2B5EF4-FFF2-40B4-BE49-F238E27FC236}">
                  <a16:creationId xmlns:a16="http://schemas.microsoft.com/office/drawing/2014/main" id="{0A6A6A89-F996-457D-8596-08BA5BE28A4D}"/>
                </a:ext>
              </a:extLst>
            </p:cNvPr>
            <p:cNvSpPr/>
            <p:nvPr>
              <p:custDataLst>
                <p:tags r:id="rId5"/>
              </p:custDataLst>
            </p:nvPr>
          </p:nvSpPr>
          <p:spPr>
            <a:xfrm>
              <a:off x="9151785" y="22352838"/>
              <a:ext cx="1482811" cy="1565189"/>
            </a:xfrm>
            <a:custGeom>
              <a:avLst/>
              <a:gdLst>
                <a:gd name="connsiteX0" fmla="*/ 1486188 w 1482810"/>
                <a:gd name="connsiteY0" fmla="*/ 1481225 h 1565189"/>
                <a:gd name="connsiteX1" fmla="*/ 1403810 w 1482810"/>
                <a:gd name="connsiteY1" fmla="*/ 1563603 h 1565189"/>
                <a:gd name="connsiteX2" fmla="*/ 113270 w 1482810"/>
                <a:gd name="connsiteY2" fmla="*/ 1563603 h 1565189"/>
                <a:gd name="connsiteX3" fmla="*/ 30892 w 1482810"/>
                <a:gd name="connsiteY3" fmla="*/ 1481225 h 1565189"/>
                <a:gd name="connsiteX4" fmla="*/ 30892 w 1482810"/>
                <a:gd name="connsiteY4" fmla="*/ 190603 h 1565189"/>
                <a:gd name="connsiteX5" fmla="*/ 113270 w 1482810"/>
                <a:gd name="connsiteY5" fmla="*/ 108225 h 1565189"/>
                <a:gd name="connsiteX6" fmla="*/ 195649 w 1482810"/>
                <a:gd name="connsiteY6" fmla="*/ 190603 h 1565189"/>
                <a:gd name="connsiteX7" fmla="*/ 195649 w 1482810"/>
                <a:gd name="connsiteY7" fmla="*/ 1398805 h 1565189"/>
                <a:gd name="connsiteX8" fmla="*/ 392863 w 1482810"/>
                <a:gd name="connsiteY8" fmla="*/ 1398805 h 1565189"/>
                <a:gd name="connsiteX9" fmla="*/ 387837 w 1482810"/>
                <a:gd name="connsiteY9" fmla="*/ 1371291 h 1565189"/>
                <a:gd name="connsiteX10" fmla="*/ 387837 w 1482810"/>
                <a:gd name="connsiteY10" fmla="*/ 575063 h 1565189"/>
                <a:gd name="connsiteX11" fmla="*/ 470216 w 1482810"/>
                <a:gd name="connsiteY11" fmla="*/ 492685 h 1565189"/>
                <a:gd name="connsiteX12" fmla="*/ 552594 w 1482810"/>
                <a:gd name="connsiteY12" fmla="*/ 575063 h 1565189"/>
                <a:gd name="connsiteX13" fmla="*/ 552594 w 1482810"/>
                <a:gd name="connsiteY13" fmla="*/ 1371373 h 1565189"/>
                <a:gd name="connsiteX14" fmla="*/ 547569 w 1482810"/>
                <a:gd name="connsiteY14" fmla="*/ 1398805 h 1565189"/>
                <a:gd name="connsiteX15" fmla="*/ 708701 w 1482810"/>
                <a:gd name="connsiteY15" fmla="*/ 1398805 h 1565189"/>
                <a:gd name="connsiteX16" fmla="*/ 703635 w 1482810"/>
                <a:gd name="connsiteY16" fmla="*/ 1371373 h 1565189"/>
                <a:gd name="connsiteX17" fmla="*/ 703635 w 1482810"/>
                <a:gd name="connsiteY17" fmla="*/ 849630 h 1565189"/>
                <a:gd name="connsiteX18" fmla="*/ 786013 w 1482810"/>
                <a:gd name="connsiteY18" fmla="*/ 767252 h 1565189"/>
                <a:gd name="connsiteX19" fmla="*/ 868392 w 1482810"/>
                <a:gd name="connsiteY19" fmla="*/ 849630 h 1565189"/>
                <a:gd name="connsiteX20" fmla="*/ 868392 w 1482810"/>
                <a:gd name="connsiteY20" fmla="*/ 1371332 h 1565189"/>
                <a:gd name="connsiteX21" fmla="*/ 863325 w 1482810"/>
                <a:gd name="connsiteY21" fmla="*/ 1398847 h 1565189"/>
                <a:gd name="connsiteX22" fmla="*/ 1024458 w 1482810"/>
                <a:gd name="connsiteY22" fmla="*/ 1398847 h 1565189"/>
                <a:gd name="connsiteX23" fmla="*/ 1019432 w 1482810"/>
                <a:gd name="connsiteY23" fmla="*/ 1371332 h 1565189"/>
                <a:gd name="connsiteX24" fmla="*/ 1019432 w 1482810"/>
                <a:gd name="connsiteY24" fmla="*/ 1110522 h 1565189"/>
                <a:gd name="connsiteX25" fmla="*/ 1101811 w 1482810"/>
                <a:gd name="connsiteY25" fmla="*/ 1028144 h 1565189"/>
                <a:gd name="connsiteX26" fmla="*/ 1184189 w 1482810"/>
                <a:gd name="connsiteY26" fmla="*/ 1110522 h 1565189"/>
                <a:gd name="connsiteX27" fmla="*/ 1184189 w 1482810"/>
                <a:gd name="connsiteY27" fmla="*/ 1371332 h 1565189"/>
                <a:gd name="connsiteX28" fmla="*/ 1179164 w 1482810"/>
                <a:gd name="connsiteY28" fmla="*/ 1398847 h 1565189"/>
                <a:gd name="connsiteX29" fmla="*/ 1403810 w 1482810"/>
                <a:gd name="connsiteY29" fmla="*/ 1398847 h 1565189"/>
                <a:gd name="connsiteX30" fmla="*/ 1486188 w 1482810"/>
                <a:gd name="connsiteY30" fmla="*/ 1481225 h 1565189"/>
                <a:gd name="connsiteX31" fmla="*/ 1220436 w 1482810"/>
                <a:gd name="connsiteY31" fmla="*/ 799750 h 1565189"/>
                <a:gd name="connsiteX32" fmla="*/ 1053743 w 1482810"/>
                <a:gd name="connsiteY32" fmla="*/ 799750 h 1565189"/>
                <a:gd name="connsiteX33" fmla="*/ 991959 w 1482810"/>
                <a:gd name="connsiteY33" fmla="*/ 861534 h 1565189"/>
                <a:gd name="connsiteX34" fmla="*/ 1053743 w 1482810"/>
                <a:gd name="connsiteY34" fmla="*/ 923318 h 1565189"/>
                <a:gd name="connsiteX35" fmla="*/ 1383257 w 1482810"/>
                <a:gd name="connsiteY35" fmla="*/ 923318 h 1565189"/>
                <a:gd name="connsiteX36" fmla="*/ 1445040 w 1482810"/>
                <a:gd name="connsiteY36" fmla="*/ 861534 h 1565189"/>
                <a:gd name="connsiteX37" fmla="*/ 1445040 w 1482810"/>
                <a:gd name="connsiteY37" fmla="*/ 532020 h 1565189"/>
                <a:gd name="connsiteX38" fmla="*/ 1383257 w 1482810"/>
                <a:gd name="connsiteY38" fmla="*/ 470236 h 1565189"/>
                <a:gd name="connsiteX39" fmla="*/ 1321473 w 1482810"/>
                <a:gd name="connsiteY39" fmla="*/ 532020 h 1565189"/>
                <a:gd name="connsiteX40" fmla="*/ 1321473 w 1482810"/>
                <a:gd name="connsiteY40" fmla="*/ 726104 h 1565189"/>
                <a:gd name="connsiteX41" fmla="*/ 644364 w 1482810"/>
                <a:gd name="connsiteY41" fmla="*/ 48995 h 1565189"/>
                <a:gd name="connsiteX42" fmla="*/ 557043 w 1482810"/>
                <a:gd name="connsiteY42" fmla="*/ 48995 h 1565189"/>
                <a:gd name="connsiteX43" fmla="*/ 557043 w 1482810"/>
                <a:gd name="connsiteY43" fmla="*/ 136357 h 1565189"/>
                <a:gd name="connsiteX44" fmla="*/ 1220436 w 1482810"/>
                <a:gd name="connsiteY44" fmla="*/ 799750 h 156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82810" h="1565189">
                  <a:moveTo>
                    <a:pt x="1486188" y="1481225"/>
                  </a:moveTo>
                  <a:cubicBezTo>
                    <a:pt x="1486188" y="1526698"/>
                    <a:pt x="1449283" y="1563603"/>
                    <a:pt x="1403810" y="1563603"/>
                  </a:cubicBezTo>
                  <a:lnTo>
                    <a:pt x="113270" y="1563603"/>
                  </a:lnTo>
                  <a:cubicBezTo>
                    <a:pt x="67797" y="1563603"/>
                    <a:pt x="30892" y="1526698"/>
                    <a:pt x="30892" y="1481225"/>
                  </a:cubicBezTo>
                  <a:lnTo>
                    <a:pt x="30892" y="190603"/>
                  </a:lnTo>
                  <a:cubicBezTo>
                    <a:pt x="30892" y="145130"/>
                    <a:pt x="67797" y="108225"/>
                    <a:pt x="113270" y="108225"/>
                  </a:cubicBezTo>
                  <a:cubicBezTo>
                    <a:pt x="158743" y="108225"/>
                    <a:pt x="195649" y="145130"/>
                    <a:pt x="195649" y="190603"/>
                  </a:cubicBezTo>
                  <a:lnTo>
                    <a:pt x="195649" y="1398805"/>
                  </a:lnTo>
                  <a:lnTo>
                    <a:pt x="392863" y="1398805"/>
                  </a:lnTo>
                  <a:cubicBezTo>
                    <a:pt x="389814" y="1390197"/>
                    <a:pt x="387837" y="1381012"/>
                    <a:pt x="387837" y="1371291"/>
                  </a:cubicBezTo>
                  <a:lnTo>
                    <a:pt x="387837" y="575063"/>
                  </a:lnTo>
                  <a:cubicBezTo>
                    <a:pt x="387837" y="529590"/>
                    <a:pt x="424743" y="492685"/>
                    <a:pt x="470216" y="492685"/>
                  </a:cubicBezTo>
                  <a:cubicBezTo>
                    <a:pt x="515689" y="492685"/>
                    <a:pt x="552594" y="529590"/>
                    <a:pt x="552594" y="575063"/>
                  </a:cubicBezTo>
                  <a:lnTo>
                    <a:pt x="552594" y="1371373"/>
                  </a:lnTo>
                  <a:cubicBezTo>
                    <a:pt x="552594" y="1381012"/>
                    <a:pt x="550617" y="1390197"/>
                    <a:pt x="547569" y="1398805"/>
                  </a:cubicBezTo>
                  <a:lnTo>
                    <a:pt x="708701" y="1398805"/>
                  </a:lnTo>
                  <a:cubicBezTo>
                    <a:pt x="705653" y="1390197"/>
                    <a:pt x="703635" y="1381012"/>
                    <a:pt x="703635" y="1371373"/>
                  </a:cubicBezTo>
                  <a:lnTo>
                    <a:pt x="703635" y="849630"/>
                  </a:lnTo>
                  <a:cubicBezTo>
                    <a:pt x="703635" y="804157"/>
                    <a:pt x="740540" y="767252"/>
                    <a:pt x="786013" y="767252"/>
                  </a:cubicBezTo>
                  <a:cubicBezTo>
                    <a:pt x="831486" y="767252"/>
                    <a:pt x="868392" y="804157"/>
                    <a:pt x="868392" y="849630"/>
                  </a:cubicBezTo>
                  <a:lnTo>
                    <a:pt x="868392" y="1371332"/>
                  </a:lnTo>
                  <a:cubicBezTo>
                    <a:pt x="868392" y="1381012"/>
                    <a:pt x="866415" y="1390238"/>
                    <a:pt x="863325" y="1398847"/>
                  </a:cubicBezTo>
                  <a:lnTo>
                    <a:pt x="1024458" y="1398847"/>
                  </a:lnTo>
                  <a:cubicBezTo>
                    <a:pt x="1021410" y="1390238"/>
                    <a:pt x="1019432" y="1381012"/>
                    <a:pt x="1019432" y="1371332"/>
                  </a:cubicBezTo>
                  <a:lnTo>
                    <a:pt x="1019432" y="1110522"/>
                  </a:lnTo>
                  <a:cubicBezTo>
                    <a:pt x="1019432" y="1065050"/>
                    <a:pt x="1056338" y="1028144"/>
                    <a:pt x="1101811" y="1028144"/>
                  </a:cubicBezTo>
                  <a:cubicBezTo>
                    <a:pt x="1147284" y="1028144"/>
                    <a:pt x="1184189" y="1065050"/>
                    <a:pt x="1184189" y="1110522"/>
                  </a:cubicBezTo>
                  <a:lnTo>
                    <a:pt x="1184189" y="1371332"/>
                  </a:lnTo>
                  <a:cubicBezTo>
                    <a:pt x="1184189" y="1381012"/>
                    <a:pt x="1182212" y="1390238"/>
                    <a:pt x="1179164" y="1398847"/>
                  </a:cubicBezTo>
                  <a:lnTo>
                    <a:pt x="1403810" y="1398847"/>
                  </a:lnTo>
                  <a:cubicBezTo>
                    <a:pt x="1449365" y="1398847"/>
                    <a:pt x="1486188" y="1435752"/>
                    <a:pt x="1486188" y="1481225"/>
                  </a:cubicBezTo>
                  <a:close/>
                  <a:moveTo>
                    <a:pt x="1220436" y="799750"/>
                  </a:moveTo>
                  <a:lnTo>
                    <a:pt x="1053743" y="799750"/>
                  </a:lnTo>
                  <a:cubicBezTo>
                    <a:pt x="1019638" y="799750"/>
                    <a:pt x="991959" y="827347"/>
                    <a:pt x="991959" y="861534"/>
                  </a:cubicBezTo>
                  <a:cubicBezTo>
                    <a:pt x="991959" y="895721"/>
                    <a:pt x="1019638" y="923318"/>
                    <a:pt x="1053743" y="923318"/>
                  </a:cubicBezTo>
                  <a:lnTo>
                    <a:pt x="1383257" y="923318"/>
                  </a:lnTo>
                  <a:cubicBezTo>
                    <a:pt x="1417361" y="923318"/>
                    <a:pt x="1445040" y="895721"/>
                    <a:pt x="1445040" y="861534"/>
                  </a:cubicBezTo>
                  <a:lnTo>
                    <a:pt x="1445040" y="532020"/>
                  </a:lnTo>
                  <a:cubicBezTo>
                    <a:pt x="1445040" y="497874"/>
                    <a:pt x="1417361" y="470236"/>
                    <a:pt x="1383257" y="470236"/>
                  </a:cubicBezTo>
                  <a:cubicBezTo>
                    <a:pt x="1349152" y="470236"/>
                    <a:pt x="1321473" y="497874"/>
                    <a:pt x="1321473" y="532020"/>
                  </a:cubicBezTo>
                  <a:lnTo>
                    <a:pt x="1321473" y="726104"/>
                  </a:lnTo>
                  <a:lnTo>
                    <a:pt x="644364" y="48995"/>
                  </a:lnTo>
                  <a:cubicBezTo>
                    <a:pt x="620227" y="24858"/>
                    <a:pt x="581179" y="24858"/>
                    <a:pt x="557043" y="48995"/>
                  </a:cubicBezTo>
                  <a:cubicBezTo>
                    <a:pt x="532865" y="73090"/>
                    <a:pt x="532865" y="112261"/>
                    <a:pt x="557043" y="136357"/>
                  </a:cubicBezTo>
                  <a:lnTo>
                    <a:pt x="1220436" y="7997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8944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024404" y="563945"/>
            <a:ext cx="605877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32" name="文本框 31">
            <a:extLst>
              <a:ext uri="{FF2B5EF4-FFF2-40B4-BE49-F238E27FC236}">
                <a16:creationId xmlns:a16="http://schemas.microsoft.com/office/drawing/2014/main" id="{31B6A34C-3C6D-41B5-985C-9AC061908B16}"/>
              </a:ext>
            </a:extLst>
          </p:cNvPr>
          <p:cNvSpPr txBox="1"/>
          <p:nvPr/>
        </p:nvSpPr>
        <p:spPr>
          <a:xfrm>
            <a:off x="2117831"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正样本</a:t>
            </a:r>
          </a:p>
        </p:txBody>
      </p:sp>
      <p:sp>
        <p:nvSpPr>
          <p:cNvPr id="33" name="文本框 32">
            <a:extLst>
              <a:ext uri="{FF2B5EF4-FFF2-40B4-BE49-F238E27FC236}">
                <a16:creationId xmlns:a16="http://schemas.microsoft.com/office/drawing/2014/main" id="{EEED772E-EA1D-4926-A5B9-056D43677F45}"/>
              </a:ext>
            </a:extLst>
          </p:cNvPr>
          <p:cNvSpPr txBox="1"/>
          <p:nvPr/>
        </p:nvSpPr>
        <p:spPr>
          <a:xfrm>
            <a:off x="7726177" y="1213985"/>
            <a:ext cx="1050288"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未标记样本</a:t>
            </a:r>
          </a:p>
        </p:txBody>
      </p:sp>
      <p:sp>
        <p:nvSpPr>
          <p:cNvPr id="34" name="流程图: 接点 33">
            <a:extLst>
              <a:ext uri="{FF2B5EF4-FFF2-40B4-BE49-F238E27FC236}">
                <a16:creationId xmlns:a16="http://schemas.microsoft.com/office/drawing/2014/main" id="{5F3E1B8B-B71C-4A67-B693-717DEC173C31}"/>
              </a:ext>
            </a:extLst>
          </p:cNvPr>
          <p:cNvSpPr/>
          <p:nvPr/>
        </p:nvSpPr>
        <p:spPr>
          <a:xfrm>
            <a:off x="3348451" y="13121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文本框 34">
            <a:extLst>
              <a:ext uri="{FF2B5EF4-FFF2-40B4-BE49-F238E27FC236}">
                <a16:creationId xmlns:a16="http://schemas.microsoft.com/office/drawing/2014/main" id="{12769357-D73E-4DF9-9C95-50DC12CE8655}"/>
              </a:ext>
            </a:extLst>
          </p:cNvPr>
          <p:cNvSpPr txBox="1"/>
          <p:nvPr/>
        </p:nvSpPr>
        <p:spPr>
          <a:xfrm>
            <a:off x="5067026"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负样本</a:t>
            </a:r>
          </a:p>
        </p:txBody>
      </p:sp>
      <p:sp>
        <p:nvSpPr>
          <p:cNvPr id="36" name="流程图: 接点 35">
            <a:extLst>
              <a:ext uri="{FF2B5EF4-FFF2-40B4-BE49-F238E27FC236}">
                <a16:creationId xmlns:a16="http://schemas.microsoft.com/office/drawing/2014/main" id="{100E598A-6DBA-431B-8AA0-D272F9106916}"/>
              </a:ext>
            </a:extLst>
          </p:cNvPr>
          <p:cNvSpPr/>
          <p:nvPr/>
        </p:nvSpPr>
        <p:spPr>
          <a:xfrm>
            <a:off x="9087043" y="13251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8C8AB36A-95A2-4309-AB34-2CD6D050BED3}"/>
              </a:ext>
            </a:extLst>
          </p:cNvPr>
          <p:cNvSpPr/>
          <p:nvPr/>
        </p:nvSpPr>
        <p:spPr>
          <a:xfrm>
            <a:off x="6314739" y="1307892"/>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cxnSp>
        <p:nvCxnSpPr>
          <p:cNvPr id="102" name="直接箭头连接符 101">
            <a:extLst>
              <a:ext uri="{FF2B5EF4-FFF2-40B4-BE49-F238E27FC236}">
                <a16:creationId xmlns:a16="http://schemas.microsoft.com/office/drawing/2014/main" id="{B9AACB20-FD07-4EDB-BDC6-E8274154E3C1}"/>
              </a:ext>
            </a:extLst>
          </p:cNvPr>
          <p:cNvCxnSpPr>
            <a:cxnSpLocks/>
          </p:cNvCxnSpPr>
          <p:nvPr/>
        </p:nvCxnSpPr>
        <p:spPr>
          <a:xfrm>
            <a:off x="2401349" y="2791518"/>
            <a:ext cx="0" cy="856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3" name="矩形 102">
            <a:extLst>
              <a:ext uri="{FF2B5EF4-FFF2-40B4-BE49-F238E27FC236}">
                <a16:creationId xmlns:a16="http://schemas.microsoft.com/office/drawing/2014/main" id="{4A8F5C42-F930-4883-ADD5-731055D1299D}"/>
              </a:ext>
            </a:extLst>
          </p:cNvPr>
          <p:cNvSpPr/>
          <p:nvPr/>
        </p:nvSpPr>
        <p:spPr>
          <a:xfrm>
            <a:off x="1666753" y="180116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569A7C22-4277-4464-BA51-C2FDC7FFDDB3}"/>
              </a:ext>
            </a:extLst>
          </p:cNvPr>
          <p:cNvSpPr/>
          <p:nvPr/>
        </p:nvSpPr>
        <p:spPr>
          <a:xfrm>
            <a:off x="2072907" y="20408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E749FA4B-B7C4-4959-96BA-C443BC74D315}"/>
              </a:ext>
            </a:extLst>
          </p:cNvPr>
          <p:cNvSpPr/>
          <p:nvPr/>
        </p:nvSpPr>
        <p:spPr>
          <a:xfrm>
            <a:off x="2691390" y="198537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6" name="流程图: 接点 105">
            <a:extLst>
              <a:ext uri="{FF2B5EF4-FFF2-40B4-BE49-F238E27FC236}">
                <a16:creationId xmlns:a16="http://schemas.microsoft.com/office/drawing/2014/main" id="{EF10ADF6-9726-486D-8381-8F78554A674D}"/>
              </a:ext>
            </a:extLst>
          </p:cNvPr>
          <p:cNvSpPr/>
          <p:nvPr/>
        </p:nvSpPr>
        <p:spPr>
          <a:xfrm>
            <a:off x="1936430" y="24440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05D24A33-5D13-4AD3-B77F-CC64ABC385DE}"/>
              </a:ext>
            </a:extLst>
          </p:cNvPr>
          <p:cNvSpPr/>
          <p:nvPr/>
        </p:nvSpPr>
        <p:spPr>
          <a:xfrm>
            <a:off x="2938105" y="252581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7687715B-EF48-40AA-A585-8C8A248A4AAC}"/>
              </a:ext>
            </a:extLst>
          </p:cNvPr>
          <p:cNvSpPr/>
          <p:nvPr/>
        </p:nvSpPr>
        <p:spPr>
          <a:xfrm>
            <a:off x="2310385" y="262456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EEF026F1-EA46-45EB-823E-91F9053983D3}"/>
              </a:ext>
            </a:extLst>
          </p:cNvPr>
          <p:cNvSpPr/>
          <p:nvPr/>
        </p:nvSpPr>
        <p:spPr>
          <a:xfrm>
            <a:off x="2180907"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5CE91CC8-F2B7-40F3-9061-6CAD6849925B}"/>
              </a:ext>
            </a:extLst>
          </p:cNvPr>
          <p:cNvSpPr/>
          <p:nvPr/>
        </p:nvSpPr>
        <p:spPr>
          <a:xfrm>
            <a:off x="1821004" y="20146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22B44717-2529-4F37-8964-D3067F9F23F5}"/>
              </a:ext>
            </a:extLst>
          </p:cNvPr>
          <p:cNvSpPr/>
          <p:nvPr/>
        </p:nvSpPr>
        <p:spPr>
          <a:xfrm>
            <a:off x="1946816" y="261957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8F1CA7C3-970A-46D4-BA4B-39F14AA4C1D3}"/>
              </a:ext>
            </a:extLst>
          </p:cNvPr>
          <p:cNvSpPr/>
          <p:nvPr/>
        </p:nvSpPr>
        <p:spPr>
          <a:xfrm>
            <a:off x="2510490" y="25938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9E8F176F-1856-45A8-B11A-C83694476C64}"/>
              </a:ext>
            </a:extLst>
          </p:cNvPr>
          <p:cNvSpPr/>
          <p:nvPr/>
        </p:nvSpPr>
        <p:spPr>
          <a:xfrm>
            <a:off x="2517507" y="21829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4" name="流程图: 接点 113">
            <a:extLst>
              <a:ext uri="{FF2B5EF4-FFF2-40B4-BE49-F238E27FC236}">
                <a16:creationId xmlns:a16="http://schemas.microsoft.com/office/drawing/2014/main" id="{A9057962-07D0-4871-BE3F-7220F66E4A4E}"/>
              </a:ext>
            </a:extLst>
          </p:cNvPr>
          <p:cNvSpPr/>
          <p:nvPr/>
        </p:nvSpPr>
        <p:spPr>
          <a:xfrm>
            <a:off x="1736681" y="25087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5" name="流程图: 接点 114">
            <a:extLst>
              <a:ext uri="{FF2B5EF4-FFF2-40B4-BE49-F238E27FC236}">
                <a16:creationId xmlns:a16="http://schemas.microsoft.com/office/drawing/2014/main" id="{2F1405AC-7E50-4C0C-BCD0-646DBC05EF99}"/>
              </a:ext>
            </a:extLst>
          </p:cNvPr>
          <p:cNvSpPr/>
          <p:nvPr/>
        </p:nvSpPr>
        <p:spPr>
          <a:xfrm>
            <a:off x="2164296" y="24573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E3CE2693-238C-40D5-AB68-835FB60C1768}"/>
              </a:ext>
            </a:extLst>
          </p:cNvPr>
          <p:cNvSpPr/>
          <p:nvPr/>
        </p:nvSpPr>
        <p:spPr>
          <a:xfrm>
            <a:off x="2917844"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4D5C637E-9271-4063-896B-CE4765F36B61}"/>
              </a:ext>
            </a:extLst>
          </p:cNvPr>
          <p:cNvSpPr/>
          <p:nvPr/>
        </p:nvSpPr>
        <p:spPr>
          <a:xfrm>
            <a:off x="2562307" y="23697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74EAC067-9EEF-4FA7-8AA5-33288E716B14}"/>
              </a:ext>
            </a:extLst>
          </p:cNvPr>
          <p:cNvSpPr/>
          <p:nvPr/>
        </p:nvSpPr>
        <p:spPr>
          <a:xfrm>
            <a:off x="2770198" y="261587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792206FD-05C3-4C57-9DDC-2CDD309B76D7}"/>
              </a:ext>
            </a:extLst>
          </p:cNvPr>
          <p:cNvSpPr/>
          <p:nvPr/>
        </p:nvSpPr>
        <p:spPr>
          <a:xfrm>
            <a:off x="2364385" y="220525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2B781915-A0B5-4316-8A23-2D87300EC30C}"/>
              </a:ext>
            </a:extLst>
          </p:cNvPr>
          <p:cNvSpPr/>
          <p:nvPr/>
        </p:nvSpPr>
        <p:spPr>
          <a:xfrm>
            <a:off x="1977088"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B3AF5971-E114-4BAA-8DC4-8B9A1FA07A5C}"/>
              </a:ext>
            </a:extLst>
          </p:cNvPr>
          <p:cNvSpPr/>
          <p:nvPr/>
        </p:nvSpPr>
        <p:spPr>
          <a:xfrm>
            <a:off x="2427657" y="20234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2" name="流程图: 接点 121">
            <a:extLst>
              <a:ext uri="{FF2B5EF4-FFF2-40B4-BE49-F238E27FC236}">
                <a16:creationId xmlns:a16="http://schemas.microsoft.com/office/drawing/2014/main" id="{3E5ACB4C-FAF1-4CE9-B63B-65535F307E78}"/>
              </a:ext>
            </a:extLst>
          </p:cNvPr>
          <p:cNvSpPr/>
          <p:nvPr/>
        </p:nvSpPr>
        <p:spPr>
          <a:xfrm>
            <a:off x="2253055"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C4A51788-9E50-4B83-AE31-7325B7B8DD63}"/>
              </a:ext>
            </a:extLst>
          </p:cNvPr>
          <p:cNvSpPr/>
          <p:nvPr/>
        </p:nvSpPr>
        <p:spPr>
          <a:xfrm>
            <a:off x="2811580" y="22972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42171F12-6004-481C-A18E-B1A9A4788C87}"/>
              </a:ext>
            </a:extLst>
          </p:cNvPr>
          <p:cNvSpPr/>
          <p:nvPr/>
        </p:nvSpPr>
        <p:spPr>
          <a:xfrm>
            <a:off x="2676607" y="24840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9F510895-1142-4435-B1C6-A99A9CE3C442}"/>
              </a:ext>
            </a:extLst>
          </p:cNvPr>
          <p:cNvSpPr/>
          <p:nvPr/>
        </p:nvSpPr>
        <p:spPr>
          <a:xfrm>
            <a:off x="1946816" y="187553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6" name="流程图: 接点 125">
            <a:extLst>
              <a:ext uri="{FF2B5EF4-FFF2-40B4-BE49-F238E27FC236}">
                <a16:creationId xmlns:a16="http://schemas.microsoft.com/office/drawing/2014/main" id="{BD80FF53-DDA3-4545-8710-92B52B747D32}"/>
              </a:ext>
            </a:extLst>
          </p:cNvPr>
          <p:cNvSpPr/>
          <p:nvPr/>
        </p:nvSpPr>
        <p:spPr>
          <a:xfrm>
            <a:off x="1801351" y="22498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0055180-0F0C-4EE4-9187-0DF17650B16F}"/>
              </a:ext>
            </a:extLst>
          </p:cNvPr>
          <p:cNvSpPr/>
          <p:nvPr/>
        </p:nvSpPr>
        <p:spPr>
          <a:xfrm>
            <a:off x="2384770" y="24377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8" name="流程图: 接点 127">
            <a:extLst>
              <a:ext uri="{FF2B5EF4-FFF2-40B4-BE49-F238E27FC236}">
                <a16:creationId xmlns:a16="http://schemas.microsoft.com/office/drawing/2014/main" id="{83A64DB8-648C-47CE-BB96-C7E08B520933}"/>
              </a:ext>
            </a:extLst>
          </p:cNvPr>
          <p:cNvSpPr/>
          <p:nvPr/>
        </p:nvSpPr>
        <p:spPr>
          <a:xfrm>
            <a:off x="2830105" y="217895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F726B7E3-BF02-46DE-AC13-8C714806CCC9}"/>
              </a:ext>
            </a:extLst>
          </p:cNvPr>
          <p:cNvSpPr/>
          <p:nvPr/>
        </p:nvSpPr>
        <p:spPr>
          <a:xfrm>
            <a:off x="2514054" y="186942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文本框 129">
            <a:extLst>
              <a:ext uri="{FF2B5EF4-FFF2-40B4-BE49-F238E27FC236}">
                <a16:creationId xmlns:a16="http://schemas.microsoft.com/office/drawing/2014/main" id="{D58D28CE-A4C4-4489-8384-316A21B25F8F}"/>
              </a:ext>
            </a:extLst>
          </p:cNvPr>
          <p:cNvSpPr txBox="1"/>
          <p:nvPr/>
        </p:nvSpPr>
        <p:spPr>
          <a:xfrm>
            <a:off x="2396689" y="2915442"/>
            <a:ext cx="161264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采样、训练、预测</a:t>
            </a:r>
            <a:endParaRPr lang="zh-CN" altLang="en-US" sz="1100" dirty="0"/>
          </a:p>
        </p:txBody>
      </p:sp>
      <p:sp>
        <p:nvSpPr>
          <p:cNvPr id="131" name="文本框 130">
            <a:extLst>
              <a:ext uri="{FF2B5EF4-FFF2-40B4-BE49-F238E27FC236}">
                <a16:creationId xmlns:a16="http://schemas.microsoft.com/office/drawing/2014/main" id="{FD451FA9-6095-49E8-9C4E-C84433DFE2E7}"/>
              </a:ext>
            </a:extLst>
          </p:cNvPr>
          <p:cNvSpPr txBox="1"/>
          <p:nvPr/>
        </p:nvSpPr>
        <p:spPr>
          <a:xfrm>
            <a:off x="2401347" y="3294584"/>
            <a:ext cx="2336691"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挑选出一定比例的未标记样本加入正样本集合</a:t>
            </a:r>
          </a:p>
        </p:txBody>
      </p:sp>
      <p:sp>
        <p:nvSpPr>
          <p:cNvPr id="132" name="文本框 131">
            <a:extLst>
              <a:ext uri="{FF2B5EF4-FFF2-40B4-BE49-F238E27FC236}">
                <a16:creationId xmlns:a16="http://schemas.microsoft.com/office/drawing/2014/main" id="{64F5212D-88B9-49C7-AA17-373732B467D3}"/>
              </a:ext>
            </a:extLst>
          </p:cNvPr>
          <p:cNvSpPr txBox="1"/>
          <p:nvPr/>
        </p:nvSpPr>
        <p:spPr>
          <a:xfrm>
            <a:off x="7621871" y="5690031"/>
            <a:ext cx="661335"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训练</a:t>
            </a:r>
            <a:endParaRPr lang="zh-CN" altLang="en-US" sz="1100" dirty="0"/>
          </a:p>
        </p:txBody>
      </p:sp>
      <p:sp>
        <p:nvSpPr>
          <p:cNvPr id="133" name="文本框 132">
            <a:extLst>
              <a:ext uri="{FF2B5EF4-FFF2-40B4-BE49-F238E27FC236}">
                <a16:creationId xmlns:a16="http://schemas.microsoft.com/office/drawing/2014/main" id="{4D86E859-38E3-4483-8A16-151BA828CD96}"/>
              </a:ext>
            </a:extLst>
          </p:cNvPr>
          <p:cNvSpPr txBox="1"/>
          <p:nvPr/>
        </p:nvSpPr>
        <p:spPr>
          <a:xfrm>
            <a:off x="9112075" y="6039953"/>
            <a:ext cx="111161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评分</a:t>
            </a:r>
            <a:endParaRPr lang="zh-CN" altLang="en-US" sz="1100" dirty="0"/>
          </a:p>
        </p:txBody>
      </p:sp>
      <p:sp>
        <p:nvSpPr>
          <p:cNvPr id="134" name="矩形 133">
            <a:extLst>
              <a:ext uri="{FF2B5EF4-FFF2-40B4-BE49-F238E27FC236}">
                <a16:creationId xmlns:a16="http://schemas.microsoft.com/office/drawing/2014/main" id="{C1DAC15F-CF57-4050-B1D4-7AA4D9D1F822}"/>
              </a:ext>
            </a:extLst>
          </p:cNvPr>
          <p:cNvSpPr/>
          <p:nvPr/>
        </p:nvSpPr>
        <p:spPr>
          <a:xfrm>
            <a:off x="1678557" y="371044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35" name="流程图: 接点 134">
            <a:extLst>
              <a:ext uri="{FF2B5EF4-FFF2-40B4-BE49-F238E27FC236}">
                <a16:creationId xmlns:a16="http://schemas.microsoft.com/office/drawing/2014/main" id="{37462F2C-85E8-4DBA-BE12-A0E9DDA34440}"/>
              </a:ext>
            </a:extLst>
          </p:cNvPr>
          <p:cNvSpPr/>
          <p:nvPr/>
        </p:nvSpPr>
        <p:spPr>
          <a:xfrm>
            <a:off x="2084711" y="39501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6" name="流程图: 接点 135">
            <a:extLst>
              <a:ext uri="{FF2B5EF4-FFF2-40B4-BE49-F238E27FC236}">
                <a16:creationId xmlns:a16="http://schemas.microsoft.com/office/drawing/2014/main" id="{C62C2636-B454-486C-B11B-F92B539BA843}"/>
              </a:ext>
            </a:extLst>
          </p:cNvPr>
          <p:cNvSpPr/>
          <p:nvPr/>
        </p:nvSpPr>
        <p:spPr>
          <a:xfrm>
            <a:off x="2703194" y="38946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7" name="流程图: 接点 136">
            <a:extLst>
              <a:ext uri="{FF2B5EF4-FFF2-40B4-BE49-F238E27FC236}">
                <a16:creationId xmlns:a16="http://schemas.microsoft.com/office/drawing/2014/main" id="{20FAE8AA-5248-402A-B484-ACD6B43DF722}"/>
              </a:ext>
            </a:extLst>
          </p:cNvPr>
          <p:cNvSpPr/>
          <p:nvPr/>
        </p:nvSpPr>
        <p:spPr>
          <a:xfrm>
            <a:off x="1948234" y="43533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8" name="流程图: 接点 137">
            <a:extLst>
              <a:ext uri="{FF2B5EF4-FFF2-40B4-BE49-F238E27FC236}">
                <a16:creationId xmlns:a16="http://schemas.microsoft.com/office/drawing/2014/main" id="{9B79882D-F097-4460-9C68-AEFAFFE8B424}"/>
              </a:ext>
            </a:extLst>
          </p:cNvPr>
          <p:cNvSpPr/>
          <p:nvPr/>
        </p:nvSpPr>
        <p:spPr>
          <a:xfrm>
            <a:off x="2949909" y="44350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9" name="流程图: 接点 138">
            <a:extLst>
              <a:ext uri="{FF2B5EF4-FFF2-40B4-BE49-F238E27FC236}">
                <a16:creationId xmlns:a16="http://schemas.microsoft.com/office/drawing/2014/main" id="{3500AB79-ECF7-436B-B2E0-7290F955657F}"/>
              </a:ext>
            </a:extLst>
          </p:cNvPr>
          <p:cNvSpPr/>
          <p:nvPr/>
        </p:nvSpPr>
        <p:spPr>
          <a:xfrm>
            <a:off x="2322189" y="453384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0" name="流程图: 接点 139">
            <a:extLst>
              <a:ext uri="{FF2B5EF4-FFF2-40B4-BE49-F238E27FC236}">
                <a16:creationId xmlns:a16="http://schemas.microsoft.com/office/drawing/2014/main" id="{E8CC0497-D8B5-4C51-8855-00BC1A420302}"/>
              </a:ext>
            </a:extLst>
          </p:cNvPr>
          <p:cNvSpPr/>
          <p:nvPr/>
        </p:nvSpPr>
        <p:spPr>
          <a:xfrm>
            <a:off x="2192711"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1" name="流程图: 接点 140">
            <a:extLst>
              <a:ext uri="{FF2B5EF4-FFF2-40B4-BE49-F238E27FC236}">
                <a16:creationId xmlns:a16="http://schemas.microsoft.com/office/drawing/2014/main" id="{27064FF0-FA39-4D25-8BA9-931424DD7B64}"/>
              </a:ext>
            </a:extLst>
          </p:cNvPr>
          <p:cNvSpPr/>
          <p:nvPr/>
        </p:nvSpPr>
        <p:spPr>
          <a:xfrm>
            <a:off x="1832808" y="392389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2" name="流程图: 接点 141">
            <a:extLst>
              <a:ext uri="{FF2B5EF4-FFF2-40B4-BE49-F238E27FC236}">
                <a16:creationId xmlns:a16="http://schemas.microsoft.com/office/drawing/2014/main" id="{00448577-545F-4F4C-ADC4-04C17CDCDD30}"/>
              </a:ext>
            </a:extLst>
          </p:cNvPr>
          <p:cNvSpPr/>
          <p:nvPr/>
        </p:nvSpPr>
        <p:spPr>
          <a:xfrm>
            <a:off x="1958620" y="45288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3" name="流程图: 接点 142">
            <a:extLst>
              <a:ext uri="{FF2B5EF4-FFF2-40B4-BE49-F238E27FC236}">
                <a16:creationId xmlns:a16="http://schemas.microsoft.com/office/drawing/2014/main" id="{EE17C508-B0A7-4092-B0FB-2EEBC46DD97F}"/>
              </a:ext>
            </a:extLst>
          </p:cNvPr>
          <p:cNvSpPr/>
          <p:nvPr/>
        </p:nvSpPr>
        <p:spPr>
          <a:xfrm>
            <a:off x="2522294" y="450315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4" name="流程图: 接点 143">
            <a:extLst>
              <a:ext uri="{FF2B5EF4-FFF2-40B4-BE49-F238E27FC236}">
                <a16:creationId xmlns:a16="http://schemas.microsoft.com/office/drawing/2014/main" id="{0655169E-8DCF-4D6A-8328-390831561E6F}"/>
              </a:ext>
            </a:extLst>
          </p:cNvPr>
          <p:cNvSpPr/>
          <p:nvPr/>
        </p:nvSpPr>
        <p:spPr>
          <a:xfrm>
            <a:off x="2529311" y="40921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5" name="流程图: 接点 144">
            <a:extLst>
              <a:ext uri="{FF2B5EF4-FFF2-40B4-BE49-F238E27FC236}">
                <a16:creationId xmlns:a16="http://schemas.microsoft.com/office/drawing/2014/main" id="{80D185C4-545A-4B8C-A6ED-70473A568E81}"/>
              </a:ext>
            </a:extLst>
          </p:cNvPr>
          <p:cNvSpPr/>
          <p:nvPr/>
        </p:nvSpPr>
        <p:spPr>
          <a:xfrm>
            <a:off x="1748485" y="441806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6" name="流程图: 接点 145">
            <a:extLst>
              <a:ext uri="{FF2B5EF4-FFF2-40B4-BE49-F238E27FC236}">
                <a16:creationId xmlns:a16="http://schemas.microsoft.com/office/drawing/2014/main" id="{46980621-9516-4535-B7FE-C5121E53E248}"/>
              </a:ext>
            </a:extLst>
          </p:cNvPr>
          <p:cNvSpPr/>
          <p:nvPr/>
        </p:nvSpPr>
        <p:spPr>
          <a:xfrm>
            <a:off x="2176100" y="436665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7" name="流程图: 接点 146">
            <a:extLst>
              <a:ext uri="{FF2B5EF4-FFF2-40B4-BE49-F238E27FC236}">
                <a16:creationId xmlns:a16="http://schemas.microsoft.com/office/drawing/2014/main" id="{F29F8BC4-617D-438D-9F90-294B9055A204}"/>
              </a:ext>
            </a:extLst>
          </p:cNvPr>
          <p:cNvSpPr/>
          <p:nvPr/>
        </p:nvSpPr>
        <p:spPr>
          <a:xfrm>
            <a:off x="2929648"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8" name="流程图: 接点 147">
            <a:extLst>
              <a:ext uri="{FF2B5EF4-FFF2-40B4-BE49-F238E27FC236}">
                <a16:creationId xmlns:a16="http://schemas.microsoft.com/office/drawing/2014/main" id="{62EFED49-B3E5-4F21-91A4-07BBF06A9350}"/>
              </a:ext>
            </a:extLst>
          </p:cNvPr>
          <p:cNvSpPr/>
          <p:nvPr/>
        </p:nvSpPr>
        <p:spPr>
          <a:xfrm>
            <a:off x="2574111" y="42789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9" name="流程图: 接点 148">
            <a:extLst>
              <a:ext uri="{FF2B5EF4-FFF2-40B4-BE49-F238E27FC236}">
                <a16:creationId xmlns:a16="http://schemas.microsoft.com/office/drawing/2014/main" id="{F3B1B444-8607-4A3B-967E-043A7DDFBBE6}"/>
              </a:ext>
            </a:extLst>
          </p:cNvPr>
          <p:cNvSpPr/>
          <p:nvPr/>
        </p:nvSpPr>
        <p:spPr>
          <a:xfrm>
            <a:off x="2782002" y="452515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0" name="流程图: 接点 149">
            <a:extLst>
              <a:ext uri="{FF2B5EF4-FFF2-40B4-BE49-F238E27FC236}">
                <a16:creationId xmlns:a16="http://schemas.microsoft.com/office/drawing/2014/main" id="{B8046102-5853-45EE-8B72-070EB2E798F1}"/>
              </a:ext>
            </a:extLst>
          </p:cNvPr>
          <p:cNvSpPr/>
          <p:nvPr/>
        </p:nvSpPr>
        <p:spPr>
          <a:xfrm>
            <a:off x="2376189" y="41145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1" name="流程图: 接点 150">
            <a:extLst>
              <a:ext uri="{FF2B5EF4-FFF2-40B4-BE49-F238E27FC236}">
                <a16:creationId xmlns:a16="http://schemas.microsoft.com/office/drawing/2014/main" id="{DA0E4642-3A4F-44DB-B56E-8F846081E67F}"/>
              </a:ext>
            </a:extLst>
          </p:cNvPr>
          <p:cNvSpPr/>
          <p:nvPr/>
        </p:nvSpPr>
        <p:spPr>
          <a:xfrm>
            <a:off x="1988892"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2" name="流程图: 接点 151">
            <a:extLst>
              <a:ext uri="{FF2B5EF4-FFF2-40B4-BE49-F238E27FC236}">
                <a16:creationId xmlns:a16="http://schemas.microsoft.com/office/drawing/2014/main" id="{36C29BCD-7620-45AF-92B6-E39EDDB77FE0}"/>
              </a:ext>
            </a:extLst>
          </p:cNvPr>
          <p:cNvSpPr/>
          <p:nvPr/>
        </p:nvSpPr>
        <p:spPr>
          <a:xfrm>
            <a:off x="2439461" y="393274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3" name="流程图: 接点 152">
            <a:extLst>
              <a:ext uri="{FF2B5EF4-FFF2-40B4-BE49-F238E27FC236}">
                <a16:creationId xmlns:a16="http://schemas.microsoft.com/office/drawing/2014/main" id="{8900E246-12A0-41B9-9E71-5D230588ED93}"/>
              </a:ext>
            </a:extLst>
          </p:cNvPr>
          <p:cNvSpPr/>
          <p:nvPr/>
        </p:nvSpPr>
        <p:spPr>
          <a:xfrm>
            <a:off x="2264859"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4" name="流程图: 接点 153">
            <a:extLst>
              <a:ext uri="{FF2B5EF4-FFF2-40B4-BE49-F238E27FC236}">
                <a16:creationId xmlns:a16="http://schemas.microsoft.com/office/drawing/2014/main" id="{D2A56C31-1333-44CA-AB4E-C7853E2EBAE4}"/>
              </a:ext>
            </a:extLst>
          </p:cNvPr>
          <p:cNvSpPr/>
          <p:nvPr/>
        </p:nvSpPr>
        <p:spPr>
          <a:xfrm>
            <a:off x="2823384" y="42064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5" name="流程图: 接点 154">
            <a:extLst>
              <a:ext uri="{FF2B5EF4-FFF2-40B4-BE49-F238E27FC236}">
                <a16:creationId xmlns:a16="http://schemas.microsoft.com/office/drawing/2014/main" id="{EEE05034-2F42-4D09-BFDF-BA35AAE12A7C}"/>
              </a:ext>
            </a:extLst>
          </p:cNvPr>
          <p:cNvSpPr/>
          <p:nvPr/>
        </p:nvSpPr>
        <p:spPr>
          <a:xfrm>
            <a:off x="2688411" y="43932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6" name="流程图: 接点 155">
            <a:extLst>
              <a:ext uri="{FF2B5EF4-FFF2-40B4-BE49-F238E27FC236}">
                <a16:creationId xmlns:a16="http://schemas.microsoft.com/office/drawing/2014/main" id="{9D5D60DE-0464-4F0B-BFBB-86FBEBB17F2B}"/>
              </a:ext>
            </a:extLst>
          </p:cNvPr>
          <p:cNvSpPr/>
          <p:nvPr/>
        </p:nvSpPr>
        <p:spPr>
          <a:xfrm>
            <a:off x="1958620" y="37848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7" name="流程图: 接点 156">
            <a:extLst>
              <a:ext uri="{FF2B5EF4-FFF2-40B4-BE49-F238E27FC236}">
                <a16:creationId xmlns:a16="http://schemas.microsoft.com/office/drawing/2014/main" id="{44AEF5D7-48E8-4760-A3A0-8C0F737CED0E}"/>
              </a:ext>
            </a:extLst>
          </p:cNvPr>
          <p:cNvSpPr/>
          <p:nvPr/>
        </p:nvSpPr>
        <p:spPr>
          <a:xfrm>
            <a:off x="1813155" y="415914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8" name="流程图: 接点 157">
            <a:extLst>
              <a:ext uri="{FF2B5EF4-FFF2-40B4-BE49-F238E27FC236}">
                <a16:creationId xmlns:a16="http://schemas.microsoft.com/office/drawing/2014/main" id="{4D2BC6D0-0DA1-48BD-A999-766C71461AC8}"/>
              </a:ext>
            </a:extLst>
          </p:cNvPr>
          <p:cNvSpPr/>
          <p:nvPr/>
        </p:nvSpPr>
        <p:spPr>
          <a:xfrm>
            <a:off x="2396574" y="43470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9" name="流程图: 接点 158">
            <a:extLst>
              <a:ext uri="{FF2B5EF4-FFF2-40B4-BE49-F238E27FC236}">
                <a16:creationId xmlns:a16="http://schemas.microsoft.com/office/drawing/2014/main" id="{A6F41DE2-83E6-4CD5-8E11-1369148AFF58}"/>
              </a:ext>
            </a:extLst>
          </p:cNvPr>
          <p:cNvSpPr/>
          <p:nvPr/>
        </p:nvSpPr>
        <p:spPr>
          <a:xfrm>
            <a:off x="2841909" y="40882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0" name="流程图: 接点 159">
            <a:extLst>
              <a:ext uri="{FF2B5EF4-FFF2-40B4-BE49-F238E27FC236}">
                <a16:creationId xmlns:a16="http://schemas.microsoft.com/office/drawing/2014/main" id="{EEC77315-05CD-46FF-B08F-7C1F77B888B1}"/>
              </a:ext>
            </a:extLst>
          </p:cNvPr>
          <p:cNvSpPr/>
          <p:nvPr/>
        </p:nvSpPr>
        <p:spPr>
          <a:xfrm>
            <a:off x="2525858" y="3778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1" name="矩形 160">
            <a:extLst>
              <a:ext uri="{FF2B5EF4-FFF2-40B4-BE49-F238E27FC236}">
                <a16:creationId xmlns:a16="http://schemas.microsoft.com/office/drawing/2014/main" id="{61E55508-0C8C-4C07-A4AF-424A7D2FDF33}"/>
              </a:ext>
            </a:extLst>
          </p:cNvPr>
          <p:cNvSpPr/>
          <p:nvPr/>
        </p:nvSpPr>
        <p:spPr>
          <a:xfrm>
            <a:off x="1669593" y="5617696"/>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2" name="流程图: 接点 161">
            <a:extLst>
              <a:ext uri="{FF2B5EF4-FFF2-40B4-BE49-F238E27FC236}">
                <a16:creationId xmlns:a16="http://schemas.microsoft.com/office/drawing/2014/main" id="{93B8AAAB-053F-4FA3-BB02-03B89C580C00}"/>
              </a:ext>
            </a:extLst>
          </p:cNvPr>
          <p:cNvSpPr/>
          <p:nvPr/>
        </p:nvSpPr>
        <p:spPr>
          <a:xfrm>
            <a:off x="2075747" y="58573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3" name="流程图: 接点 162">
            <a:extLst>
              <a:ext uri="{FF2B5EF4-FFF2-40B4-BE49-F238E27FC236}">
                <a16:creationId xmlns:a16="http://schemas.microsoft.com/office/drawing/2014/main" id="{6728A2F7-EC5F-4245-BAF7-0F4A02452363}"/>
              </a:ext>
            </a:extLst>
          </p:cNvPr>
          <p:cNvSpPr/>
          <p:nvPr/>
        </p:nvSpPr>
        <p:spPr>
          <a:xfrm>
            <a:off x="2694230" y="580191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4" name="流程图: 接点 163">
            <a:extLst>
              <a:ext uri="{FF2B5EF4-FFF2-40B4-BE49-F238E27FC236}">
                <a16:creationId xmlns:a16="http://schemas.microsoft.com/office/drawing/2014/main" id="{52677D89-D6AA-4184-A00D-186CED4092F6}"/>
              </a:ext>
            </a:extLst>
          </p:cNvPr>
          <p:cNvSpPr/>
          <p:nvPr/>
        </p:nvSpPr>
        <p:spPr>
          <a:xfrm>
            <a:off x="1939270" y="62605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5" name="流程图: 接点 164">
            <a:extLst>
              <a:ext uri="{FF2B5EF4-FFF2-40B4-BE49-F238E27FC236}">
                <a16:creationId xmlns:a16="http://schemas.microsoft.com/office/drawing/2014/main" id="{C282E2C7-8561-4714-BBE2-B0503CC257DD}"/>
              </a:ext>
            </a:extLst>
          </p:cNvPr>
          <p:cNvSpPr/>
          <p:nvPr/>
        </p:nvSpPr>
        <p:spPr>
          <a:xfrm>
            <a:off x="2940945" y="63423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6" name="流程图: 接点 165">
            <a:extLst>
              <a:ext uri="{FF2B5EF4-FFF2-40B4-BE49-F238E27FC236}">
                <a16:creationId xmlns:a16="http://schemas.microsoft.com/office/drawing/2014/main" id="{8172A0AC-5FC2-4614-AB20-37985E5A888F}"/>
              </a:ext>
            </a:extLst>
          </p:cNvPr>
          <p:cNvSpPr/>
          <p:nvPr/>
        </p:nvSpPr>
        <p:spPr>
          <a:xfrm>
            <a:off x="2313225" y="644110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7" name="流程图: 接点 166">
            <a:extLst>
              <a:ext uri="{FF2B5EF4-FFF2-40B4-BE49-F238E27FC236}">
                <a16:creationId xmlns:a16="http://schemas.microsoft.com/office/drawing/2014/main" id="{3E23D859-9FC0-4C5D-A5F8-DDD52BFC3631}"/>
              </a:ext>
            </a:extLst>
          </p:cNvPr>
          <p:cNvSpPr/>
          <p:nvPr/>
        </p:nvSpPr>
        <p:spPr>
          <a:xfrm>
            <a:off x="2183747" y="608082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8" name="流程图: 接点 167">
            <a:extLst>
              <a:ext uri="{FF2B5EF4-FFF2-40B4-BE49-F238E27FC236}">
                <a16:creationId xmlns:a16="http://schemas.microsoft.com/office/drawing/2014/main" id="{6161FF2A-D34F-4AA9-A20D-F44120625B74}"/>
              </a:ext>
            </a:extLst>
          </p:cNvPr>
          <p:cNvSpPr/>
          <p:nvPr/>
        </p:nvSpPr>
        <p:spPr>
          <a:xfrm>
            <a:off x="1823844" y="583114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9" name="流程图: 接点 168">
            <a:extLst>
              <a:ext uri="{FF2B5EF4-FFF2-40B4-BE49-F238E27FC236}">
                <a16:creationId xmlns:a16="http://schemas.microsoft.com/office/drawing/2014/main" id="{4753396E-CFEE-4040-B4CC-8AEB8E32B1AB}"/>
              </a:ext>
            </a:extLst>
          </p:cNvPr>
          <p:cNvSpPr/>
          <p:nvPr/>
        </p:nvSpPr>
        <p:spPr>
          <a:xfrm>
            <a:off x="1949656" y="64361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0" name="流程图: 接点 169">
            <a:extLst>
              <a:ext uri="{FF2B5EF4-FFF2-40B4-BE49-F238E27FC236}">
                <a16:creationId xmlns:a16="http://schemas.microsoft.com/office/drawing/2014/main" id="{63184B57-C9BA-4872-9815-4BEBAA054C2F}"/>
              </a:ext>
            </a:extLst>
          </p:cNvPr>
          <p:cNvSpPr/>
          <p:nvPr/>
        </p:nvSpPr>
        <p:spPr>
          <a:xfrm>
            <a:off x="2513330" y="641040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1" name="流程图: 接点 170">
            <a:extLst>
              <a:ext uri="{FF2B5EF4-FFF2-40B4-BE49-F238E27FC236}">
                <a16:creationId xmlns:a16="http://schemas.microsoft.com/office/drawing/2014/main" id="{DF376BE0-09E6-4C2D-A064-4D67B10F16CD}"/>
              </a:ext>
            </a:extLst>
          </p:cNvPr>
          <p:cNvSpPr/>
          <p:nvPr/>
        </p:nvSpPr>
        <p:spPr>
          <a:xfrm>
            <a:off x="2520347" y="59994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2" name="流程图: 接点 171">
            <a:extLst>
              <a:ext uri="{FF2B5EF4-FFF2-40B4-BE49-F238E27FC236}">
                <a16:creationId xmlns:a16="http://schemas.microsoft.com/office/drawing/2014/main" id="{98DA8DE3-809E-4BE9-80A4-52EC83666392}"/>
              </a:ext>
            </a:extLst>
          </p:cNvPr>
          <p:cNvSpPr/>
          <p:nvPr/>
        </p:nvSpPr>
        <p:spPr>
          <a:xfrm>
            <a:off x="1739521" y="6325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3" name="流程图: 接点 172">
            <a:extLst>
              <a:ext uri="{FF2B5EF4-FFF2-40B4-BE49-F238E27FC236}">
                <a16:creationId xmlns:a16="http://schemas.microsoft.com/office/drawing/2014/main" id="{70063D65-76AA-4283-BDE0-753F4380CE8F}"/>
              </a:ext>
            </a:extLst>
          </p:cNvPr>
          <p:cNvSpPr/>
          <p:nvPr/>
        </p:nvSpPr>
        <p:spPr>
          <a:xfrm>
            <a:off x="2167136" y="62739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4" name="流程图: 接点 173">
            <a:extLst>
              <a:ext uri="{FF2B5EF4-FFF2-40B4-BE49-F238E27FC236}">
                <a16:creationId xmlns:a16="http://schemas.microsoft.com/office/drawing/2014/main" id="{ECE31742-D7CF-4E13-A206-01D252805813}"/>
              </a:ext>
            </a:extLst>
          </p:cNvPr>
          <p:cNvSpPr/>
          <p:nvPr/>
        </p:nvSpPr>
        <p:spPr>
          <a:xfrm>
            <a:off x="2920684"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5" name="流程图: 接点 174">
            <a:extLst>
              <a:ext uri="{FF2B5EF4-FFF2-40B4-BE49-F238E27FC236}">
                <a16:creationId xmlns:a16="http://schemas.microsoft.com/office/drawing/2014/main" id="{18B2A8C2-6B7E-4C7F-ABB7-ECD6184764EA}"/>
              </a:ext>
            </a:extLst>
          </p:cNvPr>
          <p:cNvSpPr/>
          <p:nvPr/>
        </p:nvSpPr>
        <p:spPr>
          <a:xfrm>
            <a:off x="2565147" y="618624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6" name="流程图: 接点 175">
            <a:extLst>
              <a:ext uri="{FF2B5EF4-FFF2-40B4-BE49-F238E27FC236}">
                <a16:creationId xmlns:a16="http://schemas.microsoft.com/office/drawing/2014/main" id="{54B0F199-A3E3-42E8-8768-EB45EBF7A9D5}"/>
              </a:ext>
            </a:extLst>
          </p:cNvPr>
          <p:cNvSpPr/>
          <p:nvPr/>
        </p:nvSpPr>
        <p:spPr>
          <a:xfrm>
            <a:off x="2773038" y="643240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7" name="流程图: 接点 176">
            <a:extLst>
              <a:ext uri="{FF2B5EF4-FFF2-40B4-BE49-F238E27FC236}">
                <a16:creationId xmlns:a16="http://schemas.microsoft.com/office/drawing/2014/main" id="{9A38FCB2-A6FA-4C29-8CDF-F442BA947809}"/>
              </a:ext>
            </a:extLst>
          </p:cNvPr>
          <p:cNvSpPr/>
          <p:nvPr/>
        </p:nvSpPr>
        <p:spPr>
          <a:xfrm>
            <a:off x="2367225" y="602178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8" name="流程图: 接点 177">
            <a:extLst>
              <a:ext uri="{FF2B5EF4-FFF2-40B4-BE49-F238E27FC236}">
                <a16:creationId xmlns:a16="http://schemas.microsoft.com/office/drawing/2014/main" id="{1E0FAA6C-678E-49D7-81EC-6493A5F94DF6}"/>
              </a:ext>
            </a:extLst>
          </p:cNvPr>
          <p:cNvSpPr/>
          <p:nvPr/>
        </p:nvSpPr>
        <p:spPr>
          <a:xfrm>
            <a:off x="1979928" y="60808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9" name="流程图: 接点 178">
            <a:extLst>
              <a:ext uri="{FF2B5EF4-FFF2-40B4-BE49-F238E27FC236}">
                <a16:creationId xmlns:a16="http://schemas.microsoft.com/office/drawing/2014/main" id="{D06F4BAA-5B76-4BDD-B489-E31AD25FFF5F}"/>
              </a:ext>
            </a:extLst>
          </p:cNvPr>
          <p:cNvSpPr/>
          <p:nvPr/>
        </p:nvSpPr>
        <p:spPr>
          <a:xfrm>
            <a:off x="2430497" y="584000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0" name="流程图: 接点 179">
            <a:extLst>
              <a:ext uri="{FF2B5EF4-FFF2-40B4-BE49-F238E27FC236}">
                <a16:creationId xmlns:a16="http://schemas.microsoft.com/office/drawing/2014/main" id="{B1C74387-5C96-4107-A319-F47A00567E62}"/>
              </a:ext>
            </a:extLst>
          </p:cNvPr>
          <p:cNvSpPr/>
          <p:nvPr/>
        </p:nvSpPr>
        <p:spPr>
          <a:xfrm>
            <a:off x="2255895"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1" name="流程图: 接点 180">
            <a:extLst>
              <a:ext uri="{FF2B5EF4-FFF2-40B4-BE49-F238E27FC236}">
                <a16:creationId xmlns:a16="http://schemas.microsoft.com/office/drawing/2014/main" id="{66688D42-A344-44C8-8C83-12A01CE99886}"/>
              </a:ext>
            </a:extLst>
          </p:cNvPr>
          <p:cNvSpPr/>
          <p:nvPr/>
        </p:nvSpPr>
        <p:spPr>
          <a:xfrm>
            <a:off x="2814420" y="61137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2" name="流程图: 接点 181">
            <a:extLst>
              <a:ext uri="{FF2B5EF4-FFF2-40B4-BE49-F238E27FC236}">
                <a16:creationId xmlns:a16="http://schemas.microsoft.com/office/drawing/2014/main" id="{2FEA66C0-5C53-441A-8A4E-9C69610ACF11}"/>
              </a:ext>
            </a:extLst>
          </p:cNvPr>
          <p:cNvSpPr/>
          <p:nvPr/>
        </p:nvSpPr>
        <p:spPr>
          <a:xfrm>
            <a:off x="2679447" y="630054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3" name="流程图: 接点 182">
            <a:extLst>
              <a:ext uri="{FF2B5EF4-FFF2-40B4-BE49-F238E27FC236}">
                <a16:creationId xmlns:a16="http://schemas.microsoft.com/office/drawing/2014/main" id="{83783674-EFCF-40E4-93B3-C3CD45E2739A}"/>
              </a:ext>
            </a:extLst>
          </p:cNvPr>
          <p:cNvSpPr/>
          <p:nvPr/>
        </p:nvSpPr>
        <p:spPr>
          <a:xfrm>
            <a:off x="1949656" y="56920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4" name="流程图: 接点 183">
            <a:extLst>
              <a:ext uri="{FF2B5EF4-FFF2-40B4-BE49-F238E27FC236}">
                <a16:creationId xmlns:a16="http://schemas.microsoft.com/office/drawing/2014/main" id="{ED0CD731-DA9D-4D50-8872-F8084C0CB43F}"/>
              </a:ext>
            </a:extLst>
          </p:cNvPr>
          <p:cNvSpPr/>
          <p:nvPr/>
        </p:nvSpPr>
        <p:spPr>
          <a:xfrm>
            <a:off x="1804191" y="60664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5" name="流程图: 接点 184">
            <a:extLst>
              <a:ext uri="{FF2B5EF4-FFF2-40B4-BE49-F238E27FC236}">
                <a16:creationId xmlns:a16="http://schemas.microsoft.com/office/drawing/2014/main" id="{946868B8-7D5C-4FBB-94A7-F7395C417358}"/>
              </a:ext>
            </a:extLst>
          </p:cNvPr>
          <p:cNvSpPr/>
          <p:nvPr/>
        </p:nvSpPr>
        <p:spPr>
          <a:xfrm>
            <a:off x="2387610" y="62542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6" name="流程图: 接点 185">
            <a:extLst>
              <a:ext uri="{FF2B5EF4-FFF2-40B4-BE49-F238E27FC236}">
                <a16:creationId xmlns:a16="http://schemas.microsoft.com/office/drawing/2014/main" id="{4B9F6C4F-5559-4784-82C7-577F214E8851}"/>
              </a:ext>
            </a:extLst>
          </p:cNvPr>
          <p:cNvSpPr/>
          <p:nvPr/>
        </p:nvSpPr>
        <p:spPr>
          <a:xfrm>
            <a:off x="2832945" y="59954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7" name="流程图: 接点 186">
            <a:extLst>
              <a:ext uri="{FF2B5EF4-FFF2-40B4-BE49-F238E27FC236}">
                <a16:creationId xmlns:a16="http://schemas.microsoft.com/office/drawing/2014/main" id="{E29B05C2-763B-44C8-8975-5C61D57ED6A8}"/>
              </a:ext>
            </a:extLst>
          </p:cNvPr>
          <p:cNvSpPr/>
          <p:nvPr/>
        </p:nvSpPr>
        <p:spPr>
          <a:xfrm>
            <a:off x="2516894" y="56859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8" name="文本框 187">
            <a:extLst>
              <a:ext uri="{FF2B5EF4-FFF2-40B4-BE49-F238E27FC236}">
                <a16:creationId xmlns:a16="http://schemas.microsoft.com/office/drawing/2014/main" id="{922A918C-7B03-4D1E-98F2-8EC91E897C50}"/>
              </a:ext>
            </a:extLst>
          </p:cNvPr>
          <p:cNvSpPr txBox="1"/>
          <p:nvPr/>
        </p:nvSpPr>
        <p:spPr>
          <a:xfrm>
            <a:off x="2300020" y="4802987"/>
            <a:ext cx="263214" cy="600164"/>
          </a:xfrm>
          <a:prstGeom prst="rect">
            <a:avLst/>
          </a:prstGeom>
          <a:noFill/>
        </p:spPr>
        <p:txBody>
          <a:bodyPr wrap="none" rtlCol="0">
            <a:spAutoFit/>
          </a:bodyPr>
          <a:lstStyle/>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9" name="文本框 188">
            <a:extLst>
              <a:ext uri="{FF2B5EF4-FFF2-40B4-BE49-F238E27FC236}">
                <a16:creationId xmlns:a16="http://schemas.microsoft.com/office/drawing/2014/main" id="{681E3A03-2BBA-45FA-AD46-20970E002FFC}"/>
              </a:ext>
            </a:extLst>
          </p:cNvPr>
          <p:cNvSpPr txBox="1"/>
          <p:nvPr/>
        </p:nvSpPr>
        <p:spPr>
          <a:xfrm>
            <a:off x="2528007" y="4981959"/>
            <a:ext cx="1316205" cy="600164"/>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不断迭代轮，直到达到停止条件</a:t>
            </a:r>
            <a:endParaRPr lang="zh-CN" altLang="en-US" sz="1100" dirty="0"/>
          </a:p>
        </p:txBody>
      </p:sp>
      <p:pic>
        <p:nvPicPr>
          <p:cNvPr id="190" name="图片 189">
            <a:extLst>
              <a:ext uri="{FF2B5EF4-FFF2-40B4-BE49-F238E27FC236}">
                <a16:creationId xmlns:a16="http://schemas.microsoft.com/office/drawing/2014/main" id="{C31D0954-FA4B-4461-82E1-F79C50FD6821}"/>
              </a:ext>
            </a:extLst>
          </p:cNvPr>
          <p:cNvPicPr>
            <a:picLocks noChangeAspect="1"/>
          </p:cNvPicPr>
          <p:nvPr/>
        </p:nvPicPr>
        <p:blipFill>
          <a:blip r:embed="rId3"/>
          <a:stretch>
            <a:fillRect/>
          </a:stretch>
        </p:blipFill>
        <p:spPr>
          <a:xfrm>
            <a:off x="6187416" y="1690837"/>
            <a:ext cx="4006155" cy="3990546"/>
          </a:xfrm>
          <a:prstGeom prst="rect">
            <a:avLst/>
          </a:prstGeom>
        </p:spPr>
      </p:pic>
      <p:cxnSp>
        <p:nvCxnSpPr>
          <p:cNvPr id="191" name="连接符: 曲线 190">
            <a:extLst>
              <a:ext uri="{FF2B5EF4-FFF2-40B4-BE49-F238E27FC236}">
                <a16:creationId xmlns:a16="http://schemas.microsoft.com/office/drawing/2014/main" id="{70ABC3D1-F1C9-4039-87DC-5AEAF5BDD6A9}"/>
              </a:ext>
            </a:extLst>
          </p:cNvPr>
          <p:cNvCxnSpPr>
            <a:cxnSpLocks/>
            <a:stCxn id="130" idx="3"/>
          </p:cNvCxnSpPr>
          <p:nvPr/>
        </p:nvCxnSpPr>
        <p:spPr>
          <a:xfrm>
            <a:off x="4009332" y="3046247"/>
            <a:ext cx="2107413" cy="569726"/>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箭头: 右 191">
            <a:extLst>
              <a:ext uri="{FF2B5EF4-FFF2-40B4-BE49-F238E27FC236}">
                <a16:creationId xmlns:a16="http://schemas.microsoft.com/office/drawing/2014/main" id="{C39FF6CF-FC76-4672-8206-6FEB414D397C}"/>
              </a:ext>
            </a:extLst>
          </p:cNvPr>
          <p:cNvSpPr/>
          <p:nvPr/>
        </p:nvSpPr>
        <p:spPr>
          <a:xfrm rot="5400000">
            <a:off x="7395545" y="5747763"/>
            <a:ext cx="368087" cy="216293"/>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3" name="文本框 192">
            <a:extLst>
              <a:ext uri="{FF2B5EF4-FFF2-40B4-BE49-F238E27FC236}">
                <a16:creationId xmlns:a16="http://schemas.microsoft.com/office/drawing/2014/main" id="{7C7B2504-69A8-45B9-A3CD-64DD694C725D}"/>
              </a:ext>
            </a:extLst>
          </p:cNvPr>
          <p:cNvSpPr txBox="1"/>
          <p:nvPr/>
        </p:nvSpPr>
        <p:spPr>
          <a:xfrm>
            <a:off x="6968686" y="6111799"/>
            <a:ext cx="1542800" cy="338554"/>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有监督分类器</a:t>
            </a:r>
            <a:endParaRPr lang="zh-CN" altLang="en-US" sz="1600" dirty="0">
              <a:latin typeface="微软雅黑" panose="020B0503020204020204" pitchFamily="34" charset="-122"/>
              <a:ea typeface="微软雅黑" panose="020B0503020204020204" pitchFamily="34" charset="-122"/>
            </a:endParaRPr>
          </a:p>
        </p:txBody>
      </p:sp>
      <p:sp>
        <p:nvSpPr>
          <p:cNvPr id="194" name="箭头: 右 193">
            <a:extLst>
              <a:ext uri="{FF2B5EF4-FFF2-40B4-BE49-F238E27FC236}">
                <a16:creationId xmlns:a16="http://schemas.microsoft.com/office/drawing/2014/main" id="{6C4338E1-6306-4679-BE7E-99DE1089C468}"/>
              </a:ext>
            </a:extLst>
          </p:cNvPr>
          <p:cNvSpPr/>
          <p:nvPr/>
        </p:nvSpPr>
        <p:spPr>
          <a:xfrm rot="19750993">
            <a:off x="8705139" y="5800070"/>
            <a:ext cx="836163" cy="307869"/>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5" name="文本框 194">
            <a:extLst>
              <a:ext uri="{FF2B5EF4-FFF2-40B4-BE49-F238E27FC236}">
                <a16:creationId xmlns:a16="http://schemas.microsoft.com/office/drawing/2014/main" id="{70149612-FD16-403C-BA93-E7E8434C52CF}"/>
              </a:ext>
            </a:extLst>
          </p:cNvPr>
          <p:cNvSpPr txBox="1"/>
          <p:nvPr/>
        </p:nvSpPr>
        <p:spPr>
          <a:xfrm>
            <a:off x="661747" y="750916"/>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Tree>
    <p:extLst>
      <p:ext uri="{BB962C8B-B14F-4D97-AF65-F5344CB8AC3E}">
        <p14:creationId xmlns:p14="http://schemas.microsoft.com/office/powerpoint/2010/main" val="362783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5" name="文本框 194">
            <a:extLst>
              <a:ext uri="{FF2B5EF4-FFF2-40B4-BE49-F238E27FC236}">
                <a16:creationId xmlns:a16="http://schemas.microsoft.com/office/drawing/2014/main" id="{387DB7A4-B0E8-45D5-AF6C-C05D6EC1148B}"/>
              </a:ext>
            </a:extLst>
          </p:cNvPr>
          <p:cNvSpPr txBox="1"/>
          <p:nvPr/>
        </p:nvSpPr>
        <p:spPr>
          <a:xfrm>
            <a:off x="1949694" y="3126375"/>
            <a:ext cx="1368152" cy="9030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196" name="对象 195">
            <a:extLst>
              <a:ext uri="{FF2B5EF4-FFF2-40B4-BE49-F238E27FC236}">
                <a16:creationId xmlns:a16="http://schemas.microsoft.com/office/drawing/2014/main" id="{55DADCF7-B434-44B7-AB38-6366AD01C36E}"/>
              </a:ext>
            </a:extLst>
          </p:cNvPr>
          <p:cNvGraphicFramePr>
            <a:graphicFrameLocks noChangeAspect="1"/>
          </p:cNvGraphicFramePr>
          <p:nvPr>
            <p:extLst>
              <p:ext uri="{D42A27DB-BD31-4B8C-83A1-F6EECF244321}">
                <p14:modId xmlns:p14="http://schemas.microsoft.com/office/powerpoint/2010/main" val="54323689"/>
              </p:ext>
            </p:extLst>
          </p:nvPr>
        </p:nvGraphicFramePr>
        <p:xfrm>
          <a:off x="2237726" y="3286541"/>
          <a:ext cx="792088" cy="654334"/>
        </p:xfrm>
        <a:graphic>
          <a:graphicData uri="http://schemas.openxmlformats.org/presentationml/2006/ole">
            <mc:AlternateContent xmlns:mc="http://schemas.openxmlformats.org/markup-compatibility/2006">
              <mc:Choice xmlns:v="urn:schemas-microsoft-com:vml" Requires="v">
                <p:oleObj spid="_x0000_s2047" name="Equation" r:id="rId4" imgW="291960" imgH="241200" progId="Equation.DSMT4">
                  <p:embed/>
                </p:oleObj>
              </mc:Choice>
              <mc:Fallback>
                <p:oleObj name="Equation" r:id="rId4" imgW="291960" imgH="241200" progId="Equation.DSMT4">
                  <p:embed/>
                  <p:pic>
                    <p:nvPicPr>
                      <p:cNvPr id="5" name="对象 4">
                        <a:extLst>
                          <a:ext uri="{FF2B5EF4-FFF2-40B4-BE49-F238E27FC236}">
                            <a16:creationId xmlns:a16="http://schemas.microsoft.com/office/drawing/2014/main" id="{FE768532-29D7-4625-9CE3-B3A89E37D362}"/>
                          </a:ext>
                        </a:extLst>
                      </p:cNvPr>
                      <p:cNvPicPr/>
                      <p:nvPr/>
                    </p:nvPicPr>
                    <p:blipFill>
                      <a:blip r:embed="rId5"/>
                      <a:stretch>
                        <a:fillRect/>
                      </a:stretch>
                    </p:blipFill>
                    <p:spPr>
                      <a:xfrm>
                        <a:off x="2237726" y="3286541"/>
                        <a:ext cx="792088" cy="654334"/>
                      </a:xfrm>
                      <a:prstGeom prst="rect">
                        <a:avLst/>
                      </a:prstGeom>
                    </p:spPr>
                  </p:pic>
                </p:oleObj>
              </mc:Fallback>
            </mc:AlternateContent>
          </a:graphicData>
        </a:graphic>
      </p:graphicFrame>
      <p:sp>
        <p:nvSpPr>
          <p:cNvPr id="197" name="文本框 196">
            <a:extLst>
              <a:ext uri="{FF2B5EF4-FFF2-40B4-BE49-F238E27FC236}">
                <a16:creationId xmlns:a16="http://schemas.microsoft.com/office/drawing/2014/main" id="{B86C1FD6-FF70-4081-AAD4-2DB608F96592}"/>
              </a:ext>
            </a:extLst>
          </p:cNvPr>
          <p:cNvSpPr txBox="1"/>
          <p:nvPr/>
        </p:nvSpPr>
        <p:spPr>
          <a:xfrm>
            <a:off x="4397966"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8" name="文本框 197">
            <a:extLst>
              <a:ext uri="{FF2B5EF4-FFF2-40B4-BE49-F238E27FC236}">
                <a16:creationId xmlns:a16="http://schemas.microsoft.com/office/drawing/2014/main" id="{5A596711-F691-459E-B003-9F6958A48893}"/>
              </a:ext>
            </a:extLst>
          </p:cNvPr>
          <p:cNvSpPr txBox="1"/>
          <p:nvPr/>
        </p:nvSpPr>
        <p:spPr>
          <a:xfrm>
            <a:off x="5262062"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9" name="文本框 198">
            <a:extLst>
              <a:ext uri="{FF2B5EF4-FFF2-40B4-BE49-F238E27FC236}">
                <a16:creationId xmlns:a16="http://schemas.microsoft.com/office/drawing/2014/main" id="{9022FDB1-A616-47C7-81D8-54895978B128}"/>
              </a:ext>
            </a:extLst>
          </p:cNvPr>
          <p:cNvSpPr txBox="1"/>
          <p:nvPr/>
        </p:nvSpPr>
        <p:spPr>
          <a:xfrm>
            <a:off x="4397966"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200" name="文本框 199">
            <a:extLst>
              <a:ext uri="{FF2B5EF4-FFF2-40B4-BE49-F238E27FC236}">
                <a16:creationId xmlns:a16="http://schemas.microsoft.com/office/drawing/2014/main" id="{6C4E1CA0-0AA0-4325-B48A-BCAA9078ABEB}"/>
              </a:ext>
            </a:extLst>
          </p:cNvPr>
          <p:cNvSpPr txBox="1"/>
          <p:nvPr/>
        </p:nvSpPr>
        <p:spPr>
          <a:xfrm>
            <a:off x="4397966"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1" name="对象 200">
            <a:extLst>
              <a:ext uri="{FF2B5EF4-FFF2-40B4-BE49-F238E27FC236}">
                <a16:creationId xmlns:a16="http://schemas.microsoft.com/office/drawing/2014/main" id="{56C879BE-B95D-476D-B8B0-15CBA467F1F0}"/>
              </a:ext>
            </a:extLst>
          </p:cNvPr>
          <p:cNvGraphicFramePr>
            <a:graphicFrameLocks noChangeAspect="1"/>
          </p:cNvGraphicFramePr>
          <p:nvPr>
            <p:extLst>
              <p:ext uri="{D42A27DB-BD31-4B8C-83A1-F6EECF244321}">
                <p14:modId xmlns:p14="http://schemas.microsoft.com/office/powerpoint/2010/main" val="1082506942"/>
              </p:ext>
            </p:extLst>
          </p:nvPr>
        </p:nvGraphicFramePr>
        <p:xfrm>
          <a:off x="5358453" y="1693873"/>
          <a:ext cx="527298" cy="632758"/>
        </p:xfrm>
        <a:graphic>
          <a:graphicData uri="http://schemas.openxmlformats.org/presentationml/2006/ole">
            <mc:AlternateContent xmlns:mc="http://schemas.openxmlformats.org/markup-compatibility/2006">
              <mc:Choice xmlns:v="urn:schemas-microsoft-com:vml" Requires="v">
                <p:oleObj spid="_x0000_s5120" name="Equation" r:id="rId6" imgW="190440" imgH="228600" progId="Equation.DSMT4">
                  <p:embed/>
                </p:oleObj>
              </mc:Choice>
              <mc:Fallback>
                <p:oleObj name="Equation" r:id="rId6" imgW="190440" imgH="228600" progId="Equation.DSMT4">
                  <p:embed/>
                  <p:pic>
                    <p:nvPicPr>
                      <p:cNvPr id="14" name="对象 13">
                        <a:extLst>
                          <a:ext uri="{FF2B5EF4-FFF2-40B4-BE49-F238E27FC236}">
                            <a16:creationId xmlns:a16="http://schemas.microsoft.com/office/drawing/2014/main" id="{3568C1D5-F2E1-4B35-BAB3-BEB3CD8FD1D9}"/>
                          </a:ext>
                        </a:extLst>
                      </p:cNvPr>
                      <p:cNvPicPr/>
                      <p:nvPr/>
                    </p:nvPicPr>
                    <p:blipFill>
                      <a:blip r:embed="rId7"/>
                      <a:stretch>
                        <a:fillRect/>
                      </a:stretch>
                    </p:blipFill>
                    <p:spPr>
                      <a:xfrm>
                        <a:off x="5358453" y="1693873"/>
                        <a:ext cx="527298" cy="632758"/>
                      </a:xfrm>
                      <a:prstGeom prst="rect">
                        <a:avLst/>
                      </a:prstGeom>
                    </p:spPr>
                  </p:pic>
                </p:oleObj>
              </mc:Fallback>
            </mc:AlternateContent>
          </a:graphicData>
        </a:graphic>
      </p:graphicFrame>
      <p:sp>
        <p:nvSpPr>
          <p:cNvPr id="202" name="文本框 201">
            <a:extLst>
              <a:ext uri="{FF2B5EF4-FFF2-40B4-BE49-F238E27FC236}">
                <a16:creationId xmlns:a16="http://schemas.microsoft.com/office/drawing/2014/main" id="{F14A7661-70DA-468B-8041-286CD5BB1BD1}"/>
              </a:ext>
            </a:extLst>
          </p:cNvPr>
          <p:cNvSpPr txBox="1"/>
          <p:nvPr/>
        </p:nvSpPr>
        <p:spPr>
          <a:xfrm>
            <a:off x="5262062"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3" name="对象 202">
            <a:extLst>
              <a:ext uri="{FF2B5EF4-FFF2-40B4-BE49-F238E27FC236}">
                <a16:creationId xmlns:a16="http://schemas.microsoft.com/office/drawing/2014/main" id="{42D5CE3E-4B87-4624-B4BA-A717B58A8F70}"/>
              </a:ext>
            </a:extLst>
          </p:cNvPr>
          <p:cNvGraphicFramePr>
            <a:graphicFrameLocks noChangeAspect="1"/>
          </p:cNvGraphicFramePr>
          <p:nvPr>
            <p:extLst>
              <p:ext uri="{D42A27DB-BD31-4B8C-83A1-F6EECF244321}">
                <p14:modId xmlns:p14="http://schemas.microsoft.com/office/powerpoint/2010/main" val="4241850207"/>
              </p:ext>
            </p:extLst>
          </p:nvPr>
        </p:nvGraphicFramePr>
        <p:xfrm>
          <a:off x="5358453" y="2773992"/>
          <a:ext cx="527298" cy="632758"/>
        </p:xfrm>
        <a:graphic>
          <a:graphicData uri="http://schemas.openxmlformats.org/presentationml/2006/ole">
            <mc:AlternateContent xmlns:mc="http://schemas.openxmlformats.org/markup-compatibility/2006">
              <mc:Choice xmlns:v="urn:schemas-microsoft-com:vml" Requires="v">
                <p:oleObj spid="_x0000_s5121" name="Equation" r:id="rId8" imgW="190440" imgH="228600" progId="Equation.DSMT4">
                  <p:embed/>
                </p:oleObj>
              </mc:Choice>
              <mc:Fallback>
                <p:oleObj name="Equation" r:id="rId8" imgW="190440" imgH="228600" progId="Equation.DSMT4">
                  <p:embed/>
                  <p:pic>
                    <p:nvPicPr>
                      <p:cNvPr id="16" name="对象 15">
                        <a:extLst>
                          <a:ext uri="{FF2B5EF4-FFF2-40B4-BE49-F238E27FC236}">
                            <a16:creationId xmlns:a16="http://schemas.microsoft.com/office/drawing/2014/main" id="{A663CD3B-E8C2-4FC6-804F-9AFD853ABC21}"/>
                          </a:ext>
                        </a:extLst>
                      </p:cNvPr>
                      <p:cNvPicPr/>
                      <p:nvPr/>
                    </p:nvPicPr>
                    <p:blipFill>
                      <a:blip r:embed="rId7"/>
                      <a:stretch>
                        <a:fillRect/>
                      </a:stretch>
                    </p:blipFill>
                    <p:spPr>
                      <a:xfrm>
                        <a:off x="5358453" y="2773992"/>
                        <a:ext cx="527298" cy="632758"/>
                      </a:xfrm>
                      <a:prstGeom prst="rect">
                        <a:avLst/>
                      </a:prstGeom>
                    </p:spPr>
                  </p:pic>
                </p:oleObj>
              </mc:Fallback>
            </mc:AlternateContent>
          </a:graphicData>
        </a:graphic>
      </p:graphicFrame>
      <p:sp>
        <p:nvSpPr>
          <p:cNvPr id="204" name="文本框 203">
            <a:extLst>
              <a:ext uri="{FF2B5EF4-FFF2-40B4-BE49-F238E27FC236}">
                <a16:creationId xmlns:a16="http://schemas.microsoft.com/office/drawing/2014/main" id="{ECC97DC5-0720-4BD2-9DE3-70A85AD2E556}"/>
              </a:ext>
            </a:extLst>
          </p:cNvPr>
          <p:cNvSpPr txBox="1"/>
          <p:nvPr/>
        </p:nvSpPr>
        <p:spPr>
          <a:xfrm>
            <a:off x="526206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5" name="对象 204">
            <a:extLst>
              <a:ext uri="{FF2B5EF4-FFF2-40B4-BE49-F238E27FC236}">
                <a16:creationId xmlns:a16="http://schemas.microsoft.com/office/drawing/2014/main" id="{64C7BF38-E00D-4E58-973D-7FEFE9A9E3A8}"/>
              </a:ext>
            </a:extLst>
          </p:cNvPr>
          <p:cNvGraphicFramePr>
            <a:graphicFrameLocks noChangeAspect="1"/>
          </p:cNvGraphicFramePr>
          <p:nvPr>
            <p:extLst>
              <p:ext uri="{D42A27DB-BD31-4B8C-83A1-F6EECF244321}">
                <p14:modId xmlns:p14="http://schemas.microsoft.com/office/powerpoint/2010/main" val="1151123284"/>
              </p:ext>
            </p:extLst>
          </p:nvPr>
        </p:nvGraphicFramePr>
        <p:xfrm>
          <a:off x="5358453" y="4450798"/>
          <a:ext cx="527298" cy="632758"/>
        </p:xfrm>
        <a:graphic>
          <a:graphicData uri="http://schemas.openxmlformats.org/presentationml/2006/ole">
            <mc:AlternateContent xmlns:mc="http://schemas.openxmlformats.org/markup-compatibility/2006">
              <mc:Choice xmlns:v="urn:schemas-microsoft-com:vml" Requires="v">
                <p:oleObj spid="_x0000_s5122" name="Equation" r:id="rId9" imgW="190440" imgH="228600" progId="Equation.DSMT4">
                  <p:embed/>
                </p:oleObj>
              </mc:Choice>
              <mc:Fallback>
                <p:oleObj name="Equation" r:id="rId9" imgW="190440" imgH="228600" progId="Equation.DSMT4">
                  <p:embed/>
                  <p:pic>
                    <p:nvPicPr>
                      <p:cNvPr id="19" name="对象 18">
                        <a:extLst>
                          <a:ext uri="{FF2B5EF4-FFF2-40B4-BE49-F238E27FC236}">
                            <a16:creationId xmlns:a16="http://schemas.microsoft.com/office/drawing/2014/main" id="{8C9B5C74-CF54-493B-A3D7-D51C85970F32}"/>
                          </a:ext>
                        </a:extLst>
                      </p:cNvPr>
                      <p:cNvPicPr/>
                      <p:nvPr/>
                    </p:nvPicPr>
                    <p:blipFill>
                      <a:blip r:embed="rId7"/>
                      <a:stretch>
                        <a:fillRect/>
                      </a:stretch>
                    </p:blipFill>
                    <p:spPr>
                      <a:xfrm>
                        <a:off x="5358453" y="4450798"/>
                        <a:ext cx="527298" cy="632758"/>
                      </a:xfrm>
                      <a:prstGeom prst="rect">
                        <a:avLst/>
                      </a:prstGeom>
                    </p:spPr>
                  </p:pic>
                </p:oleObj>
              </mc:Fallback>
            </mc:AlternateContent>
          </a:graphicData>
        </a:graphic>
      </p:graphicFrame>
      <p:graphicFrame>
        <p:nvGraphicFramePr>
          <p:cNvPr id="206" name="对象 205">
            <a:extLst>
              <a:ext uri="{FF2B5EF4-FFF2-40B4-BE49-F238E27FC236}">
                <a16:creationId xmlns:a16="http://schemas.microsoft.com/office/drawing/2014/main" id="{277D6AA7-5EF7-4804-B158-6CED62545A7F}"/>
              </a:ext>
            </a:extLst>
          </p:cNvPr>
          <p:cNvGraphicFramePr>
            <a:graphicFrameLocks noChangeAspect="1"/>
          </p:cNvGraphicFramePr>
          <p:nvPr>
            <p:extLst>
              <p:ext uri="{D42A27DB-BD31-4B8C-83A1-F6EECF244321}">
                <p14:modId xmlns:p14="http://schemas.microsoft.com/office/powerpoint/2010/main" val="3941906306"/>
              </p:ext>
            </p:extLst>
          </p:nvPr>
        </p:nvGraphicFramePr>
        <p:xfrm>
          <a:off x="4494357" y="1725142"/>
          <a:ext cx="527297" cy="556591"/>
        </p:xfrm>
        <a:graphic>
          <a:graphicData uri="http://schemas.openxmlformats.org/presentationml/2006/ole">
            <mc:AlternateContent xmlns:mc="http://schemas.openxmlformats.org/markup-compatibility/2006">
              <mc:Choice xmlns:v="urn:schemas-microsoft-com:vml" Requires="v">
                <p:oleObj spid="_x0000_s5123" name="Equation" r:id="rId10" imgW="228600" imgH="241200" progId="Equation.DSMT4">
                  <p:embed/>
                </p:oleObj>
              </mc:Choice>
              <mc:Fallback>
                <p:oleObj name="Equation" r:id="rId10" imgW="228600" imgH="241200" progId="Equation.DSMT4">
                  <p:embed/>
                  <p:pic>
                    <p:nvPicPr>
                      <p:cNvPr id="20" name="对象 19">
                        <a:extLst>
                          <a:ext uri="{FF2B5EF4-FFF2-40B4-BE49-F238E27FC236}">
                            <a16:creationId xmlns:a16="http://schemas.microsoft.com/office/drawing/2014/main" id="{2AEE3E0D-A303-4DE0-AD70-27F646806413}"/>
                          </a:ext>
                        </a:extLst>
                      </p:cNvPr>
                      <p:cNvPicPr/>
                      <p:nvPr/>
                    </p:nvPicPr>
                    <p:blipFill>
                      <a:blip r:embed="rId11"/>
                      <a:stretch>
                        <a:fillRect/>
                      </a:stretch>
                    </p:blipFill>
                    <p:spPr>
                      <a:xfrm>
                        <a:off x="4494357" y="1725142"/>
                        <a:ext cx="527297" cy="556591"/>
                      </a:xfrm>
                      <a:prstGeom prst="rect">
                        <a:avLst/>
                      </a:prstGeom>
                    </p:spPr>
                  </p:pic>
                </p:oleObj>
              </mc:Fallback>
            </mc:AlternateContent>
          </a:graphicData>
        </a:graphic>
      </p:graphicFrame>
      <p:graphicFrame>
        <p:nvGraphicFramePr>
          <p:cNvPr id="207" name="对象 206">
            <a:extLst>
              <a:ext uri="{FF2B5EF4-FFF2-40B4-BE49-F238E27FC236}">
                <a16:creationId xmlns:a16="http://schemas.microsoft.com/office/drawing/2014/main" id="{C36C166B-C4E2-4F0B-AC05-7518953F17BC}"/>
              </a:ext>
            </a:extLst>
          </p:cNvPr>
          <p:cNvGraphicFramePr>
            <a:graphicFrameLocks noChangeAspect="1"/>
          </p:cNvGraphicFramePr>
          <p:nvPr>
            <p:extLst>
              <p:ext uri="{D42A27DB-BD31-4B8C-83A1-F6EECF244321}">
                <p14:modId xmlns:p14="http://schemas.microsoft.com/office/powerpoint/2010/main" val="3005839814"/>
              </p:ext>
            </p:extLst>
          </p:nvPr>
        </p:nvGraphicFramePr>
        <p:xfrm>
          <a:off x="4497634" y="2818908"/>
          <a:ext cx="527297" cy="556591"/>
        </p:xfrm>
        <a:graphic>
          <a:graphicData uri="http://schemas.openxmlformats.org/presentationml/2006/ole">
            <mc:AlternateContent xmlns:mc="http://schemas.openxmlformats.org/markup-compatibility/2006">
              <mc:Choice xmlns:v="urn:schemas-microsoft-com:vml" Requires="v">
                <p:oleObj spid="_x0000_s5124" name="Equation" r:id="rId12" imgW="228600" imgH="241200" progId="Equation.DSMT4">
                  <p:embed/>
                </p:oleObj>
              </mc:Choice>
              <mc:Fallback>
                <p:oleObj name="Equation" r:id="rId12" imgW="228600" imgH="241200" progId="Equation.DSMT4">
                  <p:embed/>
                  <p:pic>
                    <p:nvPicPr>
                      <p:cNvPr id="21" name="对象 20">
                        <a:extLst>
                          <a:ext uri="{FF2B5EF4-FFF2-40B4-BE49-F238E27FC236}">
                            <a16:creationId xmlns:a16="http://schemas.microsoft.com/office/drawing/2014/main" id="{B3466D90-DF7A-4D94-AFDF-ADE58C28DEBC}"/>
                          </a:ext>
                        </a:extLst>
                      </p:cNvPr>
                      <p:cNvPicPr/>
                      <p:nvPr/>
                    </p:nvPicPr>
                    <p:blipFill>
                      <a:blip r:embed="rId13"/>
                      <a:stretch>
                        <a:fillRect/>
                      </a:stretch>
                    </p:blipFill>
                    <p:spPr>
                      <a:xfrm>
                        <a:off x="4497634" y="2818908"/>
                        <a:ext cx="527297" cy="556591"/>
                      </a:xfrm>
                      <a:prstGeom prst="rect">
                        <a:avLst/>
                      </a:prstGeom>
                    </p:spPr>
                  </p:pic>
                </p:oleObj>
              </mc:Fallback>
            </mc:AlternateContent>
          </a:graphicData>
        </a:graphic>
      </p:graphicFrame>
      <p:graphicFrame>
        <p:nvGraphicFramePr>
          <p:cNvPr id="208" name="对象 207">
            <a:extLst>
              <a:ext uri="{FF2B5EF4-FFF2-40B4-BE49-F238E27FC236}">
                <a16:creationId xmlns:a16="http://schemas.microsoft.com/office/drawing/2014/main" id="{2E45BEF9-0E7A-4CD0-8CE1-A6304F8AA20C}"/>
              </a:ext>
            </a:extLst>
          </p:cNvPr>
          <p:cNvGraphicFramePr>
            <a:graphicFrameLocks noChangeAspect="1"/>
          </p:cNvGraphicFramePr>
          <p:nvPr>
            <p:extLst>
              <p:ext uri="{D42A27DB-BD31-4B8C-83A1-F6EECF244321}">
                <p14:modId xmlns:p14="http://schemas.microsoft.com/office/powerpoint/2010/main" val="2636146471"/>
              </p:ext>
            </p:extLst>
          </p:nvPr>
        </p:nvGraphicFramePr>
        <p:xfrm>
          <a:off x="4470842" y="4493585"/>
          <a:ext cx="555625" cy="557212"/>
        </p:xfrm>
        <a:graphic>
          <a:graphicData uri="http://schemas.openxmlformats.org/presentationml/2006/ole">
            <mc:AlternateContent xmlns:mc="http://schemas.openxmlformats.org/markup-compatibility/2006">
              <mc:Choice xmlns:v="urn:schemas-microsoft-com:vml" Requires="v">
                <p:oleObj spid="_x0000_s5125" name="Equation" r:id="rId14" imgW="241200" imgH="241200" progId="Equation.DSMT4">
                  <p:embed/>
                </p:oleObj>
              </mc:Choice>
              <mc:Fallback>
                <p:oleObj name="Equation" r:id="rId14" imgW="241200" imgH="241200" progId="Equation.DSMT4">
                  <p:embed/>
                  <p:pic>
                    <p:nvPicPr>
                      <p:cNvPr id="22" name="对象 21">
                        <a:extLst>
                          <a:ext uri="{FF2B5EF4-FFF2-40B4-BE49-F238E27FC236}">
                            <a16:creationId xmlns:a16="http://schemas.microsoft.com/office/drawing/2014/main" id="{6B53AC2C-2523-4EA0-AB23-1448AE1F411D}"/>
                          </a:ext>
                        </a:extLst>
                      </p:cNvPr>
                      <p:cNvPicPr/>
                      <p:nvPr/>
                    </p:nvPicPr>
                    <p:blipFill>
                      <a:blip r:embed="rId15"/>
                      <a:stretch>
                        <a:fillRect/>
                      </a:stretch>
                    </p:blipFill>
                    <p:spPr>
                      <a:xfrm>
                        <a:off x="4470842" y="4493585"/>
                        <a:ext cx="555625" cy="557212"/>
                      </a:xfrm>
                      <a:prstGeom prst="rect">
                        <a:avLst/>
                      </a:prstGeom>
                    </p:spPr>
                  </p:pic>
                </p:oleObj>
              </mc:Fallback>
            </mc:AlternateContent>
          </a:graphicData>
        </a:graphic>
      </p:graphicFrame>
      <p:cxnSp>
        <p:nvCxnSpPr>
          <p:cNvPr id="209" name="直接箭头连接符 208">
            <a:extLst>
              <a:ext uri="{FF2B5EF4-FFF2-40B4-BE49-F238E27FC236}">
                <a16:creationId xmlns:a16="http://schemas.microsoft.com/office/drawing/2014/main" id="{B108EC98-A683-4FA0-9FDB-4E73474EE932}"/>
              </a:ext>
            </a:extLst>
          </p:cNvPr>
          <p:cNvCxnSpPr>
            <a:cxnSpLocks/>
            <a:stCxn id="195" idx="3"/>
          </p:cNvCxnSpPr>
          <p:nvPr/>
        </p:nvCxnSpPr>
        <p:spPr>
          <a:xfrm flipV="1">
            <a:off x="3317846" y="2281733"/>
            <a:ext cx="1080120"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CC177799-7171-4D93-8CE2-40449731DA02}"/>
              </a:ext>
            </a:extLst>
          </p:cNvPr>
          <p:cNvCxnSpPr>
            <a:stCxn id="195" idx="3"/>
            <a:endCxn id="199" idx="1"/>
          </p:cNvCxnSpPr>
          <p:nvPr/>
        </p:nvCxnSpPr>
        <p:spPr>
          <a:xfrm flipV="1">
            <a:off x="3317846" y="3090371"/>
            <a:ext cx="1080120" cy="48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FF5068EA-FEFE-4339-919C-871EDB641AB6}"/>
              </a:ext>
            </a:extLst>
          </p:cNvPr>
          <p:cNvCxnSpPr>
            <a:stCxn id="195" idx="3"/>
            <a:endCxn id="200" idx="1"/>
          </p:cNvCxnSpPr>
          <p:nvPr/>
        </p:nvCxnSpPr>
        <p:spPr>
          <a:xfrm>
            <a:off x="3317846" y="3577878"/>
            <a:ext cx="1080120" cy="118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A4631847-725D-41F3-B47B-96B02CD40747}"/>
              </a:ext>
            </a:extLst>
          </p:cNvPr>
          <p:cNvSpPr txBox="1"/>
          <p:nvPr/>
        </p:nvSpPr>
        <p:spPr>
          <a:xfrm>
            <a:off x="6702222" y="1825586"/>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3" name="直接箭头连接符 212">
            <a:extLst>
              <a:ext uri="{FF2B5EF4-FFF2-40B4-BE49-F238E27FC236}">
                <a16:creationId xmlns:a16="http://schemas.microsoft.com/office/drawing/2014/main" id="{39BDC02D-4500-416D-B4C6-2E00BDD2AEDA}"/>
              </a:ext>
            </a:extLst>
          </p:cNvPr>
          <p:cNvCxnSpPr>
            <a:cxnSpLocks/>
            <a:stCxn id="198" idx="3"/>
            <a:endCxn id="212" idx="1"/>
          </p:cNvCxnSpPr>
          <p:nvPr/>
        </p:nvCxnSpPr>
        <p:spPr>
          <a:xfrm>
            <a:off x="5982142" y="201025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6E51853F-A735-4EC8-B955-C8DBE620C86B}"/>
              </a:ext>
            </a:extLst>
          </p:cNvPr>
          <p:cNvSpPr txBox="1"/>
          <p:nvPr/>
        </p:nvSpPr>
        <p:spPr>
          <a:xfrm>
            <a:off x="6055891" y="1983446"/>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15" name="文本框 214">
            <a:extLst>
              <a:ext uri="{FF2B5EF4-FFF2-40B4-BE49-F238E27FC236}">
                <a16:creationId xmlns:a16="http://schemas.microsoft.com/office/drawing/2014/main" id="{6C556F4C-46FB-4B30-B663-BD05150A7DDA}"/>
              </a:ext>
            </a:extLst>
          </p:cNvPr>
          <p:cNvSpPr txBox="1"/>
          <p:nvPr/>
        </p:nvSpPr>
        <p:spPr>
          <a:xfrm>
            <a:off x="6702222" y="2905705"/>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16" name="文本框 215">
            <a:extLst>
              <a:ext uri="{FF2B5EF4-FFF2-40B4-BE49-F238E27FC236}">
                <a16:creationId xmlns:a16="http://schemas.microsoft.com/office/drawing/2014/main" id="{8EF23F95-98E7-4764-A125-253DEC8635CC}"/>
              </a:ext>
            </a:extLst>
          </p:cNvPr>
          <p:cNvSpPr txBox="1"/>
          <p:nvPr/>
        </p:nvSpPr>
        <p:spPr>
          <a:xfrm>
            <a:off x="6055891" y="3090371"/>
            <a:ext cx="527260" cy="523220"/>
          </a:xfrm>
          <a:prstGeom prst="rect">
            <a:avLst/>
          </a:prstGeom>
          <a:noFill/>
        </p:spPr>
        <p:txBody>
          <a:bodyPr wrap="none" rtlCol="0">
            <a:spAutoFit/>
          </a:bodyPr>
          <a:lstStyle/>
          <a:p>
            <a:r>
              <a:rPr lang="en-US" altLang="zh-CN" sz="1400" dirty="0"/>
              <a:t>train</a:t>
            </a:r>
            <a:endParaRPr lang="zh-CN" altLang="en-US" sz="1400" dirty="0"/>
          </a:p>
          <a:p>
            <a:endParaRPr lang="zh-CN" altLang="en-US" sz="1400" dirty="0"/>
          </a:p>
        </p:txBody>
      </p:sp>
      <p:cxnSp>
        <p:nvCxnSpPr>
          <p:cNvPr id="217" name="直接箭头连接符 216">
            <a:extLst>
              <a:ext uri="{FF2B5EF4-FFF2-40B4-BE49-F238E27FC236}">
                <a16:creationId xmlns:a16="http://schemas.microsoft.com/office/drawing/2014/main" id="{B3E0F93A-8BEF-4B0E-966F-924A2F010C23}"/>
              </a:ext>
            </a:extLst>
          </p:cNvPr>
          <p:cNvCxnSpPr>
            <a:cxnSpLocks/>
            <a:stCxn id="202" idx="3"/>
            <a:endCxn id="215" idx="1"/>
          </p:cNvCxnSpPr>
          <p:nvPr/>
        </p:nvCxnSpPr>
        <p:spPr>
          <a:xfrm>
            <a:off x="5982142" y="3090371"/>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文本框 217">
            <a:extLst>
              <a:ext uri="{FF2B5EF4-FFF2-40B4-BE49-F238E27FC236}">
                <a16:creationId xmlns:a16="http://schemas.microsoft.com/office/drawing/2014/main" id="{8830FEF5-4CB9-424A-8DE7-5523C0E25549}"/>
              </a:ext>
            </a:extLst>
          </p:cNvPr>
          <p:cNvSpPr txBox="1"/>
          <p:nvPr/>
        </p:nvSpPr>
        <p:spPr>
          <a:xfrm>
            <a:off x="6702222" y="4582511"/>
            <a:ext cx="9893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9" name="直接箭头连接符 218">
            <a:extLst>
              <a:ext uri="{FF2B5EF4-FFF2-40B4-BE49-F238E27FC236}">
                <a16:creationId xmlns:a16="http://schemas.microsoft.com/office/drawing/2014/main" id="{A93029EC-7A0B-442D-82E9-E3297D07C5E5}"/>
              </a:ext>
            </a:extLst>
          </p:cNvPr>
          <p:cNvCxnSpPr>
            <a:cxnSpLocks/>
            <a:stCxn id="204" idx="3"/>
            <a:endCxn id="218" idx="1"/>
          </p:cNvCxnSpPr>
          <p:nvPr/>
        </p:nvCxnSpPr>
        <p:spPr>
          <a:xfrm>
            <a:off x="5982142" y="476717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文本框 219">
            <a:extLst>
              <a:ext uri="{FF2B5EF4-FFF2-40B4-BE49-F238E27FC236}">
                <a16:creationId xmlns:a16="http://schemas.microsoft.com/office/drawing/2014/main" id="{E88549EF-D273-4F79-9C34-40AB3128DF6D}"/>
              </a:ext>
            </a:extLst>
          </p:cNvPr>
          <p:cNvSpPr txBox="1"/>
          <p:nvPr/>
        </p:nvSpPr>
        <p:spPr>
          <a:xfrm>
            <a:off x="6055891" y="4795542"/>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21" name="文本框 220">
            <a:extLst>
              <a:ext uri="{FF2B5EF4-FFF2-40B4-BE49-F238E27FC236}">
                <a16:creationId xmlns:a16="http://schemas.microsoft.com/office/drawing/2014/main" id="{F6CBDEE3-8FC3-4A99-960B-A6D357D5B72A}"/>
              </a:ext>
            </a:extLst>
          </p:cNvPr>
          <p:cNvSpPr txBox="1"/>
          <p:nvPr/>
        </p:nvSpPr>
        <p:spPr>
          <a:xfrm>
            <a:off x="6894582" y="3342399"/>
            <a:ext cx="609462" cy="830997"/>
          </a:xfrm>
          <a:prstGeom prst="rect">
            <a:avLst/>
          </a:prstGeom>
          <a:noFill/>
        </p:spPr>
        <p:txBody>
          <a:bodyPr wrap="square" rtlCol="0">
            <a:spAutoFit/>
          </a:bodyPr>
          <a:lstStyle/>
          <a:p>
            <a:r>
              <a:rPr lang="en-US" altLang="zh-CN" sz="4800" dirty="0"/>
              <a:t>…</a:t>
            </a:r>
            <a:endParaRPr lang="zh-CN" altLang="en-US" sz="4800" dirty="0"/>
          </a:p>
        </p:txBody>
      </p:sp>
      <p:sp>
        <p:nvSpPr>
          <p:cNvPr id="222" name="文本框 221">
            <a:extLst>
              <a:ext uri="{FF2B5EF4-FFF2-40B4-BE49-F238E27FC236}">
                <a16:creationId xmlns:a16="http://schemas.microsoft.com/office/drawing/2014/main" id="{EB9298C9-C634-43D4-8D83-557052CD20D4}"/>
              </a:ext>
            </a:extLst>
          </p:cNvPr>
          <p:cNvSpPr txBox="1"/>
          <p:nvPr/>
        </p:nvSpPr>
        <p:spPr>
          <a:xfrm>
            <a:off x="8286398"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3" name="对象 222">
            <a:extLst>
              <a:ext uri="{FF2B5EF4-FFF2-40B4-BE49-F238E27FC236}">
                <a16:creationId xmlns:a16="http://schemas.microsoft.com/office/drawing/2014/main" id="{A8815326-F709-4315-B140-7939F54C5E8A}"/>
              </a:ext>
            </a:extLst>
          </p:cNvPr>
          <p:cNvGraphicFramePr>
            <a:graphicFrameLocks noChangeAspect="1"/>
          </p:cNvGraphicFramePr>
          <p:nvPr>
            <p:extLst>
              <p:ext uri="{D42A27DB-BD31-4B8C-83A1-F6EECF244321}">
                <p14:modId xmlns:p14="http://schemas.microsoft.com/office/powerpoint/2010/main" val="2222812086"/>
              </p:ext>
            </p:extLst>
          </p:nvPr>
        </p:nvGraphicFramePr>
        <p:xfrm>
          <a:off x="8416412" y="1758223"/>
          <a:ext cx="487622" cy="544989"/>
        </p:xfrm>
        <a:graphic>
          <a:graphicData uri="http://schemas.openxmlformats.org/presentationml/2006/ole">
            <mc:AlternateContent xmlns:mc="http://schemas.openxmlformats.org/markup-compatibility/2006">
              <mc:Choice xmlns:v="urn:schemas-microsoft-com:vml" Requires="v">
                <p:oleObj spid="_x0000_s5126" name="Equation" r:id="rId16" imgW="215640" imgH="241200" progId="Equation.DSMT4">
                  <p:embed/>
                </p:oleObj>
              </mc:Choice>
              <mc:Fallback>
                <p:oleObj name="Equation" r:id="rId16" imgW="215640" imgH="241200" progId="Equation.DSMT4">
                  <p:embed/>
                  <p:pic>
                    <p:nvPicPr>
                      <p:cNvPr id="47" name="对象 46">
                        <a:extLst>
                          <a:ext uri="{FF2B5EF4-FFF2-40B4-BE49-F238E27FC236}">
                            <a16:creationId xmlns:a16="http://schemas.microsoft.com/office/drawing/2014/main" id="{CAAA1FF9-D491-46B8-8BF9-98E115C2BCEC}"/>
                          </a:ext>
                        </a:extLst>
                      </p:cNvPr>
                      <p:cNvPicPr/>
                      <p:nvPr/>
                    </p:nvPicPr>
                    <p:blipFill>
                      <a:blip r:embed="rId17"/>
                      <a:stretch>
                        <a:fillRect/>
                      </a:stretch>
                    </p:blipFill>
                    <p:spPr>
                      <a:xfrm>
                        <a:off x="8416412" y="1758223"/>
                        <a:ext cx="487622" cy="544989"/>
                      </a:xfrm>
                      <a:prstGeom prst="rect">
                        <a:avLst/>
                      </a:prstGeom>
                    </p:spPr>
                  </p:pic>
                </p:oleObj>
              </mc:Fallback>
            </mc:AlternateContent>
          </a:graphicData>
        </a:graphic>
      </p:graphicFrame>
      <p:sp>
        <p:nvSpPr>
          <p:cNvPr id="224" name="文本框 223">
            <a:extLst>
              <a:ext uri="{FF2B5EF4-FFF2-40B4-BE49-F238E27FC236}">
                <a16:creationId xmlns:a16="http://schemas.microsoft.com/office/drawing/2014/main" id="{86005830-F2C2-472A-B8E2-F13514F10203}"/>
              </a:ext>
            </a:extLst>
          </p:cNvPr>
          <p:cNvSpPr txBox="1"/>
          <p:nvPr/>
        </p:nvSpPr>
        <p:spPr>
          <a:xfrm>
            <a:off x="8286398"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5" name="对象 224">
            <a:extLst>
              <a:ext uri="{FF2B5EF4-FFF2-40B4-BE49-F238E27FC236}">
                <a16:creationId xmlns:a16="http://schemas.microsoft.com/office/drawing/2014/main" id="{E3210ADA-665E-4860-A7DB-62021D93E8A6}"/>
              </a:ext>
            </a:extLst>
          </p:cNvPr>
          <p:cNvGraphicFramePr>
            <a:graphicFrameLocks noChangeAspect="1"/>
          </p:cNvGraphicFramePr>
          <p:nvPr>
            <p:extLst>
              <p:ext uri="{D42A27DB-BD31-4B8C-83A1-F6EECF244321}">
                <p14:modId xmlns:p14="http://schemas.microsoft.com/office/powerpoint/2010/main" val="2095975197"/>
              </p:ext>
            </p:extLst>
          </p:nvPr>
        </p:nvGraphicFramePr>
        <p:xfrm>
          <a:off x="8416412" y="2827665"/>
          <a:ext cx="487622" cy="544989"/>
        </p:xfrm>
        <a:graphic>
          <a:graphicData uri="http://schemas.openxmlformats.org/presentationml/2006/ole">
            <mc:AlternateContent xmlns:mc="http://schemas.openxmlformats.org/markup-compatibility/2006">
              <mc:Choice xmlns:v="urn:schemas-microsoft-com:vml" Requires="v">
                <p:oleObj spid="_x0000_s5127" name="Equation" r:id="rId18" imgW="215640" imgH="241200" progId="Equation.DSMT4">
                  <p:embed/>
                </p:oleObj>
              </mc:Choice>
              <mc:Fallback>
                <p:oleObj name="Equation" r:id="rId18" imgW="215640" imgH="241200" progId="Equation.DSMT4">
                  <p:embed/>
                  <p:pic>
                    <p:nvPicPr>
                      <p:cNvPr id="49" name="对象 48">
                        <a:extLst>
                          <a:ext uri="{FF2B5EF4-FFF2-40B4-BE49-F238E27FC236}">
                            <a16:creationId xmlns:a16="http://schemas.microsoft.com/office/drawing/2014/main" id="{8A425A2B-341F-4E79-AE49-91F7203330B1}"/>
                          </a:ext>
                        </a:extLst>
                      </p:cNvPr>
                      <p:cNvPicPr/>
                      <p:nvPr/>
                    </p:nvPicPr>
                    <p:blipFill>
                      <a:blip r:embed="rId19"/>
                      <a:stretch>
                        <a:fillRect/>
                      </a:stretch>
                    </p:blipFill>
                    <p:spPr>
                      <a:xfrm>
                        <a:off x="8416412" y="2827665"/>
                        <a:ext cx="487622" cy="544989"/>
                      </a:xfrm>
                      <a:prstGeom prst="rect">
                        <a:avLst/>
                      </a:prstGeom>
                    </p:spPr>
                  </p:pic>
                </p:oleObj>
              </mc:Fallback>
            </mc:AlternateContent>
          </a:graphicData>
        </a:graphic>
      </p:graphicFrame>
      <p:sp>
        <p:nvSpPr>
          <p:cNvPr id="226" name="文本框 225">
            <a:extLst>
              <a:ext uri="{FF2B5EF4-FFF2-40B4-BE49-F238E27FC236}">
                <a16:creationId xmlns:a16="http://schemas.microsoft.com/office/drawing/2014/main" id="{24F5FD17-4DEC-4875-B16C-E13404EA355C}"/>
              </a:ext>
            </a:extLst>
          </p:cNvPr>
          <p:cNvSpPr txBox="1"/>
          <p:nvPr/>
        </p:nvSpPr>
        <p:spPr>
          <a:xfrm>
            <a:off x="8286398"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7" name="对象 226">
            <a:extLst>
              <a:ext uri="{FF2B5EF4-FFF2-40B4-BE49-F238E27FC236}">
                <a16:creationId xmlns:a16="http://schemas.microsoft.com/office/drawing/2014/main" id="{2B597F30-BEFD-4557-A00D-2544E26CE329}"/>
              </a:ext>
            </a:extLst>
          </p:cNvPr>
          <p:cNvGraphicFramePr>
            <a:graphicFrameLocks noChangeAspect="1"/>
          </p:cNvGraphicFramePr>
          <p:nvPr>
            <p:extLst>
              <p:ext uri="{D42A27DB-BD31-4B8C-83A1-F6EECF244321}">
                <p14:modId xmlns:p14="http://schemas.microsoft.com/office/powerpoint/2010/main" val="1758941882"/>
              </p:ext>
            </p:extLst>
          </p:nvPr>
        </p:nvGraphicFramePr>
        <p:xfrm>
          <a:off x="8416412" y="4494527"/>
          <a:ext cx="487622" cy="544989"/>
        </p:xfrm>
        <a:graphic>
          <a:graphicData uri="http://schemas.openxmlformats.org/presentationml/2006/ole">
            <mc:AlternateContent xmlns:mc="http://schemas.openxmlformats.org/markup-compatibility/2006">
              <mc:Choice xmlns:v="urn:schemas-microsoft-com:vml" Requires="v">
                <p:oleObj spid="_x0000_s5128" name="Equation" r:id="rId20" imgW="215640" imgH="241200" progId="Equation.DSMT4">
                  <p:embed/>
                </p:oleObj>
              </mc:Choice>
              <mc:Fallback>
                <p:oleObj name="Equation" r:id="rId20" imgW="215640" imgH="241200" progId="Equation.DSMT4">
                  <p:embed/>
                  <p:pic>
                    <p:nvPicPr>
                      <p:cNvPr id="51" name="对象 50">
                        <a:extLst>
                          <a:ext uri="{FF2B5EF4-FFF2-40B4-BE49-F238E27FC236}">
                            <a16:creationId xmlns:a16="http://schemas.microsoft.com/office/drawing/2014/main" id="{79CBFD98-3831-48BE-B399-938EDF4DB114}"/>
                          </a:ext>
                        </a:extLst>
                      </p:cNvPr>
                      <p:cNvPicPr/>
                      <p:nvPr/>
                    </p:nvPicPr>
                    <p:blipFill>
                      <a:blip r:embed="rId21"/>
                      <a:stretch>
                        <a:fillRect/>
                      </a:stretch>
                    </p:blipFill>
                    <p:spPr>
                      <a:xfrm>
                        <a:off x="8416412" y="4494527"/>
                        <a:ext cx="487622" cy="544989"/>
                      </a:xfrm>
                      <a:prstGeom prst="rect">
                        <a:avLst/>
                      </a:prstGeom>
                    </p:spPr>
                  </p:pic>
                </p:oleObj>
              </mc:Fallback>
            </mc:AlternateContent>
          </a:graphicData>
        </a:graphic>
      </p:graphicFrame>
      <p:cxnSp>
        <p:nvCxnSpPr>
          <p:cNvPr id="228" name="直接箭头连接符 227">
            <a:extLst>
              <a:ext uri="{FF2B5EF4-FFF2-40B4-BE49-F238E27FC236}">
                <a16:creationId xmlns:a16="http://schemas.microsoft.com/office/drawing/2014/main" id="{E974F0B1-EBF0-419E-8B8E-9CE2F1DFD74A}"/>
              </a:ext>
            </a:extLst>
          </p:cNvPr>
          <p:cNvCxnSpPr>
            <a:cxnSpLocks/>
            <a:stCxn id="212" idx="3"/>
            <a:endCxn id="222" idx="1"/>
          </p:cNvCxnSpPr>
          <p:nvPr/>
        </p:nvCxnSpPr>
        <p:spPr>
          <a:xfrm flipV="1">
            <a:off x="7696405" y="2010251"/>
            <a:ext cx="5899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文本框 228">
            <a:extLst>
              <a:ext uri="{FF2B5EF4-FFF2-40B4-BE49-F238E27FC236}">
                <a16:creationId xmlns:a16="http://schemas.microsoft.com/office/drawing/2014/main" id="{1BD7C64B-08D9-4391-B016-9FE703BAAAD7}"/>
              </a:ext>
            </a:extLst>
          </p:cNvPr>
          <p:cNvSpPr txBox="1"/>
          <p:nvPr/>
        </p:nvSpPr>
        <p:spPr>
          <a:xfrm>
            <a:off x="7638326" y="2003437"/>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cxnSp>
        <p:nvCxnSpPr>
          <p:cNvPr id="230" name="直接箭头连接符 229">
            <a:extLst>
              <a:ext uri="{FF2B5EF4-FFF2-40B4-BE49-F238E27FC236}">
                <a16:creationId xmlns:a16="http://schemas.microsoft.com/office/drawing/2014/main" id="{3DD623B9-7D4F-44F1-A295-93F875BEE69C}"/>
              </a:ext>
            </a:extLst>
          </p:cNvPr>
          <p:cNvCxnSpPr>
            <a:cxnSpLocks/>
            <a:stCxn id="215" idx="3"/>
            <a:endCxn id="224" idx="1"/>
          </p:cNvCxnSpPr>
          <p:nvPr/>
        </p:nvCxnSpPr>
        <p:spPr>
          <a:xfrm>
            <a:off x="7696405" y="3090371"/>
            <a:ext cx="589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8B33F6F3-A4D0-4047-8C5E-298F357E0DF7}"/>
              </a:ext>
            </a:extLst>
          </p:cNvPr>
          <p:cNvCxnSpPr>
            <a:cxnSpLocks/>
            <a:stCxn id="218" idx="3"/>
            <a:endCxn id="226" idx="1"/>
          </p:cNvCxnSpPr>
          <p:nvPr/>
        </p:nvCxnSpPr>
        <p:spPr>
          <a:xfrm>
            <a:off x="7691595" y="4767177"/>
            <a:ext cx="594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AA6498AF-C683-41CA-B527-18B3E67338AE}"/>
              </a:ext>
            </a:extLst>
          </p:cNvPr>
          <p:cNvSpPr txBox="1"/>
          <p:nvPr/>
        </p:nvSpPr>
        <p:spPr>
          <a:xfrm>
            <a:off x="9582542"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3" name="直接箭头连接符 232">
            <a:extLst>
              <a:ext uri="{FF2B5EF4-FFF2-40B4-BE49-F238E27FC236}">
                <a16:creationId xmlns:a16="http://schemas.microsoft.com/office/drawing/2014/main" id="{3E042A08-B6FE-4A2B-B1B3-8511368CA928}"/>
              </a:ext>
            </a:extLst>
          </p:cNvPr>
          <p:cNvCxnSpPr>
            <a:cxnSpLocks/>
            <a:stCxn id="222" idx="3"/>
            <a:endCxn id="232" idx="1"/>
          </p:cNvCxnSpPr>
          <p:nvPr/>
        </p:nvCxnSpPr>
        <p:spPr>
          <a:xfrm>
            <a:off x="9006478" y="2010251"/>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8F39D739-E15C-42A6-9D65-4FECF99EABA7}"/>
              </a:ext>
            </a:extLst>
          </p:cNvPr>
          <p:cNvSpPr txBox="1"/>
          <p:nvPr/>
        </p:nvSpPr>
        <p:spPr>
          <a:xfrm>
            <a:off x="9582542" y="2845175"/>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5" name="直接箭头连接符 234">
            <a:extLst>
              <a:ext uri="{FF2B5EF4-FFF2-40B4-BE49-F238E27FC236}">
                <a16:creationId xmlns:a16="http://schemas.microsoft.com/office/drawing/2014/main" id="{B31FD4CE-E35E-45F6-8821-EE6C8066DC79}"/>
              </a:ext>
            </a:extLst>
          </p:cNvPr>
          <p:cNvCxnSpPr>
            <a:stCxn id="224" idx="3"/>
            <a:endCxn id="234" idx="1"/>
          </p:cNvCxnSpPr>
          <p:nvPr/>
        </p:nvCxnSpPr>
        <p:spPr>
          <a:xfrm>
            <a:off x="9006478" y="3090371"/>
            <a:ext cx="576064" cy="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文本框 235">
            <a:extLst>
              <a:ext uri="{FF2B5EF4-FFF2-40B4-BE49-F238E27FC236}">
                <a16:creationId xmlns:a16="http://schemas.microsoft.com/office/drawing/2014/main" id="{E142741A-5EAD-443A-AE95-8D63B8C4D3EC}"/>
              </a:ext>
            </a:extLst>
          </p:cNvPr>
          <p:cNvSpPr txBox="1"/>
          <p:nvPr/>
        </p:nvSpPr>
        <p:spPr>
          <a:xfrm>
            <a:off x="958254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7" name="直接箭头连接符 236">
            <a:extLst>
              <a:ext uri="{FF2B5EF4-FFF2-40B4-BE49-F238E27FC236}">
                <a16:creationId xmlns:a16="http://schemas.microsoft.com/office/drawing/2014/main" id="{9941EA64-D27F-43CE-9304-6EA8E77DFA52}"/>
              </a:ext>
            </a:extLst>
          </p:cNvPr>
          <p:cNvCxnSpPr>
            <a:stCxn id="226" idx="3"/>
            <a:endCxn id="236" idx="1"/>
          </p:cNvCxnSpPr>
          <p:nvPr/>
        </p:nvCxnSpPr>
        <p:spPr>
          <a:xfrm>
            <a:off x="9006478" y="4767177"/>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8" name="对象 237">
            <a:extLst>
              <a:ext uri="{FF2B5EF4-FFF2-40B4-BE49-F238E27FC236}">
                <a16:creationId xmlns:a16="http://schemas.microsoft.com/office/drawing/2014/main" id="{CCB0A86E-6FB2-4514-B775-958F64BF8FB6}"/>
              </a:ext>
            </a:extLst>
          </p:cNvPr>
          <p:cNvGraphicFramePr>
            <a:graphicFrameLocks noChangeAspect="1"/>
          </p:cNvGraphicFramePr>
          <p:nvPr>
            <p:extLst>
              <p:ext uri="{D42A27DB-BD31-4B8C-83A1-F6EECF244321}">
                <p14:modId xmlns:p14="http://schemas.microsoft.com/office/powerpoint/2010/main" val="1490405255"/>
              </p:ext>
            </p:extLst>
          </p:nvPr>
        </p:nvGraphicFramePr>
        <p:xfrm>
          <a:off x="9762401" y="1740376"/>
          <a:ext cx="360362" cy="539750"/>
        </p:xfrm>
        <a:graphic>
          <a:graphicData uri="http://schemas.openxmlformats.org/presentationml/2006/ole">
            <mc:AlternateContent xmlns:mc="http://schemas.openxmlformats.org/markup-compatibility/2006">
              <mc:Choice xmlns:v="urn:schemas-microsoft-com:vml" Requires="v">
                <p:oleObj spid="_x0000_s5129" name="Equation" r:id="rId22" imgW="190440" imgH="241200" progId="Equation.DSMT4">
                  <p:embed/>
                </p:oleObj>
              </mc:Choice>
              <mc:Fallback>
                <p:oleObj name="Equation" r:id="rId22" imgW="190440" imgH="241200" progId="Equation.DSMT4">
                  <p:embed/>
                  <p:pic>
                    <p:nvPicPr>
                      <p:cNvPr id="76" name="对象 75">
                        <a:extLst>
                          <a:ext uri="{FF2B5EF4-FFF2-40B4-BE49-F238E27FC236}">
                            <a16:creationId xmlns:a16="http://schemas.microsoft.com/office/drawing/2014/main" id="{DB25AB6C-D765-4832-BA99-33CA368852B5}"/>
                          </a:ext>
                        </a:extLst>
                      </p:cNvPr>
                      <p:cNvPicPr/>
                      <p:nvPr/>
                    </p:nvPicPr>
                    <p:blipFill>
                      <a:blip r:embed="rId23"/>
                      <a:stretch>
                        <a:fillRect/>
                      </a:stretch>
                    </p:blipFill>
                    <p:spPr>
                      <a:xfrm>
                        <a:off x="9762401" y="1740376"/>
                        <a:ext cx="360362" cy="539750"/>
                      </a:xfrm>
                      <a:prstGeom prst="rect">
                        <a:avLst/>
                      </a:prstGeom>
                    </p:spPr>
                  </p:pic>
                </p:oleObj>
              </mc:Fallback>
            </mc:AlternateContent>
          </a:graphicData>
        </a:graphic>
      </p:graphicFrame>
      <p:sp>
        <p:nvSpPr>
          <p:cNvPr id="239" name="文本框 238">
            <a:extLst>
              <a:ext uri="{FF2B5EF4-FFF2-40B4-BE49-F238E27FC236}">
                <a16:creationId xmlns:a16="http://schemas.microsoft.com/office/drawing/2014/main" id="{A07052C4-0DB6-444F-8245-2AEBAA48542A}"/>
              </a:ext>
            </a:extLst>
          </p:cNvPr>
          <p:cNvSpPr txBox="1"/>
          <p:nvPr/>
        </p:nvSpPr>
        <p:spPr>
          <a:xfrm>
            <a:off x="8967357" y="2013134"/>
            <a:ext cx="644087" cy="307777"/>
          </a:xfrm>
          <a:prstGeom prst="rect">
            <a:avLst/>
          </a:prstGeom>
          <a:noFill/>
        </p:spPr>
        <p:txBody>
          <a:bodyPr wrap="none" rtlCol="0">
            <a:spAutoFit/>
          </a:bodyPr>
          <a:lstStyle/>
          <a:p>
            <a:r>
              <a:rPr lang="en-US" altLang="zh-CN" sz="1400" dirty="0"/>
              <a:t>scores</a:t>
            </a:r>
            <a:endParaRPr lang="zh-CN" altLang="en-US" sz="1400" dirty="0"/>
          </a:p>
        </p:txBody>
      </p:sp>
      <p:sp>
        <p:nvSpPr>
          <p:cNvPr id="240" name="文本框 239">
            <a:extLst>
              <a:ext uri="{FF2B5EF4-FFF2-40B4-BE49-F238E27FC236}">
                <a16:creationId xmlns:a16="http://schemas.microsoft.com/office/drawing/2014/main" id="{7C82FC6E-8F5F-4EE0-9BED-A1BA0B4FBEEC}"/>
              </a:ext>
            </a:extLst>
          </p:cNvPr>
          <p:cNvSpPr txBox="1"/>
          <p:nvPr/>
        </p:nvSpPr>
        <p:spPr>
          <a:xfrm>
            <a:off x="8948802" y="3080789"/>
            <a:ext cx="644087" cy="523220"/>
          </a:xfrm>
          <a:prstGeom prst="rect">
            <a:avLst/>
          </a:prstGeom>
          <a:noFill/>
        </p:spPr>
        <p:txBody>
          <a:bodyPr wrap="none" rtlCol="0">
            <a:spAutoFit/>
          </a:bodyPr>
          <a:lstStyle/>
          <a:p>
            <a:r>
              <a:rPr lang="en-US" altLang="zh-CN" sz="1400" dirty="0"/>
              <a:t>scores</a:t>
            </a:r>
            <a:endParaRPr lang="zh-CN" altLang="en-US" sz="1400" dirty="0"/>
          </a:p>
          <a:p>
            <a:endParaRPr lang="zh-CN" altLang="en-US" sz="1400" dirty="0"/>
          </a:p>
        </p:txBody>
      </p:sp>
      <p:sp>
        <p:nvSpPr>
          <p:cNvPr id="241" name="文本框 240">
            <a:extLst>
              <a:ext uri="{FF2B5EF4-FFF2-40B4-BE49-F238E27FC236}">
                <a16:creationId xmlns:a16="http://schemas.microsoft.com/office/drawing/2014/main" id="{BBBEB1CA-0620-48D5-924C-02B3351B2BE4}"/>
              </a:ext>
            </a:extLst>
          </p:cNvPr>
          <p:cNvSpPr txBox="1"/>
          <p:nvPr/>
        </p:nvSpPr>
        <p:spPr>
          <a:xfrm>
            <a:off x="8967357" y="4753143"/>
            <a:ext cx="644087" cy="307777"/>
          </a:xfrm>
          <a:prstGeom prst="rect">
            <a:avLst/>
          </a:prstGeom>
          <a:noFill/>
        </p:spPr>
        <p:txBody>
          <a:bodyPr wrap="none" rtlCol="0">
            <a:spAutoFit/>
          </a:bodyPr>
          <a:lstStyle/>
          <a:p>
            <a:r>
              <a:rPr lang="en-US" altLang="zh-CN" sz="1400" dirty="0"/>
              <a:t>scores</a:t>
            </a:r>
            <a:endParaRPr lang="zh-CN" altLang="en-US" sz="1400" dirty="0"/>
          </a:p>
        </p:txBody>
      </p:sp>
      <p:graphicFrame>
        <p:nvGraphicFramePr>
          <p:cNvPr id="242" name="Table 9">
            <a:extLst>
              <a:ext uri="{FF2B5EF4-FFF2-40B4-BE49-F238E27FC236}">
                <a16:creationId xmlns:a16="http://schemas.microsoft.com/office/drawing/2014/main" id="{BEE57653-174B-4A18-AB61-C777825ED8F8}"/>
              </a:ext>
            </a:extLst>
          </p:cNvPr>
          <p:cNvGraphicFramePr>
            <a:graphicFrameLocks noGrp="1"/>
          </p:cNvGraphicFramePr>
          <p:nvPr>
            <p:extLst>
              <p:ext uri="{D42A27DB-BD31-4B8C-83A1-F6EECF244321}">
                <p14:modId xmlns:p14="http://schemas.microsoft.com/office/powerpoint/2010/main" val="1775465728"/>
              </p:ext>
            </p:extLst>
          </p:nvPr>
        </p:nvGraphicFramePr>
        <p:xfrm>
          <a:off x="0" y="6108963"/>
          <a:ext cx="12192000" cy="741680"/>
        </p:xfrm>
        <a:graphic>
          <a:graphicData uri="http://schemas.openxmlformats.org/drawingml/2006/table">
            <a:tbl>
              <a:tblPr firstRow="1" bandRow="1">
                <a:tableStyleId>{9D7B26C5-4107-4FEC-AEDC-1716B250A1EF}</a:tableStyleId>
              </a:tblPr>
              <a:tblGrid>
                <a:gridCol w="1524555">
                  <a:extLst>
                    <a:ext uri="{9D8B030D-6E8A-4147-A177-3AD203B41FA5}">
                      <a16:colId xmlns:a16="http://schemas.microsoft.com/office/drawing/2014/main" val="4196799017"/>
                    </a:ext>
                  </a:extLst>
                </a:gridCol>
                <a:gridCol w="1524555">
                  <a:extLst>
                    <a:ext uri="{9D8B030D-6E8A-4147-A177-3AD203B41FA5}">
                      <a16:colId xmlns:a16="http://schemas.microsoft.com/office/drawing/2014/main" val="20000"/>
                    </a:ext>
                  </a:extLst>
                </a:gridCol>
                <a:gridCol w="1523815">
                  <a:extLst>
                    <a:ext uri="{9D8B030D-6E8A-4147-A177-3AD203B41FA5}">
                      <a16:colId xmlns:a16="http://schemas.microsoft.com/office/drawing/2014/main" val="20001"/>
                    </a:ext>
                  </a:extLst>
                </a:gridCol>
                <a:gridCol w="1523815">
                  <a:extLst>
                    <a:ext uri="{9D8B030D-6E8A-4147-A177-3AD203B41FA5}">
                      <a16:colId xmlns:a16="http://schemas.microsoft.com/office/drawing/2014/main" val="3089084362"/>
                    </a:ext>
                  </a:extLst>
                </a:gridCol>
                <a:gridCol w="1523815">
                  <a:extLst>
                    <a:ext uri="{9D8B030D-6E8A-4147-A177-3AD203B41FA5}">
                      <a16:colId xmlns:a16="http://schemas.microsoft.com/office/drawing/2014/main" val="20002"/>
                    </a:ext>
                  </a:extLst>
                </a:gridCol>
                <a:gridCol w="1523815">
                  <a:extLst>
                    <a:ext uri="{9D8B030D-6E8A-4147-A177-3AD203B41FA5}">
                      <a16:colId xmlns:a16="http://schemas.microsoft.com/office/drawing/2014/main" val="20003"/>
                    </a:ext>
                  </a:extLst>
                </a:gridCol>
                <a:gridCol w="1523815">
                  <a:extLst>
                    <a:ext uri="{9D8B030D-6E8A-4147-A177-3AD203B41FA5}">
                      <a16:colId xmlns:a16="http://schemas.microsoft.com/office/drawing/2014/main" val="20004"/>
                    </a:ext>
                  </a:extLst>
                </a:gridCol>
                <a:gridCol w="1523815">
                  <a:extLst>
                    <a:ext uri="{9D8B030D-6E8A-4147-A177-3AD203B41FA5}">
                      <a16:colId xmlns:a16="http://schemas.microsoft.com/office/drawing/2014/main" val="20005"/>
                    </a:ext>
                  </a:extLst>
                </a:gridCol>
              </a:tblGrid>
              <a:tr h="370840">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tc>
                <a:tc>
                  <a:txBody>
                    <a:bodyPr/>
                    <a:lstStyle/>
                    <a:p>
                      <a:pPr algn="ctr"/>
                      <a:r>
                        <a:rPr lang="en-US" altLang="zh-CN" dirty="0">
                          <a:solidFill>
                            <a:sysClr val="windowText" lastClr="000000"/>
                          </a:solidFill>
                        </a:rPr>
                        <a:t>P</a:t>
                      </a:r>
                      <a:endParaRPr lang="en-US" dirty="0">
                        <a:solidFill>
                          <a:sysClr val="windowText" lastClr="000000"/>
                        </a:solidFill>
                      </a:endParaRPr>
                    </a:p>
                  </a:txBody>
                  <a:tcPr/>
                </a:tc>
                <a:tc>
                  <a:txBody>
                    <a:bodyPr/>
                    <a:lstStyle/>
                    <a:p>
                      <a:pPr algn="ctr"/>
                      <a:r>
                        <a:rPr lang="en-US" altLang="zh-CN" dirty="0">
                          <a:solidFill>
                            <a:sysClr val="windowText" lastClr="000000"/>
                          </a:solidFill>
                        </a:rPr>
                        <a:t>U</a:t>
                      </a:r>
                      <a:endParaRPr lang="en-US" dirty="0">
                        <a:solidFill>
                          <a:sysClr val="windowText" lastClr="000000"/>
                        </a:solidFill>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N</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sz="1800" b="1" kern="1200" dirty="0">
                          <a:solidFill>
                            <a:sysClr val="windowText" lastClr="000000"/>
                          </a:solidFill>
                          <a:latin typeface="+mn-lt"/>
                          <a:ea typeface="+mn-ea"/>
                          <a:cs typeface="+mn-cs"/>
                        </a:rPr>
                        <a:t>O</a:t>
                      </a: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S</a:t>
                      </a:r>
                      <a:endParaRPr lang="en-US" sz="1800" b="1" kern="1200" dirty="0">
                        <a:solidFill>
                          <a:sysClr val="windowText" lastClr="000000"/>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zh-CN" altLang="en-US" sz="1400" dirty="0">
                          <a:solidFill>
                            <a:sysClr val="windowText" lastClr="000000"/>
                          </a:solidFill>
                        </a:rPr>
                        <a:t>迭代</a:t>
                      </a:r>
                      <a:r>
                        <a:rPr lang="en-US" altLang="zh-CN" sz="1400" dirty="0">
                          <a:solidFill>
                            <a:sysClr val="windowText" lastClr="000000"/>
                          </a:solidFill>
                        </a:rPr>
                        <a:t>M</a:t>
                      </a:r>
                      <a:r>
                        <a:rPr lang="zh-CN" altLang="en-US" sz="1400" dirty="0">
                          <a:solidFill>
                            <a:sysClr val="windowText" lastClr="000000"/>
                          </a:solidFill>
                        </a:rPr>
                        <a:t>轮</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随机采样</a:t>
                      </a:r>
                      <a:r>
                        <a:rPr lang="en-US" altLang="zh-CN" sz="1400" dirty="0">
                          <a:solidFill>
                            <a:sysClr val="windowText" lastClr="000000"/>
                          </a:solidFill>
                        </a:rPr>
                        <a:t>T</a:t>
                      </a:r>
                      <a:r>
                        <a:rPr lang="zh-CN" altLang="en-US" sz="1400" dirty="0">
                          <a:solidFill>
                            <a:sysClr val="windowText" lastClr="000000"/>
                          </a:solidFill>
                        </a:rPr>
                        <a:t>次</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正样本集合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负样本集合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袋外分数</a:t>
                      </a:r>
                      <a:endParaRPr lang="en-US" sz="1400" dirty="0">
                        <a:solidFill>
                          <a:sysClr val="windowText" lastClr="000000"/>
                        </a:solidFill>
                      </a:endParaRPr>
                    </a:p>
                  </a:txBody>
                  <a:tcPr/>
                </a:tc>
                <a:extLst>
                  <a:ext uri="{0D108BD9-81ED-4DB2-BD59-A6C34878D82A}">
                    <a16:rowId xmlns:a16="http://schemas.microsoft.com/office/drawing/2014/main" val="10001"/>
                  </a:ext>
                </a:extLst>
              </a:tr>
            </a:tbl>
          </a:graphicData>
        </a:graphic>
      </p:graphicFrame>
      <p:sp>
        <p:nvSpPr>
          <p:cNvPr id="243" name="文本框 242">
            <a:extLst>
              <a:ext uri="{FF2B5EF4-FFF2-40B4-BE49-F238E27FC236}">
                <a16:creationId xmlns:a16="http://schemas.microsoft.com/office/drawing/2014/main" id="{B35FA947-F1D3-4F64-A269-38375A09CC56}"/>
              </a:ext>
            </a:extLst>
          </p:cNvPr>
          <p:cNvSpPr txBox="1"/>
          <p:nvPr/>
        </p:nvSpPr>
        <p:spPr>
          <a:xfrm>
            <a:off x="3378980" y="3439564"/>
            <a:ext cx="1102289" cy="369332"/>
          </a:xfrm>
          <a:prstGeom prst="rect">
            <a:avLst/>
          </a:prstGeom>
          <a:noFill/>
        </p:spPr>
        <p:txBody>
          <a:bodyPr wrap="none" rtlCol="0">
            <a:spAutoFit/>
          </a:bodyPr>
          <a:lstStyle/>
          <a:p>
            <a:r>
              <a:rPr lang="en-US" altLang="zh-CN" dirty="0"/>
              <a:t>Bootstrap</a:t>
            </a:r>
            <a:endParaRPr lang="zh-CN" altLang="en-US" dirty="0"/>
          </a:p>
        </p:txBody>
      </p:sp>
      <p:graphicFrame>
        <p:nvGraphicFramePr>
          <p:cNvPr id="245" name="对象 244">
            <a:extLst>
              <a:ext uri="{FF2B5EF4-FFF2-40B4-BE49-F238E27FC236}">
                <a16:creationId xmlns:a16="http://schemas.microsoft.com/office/drawing/2014/main" id="{AC96F8CB-F855-4DB2-B2A8-14DBA36569FA}"/>
              </a:ext>
            </a:extLst>
          </p:cNvPr>
          <p:cNvGraphicFramePr>
            <a:graphicFrameLocks noChangeAspect="1"/>
          </p:cNvGraphicFramePr>
          <p:nvPr>
            <p:extLst>
              <p:ext uri="{D42A27DB-BD31-4B8C-83A1-F6EECF244321}">
                <p14:modId xmlns:p14="http://schemas.microsoft.com/office/powerpoint/2010/main" val="3224833943"/>
              </p:ext>
            </p:extLst>
          </p:nvPr>
        </p:nvGraphicFramePr>
        <p:xfrm>
          <a:off x="9762401" y="2846390"/>
          <a:ext cx="396019" cy="501624"/>
        </p:xfrm>
        <a:graphic>
          <a:graphicData uri="http://schemas.openxmlformats.org/presentationml/2006/ole">
            <mc:AlternateContent xmlns:mc="http://schemas.openxmlformats.org/markup-compatibility/2006">
              <mc:Choice xmlns:v="urn:schemas-microsoft-com:vml" Requires="v">
                <p:oleObj spid="_x0000_s5130" name="Equation" r:id="rId24" imgW="190440" imgH="241200" progId="Equation.DSMT4">
                  <p:embed/>
                </p:oleObj>
              </mc:Choice>
              <mc:Fallback>
                <p:oleObj name="Equation" r:id="rId24" imgW="190440" imgH="241200" progId="Equation.DSMT4">
                  <p:embed/>
                  <p:pic>
                    <p:nvPicPr>
                      <p:cNvPr id="3" name="对象 2">
                        <a:extLst>
                          <a:ext uri="{FF2B5EF4-FFF2-40B4-BE49-F238E27FC236}">
                            <a16:creationId xmlns:a16="http://schemas.microsoft.com/office/drawing/2014/main" id="{365BDD90-A6E6-485D-89E0-AFDEC93DB39C}"/>
                          </a:ext>
                        </a:extLst>
                      </p:cNvPr>
                      <p:cNvPicPr/>
                      <p:nvPr/>
                    </p:nvPicPr>
                    <p:blipFill>
                      <a:blip r:embed="rId25"/>
                      <a:stretch>
                        <a:fillRect/>
                      </a:stretch>
                    </p:blipFill>
                    <p:spPr>
                      <a:xfrm>
                        <a:off x="9762401" y="2846390"/>
                        <a:ext cx="396019" cy="501624"/>
                      </a:xfrm>
                      <a:prstGeom prst="rect">
                        <a:avLst/>
                      </a:prstGeom>
                    </p:spPr>
                  </p:pic>
                </p:oleObj>
              </mc:Fallback>
            </mc:AlternateContent>
          </a:graphicData>
        </a:graphic>
      </p:graphicFrame>
      <p:graphicFrame>
        <p:nvGraphicFramePr>
          <p:cNvPr id="246" name="对象 245">
            <a:extLst>
              <a:ext uri="{FF2B5EF4-FFF2-40B4-BE49-F238E27FC236}">
                <a16:creationId xmlns:a16="http://schemas.microsoft.com/office/drawing/2014/main" id="{5AF87E79-9779-4E28-A48F-BD1DB1255EC9}"/>
              </a:ext>
            </a:extLst>
          </p:cNvPr>
          <p:cNvGraphicFramePr>
            <a:graphicFrameLocks noChangeAspect="1"/>
          </p:cNvGraphicFramePr>
          <p:nvPr>
            <p:extLst>
              <p:ext uri="{D42A27DB-BD31-4B8C-83A1-F6EECF244321}">
                <p14:modId xmlns:p14="http://schemas.microsoft.com/office/powerpoint/2010/main" val="3921065526"/>
              </p:ext>
            </p:extLst>
          </p:nvPr>
        </p:nvGraphicFramePr>
        <p:xfrm>
          <a:off x="9775306" y="4502703"/>
          <a:ext cx="415855" cy="526750"/>
        </p:xfrm>
        <a:graphic>
          <a:graphicData uri="http://schemas.openxmlformats.org/presentationml/2006/ole">
            <mc:AlternateContent xmlns:mc="http://schemas.openxmlformats.org/markup-compatibility/2006">
              <mc:Choice xmlns:v="urn:schemas-microsoft-com:vml" Requires="v">
                <p:oleObj spid="_x0000_s5131" name="Equation" r:id="rId26" imgW="190440" imgH="241200" progId="Equation.DSMT4">
                  <p:embed/>
                </p:oleObj>
              </mc:Choice>
              <mc:Fallback>
                <p:oleObj name="Equation" r:id="rId26" imgW="190440" imgH="241200" progId="Equation.DSMT4">
                  <p:embed/>
                  <p:pic>
                    <p:nvPicPr>
                      <p:cNvPr id="9" name="对象 8">
                        <a:extLst>
                          <a:ext uri="{FF2B5EF4-FFF2-40B4-BE49-F238E27FC236}">
                            <a16:creationId xmlns:a16="http://schemas.microsoft.com/office/drawing/2014/main" id="{146EE992-325D-4053-8E32-AAA1118CCC61}"/>
                          </a:ext>
                        </a:extLst>
                      </p:cNvPr>
                      <p:cNvPicPr/>
                      <p:nvPr/>
                    </p:nvPicPr>
                    <p:blipFill>
                      <a:blip r:embed="rId27"/>
                      <a:stretch>
                        <a:fillRect/>
                      </a:stretch>
                    </p:blipFill>
                    <p:spPr>
                      <a:xfrm>
                        <a:off x="9775306" y="4502703"/>
                        <a:ext cx="415855" cy="526750"/>
                      </a:xfrm>
                      <a:prstGeom prst="rect">
                        <a:avLst/>
                      </a:prstGeom>
                    </p:spPr>
                  </p:pic>
                </p:oleObj>
              </mc:Fallback>
            </mc:AlternateContent>
          </a:graphicData>
        </a:graphic>
      </p:graphicFrame>
      <p:sp>
        <p:nvSpPr>
          <p:cNvPr id="247" name="文本框 246">
            <a:extLst>
              <a:ext uri="{FF2B5EF4-FFF2-40B4-BE49-F238E27FC236}">
                <a16:creationId xmlns:a16="http://schemas.microsoft.com/office/drawing/2014/main" id="{2680EB0C-9D26-4B2C-B541-9C3507B04FCF}"/>
              </a:ext>
            </a:extLst>
          </p:cNvPr>
          <p:cNvSpPr txBox="1"/>
          <p:nvPr/>
        </p:nvSpPr>
        <p:spPr>
          <a:xfrm>
            <a:off x="7642812" y="3078273"/>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8" name="文本框 247">
            <a:extLst>
              <a:ext uri="{FF2B5EF4-FFF2-40B4-BE49-F238E27FC236}">
                <a16:creationId xmlns:a16="http://schemas.microsoft.com/office/drawing/2014/main" id="{A4D2A001-5E70-4CDC-8036-710AFE10EFA9}"/>
              </a:ext>
            </a:extLst>
          </p:cNvPr>
          <p:cNvSpPr txBox="1"/>
          <p:nvPr/>
        </p:nvSpPr>
        <p:spPr>
          <a:xfrm>
            <a:off x="7622601" y="4791152"/>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9" name="文本框 248">
            <a:extLst>
              <a:ext uri="{FF2B5EF4-FFF2-40B4-BE49-F238E27FC236}">
                <a16:creationId xmlns:a16="http://schemas.microsoft.com/office/drawing/2014/main" id="{A7E28265-237C-435D-9CB5-0CFC7B3CA603}"/>
              </a:ext>
            </a:extLst>
          </p:cNvPr>
          <p:cNvSpPr txBox="1"/>
          <p:nvPr/>
        </p:nvSpPr>
        <p:spPr>
          <a:xfrm>
            <a:off x="6667424" y="1830759"/>
            <a:ext cx="1083438" cy="369332"/>
          </a:xfrm>
          <a:prstGeom prst="rect">
            <a:avLst/>
          </a:prstGeom>
          <a:noFill/>
        </p:spPr>
        <p:txBody>
          <a:bodyPr wrap="none" rtlCol="0">
            <a:spAutoFit/>
          </a:bodyPr>
          <a:lstStyle/>
          <a:p>
            <a:r>
              <a:rPr lang="en-US" altLang="zh-CN" dirty="0"/>
              <a:t>Estimator</a:t>
            </a:r>
            <a:endParaRPr lang="zh-CN" altLang="en-US" dirty="0"/>
          </a:p>
        </p:txBody>
      </p:sp>
      <p:sp>
        <p:nvSpPr>
          <p:cNvPr id="250" name="文本框 249">
            <a:extLst>
              <a:ext uri="{FF2B5EF4-FFF2-40B4-BE49-F238E27FC236}">
                <a16:creationId xmlns:a16="http://schemas.microsoft.com/office/drawing/2014/main" id="{C22F5BD2-6AEB-440A-8EAA-8A175D96602C}"/>
              </a:ext>
            </a:extLst>
          </p:cNvPr>
          <p:cNvSpPr txBox="1"/>
          <p:nvPr/>
        </p:nvSpPr>
        <p:spPr>
          <a:xfrm>
            <a:off x="6666415" y="2896526"/>
            <a:ext cx="1083438" cy="369332"/>
          </a:xfrm>
          <a:prstGeom prst="rect">
            <a:avLst/>
          </a:prstGeom>
          <a:noFill/>
        </p:spPr>
        <p:txBody>
          <a:bodyPr wrap="none" rtlCol="0">
            <a:spAutoFit/>
          </a:bodyPr>
          <a:lstStyle/>
          <a:p>
            <a:r>
              <a:rPr lang="en-US" altLang="zh-CN" dirty="0"/>
              <a:t>Estimator</a:t>
            </a:r>
            <a:endParaRPr lang="zh-CN" altLang="en-US" dirty="0"/>
          </a:p>
        </p:txBody>
      </p:sp>
      <p:sp>
        <p:nvSpPr>
          <p:cNvPr id="251" name="文本框 250">
            <a:extLst>
              <a:ext uri="{FF2B5EF4-FFF2-40B4-BE49-F238E27FC236}">
                <a16:creationId xmlns:a16="http://schemas.microsoft.com/office/drawing/2014/main" id="{D0D4593C-EA03-4A30-ACDD-5904ADC2C8CA}"/>
              </a:ext>
            </a:extLst>
          </p:cNvPr>
          <p:cNvSpPr txBox="1"/>
          <p:nvPr/>
        </p:nvSpPr>
        <p:spPr>
          <a:xfrm>
            <a:off x="6654466" y="4601463"/>
            <a:ext cx="1083438" cy="369332"/>
          </a:xfrm>
          <a:prstGeom prst="rect">
            <a:avLst/>
          </a:prstGeom>
          <a:noFill/>
        </p:spPr>
        <p:txBody>
          <a:bodyPr wrap="none" rtlCol="0">
            <a:spAutoFit/>
          </a:bodyPr>
          <a:lstStyle/>
          <a:p>
            <a:r>
              <a:rPr lang="en-US" altLang="zh-CN" dirty="0"/>
              <a:t>Estimator</a:t>
            </a:r>
            <a:endParaRPr lang="zh-CN" altLang="en-US" dirty="0"/>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78909"/>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254" name="文本框 253">
            <a:extLst>
              <a:ext uri="{FF2B5EF4-FFF2-40B4-BE49-F238E27FC236}">
                <a16:creationId xmlns:a16="http://schemas.microsoft.com/office/drawing/2014/main" id="{19E4DD57-E9B7-4634-9A20-DE488A5C5004}"/>
              </a:ext>
            </a:extLst>
          </p:cNvPr>
          <p:cNvSpPr txBox="1"/>
          <p:nvPr/>
        </p:nvSpPr>
        <p:spPr>
          <a:xfrm>
            <a:off x="618707" y="1258767"/>
            <a:ext cx="1512678"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随机抽样的过程</a:t>
            </a:r>
            <a:endParaRPr lang="en-US" altLang="zh-CN" sz="1400" b="1" dirty="0">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ADEF8E15-F830-4445-9FFA-D8EF975C1A1D}"/>
              </a:ext>
            </a:extLst>
          </p:cNvPr>
          <p:cNvSpPr txBox="1"/>
          <p:nvPr/>
        </p:nvSpPr>
        <p:spPr>
          <a:xfrm>
            <a:off x="787185" y="3115424"/>
            <a:ext cx="1000572" cy="9139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56" name="对象 255">
            <a:extLst>
              <a:ext uri="{FF2B5EF4-FFF2-40B4-BE49-F238E27FC236}">
                <a16:creationId xmlns:a16="http://schemas.microsoft.com/office/drawing/2014/main" id="{B5FD044E-1F44-413E-8D40-564BFB0F71C9}"/>
              </a:ext>
            </a:extLst>
          </p:cNvPr>
          <p:cNvGraphicFramePr>
            <a:graphicFrameLocks noChangeAspect="1"/>
          </p:cNvGraphicFramePr>
          <p:nvPr>
            <p:extLst>
              <p:ext uri="{D42A27DB-BD31-4B8C-83A1-F6EECF244321}">
                <p14:modId xmlns:p14="http://schemas.microsoft.com/office/powerpoint/2010/main" val="889118481"/>
              </p:ext>
            </p:extLst>
          </p:nvPr>
        </p:nvGraphicFramePr>
        <p:xfrm>
          <a:off x="792704" y="3041387"/>
          <a:ext cx="956099" cy="1147319"/>
        </p:xfrm>
        <a:graphic>
          <a:graphicData uri="http://schemas.openxmlformats.org/presentationml/2006/ole">
            <mc:AlternateContent xmlns:mc="http://schemas.openxmlformats.org/markup-compatibility/2006">
              <mc:Choice xmlns:v="urn:schemas-microsoft-com:vml" Requires="v">
                <p:oleObj spid="_x0000_s5132" name="Equation" r:id="rId6" imgW="190440" imgH="228600" progId="Equation.DSMT4">
                  <p:embed/>
                </p:oleObj>
              </mc:Choice>
              <mc:Fallback>
                <p:oleObj name="Equation" r:id="rId6" imgW="190440" imgH="228600" progId="Equation.DSMT4">
                  <p:embed/>
                  <p:pic>
                    <p:nvPicPr>
                      <p:cNvPr id="201" name="对象 200">
                        <a:extLst>
                          <a:ext uri="{FF2B5EF4-FFF2-40B4-BE49-F238E27FC236}">
                            <a16:creationId xmlns:a16="http://schemas.microsoft.com/office/drawing/2014/main" id="{56C879BE-B95D-476D-B8B0-15CBA467F1F0}"/>
                          </a:ext>
                        </a:extLst>
                      </p:cNvPr>
                      <p:cNvPicPr/>
                      <p:nvPr/>
                    </p:nvPicPr>
                    <p:blipFill>
                      <a:blip r:embed="rId7"/>
                      <a:stretch>
                        <a:fillRect/>
                      </a:stretch>
                    </p:blipFill>
                    <p:spPr>
                      <a:xfrm>
                        <a:off x="792704" y="3041387"/>
                        <a:ext cx="956099" cy="1147319"/>
                      </a:xfrm>
                      <a:prstGeom prst="rect">
                        <a:avLst/>
                      </a:prstGeom>
                    </p:spPr>
                  </p:pic>
                </p:oleObj>
              </mc:Fallback>
            </mc:AlternateContent>
          </a:graphicData>
        </a:graphic>
      </p:graphicFrame>
    </p:spTree>
    <p:extLst>
      <p:ext uri="{BB962C8B-B14F-4D97-AF65-F5344CB8AC3E}">
        <p14:creationId xmlns:p14="http://schemas.microsoft.com/office/powerpoint/2010/main" val="49274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41585"/>
            <a:ext cx="3386945"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69" name="文本框 68">
            <a:extLst>
              <a:ext uri="{FF2B5EF4-FFF2-40B4-BE49-F238E27FC236}">
                <a16:creationId xmlns:a16="http://schemas.microsoft.com/office/drawing/2014/main" id="{3BC273A0-7809-4119-8283-D843232625B8}"/>
              </a:ext>
            </a:extLst>
          </p:cNvPr>
          <p:cNvSpPr txBox="1"/>
          <p:nvPr/>
        </p:nvSpPr>
        <p:spPr>
          <a:xfrm>
            <a:off x="654118" y="1277036"/>
            <a:ext cx="2051760"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选取可靠正样本的过程</a:t>
            </a:r>
            <a:endParaRPr lang="en-US" altLang="zh-CN" sz="1400" b="1" dirty="0">
              <a:latin typeface="微软雅黑" panose="020B0503020204020204" pitchFamily="34" charset="-122"/>
              <a:ea typeface="微软雅黑" panose="020B0503020204020204" pitchFamily="34" charset="-122"/>
            </a:endParaRPr>
          </a:p>
        </p:txBody>
      </p:sp>
      <p:graphicFrame>
        <p:nvGraphicFramePr>
          <p:cNvPr id="71" name="Table 9">
            <a:extLst>
              <a:ext uri="{FF2B5EF4-FFF2-40B4-BE49-F238E27FC236}">
                <a16:creationId xmlns:a16="http://schemas.microsoft.com/office/drawing/2014/main" id="{9AF1D71B-F85F-4D69-BFF2-5E1248286066}"/>
              </a:ext>
            </a:extLst>
          </p:cNvPr>
          <p:cNvGraphicFramePr>
            <a:graphicFrameLocks noGrp="1"/>
          </p:cNvGraphicFramePr>
          <p:nvPr>
            <p:extLst>
              <p:ext uri="{D42A27DB-BD31-4B8C-83A1-F6EECF244321}">
                <p14:modId xmlns:p14="http://schemas.microsoft.com/office/powerpoint/2010/main" val="3037248126"/>
              </p:ext>
            </p:extLst>
          </p:nvPr>
        </p:nvGraphicFramePr>
        <p:xfrm>
          <a:off x="13751" y="5867442"/>
          <a:ext cx="12178249" cy="991978"/>
        </p:xfrm>
        <a:graphic>
          <a:graphicData uri="http://schemas.openxmlformats.org/drawingml/2006/table">
            <a:tbl>
              <a:tblPr firstRow="1" bandRow="1">
                <a:tableStyleId>{9D7B26C5-4107-4FEC-AEDC-1716B250A1EF}</a:tableStyleId>
              </a:tblPr>
              <a:tblGrid>
                <a:gridCol w="1449821">
                  <a:extLst>
                    <a:ext uri="{9D8B030D-6E8A-4147-A177-3AD203B41FA5}">
                      <a16:colId xmlns:a16="http://schemas.microsoft.com/office/drawing/2014/main" val="20000"/>
                    </a:ext>
                  </a:extLst>
                </a:gridCol>
                <a:gridCol w="1752638">
                  <a:extLst>
                    <a:ext uri="{9D8B030D-6E8A-4147-A177-3AD203B41FA5}">
                      <a16:colId xmlns:a16="http://schemas.microsoft.com/office/drawing/2014/main" val="20001"/>
                    </a:ext>
                  </a:extLst>
                </a:gridCol>
                <a:gridCol w="1215076">
                  <a:extLst>
                    <a:ext uri="{9D8B030D-6E8A-4147-A177-3AD203B41FA5}">
                      <a16:colId xmlns:a16="http://schemas.microsoft.com/office/drawing/2014/main" val="2418161950"/>
                    </a:ext>
                  </a:extLst>
                </a:gridCol>
                <a:gridCol w="2208115">
                  <a:extLst>
                    <a:ext uri="{9D8B030D-6E8A-4147-A177-3AD203B41FA5}">
                      <a16:colId xmlns:a16="http://schemas.microsoft.com/office/drawing/2014/main" val="3089084362"/>
                    </a:ext>
                  </a:extLst>
                </a:gridCol>
                <a:gridCol w="1440075">
                  <a:extLst>
                    <a:ext uri="{9D8B030D-6E8A-4147-A177-3AD203B41FA5}">
                      <a16:colId xmlns:a16="http://schemas.microsoft.com/office/drawing/2014/main" val="20002"/>
                    </a:ext>
                  </a:extLst>
                </a:gridCol>
                <a:gridCol w="1344070">
                  <a:extLst>
                    <a:ext uri="{9D8B030D-6E8A-4147-A177-3AD203B41FA5}">
                      <a16:colId xmlns:a16="http://schemas.microsoft.com/office/drawing/2014/main" val="20004"/>
                    </a:ext>
                  </a:extLst>
                </a:gridCol>
                <a:gridCol w="1036944">
                  <a:extLst>
                    <a:ext uri="{9D8B030D-6E8A-4147-A177-3AD203B41FA5}">
                      <a16:colId xmlns:a16="http://schemas.microsoft.com/office/drawing/2014/main" val="2074184792"/>
                    </a:ext>
                  </a:extLst>
                </a:gridCol>
                <a:gridCol w="1731510">
                  <a:extLst>
                    <a:ext uri="{9D8B030D-6E8A-4147-A177-3AD203B41FA5}">
                      <a16:colId xmlns:a16="http://schemas.microsoft.com/office/drawing/2014/main" val="20005"/>
                    </a:ext>
                  </a:extLst>
                </a:gridCol>
              </a:tblGrid>
              <a:tr h="324083">
                <a:tc>
                  <a:txBody>
                    <a:bodyPr/>
                    <a:lstStyle/>
                    <a:p>
                      <a:pPr algn="ctr"/>
                      <a:r>
                        <a:rPr lang="en-US" altLang="zh-CN" dirty="0">
                          <a:solidFill>
                            <a:sysClr val="windowText" lastClr="000000"/>
                          </a:solidFill>
                        </a:rPr>
                        <a:t>m</a:t>
                      </a:r>
                      <a:endParaRPr lang="en-US" dirty="0">
                        <a:solidFill>
                          <a:sysClr val="windowText" lastClr="000000"/>
                        </a:solidFill>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I</a:t>
                      </a:r>
                      <a:endParaRPr lang="en-US" sz="1800" b="1" kern="1200" dirty="0">
                        <a:solidFill>
                          <a:sysClr val="windowText" lastClr="000000"/>
                        </a:solidFill>
                        <a:latin typeface="+mn-lt"/>
                        <a:ea typeface="+mn-ea"/>
                        <a:cs typeface="+mn-cs"/>
                      </a:endParaRPr>
                    </a:p>
                  </a:txBody>
                  <a:tcPr anchor="ctr"/>
                </a:tc>
                <a:tc>
                  <a:txBody>
                    <a:bodyPr/>
                    <a:lstStyle/>
                    <a:p>
                      <a:pPr algn="ctr"/>
                      <a:endParaRPr lang="en-US" dirty="0">
                        <a:solidFill>
                          <a:sysClr val="windowText" lastClr="000000"/>
                        </a:solidFill>
                      </a:endParaRPr>
                    </a:p>
                  </a:txBody>
                  <a:tcPr anchor="ctr"/>
                </a:tc>
                <a:tc>
                  <a:txBody>
                    <a:bodyPr/>
                    <a:lstStyle/>
                    <a:p>
                      <a:pPr algn="ctr"/>
                      <a:r>
                        <a:rPr lang="en-US" altLang="zh-CN" dirty="0">
                          <a:solidFill>
                            <a:sysClr val="windowText" lastClr="000000"/>
                          </a:solidFill>
                        </a:rPr>
                        <a:t>U</a:t>
                      </a:r>
                      <a:endParaRPr lang="en-US" dirty="0">
                        <a:solidFill>
                          <a:sysClr val="windowText" lastClr="000000"/>
                        </a:solidFill>
                      </a:endParaRPr>
                    </a:p>
                  </a:txBody>
                  <a:tcPr anchor="ctr"/>
                </a:tc>
                <a:tc>
                  <a:txBody>
                    <a:bodyPr/>
                    <a:lstStyle/>
                    <a:p>
                      <a:pPr algn="ctr"/>
                      <a:r>
                        <a:rPr lang="en-US" dirty="0">
                          <a:solidFill>
                            <a:sysClr val="windowText" lastClr="000000"/>
                          </a:solidFill>
                        </a:rPr>
                        <a:t>O</a:t>
                      </a:r>
                    </a:p>
                  </a:txBody>
                  <a:tcPr anchor="ctr"/>
                </a:tc>
                <a:tc>
                  <a:txBody>
                    <a:bodyPr/>
                    <a:lstStyle/>
                    <a:p>
                      <a:pPr algn="ctr"/>
                      <a:r>
                        <a:rPr lang="en-US">
                          <a:solidFill>
                            <a:sysClr val="windowText" lastClr="000000"/>
                          </a:solidFill>
                        </a:rPr>
                        <a:t>R</a:t>
                      </a:r>
                      <a:endParaRPr lang="en-US" dirty="0">
                        <a:solidFill>
                          <a:sysClr val="windowText" lastClr="000000"/>
                        </a:solidFill>
                      </a:endParaRPr>
                    </a:p>
                  </a:txBody>
                  <a:tcPr anchor="ctr"/>
                </a:tc>
                <a:tc>
                  <a:txBody>
                    <a:bodyPr/>
                    <a:lstStyle/>
                    <a:p>
                      <a:pPr algn="ctr"/>
                      <a:r>
                        <a:rPr lang="en-US" dirty="0">
                          <a:solidFill>
                            <a:sysClr val="windowText" lastClr="000000"/>
                          </a:solidFill>
                        </a:rPr>
                        <a:t>S</a:t>
                      </a:r>
                    </a:p>
                  </a:txBody>
                  <a:tcPr anchor="ctr"/>
                </a:tc>
                <a:extLst>
                  <a:ext uri="{0D108BD9-81ED-4DB2-BD59-A6C34878D82A}">
                    <a16:rowId xmlns:a16="http://schemas.microsoft.com/office/drawing/2014/main" val="10000"/>
                  </a:ext>
                </a:extLst>
              </a:tr>
              <a:tr h="626218">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p>
                  </a:txBody>
                  <a:tcPr anchor="ct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altLang="zh-CN" sz="1400" dirty="0">
                        <a:solidFill>
                          <a:sysClr val="windowText" lastClr="000000"/>
                        </a:solidFill>
                      </a:endParaRPr>
                    </a:p>
                  </a:txBody>
                  <a:tcPr anchor="ctr"/>
                </a:tc>
                <a:tc>
                  <a:txBody>
                    <a:bodyPr/>
                    <a:lstStyle/>
                    <a:p>
                      <a:pPr algn="ctr"/>
                      <a:r>
                        <a:rPr lang="zh-CN" altLang="en-US" sz="1400" dirty="0">
                          <a:solidFill>
                            <a:sysClr val="windowText" lastClr="000000"/>
                          </a:solidFill>
                        </a:rPr>
                        <a:t>指示函数</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每个未标记数据为正样本的概率</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可靠正样本集合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带外分数</a:t>
                      </a:r>
                      <a:endParaRPr lang="en-US" sz="1400" dirty="0">
                        <a:solidFill>
                          <a:sysClr val="windowText" lastClr="000000"/>
                        </a:solidFill>
                      </a:endParaRPr>
                    </a:p>
                  </a:txBody>
                  <a:tcPr anchor="ctr"/>
                </a:tc>
                <a:extLst>
                  <a:ext uri="{0D108BD9-81ED-4DB2-BD59-A6C34878D82A}">
                    <a16:rowId xmlns:a16="http://schemas.microsoft.com/office/drawing/2014/main" val="10001"/>
                  </a:ext>
                </a:extLst>
              </a:tr>
            </a:tbl>
          </a:graphicData>
        </a:graphic>
      </p:graphicFrame>
      <p:graphicFrame>
        <p:nvGraphicFramePr>
          <p:cNvPr id="72" name="对象 71">
            <a:extLst>
              <a:ext uri="{FF2B5EF4-FFF2-40B4-BE49-F238E27FC236}">
                <a16:creationId xmlns:a16="http://schemas.microsoft.com/office/drawing/2014/main" id="{2CE64E93-45CA-477D-A52C-39C752A947C1}"/>
              </a:ext>
            </a:extLst>
          </p:cNvPr>
          <p:cNvGraphicFramePr>
            <a:graphicFrameLocks noChangeAspect="1"/>
          </p:cNvGraphicFramePr>
          <p:nvPr>
            <p:extLst>
              <p:ext uri="{D42A27DB-BD31-4B8C-83A1-F6EECF244321}">
                <p14:modId xmlns:p14="http://schemas.microsoft.com/office/powerpoint/2010/main" val="3503285240"/>
              </p:ext>
            </p:extLst>
          </p:nvPr>
        </p:nvGraphicFramePr>
        <p:xfrm>
          <a:off x="1205592" y="2153916"/>
          <a:ext cx="2613025" cy="2238375"/>
        </p:xfrm>
        <a:graphic>
          <a:graphicData uri="http://schemas.openxmlformats.org/presentationml/2006/ole">
            <mc:AlternateContent xmlns:mc="http://schemas.openxmlformats.org/markup-compatibility/2006">
              <mc:Choice xmlns:v="urn:schemas-microsoft-com:vml" Requires="v">
                <p:oleObj spid="_x0000_s2348" name="Equation" r:id="rId4" imgW="1244520" imgH="1066680" progId="Equation.DSMT4">
                  <p:embed/>
                </p:oleObj>
              </mc:Choice>
              <mc:Fallback>
                <p:oleObj name="Equation" r:id="rId4" imgW="1244520" imgH="1066680" progId="Equation.DSMT4">
                  <p:embed/>
                  <p:pic>
                    <p:nvPicPr>
                      <p:cNvPr id="14" name="对象 13">
                        <a:extLst>
                          <a:ext uri="{FF2B5EF4-FFF2-40B4-BE49-F238E27FC236}">
                            <a16:creationId xmlns:a16="http://schemas.microsoft.com/office/drawing/2014/main" id="{FD94C27B-F8C8-4B4A-85FF-F0630D90A8B9}"/>
                          </a:ext>
                        </a:extLst>
                      </p:cNvPr>
                      <p:cNvPicPr/>
                      <p:nvPr/>
                    </p:nvPicPr>
                    <p:blipFill>
                      <a:blip r:embed="rId5"/>
                      <a:stretch>
                        <a:fillRect/>
                      </a:stretch>
                    </p:blipFill>
                    <p:spPr>
                      <a:xfrm>
                        <a:off x="1205592" y="2153916"/>
                        <a:ext cx="2613025" cy="2238375"/>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8160180C-21E9-48F5-88C6-E1C8F1AAC350}"/>
              </a:ext>
            </a:extLst>
          </p:cNvPr>
          <p:cNvGraphicFramePr>
            <a:graphicFrameLocks noChangeAspect="1"/>
          </p:cNvGraphicFramePr>
          <p:nvPr>
            <p:extLst>
              <p:ext uri="{D42A27DB-BD31-4B8C-83A1-F6EECF244321}">
                <p14:modId xmlns:p14="http://schemas.microsoft.com/office/powerpoint/2010/main" val="3659469970"/>
              </p:ext>
            </p:extLst>
          </p:nvPr>
        </p:nvGraphicFramePr>
        <p:xfrm>
          <a:off x="5420891" y="5823722"/>
          <a:ext cx="385061" cy="414681"/>
        </p:xfrm>
        <a:graphic>
          <a:graphicData uri="http://schemas.openxmlformats.org/presentationml/2006/ole">
            <mc:AlternateContent xmlns:mc="http://schemas.openxmlformats.org/markup-compatibility/2006">
              <mc:Choice xmlns:v="urn:schemas-microsoft-com:vml" Requires="v">
                <p:oleObj spid="_x0000_s2349" name="Equation" r:id="rId6" imgW="164880" imgH="177480" progId="Equation.DSMT4">
                  <p:embed/>
                </p:oleObj>
              </mc:Choice>
              <mc:Fallback>
                <p:oleObj name="Equation" r:id="rId6" imgW="164880" imgH="177480" progId="Equation.DSMT4">
                  <p:embed/>
                  <p:pic>
                    <p:nvPicPr>
                      <p:cNvPr id="15" name="对象 14">
                        <a:extLst>
                          <a:ext uri="{FF2B5EF4-FFF2-40B4-BE49-F238E27FC236}">
                            <a16:creationId xmlns:a16="http://schemas.microsoft.com/office/drawing/2014/main" id="{6B16948E-AB99-4A2C-84C3-533ADDBFCA30}"/>
                          </a:ext>
                        </a:extLst>
                      </p:cNvPr>
                      <p:cNvPicPr/>
                      <p:nvPr/>
                    </p:nvPicPr>
                    <p:blipFill>
                      <a:blip r:embed="rId7"/>
                      <a:stretch>
                        <a:fillRect/>
                      </a:stretch>
                    </p:blipFill>
                    <p:spPr>
                      <a:xfrm>
                        <a:off x="5420891" y="5823722"/>
                        <a:ext cx="385061" cy="414681"/>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92706C4C-D28D-4323-A41A-FA1A663E03A9}"/>
              </a:ext>
            </a:extLst>
          </p:cNvPr>
          <p:cNvGraphicFramePr>
            <a:graphicFrameLocks noChangeAspect="1"/>
          </p:cNvGraphicFramePr>
          <p:nvPr>
            <p:extLst>
              <p:ext uri="{D42A27DB-BD31-4B8C-83A1-F6EECF244321}">
                <p14:modId xmlns:p14="http://schemas.microsoft.com/office/powerpoint/2010/main" val="2476887894"/>
              </p:ext>
            </p:extLst>
          </p:nvPr>
        </p:nvGraphicFramePr>
        <p:xfrm>
          <a:off x="4870385" y="2866703"/>
          <a:ext cx="4654550" cy="415925"/>
        </p:xfrm>
        <a:graphic>
          <a:graphicData uri="http://schemas.openxmlformats.org/presentationml/2006/ole">
            <mc:AlternateContent xmlns:mc="http://schemas.openxmlformats.org/markup-compatibility/2006">
              <mc:Choice xmlns:v="urn:schemas-microsoft-com:vml" Requires="v">
                <p:oleObj spid="_x0000_s2350" name="Equation" r:id="rId8" imgW="2565360" imgH="228600" progId="Equation.DSMT4">
                  <p:embed/>
                </p:oleObj>
              </mc:Choice>
              <mc:Fallback>
                <p:oleObj name="Equation" r:id="rId8" imgW="2565360" imgH="228600" progId="Equation.DSMT4">
                  <p:embed/>
                  <p:pic>
                    <p:nvPicPr>
                      <p:cNvPr id="6" name="对象 5">
                        <a:extLst>
                          <a:ext uri="{FF2B5EF4-FFF2-40B4-BE49-F238E27FC236}">
                            <a16:creationId xmlns:a16="http://schemas.microsoft.com/office/drawing/2014/main" id="{C25E9B14-E465-4BF7-B871-151D8A82F385}"/>
                          </a:ext>
                        </a:extLst>
                      </p:cNvPr>
                      <p:cNvPicPr/>
                      <p:nvPr/>
                    </p:nvPicPr>
                    <p:blipFill>
                      <a:blip r:embed="rId9"/>
                      <a:stretch>
                        <a:fillRect/>
                      </a:stretch>
                    </p:blipFill>
                    <p:spPr>
                      <a:xfrm>
                        <a:off x="4870385" y="2866703"/>
                        <a:ext cx="4654550" cy="415925"/>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7246CB61-9297-4408-B1C0-03CF30373477}"/>
              </a:ext>
            </a:extLst>
          </p:cNvPr>
          <p:cNvGraphicFramePr>
            <a:graphicFrameLocks noChangeAspect="1"/>
          </p:cNvGraphicFramePr>
          <p:nvPr>
            <p:extLst>
              <p:ext uri="{D42A27DB-BD31-4B8C-83A1-F6EECF244321}">
                <p14:modId xmlns:p14="http://schemas.microsoft.com/office/powerpoint/2010/main" val="3403705725"/>
              </p:ext>
            </p:extLst>
          </p:nvPr>
        </p:nvGraphicFramePr>
        <p:xfrm>
          <a:off x="4870385" y="3769991"/>
          <a:ext cx="2587625" cy="622300"/>
        </p:xfrm>
        <a:graphic>
          <a:graphicData uri="http://schemas.openxmlformats.org/presentationml/2006/ole">
            <mc:AlternateContent xmlns:mc="http://schemas.openxmlformats.org/markup-compatibility/2006">
              <mc:Choice xmlns:v="urn:schemas-microsoft-com:vml" Requires="v">
                <p:oleObj spid="_x0000_s2351" name="Equation" r:id="rId10" imgW="1002960" imgH="241200" progId="Equation.DSMT4">
                  <p:embed/>
                </p:oleObj>
              </mc:Choice>
              <mc:Fallback>
                <p:oleObj name="Equation" r:id="rId10" imgW="1002960" imgH="241200" progId="Equation.DSMT4">
                  <p:embed/>
                  <p:pic>
                    <p:nvPicPr>
                      <p:cNvPr id="7" name="对象 6">
                        <a:extLst>
                          <a:ext uri="{FF2B5EF4-FFF2-40B4-BE49-F238E27FC236}">
                            <a16:creationId xmlns:a16="http://schemas.microsoft.com/office/drawing/2014/main" id="{DA7009C1-373D-4D35-9B5E-5A4ECABA3727}"/>
                          </a:ext>
                        </a:extLst>
                      </p:cNvPr>
                      <p:cNvPicPr/>
                      <p:nvPr/>
                    </p:nvPicPr>
                    <p:blipFill>
                      <a:blip r:embed="rId11"/>
                      <a:stretch>
                        <a:fillRect/>
                      </a:stretch>
                    </p:blipFill>
                    <p:spPr>
                      <a:xfrm>
                        <a:off x="4870385" y="3769991"/>
                        <a:ext cx="2587625" cy="622300"/>
                      </a:xfrm>
                      <a:prstGeom prst="rect">
                        <a:avLst/>
                      </a:prstGeom>
                    </p:spPr>
                  </p:pic>
                </p:oleObj>
              </mc:Fallback>
            </mc:AlternateContent>
          </a:graphicData>
        </a:graphic>
      </p:graphicFrame>
    </p:spTree>
    <p:extLst>
      <p:ext uri="{BB962C8B-B14F-4D97-AF65-F5344CB8AC3E}">
        <p14:creationId xmlns:p14="http://schemas.microsoft.com/office/powerpoint/2010/main" val="28150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719039" y="847207"/>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258806BF-81ED-4ECD-9993-39DEE32B7D6F}"/>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70" name="文本框 69">
            <a:extLst>
              <a:ext uri="{FF2B5EF4-FFF2-40B4-BE49-F238E27FC236}">
                <a16:creationId xmlns:a16="http://schemas.microsoft.com/office/drawing/2014/main" id="{84503AF9-1228-4F02-9232-15AF2CDBE912}"/>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问题，隐藏了大部分训练数据的标签，只保留少量正样本标签。</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D1DE7C93-28C7-446B-A0D0-4AB8F032701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71" name="文本框 70">
                <a:extLst>
                  <a:ext uri="{FF2B5EF4-FFF2-40B4-BE49-F238E27FC236}">
                    <a16:creationId xmlns:a16="http://schemas.microsoft.com/office/drawing/2014/main" id="{D1DE7C93-28C7-446B-A0D0-4AB8F032701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466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graphicFrame>
        <p:nvGraphicFramePr>
          <p:cNvPr id="13" name="表格 12">
            <a:extLst>
              <a:ext uri="{FF2B5EF4-FFF2-40B4-BE49-F238E27FC236}">
                <a16:creationId xmlns:a16="http://schemas.microsoft.com/office/drawing/2014/main" id="{E39A3004-D057-4FD6-B3FB-41F35A0162F8}"/>
              </a:ext>
            </a:extLst>
          </p:cNvPr>
          <p:cNvGraphicFramePr>
            <a:graphicFrameLocks noGrp="1"/>
          </p:cNvGraphicFramePr>
          <p:nvPr>
            <p:extLst>
              <p:ext uri="{D42A27DB-BD31-4B8C-83A1-F6EECF244321}">
                <p14:modId xmlns:p14="http://schemas.microsoft.com/office/powerpoint/2010/main" val="1152577787"/>
              </p:ext>
            </p:extLst>
          </p:nvPr>
        </p:nvGraphicFramePr>
        <p:xfrm>
          <a:off x="1475378" y="1767124"/>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27.82%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50.03%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40.20%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41.74%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46.66%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25.75%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sp>
        <p:nvSpPr>
          <p:cNvPr id="16" name="文本框 15">
            <a:extLst>
              <a:ext uri="{FF2B5EF4-FFF2-40B4-BE49-F238E27FC236}">
                <a16:creationId xmlns:a16="http://schemas.microsoft.com/office/drawing/2014/main" id="{03775AC9-AB83-41A6-9FD3-D863065A7A96}"/>
              </a:ext>
            </a:extLst>
          </p:cNvPr>
          <p:cNvSpPr txBox="1"/>
          <p:nvPr/>
        </p:nvSpPr>
        <p:spPr>
          <a:xfrm>
            <a:off x="719038" y="6448489"/>
            <a:ext cx="9311370"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本研究提出的将迭代</a:t>
            </a:r>
            <a:r>
              <a:rPr lang="en-US" altLang="zh-CN" sz="1400" dirty="0">
                <a:latin typeface="微软雅黑" panose="020B0503020204020204" pitchFamily="34" charset="-122"/>
                <a:ea typeface="微软雅黑" panose="020B0503020204020204" pitchFamily="34" charset="-122"/>
              </a:rPr>
              <a:t>Bagging</a:t>
            </a:r>
            <a:r>
              <a:rPr lang="zh-CN" altLang="en-US" sz="1400" dirty="0">
                <a:latin typeface="微软雅黑" panose="020B0503020204020204" pitchFamily="34" charset="-122"/>
                <a:ea typeface="微软雅黑" panose="020B0503020204020204" pitchFamily="34" charset="-122"/>
              </a:rPr>
              <a:t>算法在解决</a:t>
            </a:r>
            <a:r>
              <a:rPr lang="en-US" altLang="zh-CN" sz="1400" dirty="0">
                <a:latin typeface="微软雅黑" panose="020B0503020204020204" pitchFamily="34" charset="-122"/>
                <a:ea typeface="微软雅黑" panose="020B0503020204020204" pitchFamily="34" charset="-122"/>
              </a:rPr>
              <a:t>PU</a:t>
            </a:r>
            <a:r>
              <a:rPr lang="zh-CN" altLang="en-US" sz="1400" dirty="0">
                <a:latin typeface="微软雅黑" panose="020B0503020204020204" pitchFamily="34" charset="-122"/>
                <a:ea typeface="微软雅黑" panose="020B0503020204020204" pitchFamily="34" charset="-122"/>
              </a:rPr>
              <a:t>问题时表现出更优的性能。</a:t>
            </a:r>
            <a:endParaRPr lang="en-US" altLang="zh-CN" sz="1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5FC9D0A-A472-4263-B2CB-0657A9812FD8}"/>
              </a:ext>
            </a:extLst>
          </p:cNvPr>
          <p:cNvSpPr txBox="1"/>
          <p:nvPr/>
        </p:nvSpPr>
        <p:spPr>
          <a:xfrm>
            <a:off x="719038" y="934378"/>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75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1" name="文本框 10">
            <a:extLst>
              <a:ext uri="{FF2B5EF4-FFF2-40B4-BE49-F238E27FC236}">
                <a16:creationId xmlns:a16="http://schemas.microsoft.com/office/drawing/2014/main" id="{AF4B9112-38F2-C887-A03B-90D7124D1432}"/>
              </a:ext>
            </a:extLst>
          </p:cNvPr>
          <p:cNvSpPr txBox="1"/>
          <p:nvPr/>
        </p:nvSpPr>
        <p:spPr>
          <a:xfrm>
            <a:off x="2498517" y="2758078"/>
            <a:ext cx="7140005" cy="1341842"/>
          </a:xfrm>
          <a:prstGeom prst="rect">
            <a:avLst/>
          </a:prstGeom>
          <a:noFill/>
        </p:spPr>
        <p:txBody>
          <a:bodyPr wrap="square" rtlCol="0">
            <a:spAutoFit/>
          </a:bodyPr>
          <a:lstStyle/>
          <a:p>
            <a:pPr lvl="0" algn="just">
              <a:lnSpc>
                <a:spcPct val="115000"/>
              </a:lnSpc>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针对</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问题的半监督学习，提出</a:t>
            </a:r>
            <a:r>
              <a:rPr lang="zh-CN" altLang="en-US" dirty="0">
                <a:latin typeface="微软雅黑" panose="020B0503020204020204" pitchFamily="34" charset="-122"/>
                <a:ea typeface="微软雅黑" panose="020B0503020204020204" pitchFamily="34" charset="-122"/>
                <a:cs typeface="宋体" panose="02010600030101010101" pitchFamily="2" charset="-122"/>
              </a:rPr>
              <a:t>了迭代</a:t>
            </a:r>
            <a:r>
              <a:rPr lang="en-US" altLang="zh-CN" dirty="0">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算法。该方法利用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方法在不同子集上进行训练</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然后</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通过</a:t>
            </a:r>
            <a:r>
              <a:rPr lang="zh-CN" altLang="en-US" dirty="0">
                <a:latin typeface="微软雅黑" panose="020B0503020204020204" pitchFamily="34" charset="-122"/>
                <a:ea typeface="微软雅黑" panose="020B0503020204020204" pitchFamily="34" charset="-122"/>
                <a:cs typeface="宋体" panose="02010600030101010101" pitchFamily="2" charset="-122"/>
              </a:rPr>
              <a:t>迭代的方式，不断地从未标记样本中选取可靠正样本</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提升了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问题中寻找潜在正样本的能力</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p>
        </p:txBody>
      </p:sp>
      <p:sp>
        <p:nvSpPr>
          <p:cNvPr id="18" name="文本框 17">
            <a:extLst>
              <a:ext uri="{FF2B5EF4-FFF2-40B4-BE49-F238E27FC236}">
                <a16:creationId xmlns:a16="http://schemas.microsoft.com/office/drawing/2014/main" id="{53D3039D-C7DD-4708-9E4E-F155514C4CFE}"/>
              </a:ext>
            </a:extLst>
          </p:cNvPr>
          <p:cNvSpPr txBox="1"/>
          <p:nvPr/>
        </p:nvSpPr>
        <p:spPr>
          <a:xfrm>
            <a:off x="256815" y="933277"/>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320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33276"/>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问题定义</a:t>
            </a:r>
            <a:endParaRPr lang="en-US" altLang="zh-CN"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FA7E1A7-1654-4C98-822C-DBE2E1613B60}"/>
              </a:ext>
            </a:extLst>
          </p:cNvPr>
          <p:cNvSpPr/>
          <p:nvPr/>
        </p:nvSpPr>
        <p:spPr>
          <a:xfrm>
            <a:off x="1261696" y="3332196"/>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B2ABE6E-EFFF-4FA3-BE98-406A90793483}"/>
              </a:ext>
            </a:extLst>
          </p:cNvPr>
          <p:cNvSpPr/>
          <p:nvPr/>
        </p:nvSpPr>
        <p:spPr>
          <a:xfrm>
            <a:off x="1964288" y="3332196"/>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1DE49F6-7166-4146-A999-367AC0326D29}"/>
              </a:ext>
            </a:extLst>
          </p:cNvPr>
          <p:cNvSpPr/>
          <p:nvPr/>
        </p:nvSpPr>
        <p:spPr>
          <a:xfrm>
            <a:off x="2666880" y="3332196"/>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EE05289-12B8-41DA-905C-2E0EF9AEC9D3}"/>
              </a:ext>
            </a:extLst>
          </p:cNvPr>
          <p:cNvSpPr txBox="1"/>
          <p:nvPr/>
        </p:nvSpPr>
        <p:spPr>
          <a:xfrm>
            <a:off x="1304441"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7C21907-86A6-4884-A5A6-2CDE625F377F}"/>
              </a:ext>
            </a:extLst>
          </p:cNvPr>
          <p:cNvSpPr txBox="1"/>
          <p:nvPr/>
        </p:nvSpPr>
        <p:spPr>
          <a:xfrm>
            <a:off x="2035897"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01BAEB4-A403-4273-AF27-75459FD5C147}"/>
              </a:ext>
            </a:extLst>
          </p:cNvPr>
          <p:cNvSpPr txBox="1"/>
          <p:nvPr/>
        </p:nvSpPr>
        <p:spPr>
          <a:xfrm>
            <a:off x="2735798"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FB342F8-7A73-42AA-BC83-3CDAE43DDC9D}"/>
              </a:ext>
            </a:extLst>
          </p:cNvPr>
          <p:cNvSpPr/>
          <p:nvPr/>
        </p:nvSpPr>
        <p:spPr>
          <a:xfrm>
            <a:off x="3122536" y="1862567"/>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BCC5FA-350C-484B-9CB3-DD722A028D96}"/>
              </a:ext>
            </a:extLst>
          </p:cNvPr>
          <p:cNvSpPr txBox="1"/>
          <p:nvPr/>
        </p:nvSpPr>
        <p:spPr>
          <a:xfrm>
            <a:off x="1287413" y="1712691"/>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正样本</a:t>
            </a:r>
            <a:endParaRPr lang="zh-CN" altLang="en-US" sz="1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2D6A7D1-F50A-4F23-8080-F7F1CCB46DE3}"/>
              </a:ext>
            </a:extLst>
          </p:cNvPr>
          <p:cNvSpPr/>
          <p:nvPr/>
        </p:nvSpPr>
        <p:spPr>
          <a:xfrm>
            <a:off x="3122536" y="2210718"/>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E16A86B-710E-4DD8-B6BB-BF98D53CE3C9}"/>
              </a:ext>
            </a:extLst>
          </p:cNvPr>
          <p:cNvSpPr txBox="1"/>
          <p:nvPr/>
        </p:nvSpPr>
        <p:spPr>
          <a:xfrm>
            <a:off x="1106017" y="2060842"/>
            <a:ext cx="2087658"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未标记样本</a:t>
            </a:r>
            <a:endParaRPr lang="zh-CN" altLang="en-US" sz="16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5DBDCE4-A279-4716-A2AE-17FD15218232}"/>
              </a:ext>
            </a:extLst>
          </p:cNvPr>
          <p:cNvSpPr txBox="1"/>
          <p:nvPr/>
        </p:nvSpPr>
        <p:spPr>
          <a:xfrm>
            <a:off x="1287413"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E16696F-700F-4261-8823-D21B5C595B92}"/>
              </a:ext>
            </a:extLst>
          </p:cNvPr>
          <p:cNvSpPr txBox="1"/>
          <p:nvPr/>
        </p:nvSpPr>
        <p:spPr>
          <a:xfrm>
            <a:off x="2403641"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26" name="右大括号 25">
            <a:extLst>
              <a:ext uri="{FF2B5EF4-FFF2-40B4-BE49-F238E27FC236}">
                <a16:creationId xmlns:a16="http://schemas.microsoft.com/office/drawing/2014/main" id="{37953DB8-BC0F-4855-9BEB-682A8A41DD6D}"/>
              </a:ext>
            </a:extLst>
          </p:cNvPr>
          <p:cNvSpPr/>
          <p:nvPr/>
        </p:nvSpPr>
        <p:spPr>
          <a:xfrm rot="5400000">
            <a:off x="2489337" y="453362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A6FFE919-A927-4C9D-A2F2-9D4EDACC8ED1}"/>
              </a:ext>
            </a:extLst>
          </p:cNvPr>
          <p:cNvPicPr>
            <a:picLocks noChangeAspect="1"/>
          </p:cNvPicPr>
          <p:nvPr/>
        </p:nvPicPr>
        <p:blipFill>
          <a:blip r:embed="rId3"/>
          <a:stretch>
            <a:fillRect/>
          </a:stretch>
        </p:blipFill>
        <p:spPr>
          <a:xfrm>
            <a:off x="5192832" y="1712691"/>
            <a:ext cx="5889487" cy="2196160"/>
          </a:xfrm>
          <a:prstGeom prst="rect">
            <a:avLst/>
          </a:prstGeom>
        </p:spPr>
      </p:pic>
      <p:cxnSp>
        <p:nvCxnSpPr>
          <p:cNvPr id="28" name="连接符: 曲线 27">
            <a:extLst>
              <a:ext uri="{FF2B5EF4-FFF2-40B4-BE49-F238E27FC236}">
                <a16:creationId xmlns:a16="http://schemas.microsoft.com/office/drawing/2014/main" id="{7FF8DDBF-7990-40AB-9918-D721609E3698}"/>
              </a:ext>
            </a:extLst>
          </p:cNvPr>
          <p:cNvCxnSpPr>
            <a:cxnSpLocks/>
            <a:endCxn id="27" idx="1"/>
          </p:cNvCxnSpPr>
          <p:nvPr/>
        </p:nvCxnSpPr>
        <p:spPr>
          <a:xfrm flipV="1">
            <a:off x="3219861" y="2810771"/>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5213BCE-3641-478A-928A-4D1E2D46DFE6}"/>
              </a:ext>
            </a:extLst>
          </p:cNvPr>
          <p:cNvSpPr txBox="1"/>
          <p:nvPr/>
        </p:nvSpPr>
        <p:spPr>
          <a:xfrm>
            <a:off x="1745759" y="5015797"/>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31" name="连接符: 曲线 30">
            <a:extLst>
              <a:ext uri="{FF2B5EF4-FFF2-40B4-BE49-F238E27FC236}">
                <a16:creationId xmlns:a16="http://schemas.microsoft.com/office/drawing/2014/main" id="{2063C4A3-D67A-41C6-B60B-65791DFC70C8}"/>
              </a:ext>
            </a:extLst>
          </p:cNvPr>
          <p:cNvCxnSpPr>
            <a:cxnSpLocks/>
          </p:cNvCxnSpPr>
          <p:nvPr/>
        </p:nvCxnSpPr>
        <p:spPr>
          <a:xfrm>
            <a:off x="3193674" y="4272372"/>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357D0BF-7AFC-4300-806D-C897EA4AF25F}"/>
              </a:ext>
            </a:extLst>
          </p:cNvPr>
          <p:cNvSpPr/>
          <p:nvPr/>
        </p:nvSpPr>
        <p:spPr>
          <a:xfrm>
            <a:off x="6850262"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流程图: 接点 32">
            <a:extLst>
              <a:ext uri="{FF2B5EF4-FFF2-40B4-BE49-F238E27FC236}">
                <a16:creationId xmlns:a16="http://schemas.microsoft.com/office/drawing/2014/main" id="{37EC8960-EF2D-45EC-AA8E-05C8935B5C89}"/>
              </a:ext>
            </a:extLst>
          </p:cNvPr>
          <p:cNvSpPr/>
          <p:nvPr/>
        </p:nvSpPr>
        <p:spPr>
          <a:xfrm>
            <a:off x="736441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5DBFAC9A-EE46-4064-B676-87B6C67EAA30}"/>
              </a:ext>
            </a:extLst>
          </p:cNvPr>
          <p:cNvSpPr/>
          <p:nvPr/>
        </p:nvSpPr>
        <p:spPr>
          <a:xfrm>
            <a:off x="7004512" y="45315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64B71AB1-5F4E-4132-87B9-4F43FBA03AE8}"/>
              </a:ext>
            </a:extLst>
          </p:cNvPr>
          <p:cNvSpPr/>
          <p:nvPr/>
        </p:nvSpPr>
        <p:spPr>
          <a:xfrm>
            <a:off x="7130325" y="5136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08B5A516-367B-4DD0-8E72-352CE561C040}"/>
              </a:ext>
            </a:extLst>
          </p:cNvPr>
          <p:cNvSpPr/>
          <p:nvPr/>
        </p:nvSpPr>
        <p:spPr>
          <a:xfrm>
            <a:off x="7693999" y="51108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C5B778B-2EB3-4F1F-B502-9575AC9AD56F}"/>
              </a:ext>
            </a:extLst>
          </p:cNvPr>
          <p:cNvSpPr/>
          <p:nvPr/>
        </p:nvSpPr>
        <p:spPr>
          <a:xfrm>
            <a:off x="7701016" y="46998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A1C0E190-08E6-4C7B-BCA1-8F4EB0AFD9D2}"/>
              </a:ext>
            </a:extLst>
          </p:cNvPr>
          <p:cNvSpPr/>
          <p:nvPr/>
        </p:nvSpPr>
        <p:spPr>
          <a:xfrm>
            <a:off x="6920190" y="5025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11A23A12-03B8-4123-98A9-D1F7FEA97968}"/>
              </a:ext>
            </a:extLst>
          </p:cNvPr>
          <p:cNvSpPr/>
          <p:nvPr/>
        </p:nvSpPr>
        <p:spPr>
          <a:xfrm>
            <a:off x="7347805" y="4974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3C362924-0793-41C6-9598-BDB9DBE335E5}"/>
              </a:ext>
            </a:extLst>
          </p:cNvPr>
          <p:cNvSpPr/>
          <p:nvPr/>
        </p:nvSpPr>
        <p:spPr>
          <a:xfrm>
            <a:off x="8101353"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4FC2CDA9-637D-41AC-9831-C338DE54A364}"/>
              </a:ext>
            </a:extLst>
          </p:cNvPr>
          <p:cNvSpPr/>
          <p:nvPr/>
        </p:nvSpPr>
        <p:spPr>
          <a:xfrm>
            <a:off x="7745816" y="48866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F9BD79-7823-4E3D-8482-74594A22995D}"/>
              </a:ext>
            </a:extLst>
          </p:cNvPr>
          <p:cNvSpPr/>
          <p:nvPr/>
        </p:nvSpPr>
        <p:spPr>
          <a:xfrm>
            <a:off x="7953707" y="51328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2D007C5-5C15-4472-AF67-2EF26C1CC533}"/>
              </a:ext>
            </a:extLst>
          </p:cNvPr>
          <p:cNvSpPr/>
          <p:nvPr/>
        </p:nvSpPr>
        <p:spPr>
          <a:xfrm>
            <a:off x="7547893" y="47221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66268BBE-154C-47F0-9222-C554831637EA}"/>
              </a:ext>
            </a:extLst>
          </p:cNvPr>
          <p:cNvSpPr/>
          <p:nvPr/>
        </p:nvSpPr>
        <p:spPr>
          <a:xfrm>
            <a:off x="716059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7826DF52-F00C-4DDD-A57C-25CD63C0F1C4}"/>
              </a:ext>
            </a:extLst>
          </p:cNvPr>
          <p:cNvSpPr/>
          <p:nvPr/>
        </p:nvSpPr>
        <p:spPr>
          <a:xfrm>
            <a:off x="7611166" y="45404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4C754D97-4EF1-4816-8BC4-C4D6696A289B}"/>
              </a:ext>
            </a:extLst>
          </p:cNvPr>
          <p:cNvSpPr/>
          <p:nvPr/>
        </p:nvSpPr>
        <p:spPr>
          <a:xfrm>
            <a:off x="7436564"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FA53B049-3C7B-430A-AFC3-0A20A3C4E485}"/>
              </a:ext>
            </a:extLst>
          </p:cNvPr>
          <p:cNvSpPr/>
          <p:nvPr/>
        </p:nvSpPr>
        <p:spPr>
          <a:xfrm>
            <a:off x="7995089" y="48141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8CFC9B09-BDE9-4205-AD9A-19D93977045A}"/>
              </a:ext>
            </a:extLst>
          </p:cNvPr>
          <p:cNvSpPr/>
          <p:nvPr/>
        </p:nvSpPr>
        <p:spPr>
          <a:xfrm>
            <a:off x="7860116" y="5000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6D1E4D40-16F4-4C83-BF89-DF79966DA77C}"/>
              </a:ext>
            </a:extLst>
          </p:cNvPr>
          <p:cNvSpPr/>
          <p:nvPr/>
        </p:nvSpPr>
        <p:spPr>
          <a:xfrm>
            <a:off x="7130325" y="43924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9068043E-82C7-45FB-A9A2-A756076DDC78}"/>
              </a:ext>
            </a:extLst>
          </p:cNvPr>
          <p:cNvSpPr/>
          <p:nvPr/>
        </p:nvSpPr>
        <p:spPr>
          <a:xfrm>
            <a:off x="6984859" y="47668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25E05E5-6C7C-42AC-B63F-0D57685553EB}"/>
              </a:ext>
            </a:extLst>
          </p:cNvPr>
          <p:cNvSpPr/>
          <p:nvPr/>
        </p:nvSpPr>
        <p:spPr>
          <a:xfrm>
            <a:off x="7568278" y="4954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D16E3815-05D5-41D7-8DE6-A3004C7EDF82}"/>
              </a:ext>
            </a:extLst>
          </p:cNvPr>
          <p:cNvSpPr/>
          <p:nvPr/>
        </p:nvSpPr>
        <p:spPr>
          <a:xfrm>
            <a:off x="8013614" y="46958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649E9ED9-C7C7-4F11-B5CC-AEBD8EDE4735}"/>
              </a:ext>
            </a:extLst>
          </p:cNvPr>
          <p:cNvSpPr/>
          <p:nvPr/>
        </p:nvSpPr>
        <p:spPr>
          <a:xfrm>
            <a:off x="7697563" y="43863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4" name="矩形 53">
            <a:extLst>
              <a:ext uri="{FF2B5EF4-FFF2-40B4-BE49-F238E27FC236}">
                <a16:creationId xmlns:a16="http://schemas.microsoft.com/office/drawing/2014/main" id="{B4B563CB-4567-436B-A798-F0EC2F46A807}"/>
              </a:ext>
            </a:extLst>
          </p:cNvPr>
          <p:cNvSpPr/>
          <p:nvPr/>
        </p:nvSpPr>
        <p:spPr>
          <a:xfrm>
            <a:off x="4805839"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5" name="流程图: 接点 54">
            <a:extLst>
              <a:ext uri="{FF2B5EF4-FFF2-40B4-BE49-F238E27FC236}">
                <a16:creationId xmlns:a16="http://schemas.microsoft.com/office/drawing/2014/main" id="{6A5DCA97-A322-4980-8583-BA6FBEFB5C2D}"/>
              </a:ext>
            </a:extLst>
          </p:cNvPr>
          <p:cNvSpPr/>
          <p:nvPr/>
        </p:nvSpPr>
        <p:spPr>
          <a:xfrm>
            <a:off x="5211993" y="45607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6" name="流程图: 接点 55">
            <a:extLst>
              <a:ext uri="{FF2B5EF4-FFF2-40B4-BE49-F238E27FC236}">
                <a16:creationId xmlns:a16="http://schemas.microsoft.com/office/drawing/2014/main" id="{AF9B4A68-4325-41EC-B474-178E441BC5FA}"/>
              </a:ext>
            </a:extLst>
          </p:cNvPr>
          <p:cNvSpPr/>
          <p:nvPr/>
        </p:nvSpPr>
        <p:spPr>
          <a:xfrm>
            <a:off x="5830476" y="4505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7" name="流程图: 接点 56">
            <a:extLst>
              <a:ext uri="{FF2B5EF4-FFF2-40B4-BE49-F238E27FC236}">
                <a16:creationId xmlns:a16="http://schemas.microsoft.com/office/drawing/2014/main" id="{16F5540B-70A7-47F8-8CDC-0CB233B4642F}"/>
              </a:ext>
            </a:extLst>
          </p:cNvPr>
          <p:cNvSpPr/>
          <p:nvPr/>
        </p:nvSpPr>
        <p:spPr>
          <a:xfrm>
            <a:off x="5075516" y="49639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8" name="流程图: 接点 57">
            <a:extLst>
              <a:ext uri="{FF2B5EF4-FFF2-40B4-BE49-F238E27FC236}">
                <a16:creationId xmlns:a16="http://schemas.microsoft.com/office/drawing/2014/main" id="{FDE4744F-8DFC-41E1-A7F9-7F237C1B4385}"/>
              </a:ext>
            </a:extLst>
          </p:cNvPr>
          <p:cNvSpPr/>
          <p:nvPr/>
        </p:nvSpPr>
        <p:spPr>
          <a:xfrm>
            <a:off x="6077192" y="50456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9" name="流程图: 接点 58">
            <a:extLst>
              <a:ext uri="{FF2B5EF4-FFF2-40B4-BE49-F238E27FC236}">
                <a16:creationId xmlns:a16="http://schemas.microsoft.com/office/drawing/2014/main" id="{541D628C-CF07-4F41-9AE3-F9A1A517184B}"/>
              </a:ext>
            </a:extLst>
          </p:cNvPr>
          <p:cNvSpPr/>
          <p:nvPr/>
        </p:nvSpPr>
        <p:spPr>
          <a:xfrm>
            <a:off x="5449471" y="51444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0" name="加号 59">
            <a:extLst>
              <a:ext uri="{FF2B5EF4-FFF2-40B4-BE49-F238E27FC236}">
                <a16:creationId xmlns:a16="http://schemas.microsoft.com/office/drawing/2014/main" id="{1C32756A-E95B-4A18-9B2C-B883B6946569}"/>
              </a:ext>
            </a:extLst>
          </p:cNvPr>
          <p:cNvSpPr/>
          <p:nvPr/>
        </p:nvSpPr>
        <p:spPr>
          <a:xfrm>
            <a:off x="6345476" y="463955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3892221-88EF-463A-8176-3AF6AB406AD4}"/>
              </a:ext>
            </a:extLst>
          </p:cNvPr>
          <p:cNvSpPr txBox="1"/>
          <p:nvPr/>
        </p:nvSpPr>
        <p:spPr>
          <a:xfrm>
            <a:off x="4805839" y="541022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62" name="文本框 61">
            <a:extLst>
              <a:ext uri="{FF2B5EF4-FFF2-40B4-BE49-F238E27FC236}">
                <a16:creationId xmlns:a16="http://schemas.microsoft.com/office/drawing/2014/main" id="{6DE0EF62-1EFB-4664-9E31-E8830873D44E}"/>
              </a:ext>
            </a:extLst>
          </p:cNvPr>
          <p:cNvSpPr txBox="1"/>
          <p:nvPr/>
        </p:nvSpPr>
        <p:spPr>
          <a:xfrm>
            <a:off x="6778699" y="543329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63" name="文本框 62">
            <a:extLst>
              <a:ext uri="{FF2B5EF4-FFF2-40B4-BE49-F238E27FC236}">
                <a16:creationId xmlns:a16="http://schemas.microsoft.com/office/drawing/2014/main" id="{5B03469A-86DA-437C-8848-C390492A28C9}"/>
              </a:ext>
            </a:extLst>
          </p:cNvPr>
          <p:cNvSpPr txBox="1"/>
          <p:nvPr/>
        </p:nvSpPr>
        <p:spPr>
          <a:xfrm>
            <a:off x="8734196" y="4833688"/>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64" name="文本框 63">
            <a:extLst>
              <a:ext uri="{FF2B5EF4-FFF2-40B4-BE49-F238E27FC236}">
                <a16:creationId xmlns:a16="http://schemas.microsoft.com/office/drawing/2014/main" id="{7BB1FF9C-940B-4114-BDC9-38852B23B3AC}"/>
              </a:ext>
            </a:extLst>
          </p:cNvPr>
          <p:cNvSpPr txBox="1"/>
          <p:nvPr/>
        </p:nvSpPr>
        <p:spPr>
          <a:xfrm>
            <a:off x="1401118" y="6154375"/>
            <a:ext cx="8750586" cy="328936"/>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方来说是一个未标记样本缺失</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5" name="右大括号 64">
            <a:extLst>
              <a:ext uri="{FF2B5EF4-FFF2-40B4-BE49-F238E27FC236}">
                <a16:creationId xmlns:a16="http://schemas.microsoft.com/office/drawing/2014/main" id="{6FEECC31-149C-44CC-9251-2D2C713AD2E5}"/>
              </a:ext>
            </a:extLst>
          </p:cNvPr>
          <p:cNvSpPr/>
          <p:nvPr/>
        </p:nvSpPr>
        <p:spPr>
          <a:xfrm>
            <a:off x="8452537" y="4292588"/>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37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05283"/>
            <a:ext cx="113138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endParaRPr lang="en-US" altLang="zh-CN" b="1" dirty="0">
              <a:latin typeface="微软雅黑" panose="020B0503020204020204" pitchFamily="34" charset="-122"/>
              <a:ea typeface="微软雅黑" panose="020B0503020204020204" pitchFamily="34" charset="-122"/>
            </a:endParaRPr>
          </a:p>
        </p:txBody>
      </p:sp>
      <p:pic>
        <p:nvPicPr>
          <p:cNvPr id="66" name="图片 65">
            <a:extLst>
              <a:ext uri="{FF2B5EF4-FFF2-40B4-BE49-F238E27FC236}">
                <a16:creationId xmlns:a16="http://schemas.microsoft.com/office/drawing/2014/main" id="{5AB03A51-5317-42BF-B9B7-CBA28649D084}"/>
              </a:ext>
            </a:extLst>
          </p:cNvPr>
          <p:cNvPicPr>
            <a:picLocks noChangeAspect="1"/>
          </p:cNvPicPr>
          <p:nvPr/>
        </p:nvPicPr>
        <p:blipFill>
          <a:blip r:embed="rId3"/>
          <a:stretch>
            <a:fillRect/>
          </a:stretch>
        </p:blipFill>
        <p:spPr>
          <a:xfrm>
            <a:off x="1594822" y="1372356"/>
            <a:ext cx="4845058" cy="5441111"/>
          </a:xfrm>
          <a:prstGeom prst="rect">
            <a:avLst/>
          </a:prstGeom>
        </p:spPr>
      </p:pic>
      <p:pic>
        <p:nvPicPr>
          <p:cNvPr id="67" name="图片 66">
            <a:extLst>
              <a:ext uri="{FF2B5EF4-FFF2-40B4-BE49-F238E27FC236}">
                <a16:creationId xmlns:a16="http://schemas.microsoft.com/office/drawing/2014/main" id="{0D359EC9-8EF0-4D15-B31F-DB68FEFC5F8B}"/>
              </a:ext>
            </a:extLst>
          </p:cNvPr>
          <p:cNvPicPr>
            <a:picLocks noChangeAspect="1"/>
          </p:cNvPicPr>
          <p:nvPr/>
        </p:nvPicPr>
        <p:blipFill>
          <a:blip r:embed="rId4"/>
          <a:stretch>
            <a:fillRect/>
          </a:stretch>
        </p:blipFill>
        <p:spPr>
          <a:xfrm>
            <a:off x="7593157" y="1399184"/>
            <a:ext cx="3484699" cy="5441116"/>
          </a:xfrm>
          <a:prstGeom prst="rect">
            <a:avLst/>
          </a:prstGeom>
        </p:spPr>
      </p:pic>
      <p:sp>
        <p:nvSpPr>
          <p:cNvPr id="68" name="文本框 67">
            <a:extLst>
              <a:ext uri="{FF2B5EF4-FFF2-40B4-BE49-F238E27FC236}">
                <a16:creationId xmlns:a16="http://schemas.microsoft.com/office/drawing/2014/main" id="{B459B1D7-8573-4F41-8C34-5F46C8B9E44D}"/>
              </a:ext>
            </a:extLst>
          </p:cNvPr>
          <p:cNvSpPr txBox="1"/>
          <p:nvPr/>
        </p:nvSpPr>
        <p:spPr>
          <a:xfrm>
            <a:off x="2623675" y="1062968"/>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571C6C5F-036A-4712-9EC2-A60261FB5A44}"/>
              </a:ext>
            </a:extLst>
          </p:cNvPr>
          <p:cNvSpPr/>
          <p:nvPr/>
        </p:nvSpPr>
        <p:spPr>
          <a:xfrm>
            <a:off x="103031" y="6173046"/>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数据预处理</a:t>
            </a:r>
          </a:p>
        </p:txBody>
      </p:sp>
      <p:sp>
        <p:nvSpPr>
          <p:cNvPr id="15" name="矩形 14">
            <a:extLst>
              <a:ext uri="{FF2B5EF4-FFF2-40B4-BE49-F238E27FC236}">
                <a16:creationId xmlns:a16="http://schemas.microsoft.com/office/drawing/2014/main" id="{DF6B64B2-0AF3-420E-9957-9C6099ABC0FF}"/>
              </a:ext>
            </a:extLst>
          </p:cNvPr>
          <p:cNvSpPr/>
          <p:nvPr/>
        </p:nvSpPr>
        <p:spPr>
          <a:xfrm>
            <a:off x="103030" y="5230742"/>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加密样本对齐</a:t>
            </a:r>
          </a:p>
        </p:txBody>
      </p:sp>
      <p:sp>
        <p:nvSpPr>
          <p:cNvPr id="16" name="矩形 15">
            <a:extLst>
              <a:ext uri="{FF2B5EF4-FFF2-40B4-BE49-F238E27FC236}">
                <a16:creationId xmlns:a16="http://schemas.microsoft.com/office/drawing/2014/main" id="{51656043-014D-4E97-AD15-827F251381F9}"/>
              </a:ext>
            </a:extLst>
          </p:cNvPr>
          <p:cNvSpPr/>
          <p:nvPr/>
        </p:nvSpPr>
        <p:spPr>
          <a:xfrm>
            <a:off x="103029" y="3473320"/>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算法训练</a:t>
            </a:r>
          </a:p>
        </p:txBody>
      </p:sp>
    </p:spTree>
    <p:extLst>
      <p:ext uri="{BB962C8B-B14F-4D97-AF65-F5344CB8AC3E}">
        <p14:creationId xmlns:p14="http://schemas.microsoft.com/office/powerpoint/2010/main" val="67104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4895993" y="2046534"/>
            <a:ext cx="2851214" cy="523220"/>
          </a:xfrm>
          <a:prstGeom prst="rect">
            <a:avLst/>
          </a:prstGeom>
          <a:noFill/>
        </p:spPr>
        <p:txBody>
          <a:bodyPr wrap="square" rtlCol="0">
            <a:spAutoFit/>
          </a:bodyPr>
          <a:lstStyle/>
          <a:p>
            <a:pPr algn="just"/>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3965285" y="195420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965285" y="189414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090662" y="37863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32" name="矩形 131"/>
          <p:cNvSpPr/>
          <p:nvPr/>
        </p:nvSpPr>
        <p:spPr>
          <a:xfrm>
            <a:off x="8090662" y="37262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a:extLst>
              <a:ext uri="{FF2B5EF4-FFF2-40B4-BE49-F238E27FC236}">
                <a16:creationId xmlns:a16="http://schemas.microsoft.com/office/drawing/2014/main" id="{6DEF2F72-3517-4945-A782-3863CDCCF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258" y="713591"/>
            <a:ext cx="2141651" cy="2138196"/>
          </a:xfrm>
          <a:prstGeom prst="rect">
            <a:avLst/>
          </a:prstGeom>
        </p:spPr>
      </p:pic>
      <p:sp>
        <p:nvSpPr>
          <p:cNvPr id="17" name="文本框 16">
            <a:extLst>
              <a:ext uri="{FF2B5EF4-FFF2-40B4-BE49-F238E27FC236}">
                <a16:creationId xmlns:a16="http://schemas.microsoft.com/office/drawing/2014/main" id="{FF428C23-6891-4F90-8A2D-A4CA9C62012E}"/>
              </a:ext>
            </a:extLst>
          </p:cNvPr>
          <p:cNvSpPr txBox="1"/>
          <p:nvPr/>
        </p:nvSpPr>
        <p:spPr>
          <a:xfrm>
            <a:off x="9062787" y="2046534"/>
            <a:ext cx="2768380"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研究现状</a:t>
            </a:r>
          </a:p>
        </p:txBody>
      </p:sp>
      <p:sp>
        <p:nvSpPr>
          <p:cNvPr id="18" name="文本框 17">
            <a:extLst>
              <a:ext uri="{FF2B5EF4-FFF2-40B4-BE49-F238E27FC236}">
                <a16:creationId xmlns:a16="http://schemas.microsoft.com/office/drawing/2014/main" id="{2B938B82-C0E4-4B3B-945F-E4546E3A7FF0}"/>
              </a:ext>
            </a:extLst>
          </p:cNvPr>
          <p:cNvSpPr txBox="1"/>
          <p:nvPr/>
        </p:nvSpPr>
        <p:spPr>
          <a:xfrm>
            <a:off x="8090662" y="195863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9" name="矩形 18">
            <a:extLst>
              <a:ext uri="{FF2B5EF4-FFF2-40B4-BE49-F238E27FC236}">
                <a16:creationId xmlns:a16="http://schemas.microsoft.com/office/drawing/2014/main" id="{C8358C5B-4ACF-47E0-A68B-7D6D40B660ED}"/>
              </a:ext>
            </a:extLst>
          </p:cNvPr>
          <p:cNvSpPr/>
          <p:nvPr/>
        </p:nvSpPr>
        <p:spPr>
          <a:xfrm>
            <a:off x="8090662" y="189857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5B50EE1-ACCB-4FD9-AC04-6C71F8A02ED0}"/>
              </a:ext>
            </a:extLst>
          </p:cNvPr>
          <p:cNvSpPr txBox="1"/>
          <p:nvPr/>
        </p:nvSpPr>
        <p:spPr>
          <a:xfrm>
            <a:off x="4895993" y="3874247"/>
            <a:ext cx="1632116"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研究内容</a:t>
            </a:r>
          </a:p>
        </p:txBody>
      </p:sp>
      <p:sp>
        <p:nvSpPr>
          <p:cNvPr id="26" name="文本框 25">
            <a:extLst>
              <a:ext uri="{FF2B5EF4-FFF2-40B4-BE49-F238E27FC236}">
                <a16:creationId xmlns:a16="http://schemas.microsoft.com/office/drawing/2014/main" id="{DDCB0EB7-61EE-4CF0-9378-B2B2D723E2E1}"/>
              </a:ext>
            </a:extLst>
          </p:cNvPr>
          <p:cNvSpPr txBox="1"/>
          <p:nvPr/>
        </p:nvSpPr>
        <p:spPr>
          <a:xfrm>
            <a:off x="3965285" y="3781914"/>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27" name="矩形 26">
            <a:extLst>
              <a:ext uri="{FF2B5EF4-FFF2-40B4-BE49-F238E27FC236}">
                <a16:creationId xmlns:a16="http://schemas.microsoft.com/office/drawing/2014/main" id="{F476BA58-368E-4D27-AF45-6EED8B05F037}"/>
              </a:ext>
            </a:extLst>
          </p:cNvPr>
          <p:cNvSpPr/>
          <p:nvPr/>
        </p:nvSpPr>
        <p:spPr>
          <a:xfrm>
            <a:off x="3965285" y="3721857"/>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153F64B-4C9E-2BC4-DA53-103B1D137691}"/>
              </a:ext>
            </a:extLst>
          </p:cNvPr>
          <p:cNvSpPr txBox="1"/>
          <p:nvPr/>
        </p:nvSpPr>
        <p:spPr>
          <a:xfrm>
            <a:off x="9062787" y="387424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下一步计划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比较联邦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和无联邦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使用对应无联邦算法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680708"/>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指标包括准确度（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）、召回率、精度和曲线下面积（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AUC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这些是在不同的基本估计器和数据集上进行评估的，使用联邦和没有联邦维护相同的参数设置以确保一致性。</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30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28E3865-0C51-4256-A84D-FF5257002AEA}"/>
              </a:ext>
            </a:extLst>
          </p:cNvPr>
          <p:cNvPicPr>
            <a:picLocks noChangeAspect="1"/>
          </p:cNvPicPr>
          <p:nvPr/>
        </p:nvPicPr>
        <p:blipFill>
          <a:blip r:embed="rId3">
            <a:alphaModFix/>
          </a:blip>
          <a:stretch>
            <a:fillRect/>
          </a:stretch>
        </p:blipFill>
        <p:spPr>
          <a:xfrm>
            <a:off x="2729794" y="1550593"/>
            <a:ext cx="6732411" cy="4585070"/>
          </a:xfrm>
          <a:prstGeom prst="rect">
            <a:avLst/>
          </a:prstGeom>
        </p:spPr>
      </p:pic>
      <p:sp>
        <p:nvSpPr>
          <p:cNvPr id="20" name="文本框 19">
            <a:extLst>
              <a:ext uri="{FF2B5EF4-FFF2-40B4-BE49-F238E27FC236}">
                <a16:creationId xmlns:a16="http://schemas.microsoft.com/office/drawing/2014/main" id="{EA5F3761-BC56-43B2-AF0C-C83848B0D5F5}"/>
              </a:ext>
            </a:extLst>
          </p:cNvPr>
          <p:cNvSpPr txBox="1"/>
          <p:nvPr/>
        </p:nvSpPr>
        <p:spPr>
          <a:xfrm>
            <a:off x="719038" y="6157424"/>
            <a:ext cx="10573068"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算法虽然结合了联邦学习，但可以实现与非联邦方法相当接近的性能水平，这为具有严格数据隐私要求的现实应用提供了有价值的替代方案。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12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为了比较不同基分类器对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算法的影响，在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6" y="3643385"/>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了评估不同基本估计器的有效性，即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RF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LGB</a:t>
            </a: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进行了四个评估指标的实验，包括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F-score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53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B429091-B848-4B37-9EDC-0E79D44AEAAD}"/>
              </a:ext>
            </a:extLst>
          </p:cNvPr>
          <p:cNvPicPr>
            <a:picLocks noChangeAspect="1"/>
          </p:cNvPicPr>
          <p:nvPr/>
        </p:nvPicPr>
        <p:blipFill>
          <a:blip r:embed="rId3"/>
          <a:stretch>
            <a:fillRect/>
          </a:stretch>
        </p:blipFill>
        <p:spPr>
          <a:xfrm>
            <a:off x="565858" y="2058911"/>
            <a:ext cx="3607719" cy="2520000"/>
          </a:xfrm>
          <a:prstGeom prst="rect">
            <a:avLst/>
          </a:prstGeom>
        </p:spPr>
      </p:pic>
      <p:pic>
        <p:nvPicPr>
          <p:cNvPr id="3" name="图片 2">
            <a:extLst>
              <a:ext uri="{FF2B5EF4-FFF2-40B4-BE49-F238E27FC236}">
                <a16:creationId xmlns:a16="http://schemas.microsoft.com/office/drawing/2014/main" id="{899BAE5B-CF4E-4581-963F-41DE1130E92D}"/>
              </a:ext>
            </a:extLst>
          </p:cNvPr>
          <p:cNvPicPr>
            <a:picLocks noChangeAspect="1"/>
          </p:cNvPicPr>
          <p:nvPr/>
        </p:nvPicPr>
        <p:blipFill>
          <a:blip r:embed="rId4"/>
          <a:stretch>
            <a:fillRect/>
          </a:stretch>
        </p:blipFill>
        <p:spPr>
          <a:xfrm>
            <a:off x="4173577" y="2058911"/>
            <a:ext cx="4098955" cy="2520000"/>
          </a:xfrm>
          <a:prstGeom prst="rect">
            <a:avLst/>
          </a:prstGeom>
        </p:spPr>
      </p:pic>
      <p:pic>
        <p:nvPicPr>
          <p:cNvPr id="11" name="图片 10">
            <a:extLst>
              <a:ext uri="{FF2B5EF4-FFF2-40B4-BE49-F238E27FC236}">
                <a16:creationId xmlns:a16="http://schemas.microsoft.com/office/drawing/2014/main" id="{FAB534D7-5F27-4521-A2D8-A6F6D1C6E66F}"/>
              </a:ext>
            </a:extLst>
          </p:cNvPr>
          <p:cNvPicPr>
            <a:picLocks noChangeAspect="1"/>
          </p:cNvPicPr>
          <p:nvPr/>
        </p:nvPicPr>
        <p:blipFill>
          <a:blip r:embed="rId5"/>
          <a:stretch>
            <a:fillRect/>
          </a:stretch>
        </p:blipFill>
        <p:spPr>
          <a:xfrm>
            <a:off x="8338202" y="2058910"/>
            <a:ext cx="3544831" cy="2519999"/>
          </a:xfrm>
          <a:prstGeom prst="rect">
            <a:avLst/>
          </a:prstGeom>
        </p:spPr>
      </p:pic>
      <p:sp>
        <p:nvSpPr>
          <p:cNvPr id="15" name="文本框 14">
            <a:extLst>
              <a:ext uri="{FF2B5EF4-FFF2-40B4-BE49-F238E27FC236}">
                <a16:creationId xmlns:a16="http://schemas.microsoft.com/office/drawing/2014/main" id="{7C75C188-8355-4B6A-8934-5E3C5E754817}"/>
              </a:ext>
            </a:extLst>
          </p:cNvPr>
          <p:cNvSpPr txBox="1"/>
          <p:nvPr/>
        </p:nvSpPr>
        <p:spPr>
          <a:xfrm>
            <a:off x="1303954" y="4768252"/>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(1) The Bank Marketing Dataset</a:t>
            </a:r>
          </a:p>
        </p:txBody>
      </p:sp>
      <p:sp>
        <p:nvSpPr>
          <p:cNvPr id="16" name="文本框 15">
            <a:extLst>
              <a:ext uri="{FF2B5EF4-FFF2-40B4-BE49-F238E27FC236}">
                <a16:creationId xmlns:a16="http://schemas.microsoft.com/office/drawing/2014/main" id="{71CB2AA1-CBEC-4FB5-BE8D-6DDB455DCB6E}"/>
              </a:ext>
            </a:extLst>
          </p:cNvPr>
          <p:cNvSpPr txBox="1"/>
          <p:nvPr/>
        </p:nvSpPr>
        <p:spPr>
          <a:xfrm>
            <a:off x="4458672" y="4768251"/>
            <a:ext cx="327465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(2) The Default of Credit Card Clients Dataset</a:t>
            </a:r>
          </a:p>
        </p:txBody>
      </p:sp>
      <p:sp>
        <p:nvSpPr>
          <p:cNvPr id="17" name="文本框 16">
            <a:extLst>
              <a:ext uri="{FF2B5EF4-FFF2-40B4-BE49-F238E27FC236}">
                <a16:creationId xmlns:a16="http://schemas.microsoft.com/office/drawing/2014/main" id="{29577CC2-B786-4DBF-911A-303D0FCC15FA}"/>
              </a:ext>
            </a:extLst>
          </p:cNvPr>
          <p:cNvSpPr txBox="1"/>
          <p:nvPr/>
        </p:nvSpPr>
        <p:spPr>
          <a:xfrm>
            <a:off x="8938459" y="4768251"/>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(3) The Adult Census Dataset</a:t>
            </a:r>
          </a:p>
        </p:txBody>
      </p:sp>
      <p:sp>
        <p:nvSpPr>
          <p:cNvPr id="20" name="文本框 19">
            <a:extLst>
              <a:ext uri="{FF2B5EF4-FFF2-40B4-BE49-F238E27FC236}">
                <a16:creationId xmlns:a16="http://schemas.microsoft.com/office/drawing/2014/main" id="{F146F5F6-3501-4DB7-BD22-A6D7FDE1EB81}"/>
              </a:ext>
            </a:extLst>
          </p:cNvPr>
          <p:cNvSpPr txBox="1"/>
          <p:nvPr/>
        </p:nvSpPr>
        <p:spPr>
          <a:xfrm>
            <a:off x="719039" y="5300824"/>
            <a:ext cx="10598994"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VFPU_GBDT </a:t>
            </a:r>
            <a:r>
              <a:rPr lang="zh-CN" altLang="en-US" sz="1400" dirty="0">
                <a:latin typeface="微软雅黑" panose="020B0503020204020204" pitchFamily="34" charset="-122"/>
                <a:ea typeface="微软雅黑" panose="020B0503020204020204" pitchFamily="34" charset="-122"/>
              </a:rPr>
              <a:t>在所有数据集上始终优于 </a:t>
            </a:r>
            <a:r>
              <a:rPr lang="en-US" altLang="zh-CN" sz="1400" dirty="0">
                <a:latin typeface="微软雅黑" panose="020B0503020204020204" pitchFamily="34" charset="-122"/>
                <a:ea typeface="微软雅黑" panose="020B0503020204020204" pitchFamily="34" charset="-122"/>
              </a:rPr>
              <a:t>VFPU_LR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VFPU_RF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VFPU_LGB</a:t>
            </a:r>
            <a:r>
              <a:rPr lang="zh-CN" altLang="en-US" sz="1400" dirty="0">
                <a:latin typeface="微软雅黑" panose="020B0503020204020204" pitchFamily="34" charset="-122"/>
                <a:ea typeface="微软雅黑" panose="020B0503020204020204" pitchFamily="34" charset="-122"/>
              </a:rPr>
              <a:t>和直接随机采样。因此，</a:t>
            </a:r>
            <a:r>
              <a:rPr lang="en-US" altLang="zh-CN" sz="1400" dirty="0">
                <a:latin typeface="微软雅黑" panose="020B0503020204020204" pitchFamily="34" charset="-122"/>
                <a:ea typeface="微软雅黑" panose="020B0503020204020204" pitchFamily="34" charset="-122"/>
              </a:rPr>
              <a:t>GBDT </a:t>
            </a:r>
            <a:r>
              <a:rPr lang="zh-CN" altLang="en-US" sz="1400" dirty="0">
                <a:latin typeface="微软雅黑" panose="020B0503020204020204" pitchFamily="34" charset="-122"/>
                <a:ea typeface="微软雅黑" panose="020B0503020204020204" pitchFamily="34" charset="-122"/>
              </a:rPr>
              <a:t>在解决 </a:t>
            </a:r>
            <a:r>
              <a:rPr lang="en-US" altLang="zh-CN" sz="1400" dirty="0">
                <a:latin typeface="微软雅黑" panose="020B0503020204020204" pitchFamily="34" charset="-122"/>
                <a:ea typeface="微软雅黑" panose="020B0503020204020204" pitchFamily="34" charset="-122"/>
              </a:rPr>
              <a:t>UDD-PU </a:t>
            </a:r>
            <a:r>
              <a:rPr lang="zh-CN" altLang="en-US" sz="1400" dirty="0">
                <a:latin typeface="微软雅黑" panose="020B0503020204020204" pitchFamily="34" charset="-122"/>
                <a:ea typeface="微软雅黑" panose="020B0503020204020204" pitchFamily="34" charset="-122"/>
              </a:rPr>
              <a:t>问题时是 </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算法最可靠的基分类器。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094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F263984F-79CD-4A34-BB75-1D8BF9C618E1}"/>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11A782E-94B9-436B-9854-ECE6766F31F5}"/>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08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graphicFrame>
        <p:nvGraphicFramePr>
          <p:cNvPr id="18" name="对象 17">
            <a:extLst>
              <a:ext uri="{FF2B5EF4-FFF2-40B4-BE49-F238E27FC236}">
                <a16:creationId xmlns:a16="http://schemas.microsoft.com/office/drawing/2014/main" id="{2CD553E3-344D-4390-A5FC-79260E7AB69A}"/>
              </a:ext>
            </a:extLst>
          </p:cNvPr>
          <p:cNvGraphicFramePr>
            <a:graphicFrameLocks noChangeAspect="1"/>
          </p:cNvGraphicFramePr>
          <p:nvPr>
            <p:extLst>
              <p:ext uri="{D42A27DB-BD31-4B8C-83A1-F6EECF244321}">
                <p14:modId xmlns:p14="http://schemas.microsoft.com/office/powerpoint/2010/main" val="110308906"/>
              </p:ext>
            </p:extLst>
          </p:nvPr>
        </p:nvGraphicFramePr>
        <p:xfrm>
          <a:off x="3405044" y="2069669"/>
          <a:ext cx="317500" cy="139700"/>
        </p:xfrm>
        <a:graphic>
          <a:graphicData uri="http://schemas.openxmlformats.org/presentationml/2006/ole">
            <mc:AlternateContent xmlns:mc="http://schemas.openxmlformats.org/markup-compatibility/2006">
              <mc:Choice xmlns:v="urn:schemas-microsoft-com:vml" Requires="v">
                <p:oleObj spid="_x0000_s4157"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3405044" y="2069669"/>
                        <a:ext cx="317500" cy="139700"/>
                      </a:xfrm>
                      <a:prstGeom prst="rect">
                        <a:avLst/>
                      </a:prstGeom>
                    </p:spPr>
                  </p:pic>
                </p:oleObj>
              </mc:Fallback>
            </mc:AlternateContent>
          </a:graphicData>
        </a:graphic>
      </p:graphicFrame>
      <p:graphicFrame>
        <p:nvGraphicFramePr>
          <p:cNvPr id="20" name="表格 19">
            <a:extLst>
              <a:ext uri="{FF2B5EF4-FFF2-40B4-BE49-F238E27FC236}">
                <a16:creationId xmlns:a16="http://schemas.microsoft.com/office/drawing/2014/main" id="{29FCFC89-AAD2-43E4-B9AA-C95FA2F0A1E5}"/>
              </a:ext>
            </a:extLst>
          </p:cNvPr>
          <p:cNvGraphicFramePr>
            <a:graphicFrameLocks noGrp="1"/>
          </p:cNvGraphicFramePr>
          <p:nvPr>
            <p:extLst>
              <p:ext uri="{D42A27DB-BD31-4B8C-83A1-F6EECF244321}">
                <p14:modId xmlns:p14="http://schemas.microsoft.com/office/powerpoint/2010/main" val="598815639"/>
              </p:ext>
            </p:extLst>
          </p:nvPr>
        </p:nvGraphicFramePr>
        <p:xfrm>
          <a:off x="1492287" y="2019935"/>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
        <p:nvSpPr>
          <p:cNvPr id="15" name="文本框 14">
            <a:extLst>
              <a:ext uri="{FF2B5EF4-FFF2-40B4-BE49-F238E27FC236}">
                <a16:creationId xmlns:a16="http://schemas.microsoft.com/office/drawing/2014/main" id="{98EF6907-381F-4C34-9ABA-4619FD39CF81}"/>
              </a:ext>
            </a:extLst>
          </p:cNvPr>
          <p:cNvSpPr txBox="1"/>
          <p:nvPr/>
        </p:nvSpPr>
        <p:spPr>
          <a:xfrm>
            <a:off x="719039" y="5300824"/>
            <a:ext cx="10598994"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算法在纵向联邦环境下对正样本的识别性能优于纵向联邦半监督方法，</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算法可以更好地解决</a:t>
            </a:r>
            <a:r>
              <a:rPr lang="en-US" altLang="zh-CN" sz="1400" dirty="0">
                <a:latin typeface="微软雅黑" panose="020B0503020204020204" pitchFamily="34" charset="-122"/>
                <a:ea typeface="微软雅黑" panose="020B0503020204020204" pitchFamily="34" charset="-122"/>
              </a:rPr>
              <a:t>UDD-PU</a:t>
            </a:r>
            <a:r>
              <a:rPr lang="zh-CN" altLang="en-US" sz="1400" dirty="0">
                <a:latin typeface="微软雅黑" panose="020B0503020204020204" pitchFamily="34" charset="-122"/>
                <a:ea typeface="微软雅黑" panose="020B0503020204020204" pitchFamily="34" charset="-122"/>
              </a:rPr>
              <a:t>问题。</a:t>
            </a:r>
            <a:endParaRPr lang="en-US" altLang="zh-CN"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97A836DC-5D1E-41FE-820C-37C688E3E1BC}"/>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00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66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36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2" name="图片 1">
            <a:extLst>
              <a:ext uri="{FF2B5EF4-FFF2-40B4-BE49-F238E27FC236}">
                <a16:creationId xmlns:a16="http://schemas.microsoft.com/office/drawing/2014/main" id="{4B643831-0E15-4D23-8528-1E49D6E2B396}"/>
              </a:ext>
            </a:extLst>
          </p:cNvPr>
          <p:cNvPicPr>
            <a:picLocks noChangeAspect="1"/>
          </p:cNvPicPr>
          <p:nvPr/>
        </p:nvPicPr>
        <p:blipFill>
          <a:blip r:embed="rId3"/>
          <a:stretch>
            <a:fillRect/>
          </a:stretch>
        </p:blipFill>
        <p:spPr>
          <a:xfrm>
            <a:off x="1033546" y="1027419"/>
            <a:ext cx="10124908" cy="5812447"/>
          </a:xfrm>
          <a:prstGeom prst="rect">
            <a:avLst/>
          </a:prstGeom>
        </p:spPr>
      </p:pic>
    </p:spTree>
    <p:extLst>
      <p:ext uri="{BB962C8B-B14F-4D97-AF65-F5344CB8AC3E}">
        <p14:creationId xmlns:p14="http://schemas.microsoft.com/office/powerpoint/2010/main" val="1339914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graphicFrame>
        <p:nvGraphicFramePr>
          <p:cNvPr id="2" name="表格 1">
            <a:extLst>
              <a:ext uri="{FF2B5EF4-FFF2-40B4-BE49-F238E27FC236}">
                <a16:creationId xmlns:a16="http://schemas.microsoft.com/office/drawing/2014/main" id="{E20E8076-FC38-D855-8B5E-D5A14DAD6621}"/>
              </a:ext>
            </a:extLst>
          </p:cNvPr>
          <p:cNvGraphicFramePr>
            <a:graphicFrameLocks noGrp="1"/>
          </p:cNvGraphicFramePr>
          <p:nvPr>
            <p:custDataLst>
              <p:tags r:id="rId1"/>
            </p:custDataLst>
            <p:extLst>
              <p:ext uri="{D42A27DB-BD31-4B8C-83A1-F6EECF244321}">
                <p14:modId xmlns:p14="http://schemas.microsoft.com/office/powerpoint/2010/main" val="3565927839"/>
              </p:ext>
            </p:extLst>
          </p:nvPr>
        </p:nvGraphicFramePr>
        <p:xfrm>
          <a:off x="1333669" y="2392620"/>
          <a:ext cx="9524661" cy="2507355"/>
        </p:xfrm>
        <a:graphic>
          <a:graphicData uri="http://schemas.openxmlformats.org/drawingml/2006/table">
            <a:tbl>
              <a:tblPr firstRow="1" firstCol="1" bandRow="1">
                <a:tableStyleId>{5C22544A-7EE6-4342-B048-85BDC9FD1C3A}</a:tableStyleId>
              </a:tblPr>
              <a:tblGrid>
                <a:gridCol w="968168">
                  <a:extLst>
                    <a:ext uri="{9D8B030D-6E8A-4147-A177-3AD203B41FA5}">
                      <a16:colId xmlns:a16="http://schemas.microsoft.com/office/drawing/2014/main" val="20000"/>
                    </a:ext>
                  </a:extLst>
                </a:gridCol>
                <a:gridCol w="5446027">
                  <a:extLst>
                    <a:ext uri="{9D8B030D-6E8A-4147-A177-3AD203B41FA5}">
                      <a16:colId xmlns:a16="http://schemas.microsoft.com/office/drawing/2014/main" val="20001"/>
                    </a:ext>
                  </a:extLst>
                </a:gridCol>
                <a:gridCol w="1555233">
                  <a:extLst>
                    <a:ext uri="{9D8B030D-6E8A-4147-A177-3AD203B41FA5}">
                      <a16:colId xmlns:a16="http://schemas.microsoft.com/office/drawing/2014/main" val="20002"/>
                    </a:ext>
                  </a:extLst>
                </a:gridCol>
                <a:gridCol w="1555233">
                  <a:extLst>
                    <a:ext uri="{9D8B030D-6E8A-4147-A177-3AD203B41FA5}">
                      <a16:colId xmlns:a16="http://schemas.microsoft.com/office/drawing/2014/main" val="2229887951"/>
                    </a:ext>
                  </a:extLst>
                </a:gridCol>
              </a:tblGrid>
              <a:tr h="403860">
                <a:tc>
                  <a:txBody>
                    <a:bodyPr/>
                    <a:lstStyle/>
                    <a:p>
                      <a:pPr indent="0" algn="ctr" fontAlgn="auto">
                        <a:lnSpc>
                          <a:spcPct val="150000"/>
                        </a:lnSpc>
                        <a:spcBef>
                          <a:spcPts val="0"/>
                        </a:spcBef>
                        <a:spcAft>
                          <a:spcPts val="0"/>
                        </a:spcAft>
                      </a:pPr>
                      <a:r>
                        <a:rPr lang="zh-CN" sz="1400" dirty="0">
                          <a:effectLst/>
                        </a:rPr>
                        <a:t>类型</a:t>
                      </a:r>
                    </a:p>
                  </a:txBody>
                  <a:tcPr marL="53728" marR="53728" marT="0" marB="0"/>
                </a:tc>
                <a:tc>
                  <a:txBody>
                    <a:bodyPr/>
                    <a:lstStyle/>
                    <a:p>
                      <a:pPr indent="0" algn="ctr" fontAlgn="auto">
                        <a:lnSpc>
                          <a:spcPct val="150000"/>
                        </a:lnSpc>
                        <a:spcBef>
                          <a:spcPts val="0"/>
                        </a:spcBef>
                        <a:spcAft>
                          <a:spcPts val="0"/>
                        </a:spcAft>
                      </a:pPr>
                      <a:r>
                        <a:rPr lang="zh-CN" sz="1400" dirty="0">
                          <a:effectLst/>
                        </a:rPr>
                        <a:t>题目</a:t>
                      </a: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sym typeface="+mn-ea"/>
                        </a:rPr>
                        <a:t>状态</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是否论文工作相关</a:t>
                      </a:r>
                    </a:p>
                  </a:txBody>
                  <a:tcPr marL="53728" marR="53728" marT="0" marB="0"/>
                </a:tc>
                <a:extLst>
                  <a:ext uri="{0D108BD9-81ED-4DB2-BD59-A6C34878D82A}">
                    <a16:rowId xmlns:a16="http://schemas.microsoft.com/office/drawing/2014/main" val="10000"/>
                  </a:ext>
                </a:extLst>
              </a:tr>
              <a:tr h="960120">
                <a:tc>
                  <a:txBody>
                    <a:bodyPr/>
                    <a:lstStyle/>
                    <a:p>
                      <a:pPr indent="0" algn="ctr" fontAlgn="auto">
                        <a:lnSpc>
                          <a:spcPct val="150000"/>
                        </a:lnSpc>
                        <a:spcBef>
                          <a:spcPts val="0"/>
                        </a:spcBef>
                        <a:spcAft>
                          <a:spcPts val="0"/>
                        </a:spcAft>
                      </a:pP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论文</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Multi-party Federated Recommendation Based on Semi-supervised Learning </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已发表</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1"/>
                  </a:ext>
                </a:extLst>
              </a:tr>
              <a:tr h="1143375">
                <a:tc>
                  <a:txBody>
                    <a:bodyPr/>
                    <a:lstStyle/>
                    <a:p>
                      <a:pPr indent="0" algn="ctr" fontAlgn="auto">
                        <a:lnSpc>
                          <a:spcPct val="150000"/>
                        </a:lnSpc>
                        <a:spcBef>
                          <a:spcPts val="0"/>
                        </a:spcBef>
                        <a:spcAft>
                          <a:spcPts val="0"/>
                        </a:spcAft>
                      </a:pPr>
                      <a:endParaRPr lang="en-US" sz="1400" dirty="0">
                        <a:effectLst/>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专利</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一种解决半监督标签不平衡的方法</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计划中</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8063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781638" y="263998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62188" y="2933344"/>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研究背景</a:t>
            </a:r>
          </a:p>
        </p:txBody>
      </p:sp>
      <p:grpSp>
        <p:nvGrpSpPr>
          <p:cNvPr id="5" name="组合 221"/>
          <p:cNvGrpSpPr/>
          <p:nvPr/>
        </p:nvGrpSpPr>
        <p:grpSpPr bwMode="auto">
          <a:xfrm>
            <a:off x="3062322" y="3068194"/>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96494" y="2339238"/>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59409" y="2561676"/>
            <a:ext cx="383951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下一步计划</a:t>
            </a:r>
          </a:p>
        </p:txBody>
      </p:sp>
      <p:grpSp>
        <p:nvGrpSpPr>
          <p:cNvPr id="12" name="组合 11"/>
          <p:cNvGrpSpPr/>
          <p:nvPr/>
        </p:nvGrpSpPr>
        <p:grpSpPr>
          <a:xfrm>
            <a:off x="3025637" y="2695246"/>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897125" y="1169307"/>
            <a:ext cx="9180741" cy="1705403"/>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拟解决方案：</a:t>
            </a:r>
            <a:r>
              <a:rPr lang="zh-CN" altLang="en-US" sz="1600" dirty="0">
                <a:latin typeface="微软雅黑" panose="020B0503020204020204" pitchFamily="34" charset="-122"/>
                <a:ea typeface="微软雅黑" panose="020B0503020204020204" pitchFamily="34" charset="-122"/>
              </a:rPr>
              <a:t>参照</a:t>
            </a:r>
            <a:r>
              <a:rPr lang="en-US" altLang="zh-CN" sz="1600" dirty="0">
                <a:latin typeface="微软雅黑" panose="020B0503020204020204" pitchFamily="34" charset="-122"/>
                <a:ea typeface="微软雅黑" panose="020B0503020204020204" pitchFamily="34" charset="-122"/>
              </a:rPr>
              <a:t>PU</a:t>
            </a:r>
            <a:r>
              <a:rPr lang="zh-CN" altLang="en-US" sz="1600" dirty="0">
                <a:latin typeface="微软雅黑" panose="020B0503020204020204" pitchFamily="34" charset="-122"/>
                <a:ea typeface="微软雅黑" panose="020B0503020204020204" pitchFamily="34" charset="-122"/>
              </a:rPr>
              <a:t>问题的解决思路，对未标记样本进行随机抽样，并设立补偿机制，将抽取的样本补偿给标签数量少的样本，形成一个正负样本均衡的训练集。</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36DE02B-A53B-4274-8670-A6886B62001C}"/>
              </a:ext>
            </a:extLst>
          </p:cNvPr>
          <p:cNvPicPr>
            <a:picLocks noChangeAspect="1"/>
          </p:cNvPicPr>
          <p:nvPr/>
        </p:nvPicPr>
        <p:blipFill rotWithShape="1">
          <a:blip r:embed="rId3"/>
          <a:srcRect r="-237" b="23683"/>
          <a:stretch/>
        </p:blipFill>
        <p:spPr>
          <a:xfrm>
            <a:off x="629343" y="3036891"/>
            <a:ext cx="4625693" cy="2590780"/>
          </a:xfrm>
          <a:prstGeom prst="rect">
            <a:avLst/>
          </a:prstGeom>
        </p:spPr>
      </p:pic>
      <p:pic>
        <p:nvPicPr>
          <p:cNvPr id="3" name="图片 2">
            <a:extLst>
              <a:ext uri="{FF2B5EF4-FFF2-40B4-BE49-F238E27FC236}">
                <a16:creationId xmlns:a16="http://schemas.microsoft.com/office/drawing/2014/main" id="{49D63702-2BBD-490C-89A4-8AEF4C50F2AE}"/>
              </a:ext>
            </a:extLst>
          </p:cNvPr>
          <p:cNvPicPr>
            <a:picLocks noChangeAspect="1"/>
          </p:cNvPicPr>
          <p:nvPr/>
        </p:nvPicPr>
        <p:blipFill>
          <a:blip r:embed="rId4"/>
          <a:stretch>
            <a:fillRect/>
          </a:stretch>
        </p:blipFill>
        <p:spPr>
          <a:xfrm>
            <a:off x="5487496" y="2593119"/>
            <a:ext cx="4822830" cy="3478324"/>
          </a:xfrm>
          <a:prstGeom prst="rect">
            <a:avLst/>
          </a:prstGeom>
        </p:spPr>
      </p:pic>
    </p:spTree>
    <p:extLst>
      <p:ext uri="{BB962C8B-B14F-4D97-AF65-F5344CB8AC3E}">
        <p14:creationId xmlns:p14="http://schemas.microsoft.com/office/powerpoint/2010/main" val="369910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719039" y="812360"/>
            <a:ext cx="837830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基础验证实验：</a:t>
            </a:r>
            <a:r>
              <a:rPr lang="zh-CN" altLang="en-US" sz="1400" dirty="0">
                <a:latin typeface="微软雅黑" panose="020B0503020204020204" pitchFamily="34" charset="-122"/>
                <a:ea typeface="微软雅黑" panose="020B0503020204020204" pitchFamily="34" charset="-122"/>
              </a:rPr>
              <a:t>比较不同的半监督学习</a:t>
            </a:r>
            <a:r>
              <a:rPr lang="zh-CN" altLang="en-US" sz="1400">
                <a:latin typeface="微软雅黑" panose="020B0503020204020204" pitchFamily="34" charset="-122"/>
                <a:ea typeface="微软雅黑" panose="020B0503020204020204" pitchFamily="34" charset="-122"/>
              </a:rPr>
              <a:t>方法，在类别</a:t>
            </a:r>
            <a:r>
              <a:rPr lang="zh-CN" altLang="en-US" sz="1400" dirty="0">
                <a:latin typeface="微软雅黑" panose="020B0503020204020204" pitchFamily="34" charset="-122"/>
                <a:ea typeface="微软雅黑" panose="020B0503020204020204" pitchFamily="34" charset="-122"/>
              </a:rPr>
              <a:t>不平衡</a:t>
            </a:r>
            <a:r>
              <a:rPr lang="zh-CN" altLang="en-US" sz="1400">
                <a:latin typeface="微软雅黑" panose="020B0503020204020204" pitchFamily="34" charset="-122"/>
                <a:ea typeface="微软雅黑" panose="020B0503020204020204" pitchFamily="34" charset="-122"/>
              </a:rPr>
              <a:t>的问题场景上</a:t>
            </a:r>
            <a:r>
              <a:rPr lang="zh-CN" altLang="en-US" sz="1400" dirty="0">
                <a:latin typeface="微软雅黑" panose="020B0503020204020204" pitchFamily="34" charset="-122"/>
                <a:ea typeface="微软雅黑" panose="020B0503020204020204" pitchFamily="34" charset="-122"/>
              </a:rPr>
              <a:t>，找出的正样本比例</a:t>
            </a:r>
            <a:endParaRPr lang="zh-CN" altLang="en-US" dirty="0">
              <a:latin typeface="微软雅黑" panose="020B0503020204020204" pitchFamily="34" charset="-122"/>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1301C542-FE5D-4989-A254-DCBAE6797BBE}"/>
              </a:ext>
            </a:extLst>
          </p:cNvPr>
          <p:cNvGraphicFramePr>
            <a:graphicFrameLocks noGrp="1"/>
          </p:cNvGraphicFramePr>
          <p:nvPr>
            <p:extLst>
              <p:ext uri="{D42A27DB-BD31-4B8C-83A1-F6EECF244321}">
                <p14:modId xmlns:p14="http://schemas.microsoft.com/office/powerpoint/2010/main" val="249746376"/>
              </p:ext>
            </p:extLst>
          </p:nvPr>
        </p:nvGraphicFramePr>
        <p:xfrm>
          <a:off x="1558212" y="1315845"/>
          <a:ext cx="8518856" cy="5438569"/>
        </p:xfrm>
        <a:graphic>
          <a:graphicData uri="http://schemas.openxmlformats.org/drawingml/2006/table">
            <a:tbl>
              <a:tblPr>
                <a:tableStyleId>{616DA210-FB5B-4158-B5E0-FEB733F419BA}</a:tableStyleId>
              </a:tblPr>
              <a:tblGrid>
                <a:gridCol w="670336">
                  <a:extLst>
                    <a:ext uri="{9D8B030D-6E8A-4147-A177-3AD203B41FA5}">
                      <a16:colId xmlns:a16="http://schemas.microsoft.com/office/drawing/2014/main" val="3326056859"/>
                    </a:ext>
                  </a:extLst>
                </a:gridCol>
                <a:gridCol w="1815496">
                  <a:extLst>
                    <a:ext uri="{9D8B030D-6E8A-4147-A177-3AD203B41FA5}">
                      <a16:colId xmlns:a16="http://schemas.microsoft.com/office/drawing/2014/main" val="2764126155"/>
                    </a:ext>
                  </a:extLst>
                </a:gridCol>
                <a:gridCol w="670336">
                  <a:extLst>
                    <a:ext uri="{9D8B030D-6E8A-4147-A177-3AD203B41FA5}">
                      <a16:colId xmlns:a16="http://schemas.microsoft.com/office/drawing/2014/main" val="1141806852"/>
                    </a:ext>
                  </a:extLst>
                </a:gridCol>
                <a:gridCol w="670336">
                  <a:extLst>
                    <a:ext uri="{9D8B030D-6E8A-4147-A177-3AD203B41FA5}">
                      <a16:colId xmlns:a16="http://schemas.microsoft.com/office/drawing/2014/main" val="3283057174"/>
                    </a:ext>
                  </a:extLst>
                </a:gridCol>
                <a:gridCol w="670336">
                  <a:extLst>
                    <a:ext uri="{9D8B030D-6E8A-4147-A177-3AD203B41FA5}">
                      <a16:colId xmlns:a16="http://schemas.microsoft.com/office/drawing/2014/main" val="1659545563"/>
                    </a:ext>
                  </a:extLst>
                </a:gridCol>
                <a:gridCol w="670336">
                  <a:extLst>
                    <a:ext uri="{9D8B030D-6E8A-4147-A177-3AD203B41FA5}">
                      <a16:colId xmlns:a16="http://schemas.microsoft.com/office/drawing/2014/main" val="381573418"/>
                    </a:ext>
                  </a:extLst>
                </a:gridCol>
                <a:gridCol w="670336">
                  <a:extLst>
                    <a:ext uri="{9D8B030D-6E8A-4147-A177-3AD203B41FA5}">
                      <a16:colId xmlns:a16="http://schemas.microsoft.com/office/drawing/2014/main" val="1307170622"/>
                    </a:ext>
                  </a:extLst>
                </a:gridCol>
                <a:gridCol w="670336">
                  <a:extLst>
                    <a:ext uri="{9D8B030D-6E8A-4147-A177-3AD203B41FA5}">
                      <a16:colId xmlns:a16="http://schemas.microsoft.com/office/drawing/2014/main" val="4236189686"/>
                    </a:ext>
                  </a:extLst>
                </a:gridCol>
                <a:gridCol w="670336">
                  <a:extLst>
                    <a:ext uri="{9D8B030D-6E8A-4147-A177-3AD203B41FA5}">
                      <a16:colId xmlns:a16="http://schemas.microsoft.com/office/drawing/2014/main" val="3031058097"/>
                    </a:ext>
                  </a:extLst>
                </a:gridCol>
                <a:gridCol w="670336">
                  <a:extLst>
                    <a:ext uri="{9D8B030D-6E8A-4147-A177-3AD203B41FA5}">
                      <a16:colId xmlns:a16="http://schemas.microsoft.com/office/drawing/2014/main" val="1863973150"/>
                    </a:ext>
                  </a:extLst>
                </a:gridCol>
                <a:gridCol w="670336">
                  <a:extLst>
                    <a:ext uri="{9D8B030D-6E8A-4147-A177-3AD203B41FA5}">
                      <a16:colId xmlns:a16="http://schemas.microsoft.com/office/drawing/2014/main" val="1980645857"/>
                    </a:ext>
                  </a:extLst>
                </a:gridCol>
              </a:tblGrid>
              <a:tr h="164834">
                <a:tc>
                  <a:txBody>
                    <a:bodyPr/>
                    <a:lstStyle/>
                    <a:p>
                      <a:pPr algn="ctr" fontAlgn="ctr"/>
                      <a:r>
                        <a:rPr lang="zh-CN" altLang="en-US" sz="1050" u="none" strike="noStrike">
                          <a:effectLst/>
                        </a:rPr>
                        <a:t>数据集</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zh-CN" altLang="en-US" sz="1050" u="none" strike="noStrike" dirty="0">
                          <a:effectLst/>
                        </a:rPr>
                        <a:t>方法</a:t>
                      </a:r>
                      <a:r>
                        <a:rPr lang="en-US" altLang="zh-CN" sz="1050" u="none" strike="noStrike" dirty="0">
                          <a:effectLst/>
                        </a:rPr>
                        <a:t>\</a:t>
                      </a:r>
                      <a:r>
                        <a:rPr lang="zh-CN" altLang="en-US" sz="1050" u="none" strike="noStrike" dirty="0">
                          <a:effectLst/>
                        </a:rPr>
                        <a:t>隐藏的正标签数</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700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1300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1600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225634882"/>
                  </a:ext>
                </a:extLst>
              </a:tr>
              <a:tr h="164834">
                <a:tc rowSpan="16">
                  <a:txBody>
                    <a:bodyPr/>
                    <a:lstStyle/>
                    <a:p>
                      <a:pPr algn="ctr" fontAlgn="ctr"/>
                      <a:r>
                        <a:rPr lang="en-US" sz="1050" u="none" strike="noStrike" dirty="0">
                          <a:effectLst/>
                        </a:rPr>
                        <a:t>Bank</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dirty="0">
                          <a:effectLst/>
                        </a:rPr>
                        <a:t>Label Spreading</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93.57%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91.79%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90.13%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88.11%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7514640"/>
                  </a:ext>
                </a:extLst>
              </a:tr>
              <a:tr h="164834">
                <a:tc vMerge="1">
                  <a:txBody>
                    <a:bodyPr/>
                    <a:lstStyle/>
                    <a:p>
                      <a:endParaRPr lang="zh-CN" altLang="en-US"/>
                    </a:p>
                  </a:txBody>
                  <a:tcPr/>
                </a:tc>
                <a:tc>
                  <a:txBody>
                    <a:bodyPr/>
                    <a:lstStyle/>
                    <a:p>
                      <a:pPr algn="ctr" fontAlgn="ctr"/>
                      <a:r>
                        <a:rPr lang="en-US" sz="1050" u="none" strike="noStrike" dirty="0">
                          <a:effectLst/>
                        </a:rPr>
                        <a:t>Label Propagation</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92.99%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70.84%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60.69%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33423449"/>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57.17%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7526178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27539910"/>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47815357"/>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792374833"/>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9859439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34405193"/>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029823644"/>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523434051"/>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833445730"/>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21169746"/>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76807659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dirty="0">
                          <a:effectLst/>
                        </a:rPr>
                        <a:t>47.14%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97012290"/>
                  </a:ext>
                </a:extLst>
              </a:tr>
              <a:tr h="164834">
                <a:tc vMerge="1">
                  <a:txBody>
                    <a:bodyPr/>
                    <a:lstStyle/>
                    <a:p>
                      <a:endParaRPr lang="zh-CN" altLang="en-US"/>
                    </a:p>
                  </a:txBody>
                  <a:tcPr/>
                </a:tc>
                <a:tc>
                  <a:txBody>
                    <a:bodyPr/>
                    <a:lstStyle/>
                    <a:p>
                      <a:pPr algn="ctr" fontAlgn="ctr"/>
                      <a:r>
                        <a:rPr lang="en-US" sz="1050" u="none" strike="noStrike">
                          <a:effectLst/>
                        </a:rPr>
                        <a:t>vat</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77142576"/>
                  </a:ext>
                </a:extLst>
              </a:tr>
              <a:tr h="164834">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99.90%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98.53%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97.05%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95.58%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93.51%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91.40%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89.89%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674279758"/>
                  </a:ext>
                </a:extLst>
              </a:tr>
              <a:tr h="164834">
                <a:tc rowSpan="16">
                  <a:txBody>
                    <a:bodyPr/>
                    <a:lstStyle/>
                    <a:p>
                      <a:pPr algn="ctr" fontAlgn="ctr"/>
                      <a:r>
                        <a:rPr lang="en-US" sz="1050" u="none" strike="noStrike" dirty="0">
                          <a:effectLst/>
                        </a:rPr>
                        <a:t>Census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a:effectLst/>
                        </a:rPr>
                        <a:t>Label Spreading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90.87%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82.71%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76.14%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72.83%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951034"/>
                  </a:ext>
                </a:extLst>
              </a:tr>
              <a:tr h="164834">
                <a:tc vMerge="1">
                  <a:txBody>
                    <a:bodyPr/>
                    <a:lstStyle/>
                    <a:p>
                      <a:endParaRPr lang="zh-CN" altLang="en-US"/>
                    </a:p>
                  </a:txBody>
                  <a:tcPr/>
                </a:tc>
                <a:tc>
                  <a:txBody>
                    <a:bodyPr/>
                    <a:lstStyle/>
                    <a:p>
                      <a:pPr algn="ctr" fontAlgn="ctr"/>
                      <a:r>
                        <a:rPr lang="en-US" sz="1050" u="none" strike="noStrike">
                          <a:effectLst/>
                        </a:rPr>
                        <a:t>Label Propagation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996741912"/>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84.41%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74.09%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64.63%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52.95%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1399479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69.62%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dirty="0">
                          <a:effectLst/>
                        </a:rPr>
                        <a:t>68.48%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65.65%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62.92%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53.80%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00920946"/>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60.34%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59.60%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55.77%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384752835"/>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79.15%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77.76%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77.40%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63.28%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502077891"/>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26654158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07177230"/>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204301195"/>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52097890"/>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02787962"/>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54622037"/>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0068754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3412644955"/>
                  </a:ext>
                </a:extLst>
              </a:tr>
              <a:tr h="164834">
                <a:tc vMerge="1">
                  <a:txBody>
                    <a:bodyPr/>
                    <a:lstStyle/>
                    <a:p>
                      <a:endParaRPr lang="zh-CN" altLang="en-US"/>
                    </a:p>
                  </a:txBody>
                  <a:tcPr/>
                </a:tc>
                <a:tc>
                  <a:txBody>
                    <a:bodyPr/>
                    <a:lstStyle/>
                    <a:p>
                      <a:pPr algn="ctr" fontAlgn="ctr"/>
                      <a:r>
                        <a:rPr lang="en-US" sz="1050" u="none" strike="noStrike" dirty="0">
                          <a:effectLst/>
                        </a:rPr>
                        <a:t>vat</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2514249700"/>
                  </a:ext>
                </a:extLst>
              </a:tr>
              <a:tr h="109796">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94.54%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91.03%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90.52%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88.22%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87.90%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3187657432"/>
                  </a:ext>
                </a:extLst>
              </a:tr>
            </a:tbl>
          </a:graphicData>
        </a:graphic>
      </p:graphicFrame>
    </p:spTree>
    <p:extLst>
      <p:ext uri="{BB962C8B-B14F-4D97-AF65-F5344CB8AC3E}">
        <p14:creationId xmlns:p14="http://schemas.microsoft.com/office/powerpoint/2010/main" val="3560229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0795" y="294468"/>
            <a:ext cx="2661306" cy="400110"/>
          </a:xfrm>
          <a:prstGeom prst="rect">
            <a:avLst/>
          </a:prstGeom>
          <a:noFill/>
        </p:spPr>
        <p:txBody>
          <a:bodyPr wrap="none" rtlCol="0">
            <a:spAutoFit/>
          </a:bodyPr>
          <a:lstStyle/>
          <a:p>
            <a:pPr algn="ctr"/>
            <a:r>
              <a:rPr lang="zh-CN" altLang="en-US" sz="2000" b="1" spc="300" dirty="0">
                <a:solidFill>
                  <a:schemeClr val="tx1">
                    <a:lumMod val="85000"/>
                    <a:lumOff val="15000"/>
                  </a:schemeClr>
                </a:solidFill>
              </a:rPr>
              <a:t>开题</a:t>
            </a:r>
            <a:r>
              <a:rPr lang="en-US" altLang="zh-CN" sz="2000" b="1" spc="300" dirty="0">
                <a:solidFill>
                  <a:schemeClr val="tx1">
                    <a:lumMod val="85000"/>
                    <a:lumOff val="15000"/>
                  </a:schemeClr>
                </a:solidFill>
              </a:rPr>
              <a:t>-</a:t>
            </a:r>
            <a:r>
              <a:rPr lang="zh-CN" altLang="en-US" sz="2000" b="1" spc="300" dirty="0">
                <a:solidFill>
                  <a:schemeClr val="tx1">
                    <a:lumMod val="85000"/>
                    <a:lumOff val="15000"/>
                  </a:schemeClr>
                </a:solidFill>
              </a:rPr>
              <a:t>中期报告对照</a:t>
            </a:r>
          </a:p>
        </p:txBody>
      </p:sp>
      <p:graphicFrame>
        <p:nvGraphicFramePr>
          <p:cNvPr id="5" name="表格 4">
            <a:extLst>
              <a:ext uri="{FF2B5EF4-FFF2-40B4-BE49-F238E27FC236}">
                <a16:creationId xmlns:a16="http://schemas.microsoft.com/office/drawing/2014/main" id="{D90F0418-3CFE-4E5A-BEB3-332B97C8C9BF}"/>
              </a:ext>
            </a:extLst>
          </p:cNvPr>
          <p:cNvGraphicFramePr>
            <a:graphicFrameLocks noGrp="1"/>
          </p:cNvGraphicFramePr>
          <p:nvPr>
            <p:extLst>
              <p:ext uri="{D42A27DB-BD31-4B8C-83A1-F6EECF244321}">
                <p14:modId xmlns:p14="http://schemas.microsoft.com/office/powerpoint/2010/main" val="1708974351"/>
              </p:ext>
            </p:extLst>
          </p:nvPr>
        </p:nvGraphicFramePr>
        <p:xfrm>
          <a:off x="223934" y="989045"/>
          <a:ext cx="11551298" cy="5374432"/>
        </p:xfrm>
        <a:graphic>
          <a:graphicData uri="http://schemas.openxmlformats.org/drawingml/2006/table">
            <a:tbl>
              <a:tblPr>
                <a:tableStyleId>{616DA210-FB5B-4158-B5E0-FEB733F419BA}</a:tableStyleId>
              </a:tblPr>
              <a:tblGrid>
                <a:gridCol w="1108223">
                  <a:extLst>
                    <a:ext uri="{9D8B030D-6E8A-4147-A177-3AD203B41FA5}">
                      <a16:colId xmlns:a16="http://schemas.microsoft.com/office/drawing/2014/main" val="2177971645"/>
                    </a:ext>
                  </a:extLst>
                </a:gridCol>
                <a:gridCol w="4486381">
                  <a:extLst>
                    <a:ext uri="{9D8B030D-6E8A-4147-A177-3AD203B41FA5}">
                      <a16:colId xmlns:a16="http://schemas.microsoft.com/office/drawing/2014/main" val="3213471743"/>
                    </a:ext>
                  </a:extLst>
                </a:gridCol>
                <a:gridCol w="5956694">
                  <a:extLst>
                    <a:ext uri="{9D8B030D-6E8A-4147-A177-3AD203B41FA5}">
                      <a16:colId xmlns:a16="http://schemas.microsoft.com/office/drawing/2014/main" val="1846578268"/>
                    </a:ext>
                  </a:extLst>
                </a:gridCol>
              </a:tblGrid>
              <a:tr h="519808">
                <a:tc>
                  <a:txBody>
                    <a:bodyPr/>
                    <a:lstStyle/>
                    <a:p>
                      <a:pPr algn="ctr">
                        <a:lnSpc>
                          <a:spcPct val="115000"/>
                        </a:lnSpc>
                      </a:pPr>
                      <a:r>
                        <a:rPr lang="zh-CN" sz="1400">
                          <a:effectLst/>
                        </a:rPr>
                        <a:t>论文</a:t>
                      </a:r>
                    </a:p>
                    <a:p>
                      <a:pPr algn="ctr">
                        <a:lnSpc>
                          <a:spcPct val="115000"/>
                        </a:lnSpc>
                      </a:pPr>
                      <a:r>
                        <a:rPr lang="zh-CN" sz="1400">
                          <a:effectLst/>
                        </a:rPr>
                        <a:t>题目</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a:t>
                      </a:r>
                      <a:r>
                        <a:rPr lang="en-US" sz="1400" dirty="0">
                          <a:solidFill>
                            <a:schemeClr val="accent1"/>
                          </a:solidFill>
                          <a:effectLst/>
                        </a:rPr>
                        <a:t>PU</a:t>
                      </a:r>
                      <a:r>
                        <a:rPr lang="zh-CN" sz="1400" dirty="0">
                          <a:solidFill>
                            <a:schemeClr val="accent1"/>
                          </a:solidFill>
                          <a:effectLst/>
                        </a:rPr>
                        <a:t>问题的多方联邦半监督推荐方法研究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针对不平衡问题的多方半监督学习方法研究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extLst>
                  <a:ext uri="{0D108BD9-81ED-4DB2-BD59-A6C34878D82A}">
                    <a16:rowId xmlns:a16="http://schemas.microsoft.com/office/drawing/2014/main" val="3374598935"/>
                  </a:ext>
                </a:extLst>
              </a:tr>
              <a:tr h="1860623">
                <a:tc>
                  <a:txBody>
                    <a:bodyPr/>
                    <a:lstStyle/>
                    <a:p>
                      <a:pPr algn="ctr">
                        <a:lnSpc>
                          <a:spcPct val="115000"/>
                        </a:lnSpc>
                      </a:pPr>
                      <a:r>
                        <a:rPr lang="zh-CN" sz="1400">
                          <a:effectLst/>
                        </a:rPr>
                        <a:t>研究</a:t>
                      </a:r>
                    </a:p>
                    <a:p>
                      <a:pPr algn="ctr">
                        <a:lnSpc>
                          <a:spcPct val="115000"/>
                        </a:lnSpc>
                      </a:pPr>
                      <a:r>
                        <a:rPr lang="zh-CN" sz="1400">
                          <a:effectLst/>
                        </a:rPr>
                        <a:t>目标</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a:lnSpc>
                          <a:spcPct val="115000"/>
                        </a:lnSpc>
                        <a:buFont typeface="+mj-lt"/>
                        <a:buAutoNum type="arabicPeriod"/>
                      </a:pPr>
                      <a:r>
                        <a:rPr lang="zh-CN" sz="1400" dirty="0">
                          <a:effectLst/>
                        </a:rPr>
                        <a:t>为了有效解决</a:t>
                      </a:r>
                      <a:r>
                        <a:rPr lang="en-US" sz="1400" dirty="0">
                          <a:effectLst/>
                        </a:rPr>
                        <a:t>PU</a:t>
                      </a:r>
                      <a:r>
                        <a:rPr lang="zh-CN" sz="1400" dirty="0">
                          <a:effectLst/>
                        </a:rPr>
                        <a:t>问题，拟提出一种半监督学习方法。该方法应充分利用未标记样本的信息，提升推荐模型在</a:t>
                      </a:r>
                      <a:r>
                        <a:rPr lang="en-US" sz="1400" dirty="0">
                          <a:effectLst/>
                        </a:rPr>
                        <a:t>PU</a:t>
                      </a:r>
                      <a:r>
                        <a:rPr lang="zh-CN" sz="1400" dirty="0">
                          <a:effectLst/>
                        </a:rPr>
                        <a:t>场景下的准确性。</a:t>
                      </a:r>
                      <a:endParaRPr lang="en-US" altLang="zh-CN" sz="1400" dirty="0">
                        <a:effectLst/>
                      </a:endParaRPr>
                    </a:p>
                    <a:p>
                      <a:pPr marL="342900" indent="-342900" algn="l">
                        <a:lnSpc>
                          <a:spcPct val="115000"/>
                        </a:lnSpc>
                        <a:buFont typeface="+mj-lt"/>
                        <a:buAutoNum type="arabicPeriod"/>
                      </a:pPr>
                      <a:r>
                        <a:rPr lang="zh-CN" sz="1400" dirty="0">
                          <a:effectLst/>
                        </a:rPr>
                        <a:t>针对需要推荐服务的一方的未标记样本缺失的</a:t>
                      </a:r>
                      <a:r>
                        <a:rPr lang="en-US" sz="1400" dirty="0">
                          <a:effectLst/>
                        </a:rPr>
                        <a:t>PU (Unlabeled-Data-Deficient, UDD-PU) </a:t>
                      </a:r>
                      <a:r>
                        <a:rPr lang="zh-CN" sz="1400" dirty="0">
                          <a:effectLst/>
                        </a:rPr>
                        <a:t>问题。通过多方联邦协作，补充未标记数据，实现半监督算法的训练，同时确保各方数据隐私安全。</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提出了一种结合两步法与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方法的半监督学习方法，解决了半监督学习不平衡问题中的</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构建了适用于纵向联邦学习环境的多方联邦推荐模型，并提出了一种基于正样本和未标记样本的纵向联邦学习算法，解决了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rgbClr val="FF0000"/>
                          </a:solidFill>
                          <a:effectLst/>
                          <a:latin typeface="+mn-lt"/>
                          <a:ea typeface="+mn-ea"/>
                          <a:cs typeface="+mn-cs"/>
                        </a:rPr>
                        <a:t>研究适用于标签不平衡场景的半监督学习算法，提升模型在不平衡数据集上的性能和泛化能力。</a:t>
                      </a:r>
                    </a:p>
                  </a:txBody>
                  <a:tcPr marL="32445" marR="32445" marT="0" marB="0" anchor="ctr"/>
                </a:tc>
                <a:extLst>
                  <a:ext uri="{0D108BD9-81ED-4DB2-BD59-A6C34878D82A}">
                    <a16:rowId xmlns:a16="http://schemas.microsoft.com/office/drawing/2014/main" val="1991038113"/>
                  </a:ext>
                </a:extLst>
              </a:tr>
              <a:tr h="2994001">
                <a:tc>
                  <a:txBody>
                    <a:bodyPr/>
                    <a:lstStyle/>
                    <a:p>
                      <a:pPr algn="ctr">
                        <a:lnSpc>
                          <a:spcPct val="115000"/>
                        </a:lnSpc>
                      </a:pPr>
                      <a:r>
                        <a:rPr lang="zh-CN" sz="1400">
                          <a:effectLst/>
                        </a:rPr>
                        <a:t>研究</a:t>
                      </a:r>
                    </a:p>
                    <a:p>
                      <a:pPr algn="ctr">
                        <a:lnSpc>
                          <a:spcPct val="115000"/>
                        </a:lnSpc>
                      </a:pPr>
                      <a:r>
                        <a:rPr lang="zh-CN" sz="1400">
                          <a:effectLst/>
                        </a:rPr>
                        <a:t>内容</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问题的半监督学习方法，对不同算法进行总结归纳，分析各个算法的优缺点。</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问题的多方联邦半监督推荐方法。设计基于正样本和未标记样本的纵向联邦半监督推荐方法，在保护各方数据隐私的前提下，协同训练推荐模型。</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研究纵向联邦半监督算法的优化与改进。</a:t>
                      </a: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研究了现有的解决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问题的半监督学习方法，并进行归纳总结，最终提出一种结合两步法与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设计并构建了基于纵向联邦学习的联邦半监督推荐模型。推荐过程主要包括三个关键步骤：数据预处理、加密样本对齐以及算法执行。在保障各参与方数据隐私的前提下，实现了协同训练推荐模型，成功解决了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分析现有半监督学习方法在标签不平衡情况下的表现与局限性，结合</a:t>
                      </a:r>
                      <a:r>
                        <a:rPr lang="en-US" sz="1400" kern="1200" dirty="0">
                          <a:solidFill>
                            <a:schemeClr val="accent2"/>
                          </a:solidFill>
                          <a:effectLst/>
                          <a:latin typeface="+mn-lt"/>
                          <a:ea typeface="+mn-ea"/>
                          <a:cs typeface="+mn-cs"/>
                        </a:rPr>
                        <a:t>PU</a:t>
                      </a:r>
                      <a:r>
                        <a:rPr lang="zh-CN" altLang="en-US" sz="1400" kern="1200" dirty="0">
                          <a:solidFill>
                            <a:schemeClr val="accent2"/>
                          </a:solidFill>
                          <a:effectLst/>
                          <a:latin typeface="+mn-lt"/>
                          <a:ea typeface="+mn-ea"/>
                          <a:cs typeface="+mn-cs"/>
                        </a:rPr>
                        <a:t>学习的思路，设计一种适用于标签不平衡场景的半监督学习算法。</a:t>
                      </a:r>
                    </a:p>
                  </a:txBody>
                  <a:tcPr marL="32445" marR="32445" marT="0" marB="0" anchor="ctr"/>
                </a:tc>
                <a:extLst>
                  <a:ext uri="{0D108BD9-81ED-4DB2-BD59-A6C34878D82A}">
                    <a16:rowId xmlns:a16="http://schemas.microsoft.com/office/drawing/2014/main" val="2349270764"/>
                  </a:ext>
                </a:extLst>
              </a:tr>
            </a:tbl>
          </a:graphicData>
        </a:graphic>
      </p:graphicFrame>
    </p:spTree>
    <p:extLst>
      <p:ext uri="{BB962C8B-B14F-4D97-AF65-F5344CB8AC3E}">
        <p14:creationId xmlns:p14="http://schemas.microsoft.com/office/powerpoint/2010/main" val="2896555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4905061" y="454372"/>
            <a:ext cx="242887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下一步计划</a:t>
            </a:r>
          </a:p>
        </p:txBody>
      </p:sp>
      <p:sp>
        <p:nvSpPr>
          <p:cNvPr id="3" name="燕尾形箭头 2">
            <a:extLst>
              <a:ext uri="{FF2B5EF4-FFF2-40B4-BE49-F238E27FC236}">
                <a16:creationId xmlns:a16="http://schemas.microsoft.com/office/drawing/2014/main" id="{5A84DA06-EE24-7C8F-290E-0C53A53B92B3}"/>
              </a:ext>
            </a:extLst>
          </p:cNvPr>
          <p:cNvSpPr>
            <a:spLocks noChangeArrowheads="1"/>
          </p:cNvSpPr>
          <p:nvPr/>
        </p:nvSpPr>
        <p:spPr bwMode="auto">
          <a:xfrm>
            <a:off x="2060965" y="1595847"/>
            <a:ext cx="2741613" cy="2238375"/>
          </a:xfrm>
          <a:prstGeom prst="notchedRightArrow">
            <a:avLst>
              <a:gd name="adj1" fmla="val 50000"/>
              <a:gd name="adj2" fmla="val 50002"/>
            </a:avLst>
          </a:prstGeom>
          <a:solidFill>
            <a:srgbClr val="157E9F"/>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燕尾形箭头 3">
            <a:extLst>
              <a:ext uri="{FF2B5EF4-FFF2-40B4-BE49-F238E27FC236}">
                <a16:creationId xmlns:a16="http://schemas.microsoft.com/office/drawing/2014/main" id="{0B1C848B-AA8A-9E50-0BC5-734C3788DE20}"/>
              </a:ext>
            </a:extLst>
          </p:cNvPr>
          <p:cNvSpPr>
            <a:spLocks noChangeArrowheads="1"/>
          </p:cNvSpPr>
          <p:nvPr/>
        </p:nvSpPr>
        <p:spPr bwMode="auto">
          <a:xfrm>
            <a:off x="4777966" y="1627537"/>
            <a:ext cx="2741612" cy="2238375"/>
          </a:xfrm>
          <a:prstGeom prst="notchedRightArrow">
            <a:avLst>
              <a:gd name="adj1" fmla="val 50000"/>
              <a:gd name="adj2" fmla="val 50002"/>
            </a:avLst>
          </a:prstGeom>
          <a:solidFill>
            <a:schemeClr val="accent1">
              <a:lumMod val="7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任意多边形 8">
            <a:extLst>
              <a:ext uri="{FF2B5EF4-FFF2-40B4-BE49-F238E27FC236}">
                <a16:creationId xmlns:a16="http://schemas.microsoft.com/office/drawing/2014/main" id="{0922C8D3-0147-56EE-F5D7-5BE70E946817}"/>
              </a:ext>
            </a:extLst>
          </p:cNvPr>
          <p:cNvSpPr>
            <a:spLocks/>
          </p:cNvSpPr>
          <p:nvPr/>
        </p:nvSpPr>
        <p:spPr bwMode="auto">
          <a:xfrm>
            <a:off x="4576842" y="2190070"/>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4" name="椭圆 9">
            <a:extLst>
              <a:ext uri="{FF2B5EF4-FFF2-40B4-BE49-F238E27FC236}">
                <a16:creationId xmlns:a16="http://schemas.microsoft.com/office/drawing/2014/main" id="{265FBFBA-A69F-C6DA-07DC-08926C0F99D4}"/>
              </a:ext>
            </a:extLst>
          </p:cNvPr>
          <p:cNvSpPr>
            <a:spLocks noChangeArrowheads="1"/>
          </p:cNvSpPr>
          <p:nvPr/>
        </p:nvSpPr>
        <p:spPr bwMode="auto">
          <a:xfrm>
            <a:off x="10411310" y="2546669"/>
            <a:ext cx="279400" cy="280988"/>
          </a:xfrm>
          <a:prstGeom prst="ellipse">
            <a:avLst/>
          </a:prstGeom>
          <a:solidFill>
            <a:srgbClr val="2F5597"/>
          </a:solidFill>
          <a:ln>
            <a:solidFill>
              <a:schemeClr val="accent1">
                <a:lumMod val="7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 name="文本框 13">
            <a:extLst>
              <a:ext uri="{FF2B5EF4-FFF2-40B4-BE49-F238E27FC236}">
                <a16:creationId xmlns:a16="http://schemas.microsoft.com/office/drawing/2014/main" id="{85062CD4-EF33-BE69-7E73-4B7C53E02B71}"/>
              </a:ext>
            </a:extLst>
          </p:cNvPr>
          <p:cNvSpPr txBox="1">
            <a:spLocks noChangeArrowheads="1"/>
          </p:cNvSpPr>
          <p:nvPr/>
        </p:nvSpPr>
        <p:spPr bwMode="auto">
          <a:xfrm>
            <a:off x="2650571" y="2474172"/>
            <a:ext cx="1643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完善研究</a:t>
            </a:r>
          </a:p>
        </p:txBody>
      </p:sp>
      <p:sp>
        <p:nvSpPr>
          <p:cNvPr id="16" name="文本框 14">
            <a:extLst>
              <a:ext uri="{FF2B5EF4-FFF2-40B4-BE49-F238E27FC236}">
                <a16:creationId xmlns:a16="http://schemas.microsoft.com/office/drawing/2014/main" id="{34DA7C2C-91EE-EED9-FC2D-A2CAEEE536EF}"/>
              </a:ext>
            </a:extLst>
          </p:cNvPr>
          <p:cNvSpPr txBox="1">
            <a:spLocks noChangeArrowheads="1"/>
          </p:cNvSpPr>
          <p:nvPr/>
        </p:nvSpPr>
        <p:spPr bwMode="auto">
          <a:xfrm>
            <a:off x="5353763" y="2496337"/>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大论文写作</a:t>
            </a:r>
          </a:p>
        </p:txBody>
      </p:sp>
      <p:sp>
        <p:nvSpPr>
          <p:cNvPr id="17" name="椭圆 15">
            <a:extLst>
              <a:ext uri="{FF2B5EF4-FFF2-40B4-BE49-F238E27FC236}">
                <a16:creationId xmlns:a16="http://schemas.microsoft.com/office/drawing/2014/main" id="{728C8EC0-3E6F-2C8D-B2A6-659FCDA1985E}"/>
              </a:ext>
            </a:extLst>
          </p:cNvPr>
          <p:cNvSpPr>
            <a:spLocks noChangeArrowheads="1"/>
          </p:cNvSpPr>
          <p:nvPr/>
        </p:nvSpPr>
        <p:spPr bwMode="auto">
          <a:xfrm>
            <a:off x="1680914" y="2629807"/>
            <a:ext cx="280988" cy="280988"/>
          </a:xfrm>
          <a:prstGeom prst="ellipse">
            <a:avLst/>
          </a:prstGeom>
          <a:solidFill>
            <a:srgbClr val="80ABB8"/>
          </a:solidFill>
          <a:ln w="12700">
            <a:solidFill>
              <a:srgbClr val="F2F2F2"/>
            </a:solidFill>
            <a:round/>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燕尾形箭头 2">
            <a:extLst>
              <a:ext uri="{FF2B5EF4-FFF2-40B4-BE49-F238E27FC236}">
                <a16:creationId xmlns:a16="http://schemas.microsoft.com/office/drawing/2014/main" id="{5E42091D-4464-2B5E-DA18-2292E07092F2}"/>
              </a:ext>
            </a:extLst>
          </p:cNvPr>
          <p:cNvSpPr>
            <a:spLocks noChangeArrowheads="1"/>
          </p:cNvSpPr>
          <p:nvPr/>
        </p:nvSpPr>
        <p:spPr bwMode="auto">
          <a:xfrm>
            <a:off x="7519578" y="1627537"/>
            <a:ext cx="2741613" cy="2238375"/>
          </a:xfrm>
          <a:prstGeom prst="notchedRightArrow">
            <a:avLst>
              <a:gd name="adj1" fmla="val 50000"/>
              <a:gd name="adj2" fmla="val 50002"/>
            </a:avLst>
          </a:prstGeom>
          <a:solidFill>
            <a:schemeClr val="accent5">
              <a:lumMod val="75000"/>
            </a:schemeClr>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 name="任意多边形 8">
            <a:extLst>
              <a:ext uri="{FF2B5EF4-FFF2-40B4-BE49-F238E27FC236}">
                <a16:creationId xmlns:a16="http://schemas.microsoft.com/office/drawing/2014/main" id="{34C14806-DDB7-AE0D-E402-D57339A715FC}"/>
              </a:ext>
            </a:extLst>
          </p:cNvPr>
          <p:cNvSpPr>
            <a:spLocks/>
          </p:cNvSpPr>
          <p:nvPr/>
        </p:nvSpPr>
        <p:spPr bwMode="auto">
          <a:xfrm>
            <a:off x="7287099" y="2231345"/>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0" name="文本框 14">
            <a:extLst>
              <a:ext uri="{FF2B5EF4-FFF2-40B4-BE49-F238E27FC236}">
                <a16:creationId xmlns:a16="http://schemas.microsoft.com/office/drawing/2014/main" id="{DE16637B-C744-639F-BD80-E9FF087BF114}"/>
              </a:ext>
            </a:extLst>
          </p:cNvPr>
          <p:cNvSpPr txBox="1">
            <a:spLocks noChangeArrowheads="1"/>
          </p:cNvSpPr>
          <p:nvPr/>
        </p:nvSpPr>
        <p:spPr bwMode="auto">
          <a:xfrm>
            <a:off x="8181695" y="2487108"/>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准备答辩</a:t>
            </a:r>
          </a:p>
        </p:txBody>
      </p:sp>
      <p:sp>
        <p:nvSpPr>
          <p:cNvPr id="21" name="椭圆 20">
            <a:extLst>
              <a:ext uri="{FF2B5EF4-FFF2-40B4-BE49-F238E27FC236}">
                <a16:creationId xmlns:a16="http://schemas.microsoft.com/office/drawing/2014/main" id="{8D5CA38F-FDF0-D42F-7471-2B9CDE94EAA3}"/>
              </a:ext>
            </a:extLst>
          </p:cNvPr>
          <p:cNvSpPr>
            <a:spLocks noChangeArrowheads="1"/>
          </p:cNvSpPr>
          <p:nvPr/>
        </p:nvSpPr>
        <p:spPr bwMode="auto">
          <a:xfrm>
            <a:off x="7715391" y="4488533"/>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 name="椭圆 18">
            <a:extLst>
              <a:ext uri="{FF2B5EF4-FFF2-40B4-BE49-F238E27FC236}">
                <a16:creationId xmlns:a16="http://schemas.microsoft.com/office/drawing/2014/main" id="{CC4F5E2F-7E8A-A46D-528C-747163B57B60}"/>
              </a:ext>
            </a:extLst>
          </p:cNvPr>
          <p:cNvSpPr>
            <a:spLocks noChangeArrowheads="1"/>
          </p:cNvSpPr>
          <p:nvPr/>
        </p:nvSpPr>
        <p:spPr bwMode="auto">
          <a:xfrm>
            <a:off x="4690704" y="4438030"/>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3" name="KSO_Shape">
            <a:extLst>
              <a:ext uri="{FF2B5EF4-FFF2-40B4-BE49-F238E27FC236}">
                <a16:creationId xmlns:a16="http://schemas.microsoft.com/office/drawing/2014/main" id="{A9695781-5B0F-B3A9-DC00-FC153A8BCE5B}"/>
              </a:ext>
            </a:extLst>
          </p:cNvPr>
          <p:cNvSpPr>
            <a:spLocks/>
          </p:cNvSpPr>
          <p:nvPr/>
        </p:nvSpPr>
        <p:spPr bwMode="auto">
          <a:xfrm>
            <a:off x="7911448" y="4660633"/>
            <a:ext cx="592137" cy="592138"/>
          </a:xfrm>
          <a:custGeom>
            <a:avLst/>
            <a:gdLst>
              <a:gd name="T0" fmla="*/ 0 w 4327"/>
              <a:gd name="T1" fmla="*/ 2147483647 h 4329"/>
              <a:gd name="T2" fmla="*/ 0 w 4327"/>
              <a:gd name="T3" fmla="*/ 2147483647 h 4329"/>
              <a:gd name="T4" fmla="*/ 2147483647 w 4327"/>
              <a:gd name="T5" fmla="*/ 2147483647 h 4329"/>
              <a:gd name="T6" fmla="*/ 2147483647 w 4327"/>
              <a:gd name="T7" fmla="*/ 2147483647 h 4329"/>
              <a:gd name="T8" fmla="*/ 2147483647 w 4327"/>
              <a:gd name="T9" fmla="*/ 2147483647 h 4329"/>
              <a:gd name="T10" fmla="*/ 2147483647 w 4327"/>
              <a:gd name="T11" fmla="*/ 2147483647 h 4329"/>
              <a:gd name="T12" fmla="*/ 2147483647 w 4327"/>
              <a:gd name="T13" fmla="*/ 2147483647 h 4329"/>
              <a:gd name="T14" fmla="*/ 2147483647 w 4327"/>
              <a:gd name="T15" fmla="*/ 2147483647 h 4329"/>
              <a:gd name="T16" fmla="*/ 2147483647 w 4327"/>
              <a:gd name="T17" fmla="*/ 2147483647 h 4329"/>
              <a:gd name="T18" fmla="*/ 2147483647 w 4327"/>
              <a:gd name="T19" fmla="*/ 2147483647 h 4329"/>
              <a:gd name="T20" fmla="*/ 0 w 4327"/>
              <a:gd name="T21" fmla="*/ 2147483647 h 4329"/>
              <a:gd name="T22" fmla="*/ 2147483647 w 4327"/>
              <a:gd name="T23" fmla="*/ 2147483647 h 4329"/>
              <a:gd name="T24" fmla="*/ 2147483647 w 4327"/>
              <a:gd name="T25" fmla="*/ 2147483647 h 4329"/>
              <a:gd name="T26" fmla="*/ 2147483647 w 4327"/>
              <a:gd name="T27" fmla="*/ 2147483647 h 4329"/>
              <a:gd name="T28" fmla="*/ 2147483647 w 4327"/>
              <a:gd name="T29" fmla="*/ 2147483647 h 4329"/>
              <a:gd name="T30" fmla="*/ 2147483647 w 4327"/>
              <a:gd name="T31" fmla="*/ 2147483647 h 4329"/>
              <a:gd name="T32" fmla="*/ 2147483647 w 4327"/>
              <a:gd name="T33" fmla="*/ 0 h 4329"/>
              <a:gd name="T34" fmla="*/ 2147483647 w 4327"/>
              <a:gd name="T35" fmla="*/ 0 h 4329"/>
              <a:gd name="T36" fmla="*/ 2147483647 w 4327"/>
              <a:gd name="T37" fmla="*/ 2147483647 h 4329"/>
              <a:gd name="T38" fmla="*/ 2147483647 w 4327"/>
              <a:gd name="T39" fmla="*/ 2147483647 h 4329"/>
              <a:gd name="T40" fmla="*/ 2147483647 w 4327"/>
              <a:gd name="T41" fmla="*/ 2147483647 h 4329"/>
              <a:gd name="T42" fmla="*/ 2147483647 w 4327"/>
              <a:gd name="T43" fmla="*/ 2147483647 h 4329"/>
              <a:gd name="T44" fmla="*/ 2147483647 w 4327"/>
              <a:gd name="T45" fmla="*/ 2147483647 h 4329"/>
              <a:gd name="T46" fmla="*/ 2147483647 w 4327"/>
              <a:gd name="T47" fmla="*/ 2147483647 h 4329"/>
              <a:gd name="T48" fmla="*/ 2147483647 w 4327"/>
              <a:gd name="T49" fmla="*/ 2147483647 h 4329"/>
              <a:gd name="T50" fmla="*/ 2147483647 w 4327"/>
              <a:gd name="T51" fmla="*/ 2147483647 h 4329"/>
              <a:gd name="T52" fmla="*/ 2147483647 w 4327"/>
              <a:gd name="T53" fmla="*/ 2147483647 h 4329"/>
              <a:gd name="T54" fmla="*/ 2147483647 w 4327"/>
              <a:gd name="T55" fmla="*/ 2147483647 h 4329"/>
              <a:gd name="T56" fmla="*/ 2147483647 w 4327"/>
              <a:gd name="T57" fmla="*/ 2147483647 h 4329"/>
              <a:gd name="T58" fmla="*/ 2147483647 w 4327"/>
              <a:gd name="T59" fmla="*/ 2147483647 h 4329"/>
              <a:gd name="T60" fmla="*/ 2147483647 w 4327"/>
              <a:gd name="T61" fmla="*/ 2147483647 h 4329"/>
              <a:gd name="T62" fmla="*/ 2147483647 w 4327"/>
              <a:gd name="T63" fmla="*/ 2147483647 h 4329"/>
              <a:gd name="T64" fmla="*/ 2147483647 w 4327"/>
              <a:gd name="T65" fmla="*/ 2147483647 h 4329"/>
              <a:gd name="T66" fmla="*/ 2147483647 w 4327"/>
              <a:gd name="T67" fmla="*/ 2147483647 h 4329"/>
              <a:gd name="T68" fmla="*/ 2147483647 w 4327"/>
              <a:gd name="T69" fmla="*/ 2147483647 h 4329"/>
              <a:gd name="T70" fmla="*/ 2147483647 w 4327"/>
              <a:gd name="T71" fmla="*/ 2147483647 h 4329"/>
              <a:gd name="T72" fmla="*/ 2147483647 w 4327"/>
              <a:gd name="T73" fmla="*/ 2147483647 h 4329"/>
              <a:gd name="T74" fmla="*/ 2147483647 w 4327"/>
              <a:gd name="T75" fmla="*/ 2147483647 h 4329"/>
              <a:gd name="T76" fmla="*/ 2147483647 w 4327"/>
              <a:gd name="T77" fmla="*/ 2147483647 h 4329"/>
              <a:gd name="T78" fmla="*/ 2147483647 w 4327"/>
              <a:gd name="T79" fmla="*/ 2147483647 h 4329"/>
              <a:gd name="T80" fmla="*/ 2147483647 w 4327"/>
              <a:gd name="T81" fmla="*/ 2147483647 h 4329"/>
              <a:gd name="T82" fmla="*/ 2147483647 w 4327"/>
              <a:gd name="T83" fmla="*/ 2147483647 h 4329"/>
              <a:gd name="T84" fmla="*/ 2147483647 w 4327"/>
              <a:gd name="T85" fmla="*/ 2147483647 h 4329"/>
              <a:gd name="T86" fmla="*/ 2147483647 w 4327"/>
              <a:gd name="T87" fmla="*/ 2147483647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0A74256-76F7-B64F-232E-2F37E39CDC97}"/>
              </a:ext>
            </a:extLst>
          </p:cNvPr>
          <p:cNvSpPr txBox="1"/>
          <p:nvPr/>
        </p:nvSpPr>
        <p:spPr>
          <a:xfrm>
            <a:off x="5631089" y="4507900"/>
            <a:ext cx="2149722"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2024.01-2024.03</a:t>
            </a:r>
          </a:p>
          <a:p>
            <a:r>
              <a:rPr lang="zh-CN" altLang="en-US" dirty="0">
                <a:latin typeface="微软雅黑" panose="020B0503020204020204" pitchFamily="34" charset="-122"/>
                <a:ea typeface="微软雅黑" panose="020B0503020204020204" pitchFamily="34" charset="-122"/>
              </a:rPr>
              <a:t>撰写大论文</a:t>
            </a:r>
          </a:p>
        </p:txBody>
      </p:sp>
      <p:sp>
        <p:nvSpPr>
          <p:cNvPr id="25" name="Freeform 120">
            <a:extLst>
              <a:ext uri="{FF2B5EF4-FFF2-40B4-BE49-F238E27FC236}">
                <a16:creationId xmlns:a16="http://schemas.microsoft.com/office/drawing/2014/main" id="{40625DCF-7533-062B-1BC1-D962F93001E6}"/>
              </a:ext>
            </a:extLst>
          </p:cNvPr>
          <p:cNvSpPr>
            <a:spLocks noEditPoints="1"/>
          </p:cNvSpPr>
          <p:nvPr/>
        </p:nvSpPr>
        <p:spPr bwMode="auto">
          <a:xfrm>
            <a:off x="4909863" y="4660633"/>
            <a:ext cx="558982" cy="429962"/>
          </a:xfrm>
          <a:custGeom>
            <a:avLst/>
            <a:gdLst>
              <a:gd name="T0" fmla="*/ 129550228 w 68"/>
              <a:gd name="T1" fmla="*/ 689827597 h 58"/>
              <a:gd name="T2" fmla="*/ 105994393 w 68"/>
              <a:gd name="T3" fmla="*/ 689827597 h 58"/>
              <a:gd name="T4" fmla="*/ 0 w 68"/>
              <a:gd name="T5" fmla="*/ 582786632 h 58"/>
              <a:gd name="T6" fmla="*/ 0 w 68"/>
              <a:gd name="T7" fmla="*/ 214085378 h 58"/>
              <a:gd name="T8" fmla="*/ 105994393 w 68"/>
              <a:gd name="T9" fmla="*/ 107040965 h 58"/>
              <a:gd name="T10" fmla="*/ 129550228 w 68"/>
              <a:gd name="T11" fmla="*/ 107040965 h 58"/>
              <a:gd name="T12" fmla="*/ 129550228 w 68"/>
              <a:gd name="T13" fmla="*/ 689827597 h 58"/>
              <a:gd name="T14" fmla="*/ 635969791 w 68"/>
              <a:gd name="T15" fmla="*/ 689827597 h 58"/>
              <a:gd name="T16" fmla="*/ 176658466 w 68"/>
              <a:gd name="T17" fmla="*/ 689827597 h 58"/>
              <a:gd name="T18" fmla="*/ 176658466 w 68"/>
              <a:gd name="T19" fmla="*/ 107040965 h 58"/>
              <a:gd name="T20" fmla="*/ 235544621 w 68"/>
              <a:gd name="T21" fmla="*/ 107040965 h 58"/>
              <a:gd name="T22" fmla="*/ 235544621 w 68"/>
              <a:gd name="T23" fmla="*/ 35680322 h 58"/>
              <a:gd name="T24" fmla="*/ 282652859 w 68"/>
              <a:gd name="T25" fmla="*/ 0 h 58"/>
              <a:gd name="T26" fmla="*/ 529975397 w 68"/>
              <a:gd name="T27" fmla="*/ 0 h 58"/>
              <a:gd name="T28" fmla="*/ 577083635 w 68"/>
              <a:gd name="T29" fmla="*/ 35680322 h 58"/>
              <a:gd name="T30" fmla="*/ 577083635 w 68"/>
              <a:gd name="T31" fmla="*/ 107040965 h 58"/>
              <a:gd name="T32" fmla="*/ 635969791 w 68"/>
              <a:gd name="T33" fmla="*/ 107040965 h 58"/>
              <a:gd name="T34" fmla="*/ 635969791 w 68"/>
              <a:gd name="T35" fmla="*/ 689827597 h 58"/>
              <a:gd name="T36" fmla="*/ 518197480 w 68"/>
              <a:gd name="T37" fmla="*/ 107040965 h 58"/>
              <a:gd name="T38" fmla="*/ 518197480 w 68"/>
              <a:gd name="T39" fmla="*/ 47574912 h 58"/>
              <a:gd name="T40" fmla="*/ 294430776 w 68"/>
              <a:gd name="T41" fmla="*/ 47574912 h 58"/>
              <a:gd name="T42" fmla="*/ 294430776 w 68"/>
              <a:gd name="T43" fmla="*/ 107040965 h 58"/>
              <a:gd name="T44" fmla="*/ 518197480 w 68"/>
              <a:gd name="T45" fmla="*/ 107040965 h 58"/>
              <a:gd name="T46" fmla="*/ 800850339 w 68"/>
              <a:gd name="T47" fmla="*/ 582786632 h 58"/>
              <a:gd name="T48" fmla="*/ 706633863 w 68"/>
              <a:gd name="T49" fmla="*/ 689827597 h 58"/>
              <a:gd name="T50" fmla="*/ 683078028 w 68"/>
              <a:gd name="T51" fmla="*/ 689827597 h 58"/>
              <a:gd name="T52" fmla="*/ 683078028 w 68"/>
              <a:gd name="T53" fmla="*/ 107040965 h 58"/>
              <a:gd name="T54" fmla="*/ 706633863 w 68"/>
              <a:gd name="T55" fmla="*/ 107040965 h 58"/>
              <a:gd name="T56" fmla="*/ 800850339 w 68"/>
              <a:gd name="T57" fmla="*/ 214085378 h 58"/>
              <a:gd name="T58" fmla="*/ 800850339 w 68"/>
              <a:gd name="T59" fmla="*/ 582786632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157E9F"/>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210CFFFA-0346-0384-1A4C-2EA4874F5601}"/>
              </a:ext>
            </a:extLst>
          </p:cNvPr>
          <p:cNvSpPr txBox="1"/>
          <p:nvPr/>
        </p:nvSpPr>
        <p:spPr>
          <a:xfrm>
            <a:off x="8616298" y="4507900"/>
            <a:ext cx="201533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2024.04-2024.06</a:t>
            </a:r>
          </a:p>
          <a:p>
            <a:r>
              <a:rPr lang="zh-CN" altLang="en-US" dirty="0">
                <a:latin typeface="微软雅黑" panose="020B0503020204020204" pitchFamily="34" charset="-122"/>
                <a:ea typeface="微软雅黑" panose="020B0503020204020204" pitchFamily="34" charset="-122"/>
              </a:rPr>
              <a:t>准备毕业答辩</a:t>
            </a:r>
          </a:p>
        </p:txBody>
      </p:sp>
      <p:sp>
        <p:nvSpPr>
          <p:cNvPr id="27" name="椭圆 17">
            <a:extLst>
              <a:ext uri="{FF2B5EF4-FFF2-40B4-BE49-F238E27FC236}">
                <a16:creationId xmlns:a16="http://schemas.microsoft.com/office/drawing/2014/main" id="{D077402E-C0B1-54E0-D518-68D7C427199F}"/>
              </a:ext>
            </a:extLst>
          </p:cNvPr>
          <p:cNvSpPr>
            <a:spLocks noChangeArrowheads="1"/>
          </p:cNvSpPr>
          <p:nvPr/>
        </p:nvSpPr>
        <p:spPr bwMode="auto">
          <a:xfrm>
            <a:off x="1784766" y="4478918"/>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 name="KSO_Shape">
            <a:extLst>
              <a:ext uri="{FF2B5EF4-FFF2-40B4-BE49-F238E27FC236}">
                <a16:creationId xmlns:a16="http://schemas.microsoft.com/office/drawing/2014/main" id="{31BD3C1D-3EC3-C9F8-0C84-ADD5D781BFA3}"/>
              </a:ext>
            </a:extLst>
          </p:cNvPr>
          <p:cNvSpPr>
            <a:spLocks/>
          </p:cNvSpPr>
          <p:nvPr/>
        </p:nvSpPr>
        <p:spPr bwMode="auto">
          <a:xfrm>
            <a:off x="1946692" y="4761492"/>
            <a:ext cx="604416" cy="375443"/>
          </a:xfrm>
          <a:custGeom>
            <a:avLst/>
            <a:gdLst>
              <a:gd name="T0" fmla="*/ 202 w 3635375"/>
              <a:gd name="T1" fmla="*/ 204 h 2273300"/>
              <a:gd name="T2" fmla="*/ 226 w 3635375"/>
              <a:gd name="T3" fmla="*/ 179 h 2273300"/>
              <a:gd name="T4" fmla="*/ 188 w 3635375"/>
              <a:gd name="T5" fmla="*/ 179 h 2273300"/>
              <a:gd name="T6" fmla="*/ 231 w 3635375"/>
              <a:gd name="T7" fmla="*/ 195 h 2273300"/>
              <a:gd name="T8" fmla="*/ 209 w 3635375"/>
              <a:gd name="T9" fmla="*/ 167 h 2273300"/>
              <a:gd name="T10" fmla="*/ 259 w 3635375"/>
              <a:gd name="T11" fmla="*/ 182 h 2273300"/>
              <a:gd name="T12" fmla="*/ 196 w 3635375"/>
              <a:gd name="T13" fmla="*/ 173 h 2273300"/>
              <a:gd name="T14" fmla="*/ 238 w 3635375"/>
              <a:gd name="T15" fmla="*/ 162 h 2273300"/>
              <a:gd name="T16" fmla="*/ 253 w 3635375"/>
              <a:gd name="T17" fmla="*/ 167 h 2273300"/>
              <a:gd name="T18" fmla="*/ 200 w 3635375"/>
              <a:gd name="T19" fmla="*/ 167 h 2273300"/>
              <a:gd name="T20" fmla="*/ 197 w 3635375"/>
              <a:gd name="T21" fmla="*/ 152 h 2273300"/>
              <a:gd name="T22" fmla="*/ 228 w 3635375"/>
              <a:gd name="T23" fmla="*/ 161 h 2273300"/>
              <a:gd name="T24" fmla="*/ 251 w 3635375"/>
              <a:gd name="T25" fmla="*/ 154 h 2273300"/>
              <a:gd name="T26" fmla="*/ 199 w 3635375"/>
              <a:gd name="T27" fmla="*/ 149 h 2273300"/>
              <a:gd name="T28" fmla="*/ 196 w 3635375"/>
              <a:gd name="T29" fmla="*/ 145 h 2273300"/>
              <a:gd name="T30" fmla="*/ 249 w 3635375"/>
              <a:gd name="T31" fmla="*/ 143 h 2273300"/>
              <a:gd name="T32" fmla="*/ 213 w 3635375"/>
              <a:gd name="T33" fmla="*/ 147 h 2273300"/>
              <a:gd name="T34" fmla="*/ 194 w 3635375"/>
              <a:gd name="T35" fmla="*/ 129 h 2273300"/>
              <a:gd name="T36" fmla="*/ 223 w 3635375"/>
              <a:gd name="T37" fmla="*/ 138 h 2273300"/>
              <a:gd name="T38" fmla="*/ 213 w 3635375"/>
              <a:gd name="T39" fmla="*/ 128 h 2273300"/>
              <a:gd name="T40" fmla="*/ 239 w 3635375"/>
              <a:gd name="T41" fmla="*/ 137 h 2273300"/>
              <a:gd name="T42" fmla="*/ 223 w 3635375"/>
              <a:gd name="T43" fmla="*/ 121 h 2273300"/>
              <a:gd name="T44" fmla="*/ 209 w 3635375"/>
              <a:gd name="T45" fmla="*/ 121 h 2273300"/>
              <a:gd name="T46" fmla="*/ 194 w 3635375"/>
              <a:gd name="T47" fmla="*/ 112 h 2273300"/>
              <a:gd name="T48" fmla="*/ 221 w 3635375"/>
              <a:gd name="T49" fmla="*/ 120 h 2273300"/>
              <a:gd name="T50" fmla="*/ 215 w 3635375"/>
              <a:gd name="T51" fmla="*/ 109 h 2273300"/>
              <a:gd name="T52" fmla="*/ 243 w 3635375"/>
              <a:gd name="T53" fmla="*/ 113 h 2273300"/>
              <a:gd name="T54" fmla="*/ 222 w 3635375"/>
              <a:gd name="T55" fmla="*/ 111 h 2273300"/>
              <a:gd name="T56" fmla="*/ 216 w 3635375"/>
              <a:gd name="T57" fmla="*/ 108 h 2273300"/>
              <a:gd name="T58" fmla="*/ 178 w 3635375"/>
              <a:gd name="T59" fmla="*/ 95 h 2273300"/>
              <a:gd name="T60" fmla="*/ 203 w 3635375"/>
              <a:gd name="T61" fmla="*/ 101 h 2273300"/>
              <a:gd name="T62" fmla="*/ 207 w 3635375"/>
              <a:gd name="T63" fmla="*/ 102 h 2273300"/>
              <a:gd name="T64" fmla="*/ 200 w 3635375"/>
              <a:gd name="T65" fmla="*/ 87 h 2273300"/>
              <a:gd name="T66" fmla="*/ 259 w 3635375"/>
              <a:gd name="T67" fmla="*/ 133 h 2273300"/>
              <a:gd name="T68" fmla="*/ 193 w 3635375"/>
              <a:gd name="T69" fmla="*/ 86 h 2273300"/>
              <a:gd name="T70" fmla="*/ 211 w 3635375"/>
              <a:gd name="T71" fmla="*/ 93 h 2273300"/>
              <a:gd name="T72" fmla="*/ 178 w 3635375"/>
              <a:gd name="T73" fmla="*/ 91 h 2273300"/>
              <a:gd name="T74" fmla="*/ 188 w 3635375"/>
              <a:gd name="T75" fmla="*/ 86 h 2273300"/>
              <a:gd name="T76" fmla="*/ 217 w 3635375"/>
              <a:gd name="T77" fmla="*/ 87 h 2273300"/>
              <a:gd name="T78" fmla="*/ 250 w 3635375"/>
              <a:gd name="T79" fmla="*/ 83 h 2273300"/>
              <a:gd name="T80" fmla="*/ 207 w 3635375"/>
              <a:gd name="T81" fmla="*/ 73 h 2273300"/>
              <a:gd name="T82" fmla="*/ 227 w 3635375"/>
              <a:gd name="T83" fmla="*/ 71 h 2273300"/>
              <a:gd name="T84" fmla="*/ 202 w 3635375"/>
              <a:gd name="T85" fmla="*/ 67 h 2273300"/>
              <a:gd name="T86" fmla="*/ 248 w 3635375"/>
              <a:gd name="T87" fmla="*/ 72 h 2273300"/>
              <a:gd name="T88" fmla="*/ 224 w 3635375"/>
              <a:gd name="T89" fmla="*/ 67 h 2273300"/>
              <a:gd name="T90" fmla="*/ 202 w 3635375"/>
              <a:gd name="T91" fmla="*/ 60 h 2273300"/>
              <a:gd name="T92" fmla="*/ 243 w 3635375"/>
              <a:gd name="T93" fmla="*/ 57 h 2273300"/>
              <a:gd name="T94" fmla="*/ 212 w 3635375"/>
              <a:gd name="T95" fmla="*/ 60 h 2273300"/>
              <a:gd name="T96" fmla="*/ 234 w 3635375"/>
              <a:gd name="T97" fmla="*/ 65 h 2273300"/>
              <a:gd name="T98" fmla="*/ 222 w 3635375"/>
              <a:gd name="T99" fmla="*/ 56 h 2273300"/>
              <a:gd name="T100" fmla="*/ 209 w 3635375"/>
              <a:gd name="T101" fmla="*/ 50 h 2273300"/>
              <a:gd name="T102" fmla="*/ 197 w 3635375"/>
              <a:gd name="T103" fmla="*/ 50 h 2273300"/>
              <a:gd name="T104" fmla="*/ 229 w 3635375"/>
              <a:gd name="T105" fmla="*/ 47 h 2273300"/>
              <a:gd name="T106" fmla="*/ 221 w 3635375"/>
              <a:gd name="T107" fmla="*/ 47 h 2273300"/>
              <a:gd name="T108" fmla="*/ 228 w 3635375"/>
              <a:gd name="T109" fmla="*/ 41 h 2273300"/>
              <a:gd name="T110" fmla="*/ 220 w 3635375"/>
              <a:gd name="T111" fmla="*/ 43 h 2273300"/>
              <a:gd name="T112" fmla="*/ 238 w 3635375"/>
              <a:gd name="T113" fmla="*/ 35 h 2273300"/>
              <a:gd name="T114" fmla="*/ 156 w 3635375"/>
              <a:gd name="T115" fmla="*/ 92 h 2273300"/>
              <a:gd name="T116" fmla="*/ 165 w 3635375"/>
              <a:gd name="T117" fmla="*/ 215 h 2273300"/>
              <a:gd name="T118" fmla="*/ 306 w 3635375"/>
              <a:gd name="T119" fmla="*/ 30 h 2273300"/>
              <a:gd name="T120" fmla="*/ 278 w 3635375"/>
              <a:gd name="T121" fmla="*/ 190 h 2273300"/>
              <a:gd name="T122" fmla="*/ 170 w 3635375"/>
              <a:gd name="T123" fmla="*/ 192 h 2273300"/>
              <a:gd name="T124" fmla="*/ 172 w 3635375"/>
              <a:gd name="T125" fmla="*/ 61 h 2273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35375" h="2273300">
                <a:moveTo>
                  <a:pt x="1976399" y="1990561"/>
                </a:moveTo>
                <a:lnTo>
                  <a:pt x="1972166" y="1991090"/>
                </a:lnTo>
                <a:lnTo>
                  <a:pt x="1968198" y="1991884"/>
                </a:lnTo>
                <a:lnTo>
                  <a:pt x="1963965" y="1992943"/>
                </a:lnTo>
                <a:lnTo>
                  <a:pt x="1959997" y="1994002"/>
                </a:lnTo>
                <a:lnTo>
                  <a:pt x="1952061" y="1996650"/>
                </a:lnTo>
                <a:lnTo>
                  <a:pt x="1943860" y="1999826"/>
                </a:lnTo>
                <a:lnTo>
                  <a:pt x="1935659" y="2003003"/>
                </a:lnTo>
                <a:lnTo>
                  <a:pt x="1927987" y="2005915"/>
                </a:lnTo>
                <a:lnTo>
                  <a:pt x="1923754" y="2007504"/>
                </a:lnTo>
                <a:lnTo>
                  <a:pt x="1919786" y="2008563"/>
                </a:lnTo>
                <a:lnTo>
                  <a:pt x="1904442" y="2013328"/>
                </a:lnTo>
                <a:lnTo>
                  <a:pt x="1898357" y="2015975"/>
                </a:lnTo>
                <a:lnTo>
                  <a:pt x="1895183" y="2017829"/>
                </a:lnTo>
                <a:lnTo>
                  <a:pt x="1892273" y="2019417"/>
                </a:lnTo>
                <a:lnTo>
                  <a:pt x="1889627" y="2021535"/>
                </a:lnTo>
                <a:lnTo>
                  <a:pt x="1886717" y="2023388"/>
                </a:lnTo>
                <a:lnTo>
                  <a:pt x="1884336" y="2025506"/>
                </a:lnTo>
                <a:lnTo>
                  <a:pt x="1881691" y="2028153"/>
                </a:lnTo>
                <a:lnTo>
                  <a:pt x="1880368" y="2035831"/>
                </a:lnTo>
                <a:lnTo>
                  <a:pt x="1879310" y="2043243"/>
                </a:lnTo>
                <a:lnTo>
                  <a:pt x="1878516" y="2051186"/>
                </a:lnTo>
                <a:lnTo>
                  <a:pt x="1878516" y="2058598"/>
                </a:lnTo>
                <a:lnTo>
                  <a:pt x="1879045" y="2066540"/>
                </a:lnTo>
                <a:lnTo>
                  <a:pt x="1879310" y="2074218"/>
                </a:lnTo>
                <a:lnTo>
                  <a:pt x="1880104" y="2081895"/>
                </a:lnTo>
                <a:lnTo>
                  <a:pt x="1881162" y="2089572"/>
                </a:lnTo>
                <a:lnTo>
                  <a:pt x="1881162" y="2094867"/>
                </a:lnTo>
                <a:lnTo>
                  <a:pt x="1881162" y="2100162"/>
                </a:lnTo>
                <a:lnTo>
                  <a:pt x="1880897" y="2105457"/>
                </a:lnTo>
                <a:lnTo>
                  <a:pt x="1880897" y="2111016"/>
                </a:lnTo>
                <a:lnTo>
                  <a:pt x="1881162" y="2116311"/>
                </a:lnTo>
                <a:lnTo>
                  <a:pt x="1881955" y="2121606"/>
                </a:lnTo>
                <a:lnTo>
                  <a:pt x="1882749" y="2123988"/>
                </a:lnTo>
                <a:lnTo>
                  <a:pt x="1883278" y="2126636"/>
                </a:lnTo>
                <a:lnTo>
                  <a:pt x="1884601" y="2129018"/>
                </a:lnTo>
                <a:lnTo>
                  <a:pt x="1885659" y="2131666"/>
                </a:lnTo>
                <a:lnTo>
                  <a:pt x="1890950" y="2132989"/>
                </a:lnTo>
                <a:lnTo>
                  <a:pt x="1895976" y="2134313"/>
                </a:lnTo>
                <a:lnTo>
                  <a:pt x="1908146" y="2130342"/>
                </a:lnTo>
                <a:lnTo>
                  <a:pt x="1920050" y="2126371"/>
                </a:lnTo>
                <a:lnTo>
                  <a:pt x="1931426" y="2122400"/>
                </a:lnTo>
                <a:lnTo>
                  <a:pt x="1942537" y="2118429"/>
                </a:lnTo>
                <a:lnTo>
                  <a:pt x="1953912" y="2114458"/>
                </a:lnTo>
                <a:lnTo>
                  <a:pt x="1965288" y="2111016"/>
                </a:lnTo>
                <a:lnTo>
                  <a:pt x="1970050" y="2109428"/>
                </a:lnTo>
                <a:lnTo>
                  <a:pt x="1974812" y="2107839"/>
                </a:lnTo>
                <a:lnTo>
                  <a:pt x="1979309" y="2105457"/>
                </a:lnTo>
                <a:lnTo>
                  <a:pt x="1983542" y="2102809"/>
                </a:lnTo>
                <a:lnTo>
                  <a:pt x="1985393" y="2101221"/>
                </a:lnTo>
                <a:lnTo>
                  <a:pt x="1987245" y="2099632"/>
                </a:lnTo>
                <a:lnTo>
                  <a:pt x="1989097" y="2098044"/>
                </a:lnTo>
                <a:lnTo>
                  <a:pt x="1990420" y="2095926"/>
                </a:lnTo>
                <a:lnTo>
                  <a:pt x="1991743" y="2093808"/>
                </a:lnTo>
                <a:lnTo>
                  <a:pt x="1993065" y="2091426"/>
                </a:lnTo>
                <a:lnTo>
                  <a:pt x="1993594" y="2089043"/>
                </a:lnTo>
                <a:lnTo>
                  <a:pt x="1994124" y="2086396"/>
                </a:lnTo>
                <a:lnTo>
                  <a:pt x="1994653" y="2075806"/>
                </a:lnTo>
                <a:lnTo>
                  <a:pt x="1994388" y="2064952"/>
                </a:lnTo>
                <a:lnTo>
                  <a:pt x="1993859" y="2053833"/>
                </a:lnTo>
                <a:lnTo>
                  <a:pt x="1993065" y="2043243"/>
                </a:lnTo>
                <a:lnTo>
                  <a:pt x="1991214" y="2021800"/>
                </a:lnTo>
                <a:lnTo>
                  <a:pt x="1990949" y="2010945"/>
                </a:lnTo>
                <a:lnTo>
                  <a:pt x="1990684" y="2000091"/>
                </a:lnTo>
                <a:lnTo>
                  <a:pt x="1985129" y="1990825"/>
                </a:lnTo>
                <a:lnTo>
                  <a:pt x="1980896" y="1990561"/>
                </a:lnTo>
                <a:lnTo>
                  <a:pt x="1976399" y="1990561"/>
                </a:lnTo>
                <a:close/>
                <a:moveTo>
                  <a:pt x="2113699" y="1941849"/>
                </a:moveTo>
                <a:lnTo>
                  <a:pt x="2109995" y="1942114"/>
                </a:lnTo>
                <a:lnTo>
                  <a:pt x="2106556" y="1942643"/>
                </a:lnTo>
                <a:lnTo>
                  <a:pt x="2103382" y="1943702"/>
                </a:lnTo>
                <a:lnTo>
                  <a:pt x="2080101" y="1951909"/>
                </a:lnTo>
                <a:lnTo>
                  <a:pt x="2068461" y="1956145"/>
                </a:lnTo>
                <a:lnTo>
                  <a:pt x="2056821" y="1960116"/>
                </a:lnTo>
                <a:lnTo>
                  <a:pt x="2042007" y="1965411"/>
                </a:lnTo>
                <a:lnTo>
                  <a:pt x="2036980" y="1966734"/>
                </a:lnTo>
                <a:lnTo>
                  <a:pt x="2031954" y="1969117"/>
                </a:lnTo>
                <a:lnTo>
                  <a:pt x="2027192" y="1971500"/>
                </a:lnTo>
                <a:lnTo>
                  <a:pt x="2024811" y="1973088"/>
                </a:lnTo>
                <a:lnTo>
                  <a:pt x="2022695" y="1974941"/>
                </a:lnTo>
                <a:lnTo>
                  <a:pt x="2020578" y="1976530"/>
                </a:lnTo>
                <a:lnTo>
                  <a:pt x="2018991" y="1978647"/>
                </a:lnTo>
                <a:lnTo>
                  <a:pt x="2017404" y="1980501"/>
                </a:lnTo>
                <a:lnTo>
                  <a:pt x="2015816" y="1982619"/>
                </a:lnTo>
                <a:lnTo>
                  <a:pt x="2015023" y="1985266"/>
                </a:lnTo>
                <a:lnTo>
                  <a:pt x="2014229" y="1987649"/>
                </a:lnTo>
                <a:lnTo>
                  <a:pt x="2013965" y="1990561"/>
                </a:lnTo>
                <a:lnTo>
                  <a:pt x="2013700" y="1993473"/>
                </a:lnTo>
                <a:lnTo>
                  <a:pt x="2014494" y="2015446"/>
                </a:lnTo>
                <a:lnTo>
                  <a:pt x="2015552" y="2037684"/>
                </a:lnTo>
                <a:lnTo>
                  <a:pt x="2016081" y="2048803"/>
                </a:lnTo>
                <a:lnTo>
                  <a:pt x="2017139" y="2059922"/>
                </a:lnTo>
                <a:lnTo>
                  <a:pt x="2018462" y="2071041"/>
                </a:lnTo>
                <a:lnTo>
                  <a:pt x="2019785" y="2081895"/>
                </a:lnTo>
                <a:lnTo>
                  <a:pt x="2033277" y="2087719"/>
                </a:lnTo>
                <a:lnTo>
                  <a:pt x="2052324" y="2081366"/>
                </a:lnTo>
                <a:lnTo>
                  <a:pt x="2071371" y="2074747"/>
                </a:lnTo>
                <a:lnTo>
                  <a:pt x="2090419" y="2067864"/>
                </a:lnTo>
                <a:lnTo>
                  <a:pt x="2109731" y="2061775"/>
                </a:lnTo>
                <a:lnTo>
                  <a:pt x="2113170" y="2060981"/>
                </a:lnTo>
                <a:lnTo>
                  <a:pt x="2116080" y="2059922"/>
                </a:lnTo>
                <a:lnTo>
                  <a:pt x="2119255" y="2058333"/>
                </a:lnTo>
                <a:lnTo>
                  <a:pt x="2121900" y="2056480"/>
                </a:lnTo>
                <a:lnTo>
                  <a:pt x="2124545" y="2054362"/>
                </a:lnTo>
                <a:lnTo>
                  <a:pt x="2126926" y="2052244"/>
                </a:lnTo>
                <a:lnTo>
                  <a:pt x="2128778" y="2049597"/>
                </a:lnTo>
                <a:lnTo>
                  <a:pt x="2130895" y="2046950"/>
                </a:lnTo>
                <a:lnTo>
                  <a:pt x="2132217" y="2044038"/>
                </a:lnTo>
                <a:lnTo>
                  <a:pt x="2133540" y="2041390"/>
                </a:lnTo>
                <a:lnTo>
                  <a:pt x="2134334" y="2038213"/>
                </a:lnTo>
                <a:lnTo>
                  <a:pt x="2134863" y="2034772"/>
                </a:lnTo>
                <a:lnTo>
                  <a:pt x="2135127" y="2031860"/>
                </a:lnTo>
                <a:lnTo>
                  <a:pt x="2134863" y="2028418"/>
                </a:lnTo>
                <a:lnTo>
                  <a:pt x="2134334" y="2024977"/>
                </a:lnTo>
                <a:lnTo>
                  <a:pt x="2133276" y="2021800"/>
                </a:lnTo>
                <a:lnTo>
                  <a:pt x="2132482" y="2003798"/>
                </a:lnTo>
                <a:lnTo>
                  <a:pt x="2131159" y="1985795"/>
                </a:lnTo>
                <a:lnTo>
                  <a:pt x="2129307" y="1968058"/>
                </a:lnTo>
                <a:lnTo>
                  <a:pt x="2127455" y="1950585"/>
                </a:lnTo>
                <a:lnTo>
                  <a:pt x="2126662" y="1948732"/>
                </a:lnTo>
                <a:lnTo>
                  <a:pt x="2125339" y="1947408"/>
                </a:lnTo>
                <a:lnTo>
                  <a:pt x="2124281" y="1946085"/>
                </a:lnTo>
                <a:lnTo>
                  <a:pt x="2122958" y="1944761"/>
                </a:lnTo>
                <a:lnTo>
                  <a:pt x="2121635" y="1943967"/>
                </a:lnTo>
                <a:lnTo>
                  <a:pt x="2120048" y="1943173"/>
                </a:lnTo>
                <a:lnTo>
                  <a:pt x="2118725" y="1942643"/>
                </a:lnTo>
                <a:lnTo>
                  <a:pt x="2117138" y="1942378"/>
                </a:lnTo>
                <a:lnTo>
                  <a:pt x="2113699" y="1941849"/>
                </a:lnTo>
                <a:close/>
                <a:moveTo>
                  <a:pt x="2239094" y="1829865"/>
                </a:moveTo>
                <a:lnTo>
                  <a:pt x="2229306" y="1834101"/>
                </a:lnTo>
                <a:lnTo>
                  <a:pt x="2219518" y="1837807"/>
                </a:lnTo>
                <a:lnTo>
                  <a:pt x="2199941" y="1845220"/>
                </a:lnTo>
                <a:lnTo>
                  <a:pt x="2180100" y="1852103"/>
                </a:lnTo>
                <a:lnTo>
                  <a:pt x="2160524" y="1859251"/>
                </a:lnTo>
                <a:lnTo>
                  <a:pt x="2157878" y="1860310"/>
                </a:lnTo>
                <a:lnTo>
                  <a:pt x="2155497" y="1861898"/>
                </a:lnTo>
                <a:lnTo>
                  <a:pt x="2153381" y="1864016"/>
                </a:lnTo>
                <a:lnTo>
                  <a:pt x="2151529" y="1865869"/>
                </a:lnTo>
                <a:lnTo>
                  <a:pt x="2147826" y="1870370"/>
                </a:lnTo>
                <a:lnTo>
                  <a:pt x="2144122" y="1874870"/>
                </a:lnTo>
                <a:lnTo>
                  <a:pt x="2144386" y="1889696"/>
                </a:lnTo>
                <a:lnTo>
                  <a:pt x="2144651" y="1897108"/>
                </a:lnTo>
                <a:lnTo>
                  <a:pt x="2145445" y="1904786"/>
                </a:lnTo>
                <a:lnTo>
                  <a:pt x="2147032" y="1915640"/>
                </a:lnTo>
                <a:lnTo>
                  <a:pt x="2148090" y="1927024"/>
                </a:lnTo>
                <a:lnTo>
                  <a:pt x="2149413" y="1949261"/>
                </a:lnTo>
                <a:lnTo>
                  <a:pt x="2151000" y="1960116"/>
                </a:lnTo>
                <a:lnTo>
                  <a:pt x="2152058" y="1970705"/>
                </a:lnTo>
                <a:lnTo>
                  <a:pt x="2153646" y="1992149"/>
                </a:lnTo>
                <a:lnTo>
                  <a:pt x="2154704" y="2003003"/>
                </a:lnTo>
                <a:lnTo>
                  <a:pt x="2155762" y="2013593"/>
                </a:lnTo>
                <a:lnTo>
                  <a:pt x="2157349" y="2024182"/>
                </a:lnTo>
                <a:lnTo>
                  <a:pt x="2158408" y="2029212"/>
                </a:lnTo>
                <a:lnTo>
                  <a:pt x="2159730" y="2034507"/>
                </a:lnTo>
                <a:lnTo>
                  <a:pt x="2169254" y="2039272"/>
                </a:lnTo>
                <a:lnTo>
                  <a:pt x="2178513" y="2038743"/>
                </a:lnTo>
                <a:lnTo>
                  <a:pt x="2191211" y="2033978"/>
                </a:lnTo>
                <a:lnTo>
                  <a:pt x="2204174" y="2029212"/>
                </a:lnTo>
                <a:lnTo>
                  <a:pt x="2217137" y="2024712"/>
                </a:lnTo>
                <a:lnTo>
                  <a:pt x="2230100" y="2019947"/>
                </a:lnTo>
                <a:lnTo>
                  <a:pt x="2238565" y="2017564"/>
                </a:lnTo>
                <a:lnTo>
                  <a:pt x="2247295" y="2014916"/>
                </a:lnTo>
                <a:lnTo>
                  <a:pt x="2252586" y="2013328"/>
                </a:lnTo>
                <a:lnTo>
                  <a:pt x="2257877" y="2010945"/>
                </a:lnTo>
                <a:lnTo>
                  <a:pt x="2262904" y="2008298"/>
                </a:lnTo>
                <a:lnTo>
                  <a:pt x="2265549" y="2006710"/>
                </a:lnTo>
                <a:lnTo>
                  <a:pt x="2267666" y="2005121"/>
                </a:lnTo>
                <a:lnTo>
                  <a:pt x="2269782" y="2003268"/>
                </a:lnTo>
                <a:lnTo>
                  <a:pt x="2271634" y="2001150"/>
                </a:lnTo>
                <a:lnTo>
                  <a:pt x="2273486" y="1999032"/>
                </a:lnTo>
                <a:lnTo>
                  <a:pt x="2274544" y="1996650"/>
                </a:lnTo>
                <a:lnTo>
                  <a:pt x="2275602" y="1994267"/>
                </a:lnTo>
                <a:lnTo>
                  <a:pt x="2276396" y="1991620"/>
                </a:lnTo>
                <a:lnTo>
                  <a:pt x="2276925" y="1988707"/>
                </a:lnTo>
                <a:lnTo>
                  <a:pt x="2276925" y="1985795"/>
                </a:lnTo>
                <a:lnTo>
                  <a:pt x="2271898" y="1941319"/>
                </a:lnTo>
                <a:lnTo>
                  <a:pt x="2269517" y="1919081"/>
                </a:lnTo>
                <a:lnTo>
                  <a:pt x="2266343" y="1896843"/>
                </a:lnTo>
                <a:lnTo>
                  <a:pt x="2265020" y="1882548"/>
                </a:lnTo>
                <a:lnTo>
                  <a:pt x="2263433" y="1868252"/>
                </a:lnTo>
                <a:lnTo>
                  <a:pt x="2261581" y="1853956"/>
                </a:lnTo>
                <a:lnTo>
                  <a:pt x="2259200" y="1839660"/>
                </a:lnTo>
                <a:lnTo>
                  <a:pt x="2258406" y="1838337"/>
                </a:lnTo>
                <a:lnTo>
                  <a:pt x="2257877" y="1837013"/>
                </a:lnTo>
                <a:lnTo>
                  <a:pt x="2257084" y="1835689"/>
                </a:lnTo>
                <a:lnTo>
                  <a:pt x="2256025" y="1834365"/>
                </a:lnTo>
                <a:lnTo>
                  <a:pt x="2254967" y="1833571"/>
                </a:lnTo>
                <a:lnTo>
                  <a:pt x="2253645" y="1832777"/>
                </a:lnTo>
                <a:lnTo>
                  <a:pt x="2251264" y="1831453"/>
                </a:lnTo>
                <a:lnTo>
                  <a:pt x="2248089" y="1830659"/>
                </a:lnTo>
                <a:lnTo>
                  <a:pt x="2245179" y="1830130"/>
                </a:lnTo>
                <a:lnTo>
                  <a:pt x="2242004" y="1829865"/>
                </a:lnTo>
                <a:lnTo>
                  <a:pt x="2239094" y="1829865"/>
                </a:lnTo>
                <a:close/>
                <a:moveTo>
                  <a:pt x="2111318" y="1817422"/>
                </a:moveTo>
                <a:lnTo>
                  <a:pt x="2102588" y="1817687"/>
                </a:lnTo>
                <a:lnTo>
                  <a:pt x="2098091" y="1818216"/>
                </a:lnTo>
                <a:lnTo>
                  <a:pt x="2095710" y="1818481"/>
                </a:lnTo>
                <a:lnTo>
                  <a:pt x="2093593" y="1819275"/>
                </a:lnTo>
                <a:lnTo>
                  <a:pt x="2077191" y="1825100"/>
                </a:lnTo>
                <a:lnTo>
                  <a:pt x="2061319" y="1831453"/>
                </a:lnTo>
                <a:lnTo>
                  <a:pt x="2044917" y="1837278"/>
                </a:lnTo>
                <a:lnTo>
                  <a:pt x="2036716" y="1840190"/>
                </a:lnTo>
                <a:lnTo>
                  <a:pt x="2028515" y="1842572"/>
                </a:lnTo>
                <a:lnTo>
                  <a:pt x="2024547" y="1844161"/>
                </a:lnTo>
                <a:lnTo>
                  <a:pt x="2020578" y="1846543"/>
                </a:lnTo>
                <a:lnTo>
                  <a:pt x="2017139" y="1848661"/>
                </a:lnTo>
                <a:lnTo>
                  <a:pt x="2013700" y="1851573"/>
                </a:lnTo>
                <a:lnTo>
                  <a:pt x="2012113" y="1853162"/>
                </a:lnTo>
                <a:lnTo>
                  <a:pt x="2010525" y="1855015"/>
                </a:lnTo>
                <a:lnTo>
                  <a:pt x="2009467" y="1856603"/>
                </a:lnTo>
                <a:lnTo>
                  <a:pt x="2008409" y="1858457"/>
                </a:lnTo>
                <a:lnTo>
                  <a:pt x="2007880" y="1860574"/>
                </a:lnTo>
                <a:lnTo>
                  <a:pt x="2006822" y="1862428"/>
                </a:lnTo>
                <a:lnTo>
                  <a:pt x="2006557" y="1864810"/>
                </a:lnTo>
                <a:lnTo>
                  <a:pt x="2006557" y="1867193"/>
                </a:lnTo>
                <a:lnTo>
                  <a:pt x="2006822" y="1887578"/>
                </a:lnTo>
                <a:lnTo>
                  <a:pt x="2008145" y="1908492"/>
                </a:lnTo>
                <a:lnTo>
                  <a:pt x="2009467" y="1928877"/>
                </a:lnTo>
                <a:lnTo>
                  <a:pt x="2011584" y="1949526"/>
                </a:lnTo>
                <a:lnTo>
                  <a:pt x="2012906" y="1951379"/>
                </a:lnTo>
                <a:lnTo>
                  <a:pt x="2014229" y="1952703"/>
                </a:lnTo>
                <a:lnTo>
                  <a:pt x="2015816" y="1953762"/>
                </a:lnTo>
                <a:lnTo>
                  <a:pt x="2017668" y="1954821"/>
                </a:lnTo>
                <a:lnTo>
                  <a:pt x="2019256" y="1955350"/>
                </a:lnTo>
                <a:lnTo>
                  <a:pt x="2021107" y="1955880"/>
                </a:lnTo>
                <a:lnTo>
                  <a:pt x="2023224" y="1955880"/>
                </a:lnTo>
                <a:lnTo>
                  <a:pt x="2025076" y="1955880"/>
                </a:lnTo>
                <a:lnTo>
                  <a:pt x="2029044" y="1955615"/>
                </a:lnTo>
                <a:lnTo>
                  <a:pt x="2033277" y="1954292"/>
                </a:lnTo>
                <a:lnTo>
                  <a:pt x="2040948" y="1952174"/>
                </a:lnTo>
                <a:lnTo>
                  <a:pt x="2051001" y="1948203"/>
                </a:lnTo>
                <a:lnTo>
                  <a:pt x="2061319" y="1944496"/>
                </a:lnTo>
                <a:lnTo>
                  <a:pt x="2081953" y="1937348"/>
                </a:lnTo>
                <a:lnTo>
                  <a:pt x="2089890" y="1934701"/>
                </a:lnTo>
                <a:lnTo>
                  <a:pt x="2097826" y="1932318"/>
                </a:lnTo>
                <a:lnTo>
                  <a:pt x="2103382" y="1929671"/>
                </a:lnTo>
                <a:lnTo>
                  <a:pt x="2106292" y="1928612"/>
                </a:lnTo>
                <a:lnTo>
                  <a:pt x="2109202" y="1927288"/>
                </a:lnTo>
                <a:lnTo>
                  <a:pt x="2112112" y="1925700"/>
                </a:lnTo>
                <a:lnTo>
                  <a:pt x="2114493" y="1923847"/>
                </a:lnTo>
                <a:lnTo>
                  <a:pt x="2116874" y="1921729"/>
                </a:lnTo>
                <a:lnTo>
                  <a:pt x="2118725" y="1919081"/>
                </a:lnTo>
                <a:lnTo>
                  <a:pt x="2120048" y="1917493"/>
                </a:lnTo>
                <a:lnTo>
                  <a:pt x="2121371" y="1915375"/>
                </a:lnTo>
                <a:lnTo>
                  <a:pt x="2122165" y="1913257"/>
                </a:lnTo>
                <a:lnTo>
                  <a:pt x="2122958" y="1911139"/>
                </a:lnTo>
                <a:lnTo>
                  <a:pt x="2123223" y="1909021"/>
                </a:lnTo>
                <a:lnTo>
                  <a:pt x="2123752" y="1906639"/>
                </a:lnTo>
                <a:lnTo>
                  <a:pt x="2123752" y="1902403"/>
                </a:lnTo>
                <a:lnTo>
                  <a:pt x="2123752" y="1897902"/>
                </a:lnTo>
                <a:lnTo>
                  <a:pt x="2123487" y="1893137"/>
                </a:lnTo>
                <a:lnTo>
                  <a:pt x="2122958" y="1888637"/>
                </a:lnTo>
                <a:lnTo>
                  <a:pt x="2122694" y="1884136"/>
                </a:lnTo>
                <a:lnTo>
                  <a:pt x="2121635" y="1877782"/>
                </a:lnTo>
                <a:lnTo>
                  <a:pt x="2120577" y="1871958"/>
                </a:lnTo>
                <a:lnTo>
                  <a:pt x="2120313" y="1865869"/>
                </a:lnTo>
                <a:lnTo>
                  <a:pt x="2119784" y="1859780"/>
                </a:lnTo>
                <a:lnTo>
                  <a:pt x="2119519" y="1847338"/>
                </a:lnTo>
                <a:lnTo>
                  <a:pt x="2118990" y="1834895"/>
                </a:lnTo>
                <a:lnTo>
                  <a:pt x="2115551" y="1826159"/>
                </a:lnTo>
                <a:lnTo>
                  <a:pt x="2113699" y="1821658"/>
                </a:lnTo>
                <a:lnTo>
                  <a:pt x="2111318" y="1817422"/>
                </a:lnTo>
                <a:close/>
                <a:moveTo>
                  <a:pt x="1967933" y="1777182"/>
                </a:moveTo>
                <a:lnTo>
                  <a:pt x="1965288" y="1777447"/>
                </a:lnTo>
                <a:lnTo>
                  <a:pt x="1962642" y="1777712"/>
                </a:lnTo>
                <a:lnTo>
                  <a:pt x="1957616" y="1779035"/>
                </a:lnTo>
                <a:lnTo>
                  <a:pt x="1952590" y="1780624"/>
                </a:lnTo>
                <a:lnTo>
                  <a:pt x="1947563" y="1782477"/>
                </a:lnTo>
                <a:lnTo>
                  <a:pt x="1942801" y="1784595"/>
                </a:lnTo>
                <a:lnTo>
                  <a:pt x="1937775" y="1786713"/>
                </a:lnTo>
                <a:lnTo>
                  <a:pt x="1933013" y="1788566"/>
                </a:lnTo>
                <a:lnTo>
                  <a:pt x="1909204" y="1796508"/>
                </a:lnTo>
                <a:lnTo>
                  <a:pt x="1897564" y="1801009"/>
                </a:lnTo>
                <a:lnTo>
                  <a:pt x="1891744" y="1803656"/>
                </a:lnTo>
                <a:lnTo>
                  <a:pt x="1886188" y="1806303"/>
                </a:lnTo>
                <a:lnTo>
                  <a:pt x="1881691" y="1809745"/>
                </a:lnTo>
                <a:lnTo>
                  <a:pt x="1879839" y="1811863"/>
                </a:lnTo>
                <a:lnTo>
                  <a:pt x="1877723" y="1813716"/>
                </a:lnTo>
                <a:lnTo>
                  <a:pt x="1876400" y="1815834"/>
                </a:lnTo>
                <a:lnTo>
                  <a:pt x="1875077" y="1818481"/>
                </a:lnTo>
                <a:lnTo>
                  <a:pt x="1874284" y="1821393"/>
                </a:lnTo>
                <a:lnTo>
                  <a:pt x="1873755" y="1824041"/>
                </a:lnTo>
                <a:lnTo>
                  <a:pt x="1873490" y="1833571"/>
                </a:lnTo>
                <a:lnTo>
                  <a:pt x="1873225" y="1843367"/>
                </a:lnTo>
                <a:lnTo>
                  <a:pt x="1873755" y="1862957"/>
                </a:lnTo>
                <a:lnTo>
                  <a:pt x="1874548" y="1882548"/>
                </a:lnTo>
                <a:lnTo>
                  <a:pt x="1874548" y="1892343"/>
                </a:lnTo>
                <a:lnTo>
                  <a:pt x="1874284" y="1902403"/>
                </a:lnTo>
                <a:lnTo>
                  <a:pt x="1876400" y="1904786"/>
                </a:lnTo>
                <a:lnTo>
                  <a:pt x="1878252" y="1907168"/>
                </a:lnTo>
                <a:lnTo>
                  <a:pt x="1880897" y="1908492"/>
                </a:lnTo>
                <a:lnTo>
                  <a:pt x="1883278" y="1909551"/>
                </a:lnTo>
                <a:lnTo>
                  <a:pt x="1885924" y="1910080"/>
                </a:lnTo>
                <a:lnTo>
                  <a:pt x="1888834" y="1910080"/>
                </a:lnTo>
                <a:lnTo>
                  <a:pt x="1891479" y="1909816"/>
                </a:lnTo>
                <a:lnTo>
                  <a:pt x="1894389" y="1909286"/>
                </a:lnTo>
                <a:lnTo>
                  <a:pt x="1897035" y="1908492"/>
                </a:lnTo>
                <a:lnTo>
                  <a:pt x="1900209" y="1907698"/>
                </a:lnTo>
                <a:lnTo>
                  <a:pt x="1905765" y="1905315"/>
                </a:lnTo>
                <a:lnTo>
                  <a:pt x="1911320" y="1903197"/>
                </a:lnTo>
                <a:lnTo>
                  <a:pt x="1916611" y="1901079"/>
                </a:lnTo>
                <a:lnTo>
                  <a:pt x="1932219" y="1895785"/>
                </a:lnTo>
                <a:lnTo>
                  <a:pt x="1938833" y="1893402"/>
                </a:lnTo>
                <a:lnTo>
                  <a:pt x="1945976" y="1890755"/>
                </a:lnTo>
                <a:lnTo>
                  <a:pt x="1952854" y="1888637"/>
                </a:lnTo>
                <a:lnTo>
                  <a:pt x="1959732" y="1885989"/>
                </a:lnTo>
                <a:lnTo>
                  <a:pt x="1962907" y="1884666"/>
                </a:lnTo>
                <a:lnTo>
                  <a:pt x="1966346" y="1882812"/>
                </a:lnTo>
                <a:lnTo>
                  <a:pt x="1969521" y="1881224"/>
                </a:lnTo>
                <a:lnTo>
                  <a:pt x="1972431" y="1879371"/>
                </a:lnTo>
                <a:lnTo>
                  <a:pt x="1975341" y="1876988"/>
                </a:lnTo>
                <a:lnTo>
                  <a:pt x="1977986" y="1874606"/>
                </a:lnTo>
                <a:lnTo>
                  <a:pt x="1980632" y="1871958"/>
                </a:lnTo>
                <a:lnTo>
                  <a:pt x="1982748" y="1869046"/>
                </a:lnTo>
                <a:lnTo>
                  <a:pt x="1982748" y="1856603"/>
                </a:lnTo>
                <a:lnTo>
                  <a:pt x="1982483" y="1844161"/>
                </a:lnTo>
                <a:lnTo>
                  <a:pt x="1981690" y="1819540"/>
                </a:lnTo>
                <a:lnTo>
                  <a:pt x="1980896" y="1817158"/>
                </a:lnTo>
                <a:lnTo>
                  <a:pt x="1980367" y="1814245"/>
                </a:lnTo>
                <a:lnTo>
                  <a:pt x="1980103" y="1811598"/>
                </a:lnTo>
                <a:lnTo>
                  <a:pt x="1980103" y="1808686"/>
                </a:lnTo>
                <a:lnTo>
                  <a:pt x="1980103" y="1803126"/>
                </a:lnTo>
                <a:lnTo>
                  <a:pt x="1980103" y="1797302"/>
                </a:lnTo>
                <a:lnTo>
                  <a:pt x="1980103" y="1791478"/>
                </a:lnTo>
                <a:lnTo>
                  <a:pt x="1979573" y="1789095"/>
                </a:lnTo>
                <a:lnTo>
                  <a:pt x="1979044" y="1786448"/>
                </a:lnTo>
                <a:lnTo>
                  <a:pt x="1977986" y="1784065"/>
                </a:lnTo>
                <a:lnTo>
                  <a:pt x="1976663" y="1781683"/>
                </a:lnTo>
                <a:lnTo>
                  <a:pt x="1975341" y="1779565"/>
                </a:lnTo>
                <a:lnTo>
                  <a:pt x="1972960" y="1777712"/>
                </a:lnTo>
                <a:lnTo>
                  <a:pt x="1970579" y="1777182"/>
                </a:lnTo>
                <a:lnTo>
                  <a:pt x="1967933" y="1777182"/>
                </a:lnTo>
                <a:close/>
                <a:moveTo>
                  <a:pt x="2383537" y="1748855"/>
                </a:moveTo>
                <a:lnTo>
                  <a:pt x="2378246" y="1749120"/>
                </a:lnTo>
                <a:lnTo>
                  <a:pt x="2373220" y="1749914"/>
                </a:lnTo>
                <a:lnTo>
                  <a:pt x="2367664" y="1750708"/>
                </a:lnTo>
                <a:lnTo>
                  <a:pt x="2362638" y="1752032"/>
                </a:lnTo>
                <a:lnTo>
                  <a:pt x="2357612" y="1753356"/>
                </a:lnTo>
                <a:lnTo>
                  <a:pt x="2352585" y="1755209"/>
                </a:lnTo>
                <a:lnTo>
                  <a:pt x="2347559" y="1757062"/>
                </a:lnTo>
                <a:lnTo>
                  <a:pt x="2337771" y="1761033"/>
                </a:lnTo>
                <a:lnTo>
                  <a:pt x="2327982" y="1765269"/>
                </a:lnTo>
                <a:lnTo>
                  <a:pt x="2317930" y="1768975"/>
                </a:lnTo>
                <a:lnTo>
                  <a:pt x="2312903" y="1770564"/>
                </a:lnTo>
                <a:lnTo>
                  <a:pt x="2307877" y="1772152"/>
                </a:lnTo>
                <a:lnTo>
                  <a:pt x="2300734" y="1774800"/>
                </a:lnTo>
                <a:lnTo>
                  <a:pt x="2293591" y="1777182"/>
                </a:lnTo>
                <a:lnTo>
                  <a:pt x="2290152" y="1779035"/>
                </a:lnTo>
                <a:lnTo>
                  <a:pt x="2286713" y="1780889"/>
                </a:lnTo>
                <a:lnTo>
                  <a:pt x="2283803" y="1783271"/>
                </a:lnTo>
                <a:lnTo>
                  <a:pt x="2281157" y="1785919"/>
                </a:lnTo>
                <a:lnTo>
                  <a:pt x="2279570" y="1788301"/>
                </a:lnTo>
                <a:lnTo>
                  <a:pt x="2278512" y="1790419"/>
                </a:lnTo>
                <a:lnTo>
                  <a:pt x="2277189" y="1793066"/>
                </a:lnTo>
                <a:lnTo>
                  <a:pt x="2276660" y="1795449"/>
                </a:lnTo>
                <a:lnTo>
                  <a:pt x="2276396" y="1798361"/>
                </a:lnTo>
                <a:lnTo>
                  <a:pt x="2276131" y="1800744"/>
                </a:lnTo>
                <a:lnTo>
                  <a:pt x="2276131" y="1806303"/>
                </a:lnTo>
                <a:lnTo>
                  <a:pt x="2276660" y="1811863"/>
                </a:lnTo>
                <a:lnTo>
                  <a:pt x="2277454" y="1817422"/>
                </a:lnTo>
                <a:lnTo>
                  <a:pt x="2278512" y="1822717"/>
                </a:lnTo>
                <a:lnTo>
                  <a:pt x="2279041" y="1828012"/>
                </a:lnTo>
                <a:lnTo>
                  <a:pt x="2282745" y="1860574"/>
                </a:lnTo>
                <a:lnTo>
                  <a:pt x="2284861" y="1876459"/>
                </a:lnTo>
                <a:lnTo>
                  <a:pt x="2287507" y="1892872"/>
                </a:lnTo>
                <a:lnTo>
                  <a:pt x="2288829" y="1908757"/>
                </a:lnTo>
                <a:lnTo>
                  <a:pt x="2290681" y="1924641"/>
                </a:lnTo>
                <a:lnTo>
                  <a:pt x="2292798" y="1940790"/>
                </a:lnTo>
                <a:lnTo>
                  <a:pt x="2294649" y="1956674"/>
                </a:lnTo>
                <a:lnTo>
                  <a:pt x="2295708" y="1964352"/>
                </a:lnTo>
                <a:lnTo>
                  <a:pt x="2297030" y="1971764"/>
                </a:lnTo>
                <a:lnTo>
                  <a:pt x="2297559" y="1975471"/>
                </a:lnTo>
                <a:lnTo>
                  <a:pt x="2298353" y="1979177"/>
                </a:lnTo>
                <a:lnTo>
                  <a:pt x="2299411" y="1982354"/>
                </a:lnTo>
                <a:lnTo>
                  <a:pt x="2300734" y="1986060"/>
                </a:lnTo>
                <a:lnTo>
                  <a:pt x="2309993" y="1990825"/>
                </a:lnTo>
                <a:lnTo>
                  <a:pt x="2319517" y="1990561"/>
                </a:lnTo>
                <a:lnTo>
                  <a:pt x="2337771" y="1983942"/>
                </a:lnTo>
                <a:lnTo>
                  <a:pt x="2356024" y="1977589"/>
                </a:lnTo>
                <a:lnTo>
                  <a:pt x="2375865" y="1970970"/>
                </a:lnTo>
                <a:lnTo>
                  <a:pt x="2395442" y="1964352"/>
                </a:lnTo>
                <a:lnTo>
                  <a:pt x="2399939" y="1963028"/>
                </a:lnTo>
                <a:lnTo>
                  <a:pt x="2404172" y="1961175"/>
                </a:lnTo>
                <a:lnTo>
                  <a:pt x="2408140" y="1958792"/>
                </a:lnTo>
                <a:lnTo>
                  <a:pt x="2411579" y="1956145"/>
                </a:lnTo>
                <a:lnTo>
                  <a:pt x="2414489" y="1952968"/>
                </a:lnTo>
                <a:lnTo>
                  <a:pt x="2417399" y="1949261"/>
                </a:lnTo>
                <a:lnTo>
                  <a:pt x="2419780" y="1945555"/>
                </a:lnTo>
                <a:lnTo>
                  <a:pt x="2422161" y="1941584"/>
                </a:lnTo>
                <a:lnTo>
                  <a:pt x="2419251" y="1925170"/>
                </a:lnTo>
                <a:lnTo>
                  <a:pt x="2416870" y="1909021"/>
                </a:lnTo>
                <a:lnTo>
                  <a:pt x="2414225" y="1892872"/>
                </a:lnTo>
                <a:lnTo>
                  <a:pt x="2411579" y="1876459"/>
                </a:lnTo>
                <a:lnTo>
                  <a:pt x="2409992" y="1864281"/>
                </a:lnTo>
                <a:lnTo>
                  <a:pt x="2408669" y="1852103"/>
                </a:lnTo>
                <a:lnTo>
                  <a:pt x="2406288" y="1838866"/>
                </a:lnTo>
                <a:lnTo>
                  <a:pt x="2403907" y="1826159"/>
                </a:lnTo>
                <a:lnTo>
                  <a:pt x="2400204" y="1799685"/>
                </a:lnTo>
                <a:lnTo>
                  <a:pt x="2399146" y="1793331"/>
                </a:lnTo>
                <a:lnTo>
                  <a:pt x="2398352" y="1786713"/>
                </a:lnTo>
                <a:lnTo>
                  <a:pt x="2396765" y="1774005"/>
                </a:lnTo>
                <a:lnTo>
                  <a:pt x="2395442" y="1767387"/>
                </a:lnTo>
                <a:lnTo>
                  <a:pt x="2393855" y="1761033"/>
                </a:lnTo>
                <a:lnTo>
                  <a:pt x="2393061" y="1757856"/>
                </a:lnTo>
                <a:lnTo>
                  <a:pt x="2392003" y="1754944"/>
                </a:lnTo>
                <a:lnTo>
                  <a:pt x="2390416" y="1752032"/>
                </a:lnTo>
                <a:lnTo>
                  <a:pt x="2388828" y="1748855"/>
                </a:lnTo>
                <a:lnTo>
                  <a:pt x="2383537" y="1748855"/>
                </a:lnTo>
                <a:close/>
                <a:moveTo>
                  <a:pt x="2231952" y="1704115"/>
                </a:moveTo>
                <a:lnTo>
                  <a:pt x="2228777" y="1704379"/>
                </a:lnTo>
                <a:lnTo>
                  <a:pt x="2225867" y="1704909"/>
                </a:lnTo>
                <a:lnTo>
                  <a:pt x="2223222" y="1705438"/>
                </a:lnTo>
                <a:lnTo>
                  <a:pt x="2211846" y="1709674"/>
                </a:lnTo>
                <a:lnTo>
                  <a:pt x="2200471" y="1713910"/>
                </a:lnTo>
                <a:lnTo>
                  <a:pt x="2189360" y="1718146"/>
                </a:lnTo>
                <a:lnTo>
                  <a:pt x="2178249" y="1722382"/>
                </a:lnTo>
                <a:lnTo>
                  <a:pt x="2162640" y="1728206"/>
                </a:lnTo>
                <a:lnTo>
                  <a:pt x="2153910" y="1731383"/>
                </a:lnTo>
                <a:lnTo>
                  <a:pt x="2145445" y="1734030"/>
                </a:lnTo>
                <a:lnTo>
                  <a:pt x="2138566" y="1741972"/>
                </a:lnTo>
                <a:lnTo>
                  <a:pt x="2132217" y="1750179"/>
                </a:lnTo>
                <a:lnTo>
                  <a:pt x="2132482" y="1759180"/>
                </a:lnTo>
                <a:lnTo>
                  <a:pt x="2132746" y="1767916"/>
                </a:lnTo>
                <a:lnTo>
                  <a:pt x="2133805" y="1774005"/>
                </a:lnTo>
                <a:lnTo>
                  <a:pt x="2134598" y="1780094"/>
                </a:lnTo>
                <a:lnTo>
                  <a:pt x="2135656" y="1785919"/>
                </a:lnTo>
                <a:lnTo>
                  <a:pt x="2135921" y="1792007"/>
                </a:lnTo>
                <a:lnTo>
                  <a:pt x="2136715" y="1804185"/>
                </a:lnTo>
                <a:lnTo>
                  <a:pt x="2137244" y="1816628"/>
                </a:lnTo>
                <a:lnTo>
                  <a:pt x="2140947" y="1836219"/>
                </a:lnTo>
                <a:lnTo>
                  <a:pt x="2149148" y="1841513"/>
                </a:lnTo>
                <a:lnTo>
                  <a:pt x="2158672" y="1840984"/>
                </a:lnTo>
                <a:lnTo>
                  <a:pt x="2170841" y="1836483"/>
                </a:lnTo>
                <a:lnTo>
                  <a:pt x="2185920" y="1830924"/>
                </a:lnTo>
                <a:lnTo>
                  <a:pt x="2194386" y="1828012"/>
                </a:lnTo>
                <a:lnTo>
                  <a:pt x="2203116" y="1824835"/>
                </a:lnTo>
                <a:lnTo>
                  <a:pt x="2218195" y="1819275"/>
                </a:lnTo>
                <a:lnTo>
                  <a:pt x="2226925" y="1816363"/>
                </a:lnTo>
                <a:lnTo>
                  <a:pt x="2235920" y="1813451"/>
                </a:lnTo>
                <a:lnTo>
                  <a:pt x="2240946" y="1810010"/>
                </a:lnTo>
                <a:lnTo>
                  <a:pt x="2243327" y="1808156"/>
                </a:lnTo>
                <a:lnTo>
                  <a:pt x="2245973" y="1806039"/>
                </a:lnTo>
                <a:lnTo>
                  <a:pt x="2247825" y="1803921"/>
                </a:lnTo>
                <a:lnTo>
                  <a:pt x="2249941" y="1801538"/>
                </a:lnTo>
                <a:lnTo>
                  <a:pt x="2251528" y="1798891"/>
                </a:lnTo>
                <a:lnTo>
                  <a:pt x="2252851" y="1795979"/>
                </a:lnTo>
                <a:lnTo>
                  <a:pt x="2253115" y="1791743"/>
                </a:lnTo>
                <a:lnTo>
                  <a:pt x="2253380" y="1788036"/>
                </a:lnTo>
                <a:lnTo>
                  <a:pt x="2253115" y="1783801"/>
                </a:lnTo>
                <a:lnTo>
                  <a:pt x="2252851" y="1779565"/>
                </a:lnTo>
                <a:lnTo>
                  <a:pt x="2252057" y="1771358"/>
                </a:lnTo>
                <a:lnTo>
                  <a:pt x="2250470" y="1763151"/>
                </a:lnTo>
                <a:lnTo>
                  <a:pt x="2249147" y="1750444"/>
                </a:lnTo>
                <a:lnTo>
                  <a:pt x="2248089" y="1737207"/>
                </a:lnTo>
                <a:lnTo>
                  <a:pt x="2247560" y="1730853"/>
                </a:lnTo>
                <a:lnTo>
                  <a:pt x="2246502" y="1724235"/>
                </a:lnTo>
                <a:lnTo>
                  <a:pt x="2245444" y="1717881"/>
                </a:lnTo>
                <a:lnTo>
                  <a:pt x="2243856" y="1711527"/>
                </a:lnTo>
                <a:lnTo>
                  <a:pt x="2243063" y="1709939"/>
                </a:lnTo>
                <a:lnTo>
                  <a:pt x="2242269" y="1708615"/>
                </a:lnTo>
                <a:lnTo>
                  <a:pt x="2241475" y="1707556"/>
                </a:lnTo>
                <a:lnTo>
                  <a:pt x="2240417" y="1706762"/>
                </a:lnTo>
                <a:lnTo>
                  <a:pt x="2239094" y="1705703"/>
                </a:lnTo>
                <a:lnTo>
                  <a:pt x="2237772" y="1705174"/>
                </a:lnTo>
                <a:lnTo>
                  <a:pt x="2234862" y="1704379"/>
                </a:lnTo>
                <a:lnTo>
                  <a:pt x="2231952" y="1704115"/>
                </a:lnTo>
                <a:close/>
                <a:moveTo>
                  <a:pt x="2097826" y="1700144"/>
                </a:moveTo>
                <a:lnTo>
                  <a:pt x="2093593" y="1700408"/>
                </a:lnTo>
                <a:lnTo>
                  <a:pt x="2089361" y="1700938"/>
                </a:lnTo>
                <a:lnTo>
                  <a:pt x="2085392" y="1701997"/>
                </a:lnTo>
                <a:lnTo>
                  <a:pt x="2081424" y="1703320"/>
                </a:lnTo>
                <a:lnTo>
                  <a:pt x="2077456" y="1704644"/>
                </a:lnTo>
                <a:lnTo>
                  <a:pt x="2070049" y="1707821"/>
                </a:lnTo>
                <a:lnTo>
                  <a:pt x="2052853" y="1713910"/>
                </a:lnTo>
                <a:lnTo>
                  <a:pt x="2049414" y="1715498"/>
                </a:lnTo>
                <a:lnTo>
                  <a:pt x="2045975" y="1717087"/>
                </a:lnTo>
                <a:lnTo>
                  <a:pt x="2038038" y="1719469"/>
                </a:lnTo>
                <a:lnTo>
                  <a:pt x="2030102" y="1722382"/>
                </a:lnTo>
                <a:lnTo>
                  <a:pt x="2022430" y="1725029"/>
                </a:lnTo>
                <a:lnTo>
                  <a:pt x="2018726" y="1726617"/>
                </a:lnTo>
                <a:lnTo>
                  <a:pt x="2015023" y="1728471"/>
                </a:lnTo>
                <a:lnTo>
                  <a:pt x="2011584" y="1730588"/>
                </a:lnTo>
                <a:lnTo>
                  <a:pt x="2008674" y="1732971"/>
                </a:lnTo>
                <a:lnTo>
                  <a:pt x="2005764" y="1735618"/>
                </a:lnTo>
                <a:lnTo>
                  <a:pt x="2003383" y="1738531"/>
                </a:lnTo>
                <a:lnTo>
                  <a:pt x="2001266" y="1742237"/>
                </a:lnTo>
                <a:lnTo>
                  <a:pt x="1999679" y="1746208"/>
                </a:lnTo>
                <a:lnTo>
                  <a:pt x="1999415" y="1756533"/>
                </a:lnTo>
                <a:lnTo>
                  <a:pt x="1999679" y="1766857"/>
                </a:lnTo>
                <a:lnTo>
                  <a:pt x="2000208" y="1777182"/>
                </a:lnTo>
                <a:lnTo>
                  <a:pt x="2001002" y="1787772"/>
                </a:lnTo>
                <a:lnTo>
                  <a:pt x="2002854" y="1808421"/>
                </a:lnTo>
                <a:lnTo>
                  <a:pt x="2003647" y="1818746"/>
                </a:lnTo>
                <a:lnTo>
                  <a:pt x="2003912" y="1829071"/>
                </a:lnTo>
                <a:lnTo>
                  <a:pt x="2006557" y="1830659"/>
                </a:lnTo>
                <a:lnTo>
                  <a:pt x="2009467" y="1831718"/>
                </a:lnTo>
                <a:lnTo>
                  <a:pt x="2012377" y="1832512"/>
                </a:lnTo>
                <a:lnTo>
                  <a:pt x="2015023" y="1832777"/>
                </a:lnTo>
                <a:lnTo>
                  <a:pt x="2017933" y="1832777"/>
                </a:lnTo>
                <a:lnTo>
                  <a:pt x="2020843" y="1832512"/>
                </a:lnTo>
                <a:lnTo>
                  <a:pt x="2023753" y="1831983"/>
                </a:lnTo>
                <a:lnTo>
                  <a:pt x="2026663" y="1831453"/>
                </a:lnTo>
                <a:lnTo>
                  <a:pt x="2032218" y="1829335"/>
                </a:lnTo>
                <a:lnTo>
                  <a:pt x="2037774" y="1827218"/>
                </a:lnTo>
                <a:lnTo>
                  <a:pt x="2043065" y="1824835"/>
                </a:lnTo>
                <a:lnTo>
                  <a:pt x="2048620" y="1822982"/>
                </a:lnTo>
                <a:lnTo>
                  <a:pt x="2056821" y="1819540"/>
                </a:lnTo>
                <a:lnTo>
                  <a:pt x="2065551" y="1816893"/>
                </a:lnTo>
                <a:lnTo>
                  <a:pt x="2074017" y="1814245"/>
                </a:lnTo>
                <a:lnTo>
                  <a:pt x="2082482" y="1811069"/>
                </a:lnTo>
                <a:lnTo>
                  <a:pt x="2086715" y="1809745"/>
                </a:lnTo>
                <a:lnTo>
                  <a:pt x="2090683" y="1807892"/>
                </a:lnTo>
                <a:lnTo>
                  <a:pt x="2094652" y="1805774"/>
                </a:lnTo>
                <a:lnTo>
                  <a:pt x="2098620" y="1803921"/>
                </a:lnTo>
                <a:lnTo>
                  <a:pt x="2102324" y="1801273"/>
                </a:lnTo>
                <a:lnTo>
                  <a:pt x="2105763" y="1798891"/>
                </a:lnTo>
                <a:lnTo>
                  <a:pt x="2109202" y="1795714"/>
                </a:lnTo>
                <a:lnTo>
                  <a:pt x="2112376" y="1792802"/>
                </a:lnTo>
                <a:lnTo>
                  <a:pt x="2112641" y="1785919"/>
                </a:lnTo>
                <a:lnTo>
                  <a:pt x="2112641" y="1779300"/>
                </a:lnTo>
                <a:lnTo>
                  <a:pt x="2112376" y="1765798"/>
                </a:lnTo>
                <a:lnTo>
                  <a:pt x="2111318" y="1752297"/>
                </a:lnTo>
                <a:lnTo>
                  <a:pt x="2110260" y="1738795"/>
                </a:lnTo>
                <a:lnTo>
                  <a:pt x="2109202" y="1731647"/>
                </a:lnTo>
                <a:lnTo>
                  <a:pt x="2108408" y="1724235"/>
                </a:lnTo>
                <a:lnTo>
                  <a:pt x="2107614" y="1709674"/>
                </a:lnTo>
                <a:lnTo>
                  <a:pt x="2101794" y="1700408"/>
                </a:lnTo>
                <a:lnTo>
                  <a:pt x="2097826" y="1700144"/>
                </a:lnTo>
                <a:close/>
                <a:moveTo>
                  <a:pt x="2672423" y="1680024"/>
                </a:moveTo>
                <a:lnTo>
                  <a:pt x="2668719" y="1680288"/>
                </a:lnTo>
                <a:lnTo>
                  <a:pt x="2665016" y="1680553"/>
                </a:lnTo>
                <a:lnTo>
                  <a:pt x="2661577" y="1681347"/>
                </a:lnTo>
                <a:lnTo>
                  <a:pt x="2652317" y="1684524"/>
                </a:lnTo>
                <a:lnTo>
                  <a:pt x="2643323" y="1687701"/>
                </a:lnTo>
                <a:lnTo>
                  <a:pt x="2634593" y="1690878"/>
                </a:lnTo>
                <a:lnTo>
                  <a:pt x="2625334" y="1694055"/>
                </a:lnTo>
                <a:lnTo>
                  <a:pt x="2617662" y="1696702"/>
                </a:lnTo>
                <a:lnTo>
                  <a:pt x="2609990" y="1699614"/>
                </a:lnTo>
                <a:lnTo>
                  <a:pt x="2606815" y="1700673"/>
                </a:lnTo>
                <a:lnTo>
                  <a:pt x="2603376" y="1702262"/>
                </a:lnTo>
                <a:lnTo>
                  <a:pt x="2596762" y="1704115"/>
                </a:lnTo>
                <a:lnTo>
                  <a:pt x="2589355" y="1706233"/>
                </a:lnTo>
                <a:lnTo>
                  <a:pt x="2582477" y="1708880"/>
                </a:lnTo>
                <a:lnTo>
                  <a:pt x="2579302" y="1710204"/>
                </a:lnTo>
                <a:lnTo>
                  <a:pt x="2575863" y="1712057"/>
                </a:lnTo>
                <a:lnTo>
                  <a:pt x="2573218" y="1713910"/>
                </a:lnTo>
                <a:lnTo>
                  <a:pt x="2570308" y="1715763"/>
                </a:lnTo>
                <a:lnTo>
                  <a:pt x="2567927" y="1718410"/>
                </a:lnTo>
                <a:lnTo>
                  <a:pt x="2565810" y="1721323"/>
                </a:lnTo>
                <a:lnTo>
                  <a:pt x="2564223" y="1724235"/>
                </a:lnTo>
                <a:lnTo>
                  <a:pt x="2562636" y="1727676"/>
                </a:lnTo>
                <a:lnTo>
                  <a:pt x="2562371" y="1732177"/>
                </a:lnTo>
                <a:lnTo>
                  <a:pt x="2562636" y="1736942"/>
                </a:lnTo>
                <a:lnTo>
                  <a:pt x="2563165" y="1741443"/>
                </a:lnTo>
                <a:lnTo>
                  <a:pt x="2563429" y="1745943"/>
                </a:lnTo>
                <a:lnTo>
                  <a:pt x="2564752" y="1754944"/>
                </a:lnTo>
                <a:lnTo>
                  <a:pt x="2566339" y="1763945"/>
                </a:lnTo>
                <a:lnTo>
                  <a:pt x="2570308" y="1781418"/>
                </a:lnTo>
                <a:lnTo>
                  <a:pt x="2572160" y="1790419"/>
                </a:lnTo>
                <a:lnTo>
                  <a:pt x="2574011" y="1799420"/>
                </a:lnTo>
                <a:lnTo>
                  <a:pt x="2576921" y="1816363"/>
                </a:lnTo>
                <a:lnTo>
                  <a:pt x="2580360" y="1833571"/>
                </a:lnTo>
                <a:lnTo>
                  <a:pt x="2583535" y="1851309"/>
                </a:lnTo>
                <a:lnTo>
                  <a:pt x="2585122" y="1860045"/>
                </a:lnTo>
                <a:lnTo>
                  <a:pt x="2587239" y="1868517"/>
                </a:lnTo>
                <a:lnTo>
                  <a:pt x="2589355" y="1877253"/>
                </a:lnTo>
                <a:lnTo>
                  <a:pt x="2591736" y="1885989"/>
                </a:lnTo>
                <a:lnTo>
                  <a:pt x="2594646" y="1887313"/>
                </a:lnTo>
                <a:lnTo>
                  <a:pt x="2597821" y="1888637"/>
                </a:lnTo>
                <a:lnTo>
                  <a:pt x="2600995" y="1889696"/>
                </a:lnTo>
                <a:lnTo>
                  <a:pt x="2604170" y="1890225"/>
                </a:lnTo>
                <a:lnTo>
                  <a:pt x="2607344" y="1890490"/>
                </a:lnTo>
                <a:lnTo>
                  <a:pt x="2610783" y="1890490"/>
                </a:lnTo>
                <a:lnTo>
                  <a:pt x="2613958" y="1889960"/>
                </a:lnTo>
                <a:lnTo>
                  <a:pt x="2617397" y="1888901"/>
                </a:lnTo>
                <a:lnTo>
                  <a:pt x="2638296" y="1881489"/>
                </a:lnTo>
                <a:lnTo>
                  <a:pt x="2659725" y="1874606"/>
                </a:lnTo>
                <a:lnTo>
                  <a:pt x="2680624" y="1867193"/>
                </a:lnTo>
                <a:lnTo>
                  <a:pt x="2691470" y="1863487"/>
                </a:lnTo>
                <a:lnTo>
                  <a:pt x="2702052" y="1859780"/>
                </a:lnTo>
                <a:lnTo>
                  <a:pt x="2703640" y="1859251"/>
                </a:lnTo>
                <a:lnTo>
                  <a:pt x="2704962" y="1858457"/>
                </a:lnTo>
                <a:lnTo>
                  <a:pt x="2707872" y="1856603"/>
                </a:lnTo>
                <a:lnTo>
                  <a:pt x="2710518" y="1854750"/>
                </a:lnTo>
                <a:lnTo>
                  <a:pt x="2712634" y="1852103"/>
                </a:lnTo>
                <a:lnTo>
                  <a:pt x="2715015" y="1849191"/>
                </a:lnTo>
                <a:lnTo>
                  <a:pt x="2716602" y="1846543"/>
                </a:lnTo>
                <a:lnTo>
                  <a:pt x="2720571" y="1840984"/>
                </a:lnTo>
                <a:lnTo>
                  <a:pt x="2718190" y="1829335"/>
                </a:lnTo>
                <a:lnTo>
                  <a:pt x="2715809" y="1817952"/>
                </a:lnTo>
                <a:lnTo>
                  <a:pt x="2710518" y="1795184"/>
                </a:lnTo>
                <a:lnTo>
                  <a:pt x="2708666" y="1787242"/>
                </a:lnTo>
                <a:lnTo>
                  <a:pt x="2707079" y="1779300"/>
                </a:lnTo>
                <a:lnTo>
                  <a:pt x="2704698" y="1769240"/>
                </a:lnTo>
                <a:lnTo>
                  <a:pt x="2702581" y="1759445"/>
                </a:lnTo>
                <a:lnTo>
                  <a:pt x="2700465" y="1750973"/>
                </a:lnTo>
                <a:lnTo>
                  <a:pt x="2699142" y="1742766"/>
                </a:lnTo>
                <a:lnTo>
                  <a:pt x="2695703" y="1729265"/>
                </a:lnTo>
                <a:lnTo>
                  <a:pt x="2693058" y="1715763"/>
                </a:lnTo>
                <a:lnTo>
                  <a:pt x="2689883" y="1702526"/>
                </a:lnTo>
                <a:lnTo>
                  <a:pt x="2688031" y="1695908"/>
                </a:lnTo>
                <a:lnTo>
                  <a:pt x="2686179" y="1689289"/>
                </a:lnTo>
                <a:lnTo>
                  <a:pt x="2685386" y="1687701"/>
                </a:lnTo>
                <a:lnTo>
                  <a:pt x="2684592" y="1685848"/>
                </a:lnTo>
                <a:lnTo>
                  <a:pt x="2683534" y="1684524"/>
                </a:lnTo>
                <a:lnTo>
                  <a:pt x="2682476" y="1683465"/>
                </a:lnTo>
                <a:lnTo>
                  <a:pt x="2680888" y="1682141"/>
                </a:lnTo>
                <a:lnTo>
                  <a:pt x="2679301" y="1681612"/>
                </a:lnTo>
                <a:lnTo>
                  <a:pt x="2677978" y="1680818"/>
                </a:lnTo>
                <a:lnTo>
                  <a:pt x="2675862" y="1680553"/>
                </a:lnTo>
                <a:lnTo>
                  <a:pt x="2672423" y="1680024"/>
                </a:lnTo>
                <a:close/>
                <a:moveTo>
                  <a:pt x="1962378" y="1660433"/>
                </a:moveTo>
                <a:lnTo>
                  <a:pt x="1959203" y="1660698"/>
                </a:lnTo>
                <a:lnTo>
                  <a:pt x="1956293" y="1661492"/>
                </a:lnTo>
                <a:lnTo>
                  <a:pt x="1953119" y="1662286"/>
                </a:lnTo>
                <a:lnTo>
                  <a:pt x="1950209" y="1663345"/>
                </a:lnTo>
                <a:lnTo>
                  <a:pt x="1947299" y="1664669"/>
                </a:lnTo>
                <a:lnTo>
                  <a:pt x="1944124" y="1665463"/>
                </a:lnTo>
                <a:lnTo>
                  <a:pt x="1935394" y="1669434"/>
                </a:lnTo>
                <a:lnTo>
                  <a:pt x="1926664" y="1672611"/>
                </a:lnTo>
                <a:lnTo>
                  <a:pt x="1908675" y="1679494"/>
                </a:lnTo>
                <a:lnTo>
                  <a:pt x="1899680" y="1682936"/>
                </a:lnTo>
                <a:lnTo>
                  <a:pt x="1890950" y="1686642"/>
                </a:lnTo>
                <a:lnTo>
                  <a:pt x="1886453" y="1688760"/>
                </a:lnTo>
                <a:lnTo>
                  <a:pt x="1882220" y="1690878"/>
                </a:lnTo>
                <a:lnTo>
                  <a:pt x="1878252" y="1693525"/>
                </a:lnTo>
                <a:lnTo>
                  <a:pt x="1874284" y="1695908"/>
                </a:lnTo>
                <a:lnTo>
                  <a:pt x="1872696" y="1699879"/>
                </a:lnTo>
                <a:lnTo>
                  <a:pt x="1871638" y="1703850"/>
                </a:lnTo>
                <a:lnTo>
                  <a:pt x="1870845" y="1707821"/>
                </a:lnTo>
                <a:lnTo>
                  <a:pt x="1870315" y="1711792"/>
                </a:lnTo>
                <a:lnTo>
                  <a:pt x="1870051" y="1715498"/>
                </a:lnTo>
                <a:lnTo>
                  <a:pt x="1869786" y="1719469"/>
                </a:lnTo>
                <a:lnTo>
                  <a:pt x="1870051" y="1727676"/>
                </a:lnTo>
                <a:lnTo>
                  <a:pt x="1870845" y="1743561"/>
                </a:lnTo>
                <a:lnTo>
                  <a:pt x="1871109" y="1751767"/>
                </a:lnTo>
                <a:lnTo>
                  <a:pt x="1870845" y="1756003"/>
                </a:lnTo>
                <a:lnTo>
                  <a:pt x="1870845" y="1759974"/>
                </a:lnTo>
                <a:lnTo>
                  <a:pt x="1870845" y="1769240"/>
                </a:lnTo>
                <a:lnTo>
                  <a:pt x="1871109" y="1774270"/>
                </a:lnTo>
                <a:lnTo>
                  <a:pt x="1871374" y="1776653"/>
                </a:lnTo>
                <a:lnTo>
                  <a:pt x="1871638" y="1779035"/>
                </a:lnTo>
                <a:lnTo>
                  <a:pt x="1872432" y="1781153"/>
                </a:lnTo>
                <a:lnTo>
                  <a:pt x="1873225" y="1783271"/>
                </a:lnTo>
                <a:lnTo>
                  <a:pt x="1874548" y="1785124"/>
                </a:lnTo>
                <a:lnTo>
                  <a:pt x="1875606" y="1786713"/>
                </a:lnTo>
                <a:lnTo>
                  <a:pt x="1877194" y="1788036"/>
                </a:lnTo>
                <a:lnTo>
                  <a:pt x="1879310" y="1789095"/>
                </a:lnTo>
                <a:lnTo>
                  <a:pt x="1881691" y="1789625"/>
                </a:lnTo>
                <a:lnTo>
                  <a:pt x="1884336" y="1789890"/>
                </a:lnTo>
                <a:lnTo>
                  <a:pt x="1888569" y="1788831"/>
                </a:lnTo>
                <a:lnTo>
                  <a:pt x="1892273" y="1787772"/>
                </a:lnTo>
                <a:lnTo>
                  <a:pt x="1900209" y="1784860"/>
                </a:lnTo>
                <a:lnTo>
                  <a:pt x="1915818" y="1778771"/>
                </a:lnTo>
                <a:lnTo>
                  <a:pt x="1924283" y="1775329"/>
                </a:lnTo>
                <a:lnTo>
                  <a:pt x="1933013" y="1772152"/>
                </a:lnTo>
                <a:lnTo>
                  <a:pt x="1948092" y="1766593"/>
                </a:lnTo>
                <a:lnTo>
                  <a:pt x="1956029" y="1763416"/>
                </a:lnTo>
                <a:lnTo>
                  <a:pt x="1959997" y="1761827"/>
                </a:lnTo>
                <a:lnTo>
                  <a:pt x="1963436" y="1759974"/>
                </a:lnTo>
                <a:lnTo>
                  <a:pt x="1967140" y="1757327"/>
                </a:lnTo>
                <a:lnTo>
                  <a:pt x="1970314" y="1754944"/>
                </a:lnTo>
                <a:lnTo>
                  <a:pt x="1972960" y="1751503"/>
                </a:lnTo>
                <a:lnTo>
                  <a:pt x="1974283" y="1749914"/>
                </a:lnTo>
                <a:lnTo>
                  <a:pt x="1975341" y="1747796"/>
                </a:lnTo>
                <a:lnTo>
                  <a:pt x="1975870" y="1740119"/>
                </a:lnTo>
                <a:lnTo>
                  <a:pt x="1976134" y="1732442"/>
                </a:lnTo>
                <a:lnTo>
                  <a:pt x="1975870" y="1724499"/>
                </a:lnTo>
                <a:lnTo>
                  <a:pt x="1975605" y="1716822"/>
                </a:lnTo>
                <a:lnTo>
                  <a:pt x="1975076" y="1700938"/>
                </a:lnTo>
                <a:lnTo>
                  <a:pt x="1974812" y="1693260"/>
                </a:lnTo>
                <a:lnTo>
                  <a:pt x="1974547" y="1685318"/>
                </a:lnTo>
                <a:lnTo>
                  <a:pt x="1974547" y="1682141"/>
                </a:lnTo>
                <a:lnTo>
                  <a:pt x="1974283" y="1679229"/>
                </a:lnTo>
                <a:lnTo>
                  <a:pt x="1974283" y="1675788"/>
                </a:lnTo>
                <a:lnTo>
                  <a:pt x="1974018" y="1672611"/>
                </a:lnTo>
                <a:lnTo>
                  <a:pt x="1973224" y="1669699"/>
                </a:lnTo>
                <a:lnTo>
                  <a:pt x="1972431" y="1666787"/>
                </a:lnTo>
                <a:lnTo>
                  <a:pt x="1971637" y="1665463"/>
                </a:lnTo>
                <a:lnTo>
                  <a:pt x="1970843" y="1664404"/>
                </a:lnTo>
                <a:lnTo>
                  <a:pt x="1969785" y="1663080"/>
                </a:lnTo>
                <a:lnTo>
                  <a:pt x="1968462" y="1662021"/>
                </a:lnTo>
                <a:lnTo>
                  <a:pt x="1966875" y="1661227"/>
                </a:lnTo>
                <a:lnTo>
                  <a:pt x="1965552" y="1660962"/>
                </a:lnTo>
                <a:lnTo>
                  <a:pt x="1963701" y="1660698"/>
                </a:lnTo>
                <a:lnTo>
                  <a:pt x="1962378" y="1660433"/>
                </a:lnTo>
                <a:close/>
                <a:moveTo>
                  <a:pt x="2359728" y="1624164"/>
                </a:moveTo>
                <a:lnTo>
                  <a:pt x="2351527" y="1624693"/>
                </a:lnTo>
                <a:lnTo>
                  <a:pt x="2343326" y="1628400"/>
                </a:lnTo>
                <a:lnTo>
                  <a:pt x="2335390" y="1631577"/>
                </a:lnTo>
                <a:lnTo>
                  <a:pt x="2318723" y="1637666"/>
                </a:lnTo>
                <a:lnTo>
                  <a:pt x="2311316" y="1640578"/>
                </a:lnTo>
                <a:lnTo>
                  <a:pt x="2303909" y="1643225"/>
                </a:lnTo>
                <a:lnTo>
                  <a:pt x="2298882" y="1645343"/>
                </a:lnTo>
                <a:lnTo>
                  <a:pt x="2293856" y="1646931"/>
                </a:lnTo>
                <a:lnTo>
                  <a:pt x="2288829" y="1648520"/>
                </a:lnTo>
                <a:lnTo>
                  <a:pt x="2283803" y="1650373"/>
                </a:lnTo>
                <a:lnTo>
                  <a:pt x="2278777" y="1652491"/>
                </a:lnTo>
                <a:lnTo>
                  <a:pt x="2274279" y="1655138"/>
                </a:lnTo>
                <a:lnTo>
                  <a:pt x="2271898" y="1656462"/>
                </a:lnTo>
                <a:lnTo>
                  <a:pt x="2270046" y="1657786"/>
                </a:lnTo>
                <a:lnTo>
                  <a:pt x="2267930" y="1659904"/>
                </a:lnTo>
                <a:lnTo>
                  <a:pt x="2266078" y="1661757"/>
                </a:lnTo>
                <a:lnTo>
                  <a:pt x="2264756" y="1663345"/>
                </a:lnTo>
                <a:lnTo>
                  <a:pt x="2263168" y="1665463"/>
                </a:lnTo>
                <a:lnTo>
                  <a:pt x="2262375" y="1667316"/>
                </a:lnTo>
                <a:lnTo>
                  <a:pt x="2261581" y="1669434"/>
                </a:lnTo>
                <a:lnTo>
                  <a:pt x="2261316" y="1671287"/>
                </a:lnTo>
                <a:lnTo>
                  <a:pt x="2261052" y="1673670"/>
                </a:lnTo>
                <a:lnTo>
                  <a:pt x="2260787" y="1677641"/>
                </a:lnTo>
                <a:lnTo>
                  <a:pt x="2261052" y="1682141"/>
                </a:lnTo>
                <a:lnTo>
                  <a:pt x="2261316" y="1686642"/>
                </a:lnTo>
                <a:lnTo>
                  <a:pt x="2261846" y="1691143"/>
                </a:lnTo>
                <a:lnTo>
                  <a:pt x="2262110" y="1695378"/>
                </a:lnTo>
                <a:lnTo>
                  <a:pt x="2263168" y="1702526"/>
                </a:lnTo>
                <a:lnTo>
                  <a:pt x="2264491" y="1709409"/>
                </a:lnTo>
                <a:lnTo>
                  <a:pt x="2266078" y="1723705"/>
                </a:lnTo>
                <a:lnTo>
                  <a:pt x="2267666" y="1737736"/>
                </a:lnTo>
                <a:lnTo>
                  <a:pt x="2268988" y="1745149"/>
                </a:lnTo>
                <a:lnTo>
                  <a:pt x="2270311" y="1751767"/>
                </a:lnTo>
                <a:lnTo>
                  <a:pt x="2270576" y="1753091"/>
                </a:lnTo>
                <a:lnTo>
                  <a:pt x="2271105" y="1753885"/>
                </a:lnTo>
                <a:lnTo>
                  <a:pt x="2272692" y="1756003"/>
                </a:lnTo>
                <a:lnTo>
                  <a:pt x="2274544" y="1757062"/>
                </a:lnTo>
                <a:lnTo>
                  <a:pt x="2276660" y="1758121"/>
                </a:lnTo>
                <a:lnTo>
                  <a:pt x="2281422" y="1759974"/>
                </a:lnTo>
                <a:lnTo>
                  <a:pt x="2283803" y="1760768"/>
                </a:lnTo>
                <a:lnTo>
                  <a:pt x="2285919" y="1761563"/>
                </a:lnTo>
                <a:lnTo>
                  <a:pt x="2294120" y="1757856"/>
                </a:lnTo>
                <a:lnTo>
                  <a:pt x="2302586" y="1754680"/>
                </a:lnTo>
                <a:lnTo>
                  <a:pt x="2316871" y="1749649"/>
                </a:lnTo>
                <a:lnTo>
                  <a:pt x="2331157" y="1744355"/>
                </a:lnTo>
                <a:lnTo>
                  <a:pt x="2359463" y="1734030"/>
                </a:lnTo>
                <a:lnTo>
                  <a:pt x="2363961" y="1732706"/>
                </a:lnTo>
                <a:lnTo>
                  <a:pt x="2367929" y="1730853"/>
                </a:lnTo>
                <a:lnTo>
                  <a:pt x="2372426" y="1728471"/>
                </a:lnTo>
                <a:lnTo>
                  <a:pt x="2376395" y="1726088"/>
                </a:lnTo>
                <a:lnTo>
                  <a:pt x="2378246" y="1724235"/>
                </a:lnTo>
                <a:lnTo>
                  <a:pt x="2379834" y="1722646"/>
                </a:lnTo>
                <a:lnTo>
                  <a:pt x="2381421" y="1721058"/>
                </a:lnTo>
                <a:lnTo>
                  <a:pt x="2383008" y="1718940"/>
                </a:lnTo>
                <a:lnTo>
                  <a:pt x="2384066" y="1717087"/>
                </a:lnTo>
                <a:lnTo>
                  <a:pt x="2384860" y="1714704"/>
                </a:lnTo>
                <a:lnTo>
                  <a:pt x="2385389" y="1712586"/>
                </a:lnTo>
                <a:lnTo>
                  <a:pt x="2385918" y="1709939"/>
                </a:lnTo>
                <a:lnTo>
                  <a:pt x="2385389" y="1702526"/>
                </a:lnTo>
                <a:lnTo>
                  <a:pt x="2384860" y="1695114"/>
                </a:lnTo>
                <a:lnTo>
                  <a:pt x="2383802" y="1687966"/>
                </a:lnTo>
                <a:lnTo>
                  <a:pt x="2382479" y="1680288"/>
                </a:lnTo>
                <a:lnTo>
                  <a:pt x="2379834" y="1665728"/>
                </a:lnTo>
                <a:lnTo>
                  <a:pt x="2378775" y="1658050"/>
                </a:lnTo>
                <a:lnTo>
                  <a:pt x="2377982" y="1650902"/>
                </a:lnTo>
                <a:lnTo>
                  <a:pt x="2376924" y="1643490"/>
                </a:lnTo>
                <a:lnTo>
                  <a:pt x="2376395" y="1640048"/>
                </a:lnTo>
                <a:lnTo>
                  <a:pt x="2375601" y="1636342"/>
                </a:lnTo>
                <a:lnTo>
                  <a:pt x="2374543" y="1632900"/>
                </a:lnTo>
                <a:lnTo>
                  <a:pt x="2372691" y="1629723"/>
                </a:lnTo>
                <a:lnTo>
                  <a:pt x="2371897" y="1628400"/>
                </a:lnTo>
                <a:lnTo>
                  <a:pt x="2370839" y="1627076"/>
                </a:lnTo>
                <a:lnTo>
                  <a:pt x="2369516" y="1626017"/>
                </a:lnTo>
                <a:lnTo>
                  <a:pt x="2367664" y="1624693"/>
                </a:lnTo>
                <a:lnTo>
                  <a:pt x="2365813" y="1624429"/>
                </a:lnTo>
                <a:lnTo>
                  <a:pt x="2363961" y="1624164"/>
                </a:lnTo>
                <a:lnTo>
                  <a:pt x="2359728" y="1624164"/>
                </a:lnTo>
                <a:close/>
                <a:moveTo>
                  <a:pt x="2500732" y="1616487"/>
                </a:moveTo>
                <a:lnTo>
                  <a:pt x="2494912" y="1616751"/>
                </a:lnTo>
                <a:lnTo>
                  <a:pt x="2489356" y="1617546"/>
                </a:lnTo>
                <a:lnTo>
                  <a:pt x="2482743" y="1620193"/>
                </a:lnTo>
                <a:lnTo>
                  <a:pt x="2476129" y="1623105"/>
                </a:lnTo>
                <a:lnTo>
                  <a:pt x="2462637" y="1628135"/>
                </a:lnTo>
                <a:lnTo>
                  <a:pt x="2449410" y="1632900"/>
                </a:lnTo>
                <a:lnTo>
                  <a:pt x="2435918" y="1637930"/>
                </a:lnTo>
                <a:lnTo>
                  <a:pt x="2425600" y="1641901"/>
                </a:lnTo>
                <a:lnTo>
                  <a:pt x="2415018" y="1645343"/>
                </a:lnTo>
                <a:lnTo>
                  <a:pt x="2411844" y="1647461"/>
                </a:lnTo>
                <a:lnTo>
                  <a:pt x="2408405" y="1650373"/>
                </a:lnTo>
                <a:lnTo>
                  <a:pt x="2405230" y="1653020"/>
                </a:lnTo>
                <a:lnTo>
                  <a:pt x="2402849" y="1656462"/>
                </a:lnTo>
                <a:lnTo>
                  <a:pt x="2401791" y="1658050"/>
                </a:lnTo>
                <a:lnTo>
                  <a:pt x="2400733" y="1660168"/>
                </a:lnTo>
                <a:lnTo>
                  <a:pt x="2399939" y="1662021"/>
                </a:lnTo>
                <a:lnTo>
                  <a:pt x="2399410" y="1664139"/>
                </a:lnTo>
                <a:lnTo>
                  <a:pt x="2399146" y="1665992"/>
                </a:lnTo>
                <a:lnTo>
                  <a:pt x="2398881" y="1667846"/>
                </a:lnTo>
                <a:lnTo>
                  <a:pt x="2398881" y="1670228"/>
                </a:lnTo>
                <a:lnTo>
                  <a:pt x="2399410" y="1672081"/>
                </a:lnTo>
                <a:lnTo>
                  <a:pt x="2402320" y="1689025"/>
                </a:lnTo>
                <a:lnTo>
                  <a:pt x="2404966" y="1705703"/>
                </a:lnTo>
                <a:lnTo>
                  <a:pt x="2409992" y="1739325"/>
                </a:lnTo>
                <a:lnTo>
                  <a:pt x="2415283" y="1773476"/>
                </a:lnTo>
                <a:lnTo>
                  <a:pt x="2417928" y="1790154"/>
                </a:lnTo>
                <a:lnTo>
                  <a:pt x="2421103" y="1807098"/>
                </a:lnTo>
                <a:lnTo>
                  <a:pt x="2423484" y="1828277"/>
                </a:lnTo>
                <a:lnTo>
                  <a:pt x="2426129" y="1841249"/>
                </a:lnTo>
                <a:lnTo>
                  <a:pt x="2428246" y="1854486"/>
                </a:lnTo>
                <a:lnTo>
                  <a:pt x="2430362" y="1867193"/>
                </a:lnTo>
                <a:lnTo>
                  <a:pt x="2432214" y="1880430"/>
                </a:lnTo>
                <a:lnTo>
                  <a:pt x="2433272" y="1887313"/>
                </a:lnTo>
                <a:lnTo>
                  <a:pt x="2434330" y="1894461"/>
                </a:lnTo>
                <a:lnTo>
                  <a:pt x="2435389" y="1901344"/>
                </a:lnTo>
                <a:lnTo>
                  <a:pt x="2436711" y="1908492"/>
                </a:lnTo>
                <a:lnTo>
                  <a:pt x="2438034" y="1919346"/>
                </a:lnTo>
                <a:lnTo>
                  <a:pt x="2439092" y="1924906"/>
                </a:lnTo>
                <a:lnTo>
                  <a:pt x="2439886" y="1927818"/>
                </a:lnTo>
                <a:lnTo>
                  <a:pt x="2440679" y="1930200"/>
                </a:lnTo>
                <a:lnTo>
                  <a:pt x="2441738" y="1932848"/>
                </a:lnTo>
                <a:lnTo>
                  <a:pt x="2442796" y="1934966"/>
                </a:lnTo>
                <a:lnTo>
                  <a:pt x="2444648" y="1937348"/>
                </a:lnTo>
                <a:lnTo>
                  <a:pt x="2446235" y="1938937"/>
                </a:lnTo>
                <a:lnTo>
                  <a:pt x="2448351" y="1940525"/>
                </a:lnTo>
                <a:lnTo>
                  <a:pt x="2450732" y="1941319"/>
                </a:lnTo>
                <a:lnTo>
                  <a:pt x="2453907" y="1941849"/>
                </a:lnTo>
                <a:lnTo>
                  <a:pt x="2456817" y="1942114"/>
                </a:lnTo>
                <a:lnTo>
                  <a:pt x="2462637" y="1940790"/>
                </a:lnTo>
                <a:lnTo>
                  <a:pt x="2468457" y="1939201"/>
                </a:lnTo>
                <a:lnTo>
                  <a:pt x="2479568" y="1936025"/>
                </a:lnTo>
                <a:lnTo>
                  <a:pt x="2490414" y="1932318"/>
                </a:lnTo>
                <a:lnTo>
                  <a:pt x="2501790" y="1928347"/>
                </a:lnTo>
                <a:lnTo>
                  <a:pt x="2512636" y="1924111"/>
                </a:lnTo>
                <a:lnTo>
                  <a:pt x="2523747" y="1920140"/>
                </a:lnTo>
                <a:lnTo>
                  <a:pt x="2535123" y="1916964"/>
                </a:lnTo>
                <a:lnTo>
                  <a:pt x="2546234" y="1913522"/>
                </a:lnTo>
                <a:lnTo>
                  <a:pt x="2550731" y="1910610"/>
                </a:lnTo>
                <a:lnTo>
                  <a:pt x="2555228" y="1907962"/>
                </a:lnTo>
                <a:lnTo>
                  <a:pt x="2557345" y="1906109"/>
                </a:lnTo>
                <a:lnTo>
                  <a:pt x="2559461" y="1904521"/>
                </a:lnTo>
                <a:lnTo>
                  <a:pt x="2561049" y="1902668"/>
                </a:lnTo>
                <a:lnTo>
                  <a:pt x="2562636" y="1900285"/>
                </a:lnTo>
                <a:lnTo>
                  <a:pt x="2563959" y="1898167"/>
                </a:lnTo>
                <a:lnTo>
                  <a:pt x="2565017" y="1895520"/>
                </a:lnTo>
                <a:lnTo>
                  <a:pt x="2565810" y="1893402"/>
                </a:lnTo>
                <a:lnTo>
                  <a:pt x="2566075" y="1890755"/>
                </a:lnTo>
                <a:lnTo>
                  <a:pt x="2566339" y="1888372"/>
                </a:lnTo>
                <a:lnTo>
                  <a:pt x="2566075" y="1885725"/>
                </a:lnTo>
                <a:lnTo>
                  <a:pt x="2565546" y="1880695"/>
                </a:lnTo>
                <a:lnTo>
                  <a:pt x="2564752" y="1875664"/>
                </a:lnTo>
                <a:lnTo>
                  <a:pt x="2563429" y="1870370"/>
                </a:lnTo>
                <a:lnTo>
                  <a:pt x="2562371" y="1865340"/>
                </a:lnTo>
                <a:lnTo>
                  <a:pt x="2561842" y="1860574"/>
                </a:lnTo>
                <a:lnTo>
                  <a:pt x="2558668" y="1844161"/>
                </a:lnTo>
                <a:lnTo>
                  <a:pt x="2555493" y="1828012"/>
                </a:lnTo>
                <a:lnTo>
                  <a:pt x="2552318" y="1811863"/>
                </a:lnTo>
                <a:lnTo>
                  <a:pt x="2549673" y="1795449"/>
                </a:lnTo>
                <a:lnTo>
                  <a:pt x="2540943" y="1751238"/>
                </a:lnTo>
                <a:lnTo>
                  <a:pt x="2536975" y="1729000"/>
                </a:lnTo>
                <a:lnTo>
                  <a:pt x="2533007" y="1707027"/>
                </a:lnTo>
                <a:lnTo>
                  <a:pt x="2525335" y="1666257"/>
                </a:lnTo>
                <a:lnTo>
                  <a:pt x="2521631" y="1646137"/>
                </a:lnTo>
                <a:lnTo>
                  <a:pt x="2517927" y="1626017"/>
                </a:lnTo>
                <a:lnTo>
                  <a:pt x="2512636" y="1616751"/>
                </a:lnTo>
                <a:lnTo>
                  <a:pt x="2506816" y="1616487"/>
                </a:lnTo>
                <a:lnTo>
                  <a:pt x="2500732" y="1616487"/>
                </a:lnTo>
                <a:close/>
                <a:moveTo>
                  <a:pt x="2217402" y="1591601"/>
                </a:moveTo>
                <a:lnTo>
                  <a:pt x="2215285" y="1591866"/>
                </a:lnTo>
                <a:lnTo>
                  <a:pt x="2210788" y="1592925"/>
                </a:lnTo>
                <a:lnTo>
                  <a:pt x="2206820" y="1593984"/>
                </a:lnTo>
                <a:lnTo>
                  <a:pt x="2202587" y="1595308"/>
                </a:lnTo>
                <a:lnTo>
                  <a:pt x="2198354" y="1597425"/>
                </a:lnTo>
                <a:lnTo>
                  <a:pt x="2188301" y="1601132"/>
                </a:lnTo>
                <a:lnTo>
                  <a:pt x="2177719" y="1605103"/>
                </a:lnTo>
                <a:lnTo>
                  <a:pt x="2170577" y="1608015"/>
                </a:lnTo>
                <a:lnTo>
                  <a:pt x="2163169" y="1610398"/>
                </a:lnTo>
                <a:lnTo>
                  <a:pt x="2156027" y="1613045"/>
                </a:lnTo>
                <a:lnTo>
                  <a:pt x="2148619" y="1615692"/>
                </a:lnTo>
                <a:lnTo>
                  <a:pt x="2141741" y="1618869"/>
                </a:lnTo>
                <a:lnTo>
                  <a:pt x="2138302" y="1620458"/>
                </a:lnTo>
                <a:lnTo>
                  <a:pt x="2134863" y="1622576"/>
                </a:lnTo>
                <a:lnTo>
                  <a:pt x="2131953" y="1624693"/>
                </a:lnTo>
                <a:lnTo>
                  <a:pt x="2129043" y="1627076"/>
                </a:lnTo>
                <a:lnTo>
                  <a:pt x="2126397" y="1629723"/>
                </a:lnTo>
                <a:lnTo>
                  <a:pt x="2123487" y="1632636"/>
                </a:lnTo>
                <a:lnTo>
                  <a:pt x="2123487" y="1638460"/>
                </a:lnTo>
                <a:lnTo>
                  <a:pt x="2123223" y="1644284"/>
                </a:lnTo>
                <a:lnTo>
                  <a:pt x="2123752" y="1655932"/>
                </a:lnTo>
                <a:lnTo>
                  <a:pt x="2124281" y="1667581"/>
                </a:lnTo>
                <a:lnTo>
                  <a:pt x="2125075" y="1679229"/>
                </a:lnTo>
                <a:lnTo>
                  <a:pt x="2126133" y="1682141"/>
                </a:lnTo>
                <a:lnTo>
                  <a:pt x="2126397" y="1685318"/>
                </a:lnTo>
                <a:lnTo>
                  <a:pt x="2126926" y="1691672"/>
                </a:lnTo>
                <a:lnTo>
                  <a:pt x="2127191" y="1698555"/>
                </a:lnTo>
                <a:lnTo>
                  <a:pt x="2127720" y="1704909"/>
                </a:lnTo>
                <a:lnTo>
                  <a:pt x="2128249" y="1708086"/>
                </a:lnTo>
                <a:lnTo>
                  <a:pt x="2128778" y="1710733"/>
                </a:lnTo>
                <a:lnTo>
                  <a:pt x="2129836" y="1713645"/>
                </a:lnTo>
                <a:lnTo>
                  <a:pt x="2131424" y="1716557"/>
                </a:lnTo>
                <a:lnTo>
                  <a:pt x="2133011" y="1718940"/>
                </a:lnTo>
                <a:lnTo>
                  <a:pt x="2135127" y="1721058"/>
                </a:lnTo>
                <a:lnTo>
                  <a:pt x="2137773" y="1722911"/>
                </a:lnTo>
                <a:lnTo>
                  <a:pt x="2141212" y="1724499"/>
                </a:lnTo>
                <a:lnTo>
                  <a:pt x="2154704" y="1719469"/>
                </a:lnTo>
                <a:lnTo>
                  <a:pt x="2169783" y="1713910"/>
                </a:lnTo>
                <a:lnTo>
                  <a:pt x="2195973" y="1704115"/>
                </a:lnTo>
                <a:lnTo>
                  <a:pt x="2209201" y="1699085"/>
                </a:lnTo>
                <a:lnTo>
                  <a:pt x="2222163" y="1694055"/>
                </a:lnTo>
                <a:lnTo>
                  <a:pt x="2225073" y="1692731"/>
                </a:lnTo>
                <a:lnTo>
                  <a:pt x="2227983" y="1690878"/>
                </a:lnTo>
                <a:lnTo>
                  <a:pt x="2230629" y="1688760"/>
                </a:lnTo>
                <a:lnTo>
                  <a:pt x="2232745" y="1686377"/>
                </a:lnTo>
                <a:lnTo>
                  <a:pt x="2234862" y="1683995"/>
                </a:lnTo>
                <a:lnTo>
                  <a:pt x="2236978" y="1681083"/>
                </a:lnTo>
                <a:lnTo>
                  <a:pt x="2240946" y="1675788"/>
                </a:lnTo>
                <a:lnTo>
                  <a:pt x="2239359" y="1662021"/>
                </a:lnTo>
                <a:lnTo>
                  <a:pt x="2237243" y="1645872"/>
                </a:lnTo>
                <a:lnTo>
                  <a:pt x="2234862" y="1629459"/>
                </a:lnTo>
                <a:lnTo>
                  <a:pt x="2233274" y="1613045"/>
                </a:lnTo>
                <a:lnTo>
                  <a:pt x="2231952" y="1596367"/>
                </a:lnTo>
                <a:lnTo>
                  <a:pt x="2229835" y="1595043"/>
                </a:lnTo>
                <a:lnTo>
                  <a:pt x="2227983" y="1593984"/>
                </a:lnTo>
                <a:lnTo>
                  <a:pt x="2226132" y="1593190"/>
                </a:lnTo>
                <a:lnTo>
                  <a:pt x="2223751" y="1592660"/>
                </a:lnTo>
                <a:lnTo>
                  <a:pt x="2221899" y="1591866"/>
                </a:lnTo>
                <a:lnTo>
                  <a:pt x="2219518" y="1591866"/>
                </a:lnTo>
                <a:lnTo>
                  <a:pt x="2217402" y="1591601"/>
                </a:lnTo>
                <a:close/>
                <a:moveTo>
                  <a:pt x="2085657" y="1588160"/>
                </a:moveTo>
                <a:lnTo>
                  <a:pt x="2080895" y="1589219"/>
                </a:lnTo>
                <a:lnTo>
                  <a:pt x="2076398" y="1590807"/>
                </a:lnTo>
                <a:lnTo>
                  <a:pt x="2067139" y="1594249"/>
                </a:lnTo>
                <a:lnTo>
                  <a:pt x="2058144" y="1597955"/>
                </a:lnTo>
                <a:lnTo>
                  <a:pt x="2048885" y="1601397"/>
                </a:lnTo>
                <a:lnTo>
                  <a:pt x="2032747" y="1607750"/>
                </a:lnTo>
                <a:lnTo>
                  <a:pt x="2024547" y="1610662"/>
                </a:lnTo>
                <a:lnTo>
                  <a:pt x="2016081" y="1613574"/>
                </a:lnTo>
                <a:lnTo>
                  <a:pt x="2009203" y="1617016"/>
                </a:lnTo>
                <a:lnTo>
                  <a:pt x="2005499" y="1618869"/>
                </a:lnTo>
                <a:lnTo>
                  <a:pt x="2002060" y="1621252"/>
                </a:lnTo>
                <a:lnTo>
                  <a:pt x="1999150" y="1623634"/>
                </a:lnTo>
                <a:lnTo>
                  <a:pt x="1997827" y="1625223"/>
                </a:lnTo>
                <a:lnTo>
                  <a:pt x="1996504" y="1626811"/>
                </a:lnTo>
                <a:lnTo>
                  <a:pt x="1995711" y="1628400"/>
                </a:lnTo>
                <a:lnTo>
                  <a:pt x="1994917" y="1629988"/>
                </a:lnTo>
                <a:lnTo>
                  <a:pt x="1994388" y="1632106"/>
                </a:lnTo>
                <a:lnTo>
                  <a:pt x="1994124" y="1634224"/>
                </a:lnTo>
                <a:lnTo>
                  <a:pt x="1993859" y="1642431"/>
                </a:lnTo>
                <a:lnTo>
                  <a:pt x="1993859" y="1650638"/>
                </a:lnTo>
                <a:lnTo>
                  <a:pt x="1994124" y="1658580"/>
                </a:lnTo>
                <a:lnTo>
                  <a:pt x="1994388" y="1666522"/>
                </a:lnTo>
                <a:lnTo>
                  <a:pt x="1995182" y="1682936"/>
                </a:lnTo>
                <a:lnTo>
                  <a:pt x="1995446" y="1690878"/>
                </a:lnTo>
                <a:lnTo>
                  <a:pt x="1995446" y="1699085"/>
                </a:lnTo>
                <a:lnTo>
                  <a:pt x="1995711" y="1702262"/>
                </a:lnTo>
                <a:lnTo>
                  <a:pt x="1996240" y="1705438"/>
                </a:lnTo>
                <a:lnTo>
                  <a:pt x="1997034" y="1708615"/>
                </a:lnTo>
                <a:lnTo>
                  <a:pt x="1998885" y="1711792"/>
                </a:lnTo>
                <a:lnTo>
                  <a:pt x="1999679" y="1713116"/>
                </a:lnTo>
                <a:lnTo>
                  <a:pt x="2000737" y="1714175"/>
                </a:lnTo>
                <a:lnTo>
                  <a:pt x="2001795" y="1715234"/>
                </a:lnTo>
                <a:lnTo>
                  <a:pt x="2003118" y="1716293"/>
                </a:lnTo>
                <a:lnTo>
                  <a:pt x="2004441" y="1716822"/>
                </a:lnTo>
                <a:lnTo>
                  <a:pt x="2005764" y="1717352"/>
                </a:lnTo>
                <a:lnTo>
                  <a:pt x="2007615" y="1717352"/>
                </a:lnTo>
                <a:lnTo>
                  <a:pt x="2009203" y="1717352"/>
                </a:lnTo>
                <a:lnTo>
                  <a:pt x="2015552" y="1715498"/>
                </a:lnTo>
                <a:lnTo>
                  <a:pt x="2021901" y="1713645"/>
                </a:lnTo>
                <a:lnTo>
                  <a:pt x="2027721" y="1711527"/>
                </a:lnTo>
                <a:lnTo>
                  <a:pt x="2033806" y="1709145"/>
                </a:lnTo>
                <a:lnTo>
                  <a:pt x="2045975" y="1704115"/>
                </a:lnTo>
                <a:lnTo>
                  <a:pt x="2051795" y="1701997"/>
                </a:lnTo>
                <a:lnTo>
                  <a:pt x="2057879" y="1699614"/>
                </a:lnTo>
                <a:lnTo>
                  <a:pt x="2064493" y="1697496"/>
                </a:lnTo>
                <a:lnTo>
                  <a:pt x="2070842" y="1695114"/>
                </a:lnTo>
                <a:lnTo>
                  <a:pt x="2077191" y="1692731"/>
                </a:lnTo>
                <a:lnTo>
                  <a:pt x="2083805" y="1689819"/>
                </a:lnTo>
                <a:lnTo>
                  <a:pt x="2086715" y="1688495"/>
                </a:lnTo>
                <a:lnTo>
                  <a:pt x="2089890" y="1686642"/>
                </a:lnTo>
                <a:lnTo>
                  <a:pt x="2092800" y="1685054"/>
                </a:lnTo>
                <a:lnTo>
                  <a:pt x="2095181" y="1682936"/>
                </a:lnTo>
                <a:lnTo>
                  <a:pt x="2097826" y="1680553"/>
                </a:lnTo>
                <a:lnTo>
                  <a:pt x="2099943" y="1678170"/>
                </a:lnTo>
                <a:lnTo>
                  <a:pt x="2101794" y="1675258"/>
                </a:lnTo>
                <a:lnTo>
                  <a:pt x="2103911" y="1672081"/>
                </a:lnTo>
                <a:lnTo>
                  <a:pt x="2102853" y="1646137"/>
                </a:lnTo>
                <a:lnTo>
                  <a:pt x="2101530" y="1640578"/>
                </a:lnTo>
                <a:lnTo>
                  <a:pt x="2101001" y="1634753"/>
                </a:lnTo>
                <a:lnTo>
                  <a:pt x="2099943" y="1623899"/>
                </a:lnTo>
                <a:lnTo>
                  <a:pt x="2099413" y="1612780"/>
                </a:lnTo>
                <a:lnTo>
                  <a:pt x="2098620" y="1601397"/>
                </a:lnTo>
                <a:lnTo>
                  <a:pt x="2098355" y="1599014"/>
                </a:lnTo>
                <a:lnTo>
                  <a:pt x="2097562" y="1596367"/>
                </a:lnTo>
                <a:lnTo>
                  <a:pt x="2096239" y="1594249"/>
                </a:lnTo>
                <a:lnTo>
                  <a:pt x="2094652" y="1592395"/>
                </a:lnTo>
                <a:lnTo>
                  <a:pt x="2093064" y="1590278"/>
                </a:lnTo>
                <a:lnTo>
                  <a:pt x="2090683" y="1589219"/>
                </a:lnTo>
                <a:lnTo>
                  <a:pt x="2088567" y="1588424"/>
                </a:lnTo>
                <a:lnTo>
                  <a:pt x="2086980" y="1588160"/>
                </a:lnTo>
                <a:lnTo>
                  <a:pt x="2085657" y="1588160"/>
                </a:lnTo>
                <a:close/>
                <a:moveTo>
                  <a:pt x="1957881" y="1551096"/>
                </a:moveTo>
                <a:lnTo>
                  <a:pt x="1954177" y="1551361"/>
                </a:lnTo>
                <a:lnTo>
                  <a:pt x="1950473" y="1551891"/>
                </a:lnTo>
                <a:lnTo>
                  <a:pt x="1946770" y="1552685"/>
                </a:lnTo>
                <a:lnTo>
                  <a:pt x="1943066" y="1553744"/>
                </a:lnTo>
                <a:lnTo>
                  <a:pt x="1939362" y="1555332"/>
                </a:lnTo>
                <a:lnTo>
                  <a:pt x="1936188" y="1556921"/>
                </a:lnTo>
                <a:lnTo>
                  <a:pt x="1921108" y="1563010"/>
                </a:lnTo>
                <a:lnTo>
                  <a:pt x="1906294" y="1569099"/>
                </a:lnTo>
                <a:lnTo>
                  <a:pt x="1891215" y="1574923"/>
                </a:lnTo>
                <a:lnTo>
                  <a:pt x="1876400" y="1580747"/>
                </a:lnTo>
                <a:lnTo>
                  <a:pt x="1871374" y="1588689"/>
                </a:lnTo>
                <a:lnTo>
                  <a:pt x="1866347" y="1596631"/>
                </a:lnTo>
                <a:lnTo>
                  <a:pt x="1867141" y="1615428"/>
                </a:lnTo>
                <a:lnTo>
                  <a:pt x="1867405" y="1634489"/>
                </a:lnTo>
                <a:lnTo>
                  <a:pt x="1868199" y="1638989"/>
                </a:lnTo>
                <a:lnTo>
                  <a:pt x="1868464" y="1643755"/>
                </a:lnTo>
                <a:lnTo>
                  <a:pt x="1868993" y="1653285"/>
                </a:lnTo>
                <a:lnTo>
                  <a:pt x="1869522" y="1663080"/>
                </a:lnTo>
                <a:lnTo>
                  <a:pt x="1870051" y="1667846"/>
                </a:lnTo>
                <a:lnTo>
                  <a:pt x="1870580" y="1672346"/>
                </a:lnTo>
                <a:lnTo>
                  <a:pt x="1876665" y="1672876"/>
                </a:lnTo>
                <a:lnTo>
                  <a:pt x="1879839" y="1672876"/>
                </a:lnTo>
                <a:lnTo>
                  <a:pt x="1882485" y="1672876"/>
                </a:lnTo>
                <a:lnTo>
                  <a:pt x="1885659" y="1672611"/>
                </a:lnTo>
                <a:lnTo>
                  <a:pt x="1888834" y="1672081"/>
                </a:lnTo>
                <a:lnTo>
                  <a:pt x="1891479" y="1671287"/>
                </a:lnTo>
                <a:lnTo>
                  <a:pt x="1894389" y="1670228"/>
                </a:lnTo>
                <a:lnTo>
                  <a:pt x="1909204" y="1664404"/>
                </a:lnTo>
                <a:lnTo>
                  <a:pt x="1924019" y="1658580"/>
                </a:lnTo>
                <a:lnTo>
                  <a:pt x="1938833" y="1653020"/>
                </a:lnTo>
                <a:lnTo>
                  <a:pt x="1953648" y="1646931"/>
                </a:lnTo>
                <a:lnTo>
                  <a:pt x="1956293" y="1645608"/>
                </a:lnTo>
                <a:lnTo>
                  <a:pt x="1958674" y="1644019"/>
                </a:lnTo>
                <a:lnTo>
                  <a:pt x="1961320" y="1642431"/>
                </a:lnTo>
                <a:lnTo>
                  <a:pt x="1963436" y="1640578"/>
                </a:lnTo>
                <a:lnTo>
                  <a:pt x="1965552" y="1638460"/>
                </a:lnTo>
                <a:lnTo>
                  <a:pt x="1967404" y="1636342"/>
                </a:lnTo>
                <a:lnTo>
                  <a:pt x="1968727" y="1633695"/>
                </a:lnTo>
                <a:lnTo>
                  <a:pt x="1970314" y="1631312"/>
                </a:lnTo>
                <a:lnTo>
                  <a:pt x="1970843" y="1624958"/>
                </a:lnTo>
                <a:lnTo>
                  <a:pt x="1970843" y="1618604"/>
                </a:lnTo>
                <a:lnTo>
                  <a:pt x="1970579" y="1606162"/>
                </a:lnTo>
                <a:lnTo>
                  <a:pt x="1970050" y="1593984"/>
                </a:lnTo>
                <a:lnTo>
                  <a:pt x="1969521" y="1581277"/>
                </a:lnTo>
                <a:lnTo>
                  <a:pt x="1968198" y="1574129"/>
                </a:lnTo>
                <a:lnTo>
                  <a:pt x="1967404" y="1566716"/>
                </a:lnTo>
                <a:lnTo>
                  <a:pt x="1966611" y="1559303"/>
                </a:lnTo>
                <a:lnTo>
                  <a:pt x="1965817" y="1551891"/>
                </a:lnTo>
                <a:lnTo>
                  <a:pt x="1961849" y="1551361"/>
                </a:lnTo>
                <a:lnTo>
                  <a:pt x="1957881" y="1551096"/>
                </a:lnTo>
                <a:close/>
                <a:moveTo>
                  <a:pt x="2633799" y="1512180"/>
                </a:moveTo>
                <a:lnTo>
                  <a:pt x="2614223" y="1518798"/>
                </a:lnTo>
                <a:lnTo>
                  <a:pt x="2594911" y="1526211"/>
                </a:lnTo>
                <a:lnTo>
                  <a:pt x="2575863" y="1533624"/>
                </a:lnTo>
                <a:lnTo>
                  <a:pt x="2556551" y="1540772"/>
                </a:lnTo>
                <a:lnTo>
                  <a:pt x="2544647" y="1544743"/>
                </a:lnTo>
                <a:lnTo>
                  <a:pt x="2537239" y="1550832"/>
                </a:lnTo>
                <a:lnTo>
                  <a:pt x="2530361" y="1557185"/>
                </a:lnTo>
                <a:lnTo>
                  <a:pt x="2530361" y="1564598"/>
                </a:lnTo>
                <a:lnTo>
                  <a:pt x="2530626" y="1571746"/>
                </a:lnTo>
                <a:lnTo>
                  <a:pt x="2531155" y="1579159"/>
                </a:lnTo>
                <a:lnTo>
                  <a:pt x="2531948" y="1586042"/>
                </a:lnTo>
                <a:lnTo>
                  <a:pt x="2534858" y="1597690"/>
                </a:lnTo>
                <a:lnTo>
                  <a:pt x="2536975" y="1608809"/>
                </a:lnTo>
                <a:lnTo>
                  <a:pt x="2541472" y="1631577"/>
                </a:lnTo>
                <a:lnTo>
                  <a:pt x="2545705" y="1654344"/>
                </a:lnTo>
                <a:lnTo>
                  <a:pt x="2550202" y="1676847"/>
                </a:lnTo>
                <a:lnTo>
                  <a:pt x="2550996" y="1679759"/>
                </a:lnTo>
                <a:lnTo>
                  <a:pt x="2552054" y="1681877"/>
                </a:lnTo>
                <a:lnTo>
                  <a:pt x="2553906" y="1683995"/>
                </a:lnTo>
                <a:lnTo>
                  <a:pt x="2555758" y="1685583"/>
                </a:lnTo>
                <a:lnTo>
                  <a:pt x="2559990" y="1689025"/>
                </a:lnTo>
                <a:lnTo>
                  <a:pt x="2562107" y="1690613"/>
                </a:lnTo>
                <a:lnTo>
                  <a:pt x="2564223" y="1692466"/>
                </a:lnTo>
                <a:lnTo>
                  <a:pt x="2571101" y="1689819"/>
                </a:lnTo>
                <a:lnTo>
                  <a:pt x="2578244" y="1687966"/>
                </a:lnTo>
                <a:lnTo>
                  <a:pt x="2585387" y="1685054"/>
                </a:lnTo>
                <a:lnTo>
                  <a:pt x="2593059" y="1682141"/>
                </a:lnTo>
                <a:lnTo>
                  <a:pt x="2604963" y="1678170"/>
                </a:lnTo>
                <a:lnTo>
                  <a:pt x="2609196" y="1676317"/>
                </a:lnTo>
                <a:lnTo>
                  <a:pt x="2613429" y="1674729"/>
                </a:lnTo>
                <a:lnTo>
                  <a:pt x="2622424" y="1671552"/>
                </a:lnTo>
                <a:lnTo>
                  <a:pt x="2631418" y="1668905"/>
                </a:lnTo>
                <a:lnTo>
                  <a:pt x="2640148" y="1665728"/>
                </a:lnTo>
                <a:lnTo>
                  <a:pt x="2648878" y="1662551"/>
                </a:lnTo>
                <a:lnTo>
                  <a:pt x="2652846" y="1660698"/>
                </a:lnTo>
                <a:lnTo>
                  <a:pt x="2657079" y="1658580"/>
                </a:lnTo>
                <a:lnTo>
                  <a:pt x="2661047" y="1656462"/>
                </a:lnTo>
                <a:lnTo>
                  <a:pt x="2664751" y="1653815"/>
                </a:lnTo>
                <a:lnTo>
                  <a:pt x="2668455" y="1651167"/>
                </a:lnTo>
                <a:lnTo>
                  <a:pt x="2671629" y="1647990"/>
                </a:lnTo>
                <a:lnTo>
                  <a:pt x="2673481" y="1642960"/>
                </a:lnTo>
                <a:lnTo>
                  <a:pt x="2675068" y="1638195"/>
                </a:lnTo>
                <a:lnTo>
                  <a:pt x="2670307" y="1616222"/>
                </a:lnTo>
                <a:lnTo>
                  <a:pt x="2665280" y="1594249"/>
                </a:lnTo>
                <a:lnTo>
                  <a:pt x="2663693" y="1586042"/>
                </a:lnTo>
                <a:lnTo>
                  <a:pt x="2661577" y="1578100"/>
                </a:lnTo>
                <a:lnTo>
                  <a:pt x="2657608" y="1560098"/>
                </a:lnTo>
                <a:lnTo>
                  <a:pt x="2653640" y="1541831"/>
                </a:lnTo>
                <a:lnTo>
                  <a:pt x="2652053" y="1535742"/>
                </a:lnTo>
                <a:lnTo>
                  <a:pt x="2650730" y="1529388"/>
                </a:lnTo>
                <a:lnTo>
                  <a:pt x="2648878" y="1523299"/>
                </a:lnTo>
                <a:lnTo>
                  <a:pt x="2646762" y="1517475"/>
                </a:lnTo>
                <a:lnTo>
                  <a:pt x="2633799" y="1512180"/>
                </a:lnTo>
                <a:close/>
                <a:moveTo>
                  <a:pt x="2342797" y="1510856"/>
                </a:moveTo>
                <a:lnTo>
                  <a:pt x="2340416" y="1511651"/>
                </a:lnTo>
                <a:lnTo>
                  <a:pt x="2337771" y="1512445"/>
                </a:lnTo>
                <a:lnTo>
                  <a:pt x="2321104" y="1518798"/>
                </a:lnTo>
                <a:lnTo>
                  <a:pt x="2304173" y="1525152"/>
                </a:lnTo>
                <a:lnTo>
                  <a:pt x="2270576" y="1538124"/>
                </a:lnTo>
                <a:lnTo>
                  <a:pt x="2263433" y="1541301"/>
                </a:lnTo>
                <a:lnTo>
                  <a:pt x="2259994" y="1542890"/>
                </a:lnTo>
                <a:lnTo>
                  <a:pt x="2256555" y="1545007"/>
                </a:lnTo>
                <a:lnTo>
                  <a:pt x="2253380" y="1547390"/>
                </a:lnTo>
                <a:lnTo>
                  <a:pt x="2252322" y="1548714"/>
                </a:lnTo>
                <a:lnTo>
                  <a:pt x="2250999" y="1550302"/>
                </a:lnTo>
                <a:lnTo>
                  <a:pt x="2250205" y="1551891"/>
                </a:lnTo>
                <a:lnTo>
                  <a:pt x="2248883" y="1553479"/>
                </a:lnTo>
                <a:lnTo>
                  <a:pt x="2248354" y="1555332"/>
                </a:lnTo>
                <a:lnTo>
                  <a:pt x="2247825" y="1557185"/>
                </a:lnTo>
                <a:lnTo>
                  <a:pt x="2247560" y="1561951"/>
                </a:lnTo>
                <a:lnTo>
                  <a:pt x="2247560" y="1566716"/>
                </a:lnTo>
                <a:lnTo>
                  <a:pt x="2247825" y="1571216"/>
                </a:lnTo>
                <a:lnTo>
                  <a:pt x="2248089" y="1575982"/>
                </a:lnTo>
                <a:lnTo>
                  <a:pt x="2248883" y="1585248"/>
                </a:lnTo>
                <a:lnTo>
                  <a:pt x="2250470" y="1594513"/>
                </a:lnTo>
                <a:lnTo>
                  <a:pt x="2251528" y="1603779"/>
                </a:lnTo>
                <a:lnTo>
                  <a:pt x="2252851" y="1613045"/>
                </a:lnTo>
                <a:lnTo>
                  <a:pt x="2253380" y="1622311"/>
                </a:lnTo>
                <a:lnTo>
                  <a:pt x="2253645" y="1627076"/>
                </a:lnTo>
                <a:lnTo>
                  <a:pt x="2253645" y="1631577"/>
                </a:lnTo>
                <a:lnTo>
                  <a:pt x="2256290" y="1635283"/>
                </a:lnTo>
                <a:lnTo>
                  <a:pt x="2257613" y="1636871"/>
                </a:lnTo>
                <a:lnTo>
                  <a:pt x="2259200" y="1638460"/>
                </a:lnTo>
                <a:lnTo>
                  <a:pt x="2260787" y="1640313"/>
                </a:lnTo>
                <a:lnTo>
                  <a:pt x="2262375" y="1641372"/>
                </a:lnTo>
                <a:lnTo>
                  <a:pt x="2264756" y="1641901"/>
                </a:lnTo>
                <a:lnTo>
                  <a:pt x="2265814" y="1642166"/>
                </a:lnTo>
                <a:lnTo>
                  <a:pt x="2266872" y="1641901"/>
                </a:lnTo>
                <a:lnTo>
                  <a:pt x="2271634" y="1641637"/>
                </a:lnTo>
                <a:lnTo>
                  <a:pt x="2276396" y="1640842"/>
                </a:lnTo>
                <a:lnTo>
                  <a:pt x="2281157" y="1639254"/>
                </a:lnTo>
                <a:lnTo>
                  <a:pt x="2285655" y="1637930"/>
                </a:lnTo>
                <a:lnTo>
                  <a:pt x="2294649" y="1634224"/>
                </a:lnTo>
                <a:lnTo>
                  <a:pt x="2299147" y="1632636"/>
                </a:lnTo>
                <a:lnTo>
                  <a:pt x="2303909" y="1631047"/>
                </a:lnTo>
                <a:lnTo>
                  <a:pt x="2311316" y="1628135"/>
                </a:lnTo>
                <a:lnTo>
                  <a:pt x="2318723" y="1624958"/>
                </a:lnTo>
                <a:lnTo>
                  <a:pt x="2328776" y="1621517"/>
                </a:lnTo>
                <a:lnTo>
                  <a:pt x="2338829" y="1618075"/>
                </a:lnTo>
                <a:lnTo>
                  <a:pt x="2343591" y="1616222"/>
                </a:lnTo>
                <a:lnTo>
                  <a:pt x="2348617" y="1614104"/>
                </a:lnTo>
                <a:lnTo>
                  <a:pt x="2353379" y="1611986"/>
                </a:lnTo>
                <a:lnTo>
                  <a:pt x="2357876" y="1609339"/>
                </a:lnTo>
                <a:lnTo>
                  <a:pt x="2359463" y="1608280"/>
                </a:lnTo>
                <a:lnTo>
                  <a:pt x="2360786" y="1607486"/>
                </a:lnTo>
                <a:lnTo>
                  <a:pt x="2362903" y="1604838"/>
                </a:lnTo>
                <a:lnTo>
                  <a:pt x="2364754" y="1602191"/>
                </a:lnTo>
                <a:lnTo>
                  <a:pt x="2366077" y="1599279"/>
                </a:lnTo>
                <a:lnTo>
                  <a:pt x="2367135" y="1596102"/>
                </a:lnTo>
                <a:lnTo>
                  <a:pt x="2367929" y="1593190"/>
                </a:lnTo>
                <a:lnTo>
                  <a:pt x="2369516" y="1586571"/>
                </a:lnTo>
                <a:lnTo>
                  <a:pt x="2368458" y="1583130"/>
                </a:lnTo>
                <a:lnTo>
                  <a:pt x="2367400" y="1579688"/>
                </a:lnTo>
                <a:lnTo>
                  <a:pt x="2366077" y="1572275"/>
                </a:lnTo>
                <a:lnTo>
                  <a:pt x="2364754" y="1565128"/>
                </a:lnTo>
                <a:lnTo>
                  <a:pt x="2363167" y="1557980"/>
                </a:lnTo>
                <a:lnTo>
                  <a:pt x="2360522" y="1533094"/>
                </a:lnTo>
                <a:lnTo>
                  <a:pt x="2358405" y="1524358"/>
                </a:lnTo>
                <a:lnTo>
                  <a:pt x="2356553" y="1515622"/>
                </a:lnTo>
                <a:lnTo>
                  <a:pt x="2352056" y="1513504"/>
                </a:lnTo>
                <a:lnTo>
                  <a:pt x="2349940" y="1512710"/>
                </a:lnTo>
                <a:lnTo>
                  <a:pt x="2347559" y="1511915"/>
                </a:lnTo>
                <a:lnTo>
                  <a:pt x="2345178" y="1511386"/>
                </a:lnTo>
                <a:lnTo>
                  <a:pt x="2342797" y="1510856"/>
                </a:lnTo>
                <a:close/>
                <a:moveTo>
                  <a:pt x="2484859" y="1494707"/>
                </a:moveTo>
                <a:lnTo>
                  <a:pt x="2480626" y="1495502"/>
                </a:lnTo>
                <a:lnTo>
                  <a:pt x="2476129" y="1496296"/>
                </a:lnTo>
                <a:lnTo>
                  <a:pt x="2467399" y="1498943"/>
                </a:lnTo>
                <a:lnTo>
                  <a:pt x="2458933" y="1501855"/>
                </a:lnTo>
                <a:lnTo>
                  <a:pt x="2450468" y="1505032"/>
                </a:lnTo>
                <a:lnTo>
                  <a:pt x="2433272" y="1511915"/>
                </a:lnTo>
                <a:lnTo>
                  <a:pt x="2424807" y="1515092"/>
                </a:lnTo>
                <a:lnTo>
                  <a:pt x="2416606" y="1518269"/>
                </a:lnTo>
                <a:lnTo>
                  <a:pt x="2408669" y="1521446"/>
                </a:lnTo>
                <a:lnTo>
                  <a:pt x="2400733" y="1524093"/>
                </a:lnTo>
                <a:lnTo>
                  <a:pt x="2397294" y="1525946"/>
                </a:lnTo>
                <a:lnTo>
                  <a:pt x="2393326" y="1527800"/>
                </a:lnTo>
                <a:lnTo>
                  <a:pt x="2389886" y="1529917"/>
                </a:lnTo>
                <a:lnTo>
                  <a:pt x="2386447" y="1532565"/>
                </a:lnTo>
                <a:lnTo>
                  <a:pt x="2385125" y="1533889"/>
                </a:lnTo>
                <a:lnTo>
                  <a:pt x="2384066" y="1535742"/>
                </a:lnTo>
                <a:lnTo>
                  <a:pt x="2383008" y="1537330"/>
                </a:lnTo>
                <a:lnTo>
                  <a:pt x="2381950" y="1539183"/>
                </a:lnTo>
                <a:lnTo>
                  <a:pt x="2381421" y="1541036"/>
                </a:lnTo>
                <a:lnTo>
                  <a:pt x="2381156" y="1542890"/>
                </a:lnTo>
                <a:lnTo>
                  <a:pt x="2380892" y="1547125"/>
                </a:lnTo>
                <a:lnTo>
                  <a:pt x="2380892" y="1551096"/>
                </a:lnTo>
                <a:lnTo>
                  <a:pt x="2381421" y="1555332"/>
                </a:lnTo>
                <a:lnTo>
                  <a:pt x="2382744" y="1563010"/>
                </a:lnTo>
                <a:lnTo>
                  <a:pt x="2383802" y="1570422"/>
                </a:lnTo>
                <a:lnTo>
                  <a:pt x="2384860" y="1578100"/>
                </a:lnTo>
                <a:lnTo>
                  <a:pt x="2386712" y="1592660"/>
                </a:lnTo>
                <a:lnTo>
                  <a:pt x="2388035" y="1600073"/>
                </a:lnTo>
                <a:lnTo>
                  <a:pt x="2389093" y="1607486"/>
                </a:lnTo>
                <a:lnTo>
                  <a:pt x="2390680" y="1614369"/>
                </a:lnTo>
                <a:lnTo>
                  <a:pt x="2393061" y="1621781"/>
                </a:lnTo>
                <a:lnTo>
                  <a:pt x="2393590" y="1623105"/>
                </a:lnTo>
                <a:lnTo>
                  <a:pt x="2394119" y="1624164"/>
                </a:lnTo>
                <a:lnTo>
                  <a:pt x="2395177" y="1625223"/>
                </a:lnTo>
                <a:lnTo>
                  <a:pt x="2395971" y="1626282"/>
                </a:lnTo>
                <a:lnTo>
                  <a:pt x="2397294" y="1627076"/>
                </a:lnTo>
                <a:lnTo>
                  <a:pt x="2398352" y="1627606"/>
                </a:lnTo>
                <a:lnTo>
                  <a:pt x="2400997" y="1628135"/>
                </a:lnTo>
                <a:lnTo>
                  <a:pt x="2403907" y="1628665"/>
                </a:lnTo>
                <a:lnTo>
                  <a:pt x="2406817" y="1628400"/>
                </a:lnTo>
                <a:lnTo>
                  <a:pt x="2409727" y="1628135"/>
                </a:lnTo>
                <a:lnTo>
                  <a:pt x="2412373" y="1627606"/>
                </a:lnTo>
                <a:lnTo>
                  <a:pt x="2422426" y="1624164"/>
                </a:lnTo>
                <a:lnTo>
                  <a:pt x="2432214" y="1620458"/>
                </a:lnTo>
                <a:lnTo>
                  <a:pt x="2451526" y="1613310"/>
                </a:lnTo>
                <a:lnTo>
                  <a:pt x="2460256" y="1610133"/>
                </a:lnTo>
                <a:lnTo>
                  <a:pt x="2468986" y="1607221"/>
                </a:lnTo>
                <a:lnTo>
                  <a:pt x="2479303" y="1603250"/>
                </a:lnTo>
                <a:lnTo>
                  <a:pt x="2489621" y="1599808"/>
                </a:lnTo>
                <a:lnTo>
                  <a:pt x="2494647" y="1596631"/>
                </a:lnTo>
                <a:lnTo>
                  <a:pt x="2497293" y="1595043"/>
                </a:lnTo>
                <a:lnTo>
                  <a:pt x="2499674" y="1593454"/>
                </a:lnTo>
                <a:lnTo>
                  <a:pt x="2502054" y="1591337"/>
                </a:lnTo>
                <a:lnTo>
                  <a:pt x="2503906" y="1589219"/>
                </a:lnTo>
                <a:lnTo>
                  <a:pt x="2505494" y="1586571"/>
                </a:lnTo>
                <a:lnTo>
                  <a:pt x="2506816" y="1583924"/>
                </a:lnTo>
                <a:lnTo>
                  <a:pt x="2507345" y="1580482"/>
                </a:lnTo>
                <a:lnTo>
                  <a:pt x="2507610" y="1577041"/>
                </a:lnTo>
                <a:lnTo>
                  <a:pt x="2507345" y="1573864"/>
                </a:lnTo>
                <a:lnTo>
                  <a:pt x="2507345" y="1570422"/>
                </a:lnTo>
                <a:lnTo>
                  <a:pt x="2506552" y="1564069"/>
                </a:lnTo>
                <a:lnTo>
                  <a:pt x="2505494" y="1557450"/>
                </a:lnTo>
                <a:lnTo>
                  <a:pt x="2503906" y="1550302"/>
                </a:lnTo>
                <a:lnTo>
                  <a:pt x="2502584" y="1543154"/>
                </a:lnTo>
                <a:lnTo>
                  <a:pt x="2499938" y="1529123"/>
                </a:lnTo>
                <a:lnTo>
                  <a:pt x="2497293" y="1514827"/>
                </a:lnTo>
                <a:lnTo>
                  <a:pt x="2495705" y="1507944"/>
                </a:lnTo>
                <a:lnTo>
                  <a:pt x="2494118" y="1501061"/>
                </a:lnTo>
                <a:lnTo>
                  <a:pt x="2484859" y="1494707"/>
                </a:lnTo>
                <a:close/>
                <a:moveTo>
                  <a:pt x="2202587" y="1483588"/>
                </a:moveTo>
                <a:lnTo>
                  <a:pt x="2184333" y="1491001"/>
                </a:lnTo>
                <a:lnTo>
                  <a:pt x="2165815" y="1498678"/>
                </a:lnTo>
                <a:lnTo>
                  <a:pt x="2147297" y="1505562"/>
                </a:lnTo>
                <a:lnTo>
                  <a:pt x="2128778" y="1512710"/>
                </a:lnTo>
                <a:lnTo>
                  <a:pt x="2126397" y="1514033"/>
                </a:lnTo>
                <a:lnTo>
                  <a:pt x="2124016" y="1515357"/>
                </a:lnTo>
                <a:lnTo>
                  <a:pt x="2122165" y="1517210"/>
                </a:lnTo>
                <a:lnTo>
                  <a:pt x="2120048" y="1519063"/>
                </a:lnTo>
                <a:lnTo>
                  <a:pt x="2118461" y="1521446"/>
                </a:lnTo>
                <a:lnTo>
                  <a:pt x="2116874" y="1523299"/>
                </a:lnTo>
                <a:lnTo>
                  <a:pt x="2115551" y="1525682"/>
                </a:lnTo>
                <a:lnTo>
                  <a:pt x="2114493" y="1528064"/>
                </a:lnTo>
                <a:lnTo>
                  <a:pt x="2113699" y="1530712"/>
                </a:lnTo>
                <a:lnTo>
                  <a:pt x="2112905" y="1533094"/>
                </a:lnTo>
                <a:lnTo>
                  <a:pt x="2112641" y="1535742"/>
                </a:lnTo>
                <a:lnTo>
                  <a:pt x="2112376" y="1538389"/>
                </a:lnTo>
                <a:lnTo>
                  <a:pt x="2112641" y="1541036"/>
                </a:lnTo>
                <a:lnTo>
                  <a:pt x="2112905" y="1543684"/>
                </a:lnTo>
                <a:lnTo>
                  <a:pt x="2113434" y="1546596"/>
                </a:lnTo>
                <a:lnTo>
                  <a:pt x="2114493" y="1548979"/>
                </a:lnTo>
                <a:lnTo>
                  <a:pt x="2115286" y="1561156"/>
                </a:lnTo>
                <a:lnTo>
                  <a:pt x="2115815" y="1573334"/>
                </a:lnTo>
                <a:lnTo>
                  <a:pt x="2117138" y="1585248"/>
                </a:lnTo>
                <a:lnTo>
                  <a:pt x="2117667" y="1591072"/>
                </a:lnTo>
                <a:lnTo>
                  <a:pt x="2118725" y="1597161"/>
                </a:lnTo>
                <a:lnTo>
                  <a:pt x="2120577" y="1608544"/>
                </a:lnTo>
                <a:lnTo>
                  <a:pt x="2127455" y="1608809"/>
                </a:lnTo>
                <a:lnTo>
                  <a:pt x="2130366" y="1609074"/>
                </a:lnTo>
                <a:lnTo>
                  <a:pt x="2133805" y="1609074"/>
                </a:lnTo>
                <a:lnTo>
                  <a:pt x="2136979" y="1608809"/>
                </a:lnTo>
                <a:lnTo>
                  <a:pt x="2140418" y="1608280"/>
                </a:lnTo>
                <a:lnTo>
                  <a:pt x="2143328" y="1607486"/>
                </a:lnTo>
                <a:lnTo>
                  <a:pt x="2146238" y="1606162"/>
                </a:lnTo>
                <a:lnTo>
                  <a:pt x="2162905" y="1599543"/>
                </a:lnTo>
                <a:lnTo>
                  <a:pt x="2179836" y="1593454"/>
                </a:lnTo>
                <a:lnTo>
                  <a:pt x="2196238" y="1586836"/>
                </a:lnTo>
                <a:lnTo>
                  <a:pt x="2204703" y="1583659"/>
                </a:lnTo>
                <a:lnTo>
                  <a:pt x="2212904" y="1579953"/>
                </a:lnTo>
                <a:lnTo>
                  <a:pt x="2215814" y="1578629"/>
                </a:lnTo>
                <a:lnTo>
                  <a:pt x="2218724" y="1576247"/>
                </a:lnTo>
                <a:lnTo>
                  <a:pt x="2221105" y="1573864"/>
                </a:lnTo>
                <a:lnTo>
                  <a:pt x="2222957" y="1571216"/>
                </a:lnTo>
                <a:lnTo>
                  <a:pt x="2224280" y="1568040"/>
                </a:lnTo>
                <a:lnTo>
                  <a:pt x="2225867" y="1565128"/>
                </a:lnTo>
                <a:lnTo>
                  <a:pt x="2226925" y="1561686"/>
                </a:lnTo>
                <a:lnTo>
                  <a:pt x="2227719" y="1558509"/>
                </a:lnTo>
                <a:lnTo>
                  <a:pt x="2226132" y="1550302"/>
                </a:lnTo>
                <a:lnTo>
                  <a:pt x="2224809" y="1541566"/>
                </a:lnTo>
                <a:lnTo>
                  <a:pt x="2222957" y="1524358"/>
                </a:lnTo>
                <a:lnTo>
                  <a:pt x="2222163" y="1516151"/>
                </a:lnTo>
                <a:lnTo>
                  <a:pt x="2221105" y="1507415"/>
                </a:lnTo>
                <a:lnTo>
                  <a:pt x="2219518" y="1498943"/>
                </a:lnTo>
                <a:lnTo>
                  <a:pt x="2217666" y="1490472"/>
                </a:lnTo>
                <a:lnTo>
                  <a:pt x="2217402" y="1489148"/>
                </a:lnTo>
                <a:lnTo>
                  <a:pt x="2217137" y="1488089"/>
                </a:lnTo>
                <a:lnTo>
                  <a:pt x="2216608" y="1486765"/>
                </a:lnTo>
                <a:lnTo>
                  <a:pt x="2215550" y="1485971"/>
                </a:lnTo>
                <a:lnTo>
                  <a:pt x="2214756" y="1485442"/>
                </a:lnTo>
                <a:lnTo>
                  <a:pt x="2213962" y="1484912"/>
                </a:lnTo>
                <a:lnTo>
                  <a:pt x="2211846" y="1484383"/>
                </a:lnTo>
                <a:lnTo>
                  <a:pt x="2209465" y="1484118"/>
                </a:lnTo>
                <a:lnTo>
                  <a:pt x="2207349" y="1483853"/>
                </a:lnTo>
                <a:lnTo>
                  <a:pt x="2204703" y="1483853"/>
                </a:lnTo>
                <a:lnTo>
                  <a:pt x="2202587" y="1483588"/>
                </a:lnTo>
                <a:close/>
                <a:moveTo>
                  <a:pt x="2075340" y="1483324"/>
                </a:moveTo>
                <a:lnTo>
                  <a:pt x="2072694" y="1483853"/>
                </a:lnTo>
                <a:lnTo>
                  <a:pt x="2070049" y="1484383"/>
                </a:lnTo>
                <a:lnTo>
                  <a:pt x="2067139" y="1485442"/>
                </a:lnTo>
                <a:lnTo>
                  <a:pt x="2061583" y="1487824"/>
                </a:lnTo>
                <a:lnTo>
                  <a:pt x="2056292" y="1490207"/>
                </a:lnTo>
                <a:lnTo>
                  <a:pt x="2051001" y="1492854"/>
                </a:lnTo>
                <a:lnTo>
                  <a:pt x="2048356" y="1493648"/>
                </a:lnTo>
                <a:lnTo>
                  <a:pt x="2045975" y="1494443"/>
                </a:lnTo>
                <a:lnTo>
                  <a:pt x="2038303" y="1497619"/>
                </a:lnTo>
                <a:lnTo>
                  <a:pt x="2030102" y="1500532"/>
                </a:lnTo>
                <a:lnTo>
                  <a:pt x="2022430" y="1503444"/>
                </a:lnTo>
                <a:lnTo>
                  <a:pt x="2014494" y="1506091"/>
                </a:lnTo>
                <a:lnTo>
                  <a:pt x="2010525" y="1507944"/>
                </a:lnTo>
                <a:lnTo>
                  <a:pt x="2006557" y="1509533"/>
                </a:lnTo>
                <a:lnTo>
                  <a:pt x="2003118" y="1511651"/>
                </a:lnTo>
                <a:lnTo>
                  <a:pt x="1999415" y="1513768"/>
                </a:lnTo>
                <a:lnTo>
                  <a:pt x="1995975" y="1516151"/>
                </a:lnTo>
                <a:lnTo>
                  <a:pt x="1993065" y="1518798"/>
                </a:lnTo>
                <a:lnTo>
                  <a:pt x="1989891" y="1521711"/>
                </a:lnTo>
                <a:lnTo>
                  <a:pt x="1986981" y="1524887"/>
                </a:lnTo>
                <a:lnTo>
                  <a:pt x="1986981" y="1534153"/>
                </a:lnTo>
                <a:lnTo>
                  <a:pt x="1987245" y="1543684"/>
                </a:lnTo>
                <a:lnTo>
                  <a:pt x="1987510" y="1562480"/>
                </a:lnTo>
                <a:lnTo>
                  <a:pt x="1988568" y="1567510"/>
                </a:lnTo>
                <a:lnTo>
                  <a:pt x="1989362" y="1572540"/>
                </a:lnTo>
                <a:lnTo>
                  <a:pt x="1990155" y="1583130"/>
                </a:lnTo>
                <a:lnTo>
                  <a:pt x="1990684" y="1593190"/>
                </a:lnTo>
                <a:lnTo>
                  <a:pt x="1991214" y="1603514"/>
                </a:lnTo>
                <a:lnTo>
                  <a:pt x="1993330" y="1604309"/>
                </a:lnTo>
                <a:lnTo>
                  <a:pt x="1994917" y="1605103"/>
                </a:lnTo>
                <a:lnTo>
                  <a:pt x="1998885" y="1605897"/>
                </a:lnTo>
                <a:lnTo>
                  <a:pt x="2002589" y="1606162"/>
                </a:lnTo>
                <a:lnTo>
                  <a:pt x="2006028" y="1605897"/>
                </a:lnTo>
                <a:lnTo>
                  <a:pt x="2009732" y="1605103"/>
                </a:lnTo>
                <a:lnTo>
                  <a:pt x="2013436" y="1604309"/>
                </a:lnTo>
                <a:lnTo>
                  <a:pt x="2017139" y="1602985"/>
                </a:lnTo>
                <a:lnTo>
                  <a:pt x="2020578" y="1601132"/>
                </a:lnTo>
                <a:lnTo>
                  <a:pt x="2030631" y="1597425"/>
                </a:lnTo>
                <a:lnTo>
                  <a:pt x="2040948" y="1593190"/>
                </a:lnTo>
                <a:lnTo>
                  <a:pt x="2061054" y="1585512"/>
                </a:lnTo>
                <a:lnTo>
                  <a:pt x="2066610" y="1583659"/>
                </a:lnTo>
                <a:lnTo>
                  <a:pt x="2072694" y="1581012"/>
                </a:lnTo>
                <a:lnTo>
                  <a:pt x="2078779" y="1578364"/>
                </a:lnTo>
                <a:lnTo>
                  <a:pt x="2081424" y="1576511"/>
                </a:lnTo>
                <a:lnTo>
                  <a:pt x="2084334" y="1574923"/>
                </a:lnTo>
                <a:lnTo>
                  <a:pt x="2086451" y="1572805"/>
                </a:lnTo>
                <a:lnTo>
                  <a:pt x="2088831" y="1570687"/>
                </a:lnTo>
                <a:lnTo>
                  <a:pt x="2090683" y="1568569"/>
                </a:lnTo>
                <a:lnTo>
                  <a:pt x="2092271" y="1565922"/>
                </a:lnTo>
                <a:lnTo>
                  <a:pt x="2093593" y="1563010"/>
                </a:lnTo>
                <a:lnTo>
                  <a:pt x="2094387" y="1560098"/>
                </a:lnTo>
                <a:lnTo>
                  <a:pt x="2094652" y="1556921"/>
                </a:lnTo>
                <a:lnTo>
                  <a:pt x="2094387" y="1553214"/>
                </a:lnTo>
                <a:lnTo>
                  <a:pt x="2093329" y="1545272"/>
                </a:lnTo>
                <a:lnTo>
                  <a:pt x="2092800" y="1537065"/>
                </a:lnTo>
                <a:lnTo>
                  <a:pt x="2091742" y="1520387"/>
                </a:lnTo>
                <a:lnTo>
                  <a:pt x="2091212" y="1512445"/>
                </a:lnTo>
                <a:lnTo>
                  <a:pt x="2090419" y="1503973"/>
                </a:lnTo>
                <a:lnTo>
                  <a:pt x="2089361" y="1495766"/>
                </a:lnTo>
                <a:lnTo>
                  <a:pt x="2088567" y="1491795"/>
                </a:lnTo>
                <a:lnTo>
                  <a:pt x="2087244" y="1488089"/>
                </a:lnTo>
                <a:lnTo>
                  <a:pt x="2085128" y="1485971"/>
                </a:lnTo>
                <a:lnTo>
                  <a:pt x="2082747" y="1484647"/>
                </a:lnTo>
                <a:lnTo>
                  <a:pt x="2080366" y="1483853"/>
                </a:lnTo>
                <a:lnTo>
                  <a:pt x="2077721" y="1483324"/>
                </a:lnTo>
                <a:lnTo>
                  <a:pt x="2075340" y="1483324"/>
                </a:lnTo>
                <a:close/>
                <a:moveTo>
                  <a:pt x="1956822" y="1446525"/>
                </a:moveTo>
                <a:lnTo>
                  <a:pt x="1944389" y="1447319"/>
                </a:lnTo>
                <a:lnTo>
                  <a:pt x="1928516" y="1454467"/>
                </a:lnTo>
                <a:lnTo>
                  <a:pt x="1912643" y="1461086"/>
                </a:lnTo>
                <a:lnTo>
                  <a:pt x="1896241" y="1467439"/>
                </a:lnTo>
                <a:lnTo>
                  <a:pt x="1880104" y="1473528"/>
                </a:lnTo>
                <a:lnTo>
                  <a:pt x="1875077" y="1477235"/>
                </a:lnTo>
                <a:lnTo>
                  <a:pt x="1872432" y="1479353"/>
                </a:lnTo>
                <a:lnTo>
                  <a:pt x="1870315" y="1481471"/>
                </a:lnTo>
                <a:lnTo>
                  <a:pt x="1867934" y="1483853"/>
                </a:lnTo>
                <a:lnTo>
                  <a:pt x="1866347" y="1486501"/>
                </a:lnTo>
                <a:lnTo>
                  <a:pt x="1865818" y="1488089"/>
                </a:lnTo>
                <a:lnTo>
                  <a:pt x="1865289" y="1489413"/>
                </a:lnTo>
                <a:lnTo>
                  <a:pt x="1865289" y="1491001"/>
                </a:lnTo>
                <a:lnTo>
                  <a:pt x="1865024" y="1492854"/>
                </a:lnTo>
                <a:lnTo>
                  <a:pt x="1865289" y="1510592"/>
                </a:lnTo>
                <a:lnTo>
                  <a:pt x="1865289" y="1528329"/>
                </a:lnTo>
                <a:lnTo>
                  <a:pt x="1865818" y="1546066"/>
                </a:lnTo>
                <a:lnTo>
                  <a:pt x="1866083" y="1555068"/>
                </a:lnTo>
                <a:lnTo>
                  <a:pt x="1866876" y="1563804"/>
                </a:lnTo>
                <a:lnTo>
                  <a:pt x="1870051" y="1564333"/>
                </a:lnTo>
                <a:lnTo>
                  <a:pt x="1872696" y="1564598"/>
                </a:lnTo>
                <a:lnTo>
                  <a:pt x="1875871" y="1564598"/>
                </a:lnTo>
                <a:lnTo>
                  <a:pt x="1878516" y="1564333"/>
                </a:lnTo>
                <a:lnTo>
                  <a:pt x="1881691" y="1563804"/>
                </a:lnTo>
                <a:lnTo>
                  <a:pt x="1884601" y="1563010"/>
                </a:lnTo>
                <a:lnTo>
                  <a:pt x="1890156" y="1561421"/>
                </a:lnTo>
                <a:lnTo>
                  <a:pt x="1895447" y="1559303"/>
                </a:lnTo>
                <a:lnTo>
                  <a:pt x="1901003" y="1556921"/>
                </a:lnTo>
                <a:lnTo>
                  <a:pt x="1906558" y="1554803"/>
                </a:lnTo>
                <a:lnTo>
                  <a:pt x="1911849" y="1552420"/>
                </a:lnTo>
                <a:lnTo>
                  <a:pt x="1936452" y="1543154"/>
                </a:lnTo>
                <a:lnTo>
                  <a:pt x="1941743" y="1541301"/>
                </a:lnTo>
                <a:lnTo>
                  <a:pt x="1946770" y="1538919"/>
                </a:lnTo>
                <a:lnTo>
                  <a:pt x="1951796" y="1536271"/>
                </a:lnTo>
                <a:lnTo>
                  <a:pt x="1954177" y="1534683"/>
                </a:lnTo>
                <a:lnTo>
                  <a:pt x="1956293" y="1533094"/>
                </a:lnTo>
                <a:lnTo>
                  <a:pt x="1958410" y="1531241"/>
                </a:lnTo>
                <a:lnTo>
                  <a:pt x="1960262" y="1529123"/>
                </a:lnTo>
                <a:lnTo>
                  <a:pt x="1961849" y="1527005"/>
                </a:lnTo>
                <a:lnTo>
                  <a:pt x="1963172" y="1524623"/>
                </a:lnTo>
                <a:lnTo>
                  <a:pt x="1964494" y="1522240"/>
                </a:lnTo>
                <a:lnTo>
                  <a:pt x="1965023" y="1519328"/>
                </a:lnTo>
                <a:lnTo>
                  <a:pt x="1965552" y="1516681"/>
                </a:lnTo>
                <a:lnTo>
                  <a:pt x="1965552" y="1513504"/>
                </a:lnTo>
                <a:lnTo>
                  <a:pt x="1963965" y="1498414"/>
                </a:lnTo>
                <a:lnTo>
                  <a:pt x="1963172" y="1483324"/>
                </a:lnTo>
                <a:lnTo>
                  <a:pt x="1962642" y="1468234"/>
                </a:lnTo>
                <a:lnTo>
                  <a:pt x="1962378" y="1452879"/>
                </a:lnTo>
                <a:lnTo>
                  <a:pt x="1956822" y="1446525"/>
                </a:lnTo>
                <a:close/>
                <a:moveTo>
                  <a:pt x="2329041" y="1405491"/>
                </a:moveTo>
                <a:lnTo>
                  <a:pt x="2325601" y="1405756"/>
                </a:lnTo>
                <a:lnTo>
                  <a:pt x="2322162" y="1406550"/>
                </a:lnTo>
                <a:lnTo>
                  <a:pt x="2318988" y="1407609"/>
                </a:lnTo>
                <a:lnTo>
                  <a:pt x="2284861" y="1421110"/>
                </a:lnTo>
                <a:lnTo>
                  <a:pt x="2250999" y="1434347"/>
                </a:lnTo>
                <a:lnTo>
                  <a:pt x="2247560" y="1435936"/>
                </a:lnTo>
                <a:lnTo>
                  <a:pt x="2244121" y="1438054"/>
                </a:lnTo>
                <a:lnTo>
                  <a:pt x="2241475" y="1440436"/>
                </a:lnTo>
                <a:lnTo>
                  <a:pt x="2238565" y="1443084"/>
                </a:lnTo>
                <a:lnTo>
                  <a:pt x="2236449" y="1446525"/>
                </a:lnTo>
                <a:lnTo>
                  <a:pt x="2235655" y="1447849"/>
                </a:lnTo>
                <a:lnTo>
                  <a:pt x="2234597" y="1449967"/>
                </a:lnTo>
                <a:lnTo>
                  <a:pt x="2234068" y="1451555"/>
                </a:lnTo>
                <a:lnTo>
                  <a:pt x="2233804" y="1453408"/>
                </a:lnTo>
                <a:lnTo>
                  <a:pt x="2233539" y="1455262"/>
                </a:lnTo>
                <a:lnTo>
                  <a:pt x="2233539" y="1457115"/>
                </a:lnTo>
                <a:lnTo>
                  <a:pt x="2237772" y="1491001"/>
                </a:lnTo>
                <a:lnTo>
                  <a:pt x="2242004" y="1525152"/>
                </a:lnTo>
                <a:lnTo>
                  <a:pt x="2251528" y="1532300"/>
                </a:lnTo>
                <a:lnTo>
                  <a:pt x="2256025" y="1531241"/>
                </a:lnTo>
                <a:lnTo>
                  <a:pt x="2260523" y="1529917"/>
                </a:lnTo>
                <a:lnTo>
                  <a:pt x="2269253" y="1527270"/>
                </a:lnTo>
                <a:lnTo>
                  <a:pt x="2277983" y="1523829"/>
                </a:lnTo>
                <a:lnTo>
                  <a:pt x="2286448" y="1520387"/>
                </a:lnTo>
                <a:lnTo>
                  <a:pt x="2306819" y="1512710"/>
                </a:lnTo>
                <a:lnTo>
                  <a:pt x="2318459" y="1508474"/>
                </a:lnTo>
                <a:lnTo>
                  <a:pt x="2324279" y="1506091"/>
                </a:lnTo>
                <a:lnTo>
                  <a:pt x="2330363" y="1503973"/>
                </a:lnTo>
                <a:lnTo>
                  <a:pt x="2335919" y="1501061"/>
                </a:lnTo>
                <a:lnTo>
                  <a:pt x="2341210" y="1498149"/>
                </a:lnTo>
                <a:lnTo>
                  <a:pt x="2343591" y="1496031"/>
                </a:lnTo>
                <a:lnTo>
                  <a:pt x="2345972" y="1494178"/>
                </a:lnTo>
                <a:lnTo>
                  <a:pt x="2348352" y="1492325"/>
                </a:lnTo>
                <a:lnTo>
                  <a:pt x="2350469" y="1489677"/>
                </a:lnTo>
                <a:lnTo>
                  <a:pt x="2350469" y="1480147"/>
                </a:lnTo>
                <a:lnTo>
                  <a:pt x="2350204" y="1470881"/>
                </a:lnTo>
                <a:lnTo>
                  <a:pt x="2349411" y="1461350"/>
                </a:lnTo>
                <a:lnTo>
                  <a:pt x="2347823" y="1451820"/>
                </a:lnTo>
                <a:lnTo>
                  <a:pt x="2346501" y="1442289"/>
                </a:lnTo>
                <a:lnTo>
                  <a:pt x="2344913" y="1433024"/>
                </a:lnTo>
                <a:lnTo>
                  <a:pt x="2341474" y="1414227"/>
                </a:lnTo>
                <a:lnTo>
                  <a:pt x="2341210" y="1412374"/>
                </a:lnTo>
                <a:lnTo>
                  <a:pt x="2340416" y="1410521"/>
                </a:lnTo>
                <a:lnTo>
                  <a:pt x="2339358" y="1409197"/>
                </a:lnTo>
                <a:lnTo>
                  <a:pt x="2338300" y="1408138"/>
                </a:lnTo>
                <a:lnTo>
                  <a:pt x="2336977" y="1407344"/>
                </a:lnTo>
                <a:lnTo>
                  <a:pt x="2335654" y="1406550"/>
                </a:lnTo>
                <a:lnTo>
                  <a:pt x="2334067" y="1406285"/>
                </a:lnTo>
                <a:lnTo>
                  <a:pt x="2332480" y="1405491"/>
                </a:lnTo>
                <a:lnTo>
                  <a:pt x="2329041" y="1405491"/>
                </a:lnTo>
                <a:close/>
                <a:moveTo>
                  <a:pt x="2460785" y="1386430"/>
                </a:moveTo>
                <a:lnTo>
                  <a:pt x="2455759" y="1386695"/>
                </a:lnTo>
                <a:lnTo>
                  <a:pt x="2440944" y="1393048"/>
                </a:lnTo>
                <a:lnTo>
                  <a:pt x="2431156" y="1397284"/>
                </a:lnTo>
                <a:lnTo>
                  <a:pt x="2421368" y="1400726"/>
                </a:lnTo>
                <a:lnTo>
                  <a:pt x="2401526" y="1407874"/>
                </a:lnTo>
                <a:lnTo>
                  <a:pt x="2392003" y="1411845"/>
                </a:lnTo>
                <a:lnTo>
                  <a:pt x="2387241" y="1413962"/>
                </a:lnTo>
                <a:lnTo>
                  <a:pt x="2382479" y="1416345"/>
                </a:lnTo>
                <a:lnTo>
                  <a:pt x="2377982" y="1418728"/>
                </a:lnTo>
                <a:lnTo>
                  <a:pt x="2373484" y="1421640"/>
                </a:lnTo>
                <a:lnTo>
                  <a:pt x="2368987" y="1424287"/>
                </a:lnTo>
                <a:lnTo>
                  <a:pt x="2365019" y="1427729"/>
                </a:lnTo>
                <a:lnTo>
                  <a:pt x="2364754" y="1438054"/>
                </a:lnTo>
                <a:lnTo>
                  <a:pt x="2365019" y="1448114"/>
                </a:lnTo>
                <a:lnTo>
                  <a:pt x="2366077" y="1458703"/>
                </a:lnTo>
                <a:lnTo>
                  <a:pt x="2367664" y="1468763"/>
                </a:lnTo>
                <a:lnTo>
                  <a:pt x="2371104" y="1489148"/>
                </a:lnTo>
                <a:lnTo>
                  <a:pt x="2374807" y="1509533"/>
                </a:lnTo>
                <a:lnTo>
                  <a:pt x="2384066" y="1515622"/>
                </a:lnTo>
                <a:lnTo>
                  <a:pt x="2389093" y="1514298"/>
                </a:lnTo>
                <a:lnTo>
                  <a:pt x="2394384" y="1512974"/>
                </a:lnTo>
                <a:lnTo>
                  <a:pt x="2404701" y="1509533"/>
                </a:lnTo>
                <a:lnTo>
                  <a:pt x="2414754" y="1505826"/>
                </a:lnTo>
                <a:lnTo>
                  <a:pt x="2424807" y="1502120"/>
                </a:lnTo>
                <a:lnTo>
                  <a:pt x="2436447" y="1497619"/>
                </a:lnTo>
                <a:lnTo>
                  <a:pt x="2448087" y="1493119"/>
                </a:lnTo>
                <a:lnTo>
                  <a:pt x="2459991" y="1488883"/>
                </a:lnTo>
                <a:lnTo>
                  <a:pt x="2471632" y="1484118"/>
                </a:lnTo>
                <a:lnTo>
                  <a:pt x="2474806" y="1482529"/>
                </a:lnTo>
                <a:lnTo>
                  <a:pt x="2477981" y="1480147"/>
                </a:lnTo>
                <a:lnTo>
                  <a:pt x="2480626" y="1477764"/>
                </a:lnTo>
                <a:lnTo>
                  <a:pt x="2483272" y="1474852"/>
                </a:lnTo>
                <a:lnTo>
                  <a:pt x="2485123" y="1471675"/>
                </a:lnTo>
                <a:lnTo>
                  <a:pt x="2485917" y="1470087"/>
                </a:lnTo>
                <a:lnTo>
                  <a:pt x="2486446" y="1468498"/>
                </a:lnTo>
                <a:lnTo>
                  <a:pt x="2486711" y="1466645"/>
                </a:lnTo>
                <a:lnTo>
                  <a:pt x="2487240" y="1464792"/>
                </a:lnTo>
                <a:lnTo>
                  <a:pt x="2487240" y="1462674"/>
                </a:lnTo>
                <a:lnTo>
                  <a:pt x="2487240" y="1461086"/>
                </a:lnTo>
                <a:lnTo>
                  <a:pt x="2484594" y="1445996"/>
                </a:lnTo>
                <a:lnTo>
                  <a:pt x="2481420" y="1431170"/>
                </a:lnTo>
                <a:lnTo>
                  <a:pt x="2478510" y="1416345"/>
                </a:lnTo>
                <a:lnTo>
                  <a:pt x="2475600" y="1400990"/>
                </a:lnTo>
                <a:lnTo>
                  <a:pt x="2474277" y="1392519"/>
                </a:lnTo>
                <a:lnTo>
                  <a:pt x="2465811" y="1386430"/>
                </a:lnTo>
                <a:lnTo>
                  <a:pt x="2460785" y="1386430"/>
                </a:lnTo>
                <a:close/>
                <a:moveTo>
                  <a:pt x="2066345" y="1382723"/>
                </a:moveTo>
                <a:lnTo>
                  <a:pt x="2055234" y="1387753"/>
                </a:lnTo>
                <a:lnTo>
                  <a:pt x="2043858" y="1392519"/>
                </a:lnTo>
                <a:lnTo>
                  <a:pt x="2021636" y="1401785"/>
                </a:lnTo>
                <a:lnTo>
                  <a:pt x="2008938" y="1406550"/>
                </a:lnTo>
                <a:lnTo>
                  <a:pt x="2002589" y="1408932"/>
                </a:lnTo>
                <a:lnTo>
                  <a:pt x="1995975" y="1411315"/>
                </a:lnTo>
                <a:lnTo>
                  <a:pt x="1990684" y="1415286"/>
                </a:lnTo>
                <a:lnTo>
                  <a:pt x="1988304" y="1417669"/>
                </a:lnTo>
                <a:lnTo>
                  <a:pt x="1985658" y="1420051"/>
                </a:lnTo>
                <a:lnTo>
                  <a:pt x="1984071" y="1422964"/>
                </a:lnTo>
                <a:lnTo>
                  <a:pt x="1983013" y="1424287"/>
                </a:lnTo>
                <a:lnTo>
                  <a:pt x="1982483" y="1425876"/>
                </a:lnTo>
                <a:lnTo>
                  <a:pt x="1981954" y="1427464"/>
                </a:lnTo>
                <a:lnTo>
                  <a:pt x="1981690" y="1429053"/>
                </a:lnTo>
                <a:lnTo>
                  <a:pt x="1981690" y="1430906"/>
                </a:lnTo>
                <a:lnTo>
                  <a:pt x="1981954" y="1432759"/>
                </a:lnTo>
                <a:lnTo>
                  <a:pt x="1982748" y="1464792"/>
                </a:lnTo>
                <a:lnTo>
                  <a:pt x="1983542" y="1480676"/>
                </a:lnTo>
                <a:lnTo>
                  <a:pt x="1984600" y="1496561"/>
                </a:lnTo>
                <a:lnTo>
                  <a:pt x="1985658" y="1498149"/>
                </a:lnTo>
                <a:lnTo>
                  <a:pt x="1986452" y="1499208"/>
                </a:lnTo>
                <a:lnTo>
                  <a:pt x="1987510" y="1500267"/>
                </a:lnTo>
                <a:lnTo>
                  <a:pt x="1988833" y="1501061"/>
                </a:lnTo>
                <a:lnTo>
                  <a:pt x="1989891" y="1501855"/>
                </a:lnTo>
                <a:lnTo>
                  <a:pt x="1991214" y="1502120"/>
                </a:lnTo>
                <a:lnTo>
                  <a:pt x="1993859" y="1502650"/>
                </a:lnTo>
                <a:lnTo>
                  <a:pt x="1996504" y="1502650"/>
                </a:lnTo>
                <a:lnTo>
                  <a:pt x="1999415" y="1502120"/>
                </a:lnTo>
                <a:lnTo>
                  <a:pt x="2002060" y="1501061"/>
                </a:lnTo>
                <a:lnTo>
                  <a:pt x="2004970" y="1500267"/>
                </a:lnTo>
                <a:lnTo>
                  <a:pt x="2013171" y="1496561"/>
                </a:lnTo>
                <a:lnTo>
                  <a:pt x="2021107" y="1493384"/>
                </a:lnTo>
                <a:lnTo>
                  <a:pt x="2037774" y="1486765"/>
                </a:lnTo>
                <a:lnTo>
                  <a:pt x="2053911" y="1480412"/>
                </a:lnTo>
                <a:lnTo>
                  <a:pt x="2070578" y="1473793"/>
                </a:lnTo>
                <a:lnTo>
                  <a:pt x="2073752" y="1472205"/>
                </a:lnTo>
                <a:lnTo>
                  <a:pt x="2076133" y="1470352"/>
                </a:lnTo>
                <a:lnTo>
                  <a:pt x="2078779" y="1468234"/>
                </a:lnTo>
                <a:lnTo>
                  <a:pt x="2080631" y="1465586"/>
                </a:lnTo>
                <a:lnTo>
                  <a:pt x="2082218" y="1462674"/>
                </a:lnTo>
                <a:lnTo>
                  <a:pt x="2084070" y="1459762"/>
                </a:lnTo>
                <a:lnTo>
                  <a:pt x="2086980" y="1453938"/>
                </a:lnTo>
                <a:lnTo>
                  <a:pt x="2085657" y="1446790"/>
                </a:lnTo>
                <a:lnTo>
                  <a:pt x="2084863" y="1439907"/>
                </a:lnTo>
                <a:lnTo>
                  <a:pt x="2084334" y="1432494"/>
                </a:lnTo>
                <a:lnTo>
                  <a:pt x="2083805" y="1425611"/>
                </a:lnTo>
                <a:lnTo>
                  <a:pt x="2082482" y="1411315"/>
                </a:lnTo>
                <a:lnTo>
                  <a:pt x="2081953" y="1403902"/>
                </a:lnTo>
                <a:lnTo>
                  <a:pt x="2080895" y="1397019"/>
                </a:lnTo>
                <a:lnTo>
                  <a:pt x="2079837" y="1386430"/>
                </a:lnTo>
                <a:lnTo>
                  <a:pt x="2066345" y="1382723"/>
                </a:lnTo>
                <a:close/>
                <a:moveTo>
                  <a:pt x="2199148" y="1381929"/>
                </a:moveTo>
                <a:lnTo>
                  <a:pt x="2195973" y="1382459"/>
                </a:lnTo>
                <a:lnTo>
                  <a:pt x="2193063" y="1382988"/>
                </a:lnTo>
                <a:lnTo>
                  <a:pt x="2189889" y="1383518"/>
                </a:lnTo>
                <a:lnTo>
                  <a:pt x="2183804" y="1385106"/>
                </a:lnTo>
                <a:lnTo>
                  <a:pt x="2177455" y="1387224"/>
                </a:lnTo>
                <a:lnTo>
                  <a:pt x="2157614" y="1395431"/>
                </a:lnTo>
                <a:lnTo>
                  <a:pt x="2137508" y="1403638"/>
                </a:lnTo>
                <a:lnTo>
                  <a:pt x="2129836" y="1407079"/>
                </a:lnTo>
                <a:lnTo>
                  <a:pt x="2122165" y="1409991"/>
                </a:lnTo>
                <a:lnTo>
                  <a:pt x="2118461" y="1411845"/>
                </a:lnTo>
                <a:lnTo>
                  <a:pt x="2114757" y="1413962"/>
                </a:lnTo>
                <a:lnTo>
                  <a:pt x="2111318" y="1416610"/>
                </a:lnTo>
                <a:lnTo>
                  <a:pt x="2108673" y="1419257"/>
                </a:lnTo>
                <a:lnTo>
                  <a:pt x="2107350" y="1421375"/>
                </a:lnTo>
                <a:lnTo>
                  <a:pt x="2106027" y="1423228"/>
                </a:lnTo>
                <a:lnTo>
                  <a:pt x="2105234" y="1425346"/>
                </a:lnTo>
                <a:lnTo>
                  <a:pt x="2104704" y="1427199"/>
                </a:lnTo>
                <a:lnTo>
                  <a:pt x="2104440" y="1429053"/>
                </a:lnTo>
                <a:lnTo>
                  <a:pt x="2104175" y="1431435"/>
                </a:lnTo>
                <a:lnTo>
                  <a:pt x="2103911" y="1435671"/>
                </a:lnTo>
                <a:lnTo>
                  <a:pt x="2104175" y="1439907"/>
                </a:lnTo>
                <a:lnTo>
                  <a:pt x="2104440" y="1444407"/>
                </a:lnTo>
                <a:lnTo>
                  <a:pt x="2104704" y="1448643"/>
                </a:lnTo>
                <a:lnTo>
                  <a:pt x="2104969" y="1452879"/>
                </a:lnTo>
                <a:lnTo>
                  <a:pt x="2106027" y="1459233"/>
                </a:lnTo>
                <a:lnTo>
                  <a:pt x="2107085" y="1465586"/>
                </a:lnTo>
                <a:lnTo>
                  <a:pt x="2107879" y="1478558"/>
                </a:lnTo>
                <a:lnTo>
                  <a:pt x="2108144" y="1484647"/>
                </a:lnTo>
                <a:lnTo>
                  <a:pt x="2108937" y="1491001"/>
                </a:lnTo>
                <a:lnTo>
                  <a:pt x="2110260" y="1497355"/>
                </a:lnTo>
                <a:lnTo>
                  <a:pt x="2111054" y="1500267"/>
                </a:lnTo>
                <a:lnTo>
                  <a:pt x="2112376" y="1503444"/>
                </a:lnTo>
                <a:lnTo>
                  <a:pt x="2121371" y="1503444"/>
                </a:lnTo>
                <a:lnTo>
                  <a:pt x="2130101" y="1503179"/>
                </a:lnTo>
                <a:lnTo>
                  <a:pt x="2135921" y="1500267"/>
                </a:lnTo>
                <a:lnTo>
                  <a:pt x="2141741" y="1497884"/>
                </a:lnTo>
                <a:lnTo>
                  <a:pt x="2153646" y="1492854"/>
                </a:lnTo>
                <a:lnTo>
                  <a:pt x="2169783" y="1486501"/>
                </a:lnTo>
                <a:lnTo>
                  <a:pt x="2185656" y="1480412"/>
                </a:lnTo>
                <a:lnTo>
                  <a:pt x="2193063" y="1477764"/>
                </a:lnTo>
                <a:lnTo>
                  <a:pt x="2196502" y="1475911"/>
                </a:lnTo>
                <a:lnTo>
                  <a:pt x="2199941" y="1474323"/>
                </a:lnTo>
                <a:lnTo>
                  <a:pt x="2203381" y="1472205"/>
                </a:lnTo>
                <a:lnTo>
                  <a:pt x="2206291" y="1470087"/>
                </a:lnTo>
                <a:lnTo>
                  <a:pt x="2209730" y="1467704"/>
                </a:lnTo>
                <a:lnTo>
                  <a:pt x="2212640" y="1465322"/>
                </a:lnTo>
                <a:lnTo>
                  <a:pt x="2213169" y="1460821"/>
                </a:lnTo>
                <a:lnTo>
                  <a:pt x="2213433" y="1456056"/>
                </a:lnTo>
                <a:lnTo>
                  <a:pt x="2213698" y="1451555"/>
                </a:lnTo>
                <a:lnTo>
                  <a:pt x="2213433" y="1446790"/>
                </a:lnTo>
                <a:lnTo>
                  <a:pt x="2212904" y="1437524"/>
                </a:lnTo>
                <a:lnTo>
                  <a:pt x="2211846" y="1428258"/>
                </a:lnTo>
                <a:lnTo>
                  <a:pt x="2209465" y="1409727"/>
                </a:lnTo>
                <a:lnTo>
                  <a:pt x="2208407" y="1400461"/>
                </a:lnTo>
                <a:lnTo>
                  <a:pt x="2207878" y="1390930"/>
                </a:lnTo>
                <a:lnTo>
                  <a:pt x="2202587" y="1381929"/>
                </a:lnTo>
                <a:lnTo>
                  <a:pt x="2199148" y="1381929"/>
                </a:lnTo>
                <a:close/>
                <a:moveTo>
                  <a:pt x="2602053" y="1366574"/>
                </a:moveTo>
                <a:lnTo>
                  <a:pt x="2590413" y="1370546"/>
                </a:lnTo>
                <a:lnTo>
                  <a:pt x="2579038" y="1375046"/>
                </a:lnTo>
                <a:lnTo>
                  <a:pt x="2567927" y="1379282"/>
                </a:lnTo>
                <a:lnTo>
                  <a:pt x="2556551" y="1383518"/>
                </a:lnTo>
                <a:lnTo>
                  <a:pt x="2549673" y="1386430"/>
                </a:lnTo>
                <a:lnTo>
                  <a:pt x="2542266" y="1389342"/>
                </a:lnTo>
                <a:lnTo>
                  <a:pt x="2534858" y="1391989"/>
                </a:lnTo>
                <a:lnTo>
                  <a:pt x="2527451" y="1394637"/>
                </a:lnTo>
                <a:lnTo>
                  <a:pt x="2520573" y="1397814"/>
                </a:lnTo>
                <a:lnTo>
                  <a:pt x="2517134" y="1399402"/>
                </a:lnTo>
                <a:lnTo>
                  <a:pt x="2513695" y="1401520"/>
                </a:lnTo>
                <a:lnTo>
                  <a:pt x="2510785" y="1403373"/>
                </a:lnTo>
                <a:lnTo>
                  <a:pt x="2507610" y="1405756"/>
                </a:lnTo>
                <a:lnTo>
                  <a:pt x="2504700" y="1408403"/>
                </a:lnTo>
                <a:lnTo>
                  <a:pt x="2502054" y="1411315"/>
                </a:lnTo>
                <a:lnTo>
                  <a:pt x="2502054" y="1417669"/>
                </a:lnTo>
                <a:lnTo>
                  <a:pt x="2502319" y="1423758"/>
                </a:lnTo>
                <a:lnTo>
                  <a:pt x="2502848" y="1430111"/>
                </a:lnTo>
                <a:lnTo>
                  <a:pt x="2503642" y="1436200"/>
                </a:lnTo>
                <a:lnTo>
                  <a:pt x="2506287" y="1448378"/>
                </a:lnTo>
                <a:lnTo>
                  <a:pt x="2508404" y="1460821"/>
                </a:lnTo>
                <a:lnTo>
                  <a:pt x="2512636" y="1480941"/>
                </a:lnTo>
                <a:lnTo>
                  <a:pt x="2514488" y="1491266"/>
                </a:lnTo>
                <a:lnTo>
                  <a:pt x="2516605" y="1501855"/>
                </a:lnTo>
                <a:lnTo>
                  <a:pt x="2517398" y="1506885"/>
                </a:lnTo>
                <a:lnTo>
                  <a:pt x="2518456" y="1512180"/>
                </a:lnTo>
                <a:lnTo>
                  <a:pt x="2519515" y="1522505"/>
                </a:lnTo>
                <a:lnTo>
                  <a:pt x="2521366" y="1525946"/>
                </a:lnTo>
                <a:lnTo>
                  <a:pt x="2522954" y="1528329"/>
                </a:lnTo>
                <a:lnTo>
                  <a:pt x="2525335" y="1530447"/>
                </a:lnTo>
                <a:lnTo>
                  <a:pt x="2527451" y="1531771"/>
                </a:lnTo>
                <a:lnTo>
                  <a:pt x="2530096" y="1532830"/>
                </a:lnTo>
                <a:lnTo>
                  <a:pt x="2532742" y="1533359"/>
                </a:lnTo>
                <a:lnTo>
                  <a:pt x="2535652" y="1533624"/>
                </a:lnTo>
                <a:lnTo>
                  <a:pt x="2538562" y="1533359"/>
                </a:lnTo>
                <a:lnTo>
                  <a:pt x="2541737" y="1533094"/>
                </a:lnTo>
                <a:lnTo>
                  <a:pt x="2544647" y="1532565"/>
                </a:lnTo>
                <a:lnTo>
                  <a:pt x="2550731" y="1530712"/>
                </a:lnTo>
                <a:lnTo>
                  <a:pt x="2556551" y="1528594"/>
                </a:lnTo>
                <a:lnTo>
                  <a:pt x="2561842" y="1526476"/>
                </a:lnTo>
                <a:lnTo>
                  <a:pt x="2576657" y="1520387"/>
                </a:lnTo>
                <a:lnTo>
                  <a:pt x="2593588" y="1514298"/>
                </a:lnTo>
                <a:lnTo>
                  <a:pt x="2603905" y="1510327"/>
                </a:lnTo>
                <a:lnTo>
                  <a:pt x="2614223" y="1506885"/>
                </a:lnTo>
                <a:lnTo>
                  <a:pt x="2620836" y="1503973"/>
                </a:lnTo>
                <a:lnTo>
                  <a:pt x="2623746" y="1502914"/>
                </a:lnTo>
                <a:lnTo>
                  <a:pt x="2627185" y="1501061"/>
                </a:lnTo>
                <a:lnTo>
                  <a:pt x="2630095" y="1499473"/>
                </a:lnTo>
                <a:lnTo>
                  <a:pt x="2632741" y="1497355"/>
                </a:lnTo>
                <a:lnTo>
                  <a:pt x="2633799" y="1496031"/>
                </a:lnTo>
                <a:lnTo>
                  <a:pt x="2635122" y="1494707"/>
                </a:lnTo>
                <a:lnTo>
                  <a:pt x="2635915" y="1493384"/>
                </a:lnTo>
                <a:lnTo>
                  <a:pt x="2636709" y="1491531"/>
                </a:lnTo>
                <a:lnTo>
                  <a:pt x="2637503" y="1490472"/>
                </a:lnTo>
                <a:lnTo>
                  <a:pt x="2638032" y="1489148"/>
                </a:lnTo>
                <a:lnTo>
                  <a:pt x="2639090" y="1486501"/>
                </a:lnTo>
                <a:lnTo>
                  <a:pt x="2639619" y="1483853"/>
                </a:lnTo>
                <a:lnTo>
                  <a:pt x="2639619" y="1480676"/>
                </a:lnTo>
                <a:lnTo>
                  <a:pt x="2639355" y="1478029"/>
                </a:lnTo>
                <a:lnTo>
                  <a:pt x="2639090" y="1475117"/>
                </a:lnTo>
                <a:lnTo>
                  <a:pt x="2638032" y="1469293"/>
                </a:lnTo>
                <a:lnTo>
                  <a:pt x="2633270" y="1451290"/>
                </a:lnTo>
                <a:lnTo>
                  <a:pt x="2629037" y="1433024"/>
                </a:lnTo>
                <a:lnTo>
                  <a:pt x="2625334" y="1414757"/>
                </a:lnTo>
                <a:lnTo>
                  <a:pt x="2621365" y="1397019"/>
                </a:lnTo>
                <a:lnTo>
                  <a:pt x="2618191" y="1384047"/>
                </a:lnTo>
                <a:lnTo>
                  <a:pt x="2616603" y="1377958"/>
                </a:lnTo>
                <a:lnTo>
                  <a:pt x="2614752" y="1371604"/>
                </a:lnTo>
                <a:lnTo>
                  <a:pt x="2602053" y="1366574"/>
                </a:lnTo>
                <a:close/>
                <a:moveTo>
                  <a:pt x="1942537" y="1321569"/>
                </a:moveTo>
                <a:lnTo>
                  <a:pt x="1940420" y="1321834"/>
                </a:lnTo>
                <a:lnTo>
                  <a:pt x="1934600" y="1324481"/>
                </a:lnTo>
                <a:lnTo>
                  <a:pt x="1928780" y="1327393"/>
                </a:lnTo>
                <a:lnTo>
                  <a:pt x="1916611" y="1332688"/>
                </a:lnTo>
                <a:lnTo>
                  <a:pt x="1904442" y="1337718"/>
                </a:lnTo>
                <a:lnTo>
                  <a:pt x="1891744" y="1342748"/>
                </a:lnTo>
                <a:lnTo>
                  <a:pt x="1886717" y="1345131"/>
                </a:lnTo>
                <a:lnTo>
                  <a:pt x="1881426" y="1347249"/>
                </a:lnTo>
                <a:lnTo>
                  <a:pt x="1876135" y="1349896"/>
                </a:lnTo>
                <a:lnTo>
                  <a:pt x="1873225" y="1351220"/>
                </a:lnTo>
                <a:lnTo>
                  <a:pt x="1871109" y="1352808"/>
                </a:lnTo>
                <a:lnTo>
                  <a:pt x="1868728" y="1354661"/>
                </a:lnTo>
                <a:lnTo>
                  <a:pt x="1866876" y="1356514"/>
                </a:lnTo>
                <a:lnTo>
                  <a:pt x="1865024" y="1358897"/>
                </a:lnTo>
                <a:lnTo>
                  <a:pt x="1863437" y="1361015"/>
                </a:lnTo>
                <a:lnTo>
                  <a:pt x="1862379" y="1363398"/>
                </a:lnTo>
                <a:lnTo>
                  <a:pt x="1861850" y="1366045"/>
                </a:lnTo>
                <a:lnTo>
                  <a:pt x="1861321" y="1368957"/>
                </a:lnTo>
                <a:lnTo>
                  <a:pt x="1861585" y="1372134"/>
                </a:lnTo>
                <a:lnTo>
                  <a:pt x="1861585" y="1380076"/>
                </a:lnTo>
                <a:lnTo>
                  <a:pt x="1861585" y="1388283"/>
                </a:lnTo>
                <a:lnTo>
                  <a:pt x="1861585" y="1396225"/>
                </a:lnTo>
                <a:lnTo>
                  <a:pt x="1861321" y="1404167"/>
                </a:lnTo>
                <a:lnTo>
                  <a:pt x="1861585" y="1412374"/>
                </a:lnTo>
                <a:lnTo>
                  <a:pt x="1862379" y="1420051"/>
                </a:lnTo>
                <a:lnTo>
                  <a:pt x="1862908" y="1424023"/>
                </a:lnTo>
                <a:lnTo>
                  <a:pt x="1863702" y="1427994"/>
                </a:lnTo>
                <a:lnTo>
                  <a:pt x="1864760" y="1431965"/>
                </a:lnTo>
                <a:lnTo>
                  <a:pt x="1866083" y="1435671"/>
                </a:lnTo>
                <a:lnTo>
                  <a:pt x="1869522" y="1435671"/>
                </a:lnTo>
                <a:lnTo>
                  <a:pt x="1872696" y="1435141"/>
                </a:lnTo>
                <a:lnTo>
                  <a:pt x="1876135" y="1434347"/>
                </a:lnTo>
                <a:lnTo>
                  <a:pt x="1879310" y="1433553"/>
                </a:lnTo>
                <a:lnTo>
                  <a:pt x="1885659" y="1431700"/>
                </a:lnTo>
                <a:lnTo>
                  <a:pt x="1892008" y="1429053"/>
                </a:lnTo>
                <a:lnTo>
                  <a:pt x="1904442" y="1423493"/>
                </a:lnTo>
                <a:lnTo>
                  <a:pt x="1910791" y="1421110"/>
                </a:lnTo>
                <a:lnTo>
                  <a:pt x="1917140" y="1418463"/>
                </a:lnTo>
                <a:lnTo>
                  <a:pt x="1922696" y="1416080"/>
                </a:lnTo>
                <a:lnTo>
                  <a:pt x="1928516" y="1413962"/>
                </a:lnTo>
                <a:lnTo>
                  <a:pt x="1934336" y="1411580"/>
                </a:lnTo>
                <a:lnTo>
                  <a:pt x="1940156" y="1409197"/>
                </a:lnTo>
                <a:lnTo>
                  <a:pt x="1943066" y="1407874"/>
                </a:lnTo>
                <a:lnTo>
                  <a:pt x="1945711" y="1406285"/>
                </a:lnTo>
                <a:lnTo>
                  <a:pt x="1948092" y="1404432"/>
                </a:lnTo>
                <a:lnTo>
                  <a:pt x="1950738" y="1402844"/>
                </a:lnTo>
                <a:lnTo>
                  <a:pt x="1952854" y="1400461"/>
                </a:lnTo>
                <a:lnTo>
                  <a:pt x="1954971" y="1398343"/>
                </a:lnTo>
                <a:lnTo>
                  <a:pt x="1956558" y="1395696"/>
                </a:lnTo>
                <a:lnTo>
                  <a:pt x="1958145" y="1392783"/>
                </a:lnTo>
                <a:lnTo>
                  <a:pt x="1958410" y="1385636"/>
                </a:lnTo>
                <a:lnTo>
                  <a:pt x="1958410" y="1378752"/>
                </a:lnTo>
                <a:lnTo>
                  <a:pt x="1958145" y="1364721"/>
                </a:lnTo>
                <a:lnTo>
                  <a:pt x="1957351" y="1350426"/>
                </a:lnTo>
                <a:lnTo>
                  <a:pt x="1956558" y="1336394"/>
                </a:lnTo>
                <a:lnTo>
                  <a:pt x="1956293" y="1332688"/>
                </a:lnTo>
                <a:lnTo>
                  <a:pt x="1955500" y="1329511"/>
                </a:lnTo>
                <a:lnTo>
                  <a:pt x="1953912" y="1326864"/>
                </a:lnTo>
                <a:lnTo>
                  <a:pt x="1953383" y="1325805"/>
                </a:lnTo>
                <a:lnTo>
                  <a:pt x="1952325" y="1324481"/>
                </a:lnTo>
                <a:lnTo>
                  <a:pt x="1951531" y="1323687"/>
                </a:lnTo>
                <a:lnTo>
                  <a:pt x="1950209" y="1322893"/>
                </a:lnTo>
                <a:lnTo>
                  <a:pt x="1948886" y="1322363"/>
                </a:lnTo>
                <a:lnTo>
                  <a:pt x="1947563" y="1321834"/>
                </a:lnTo>
                <a:lnTo>
                  <a:pt x="1945976" y="1321569"/>
                </a:lnTo>
                <a:lnTo>
                  <a:pt x="1944124" y="1321569"/>
                </a:lnTo>
                <a:lnTo>
                  <a:pt x="1942537" y="1321569"/>
                </a:lnTo>
                <a:close/>
                <a:moveTo>
                  <a:pt x="2315020" y="1305420"/>
                </a:moveTo>
                <a:lnTo>
                  <a:pt x="2310258" y="1306214"/>
                </a:lnTo>
                <a:lnTo>
                  <a:pt x="2305760" y="1307009"/>
                </a:lnTo>
                <a:lnTo>
                  <a:pt x="2301792" y="1308068"/>
                </a:lnTo>
                <a:lnTo>
                  <a:pt x="2297295" y="1309391"/>
                </a:lnTo>
                <a:lnTo>
                  <a:pt x="2293062" y="1311244"/>
                </a:lnTo>
                <a:lnTo>
                  <a:pt x="2288565" y="1312833"/>
                </a:lnTo>
                <a:lnTo>
                  <a:pt x="2280099" y="1316804"/>
                </a:lnTo>
                <a:lnTo>
                  <a:pt x="2271369" y="1320775"/>
                </a:lnTo>
                <a:lnTo>
                  <a:pt x="2262904" y="1324217"/>
                </a:lnTo>
                <a:lnTo>
                  <a:pt x="2258406" y="1326070"/>
                </a:lnTo>
                <a:lnTo>
                  <a:pt x="2254438" y="1327393"/>
                </a:lnTo>
                <a:lnTo>
                  <a:pt x="2249147" y="1328982"/>
                </a:lnTo>
                <a:lnTo>
                  <a:pt x="2244385" y="1331100"/>
                </a:lnTo>
                <a:lnTo>
                  <a:pt x="2239624" y="1333218"/>
                </a:lnTo>
                <a:lnTo>
                  <a:pt x="2234862" y="1335865"/>
                </a:lnTo>
                <a:lnTo>
                  <a:pt x="2230893" y="1338777"/>
                </a:lnTo>
                <a:lnTo>
                  <a:pt x="2227190" y="1342219"/>
                </a:lnTo>
                <a:lnTo>
                  <a:pt x="2225073" y="1344337"/>
                </a:lnTo>
                <a:lnTo>
                  <a:pt x="2223486" y="1346190"/>
                </a:lnTo>
                <a:lnTo>
                  <a:pt x="2222163" y="1348308"/>
                </a:lnTo>
                <a:lnTo>
                  <a:pt x="2220576" y="1350690"/>
                </a:lnTo>
                <a:lnTo>
                  <a:pt x="2223751" y="1373722"/>
                </a:lnTo>
                <a:lnTo>
                  <a:pt x="2224809" y="1385106"/>
                </a:lnTo>
                <a:lnTo>
                  <a:pt x="2226132" y="1396755"/>
                </a:lnTo>
                <a:lnTo>
                  <a:pt x="2226925" y="1400726"/>
                </a:lnTo>
                <a:lnTo>
                  <a:pt x="2227454" y="1404961"/>
                </a:lnTo>
                <a:lnTo>
                  <a:pt x="2227983" y="1409462"/>
                </a:lnTo>
                <a:lnTo>
                  <a:pt x="2228513" y="1413698"/>
                </a:lnTo>
                <a:lnTo>
                  <a:pt x="2229835" y="1417669"/>
                </a:lnTo>
                <a:lnTo>
                  <a:pt x="2230893" y="1419522"/>
                </a:lnTo>
                <a:lnTo>
                  <a:pt x="2231687" y="1421375"/>
                </a:lnTo>
                <a:lnTo>
                  <a:pt x="2232745" y="1422964"/>
                </a:lnTo>
                <a:lnTo>
                  <a:pt x="2234068" y="1424552"/>
                </a:lnTo>
                <a:lnTo>
                  <a:pt x="2235920" y="1426140"/>
                </a:lnTo>
                <a:lnTo>
                  <a:pt x="2237772" y="1427464"/>
                </a:lnTo>
                <a:lnTo>
                  <a:pt x="2258142" y="1420846"/>
                </a:lnTo>
                <a:lnTo>
                  <a:pt x="2275602" y="1413433"/>
                </a:lnTo>
                <a:lnTo>
                  <a:pt x="2293062" y="1406550"/>
                </a:lnTo>
                <a:lnTo>
                  <a:pt x="2327718" y="1392783"/>
                </a:lnTo>
                <a:lnTo>
                  <a:pt x="2336712" y="1377164"/>
                </a:lnTo>
                <a:lnTo>
                  <a:pt x="2335125" y="1368428"/>
                </a:lnTo>
                <a:lnTo>
                  <a:pt x="2333538" y="1359427"/>
                </a:lnTo>
                <a:lnTo>
                  <a:pt x="2331421" y="1341424"/>
                </a:lnTo>
                <a:lnTo>
                  <a:pt x="2329834" y="1332423"/>
                </a:lnTo>
                <a:lnTo>
                  <a:pt x="2328511" y="1323422"/>
                </a:lnTo>
                <a:lnTo>
                  <a:pt x="2326660" y="1314421"/>
                </a:lnTo>
                <a:lnTo>
                  <a:pt x="2324279" y="1305685"/>
                </a:lnTo>
                <a:lnTo>
                  <a:pt x="2319517" y="1305420"/>
                </a:lnTo>
                <a:lnTo>
                  <a:pt x="2315020" y="1305420"/>
                </a:lnTo>
                <a:close/>
                <a:moveTo>
                  <a:pt x="2071107" y="1289006"/>
                </a:moveTo>
                <a:lnTo>
                  <a:pt x="2062112" y="1289271"/>
                </a:lnTo>
                <a:lnTo>
                  <a:pt x="2053382" y="1289801"/>
                </a:lnTo>
                <a:lnTo>
                  <a:pt x="2043329" y="1294301"/>
                </a:lnTo>
                <a:lnTo>
                  <a:pt x="2033277" y="1298802"/>
                </a:lnTo>
                <a:lnTo>
                  <a:pt x="2012642" y="1307009"/>
                </a:lnTo>
                <a:lnTo>
                  <a:pt x="2007351" y="1309126"/>
                </a:lnTo>
                <a:lnTo>
                  <a:pt x="2001795" y="1311509"/>
                </a:lnTo>
                <a:lnTo>
                  <a:pt x="1996240" y="1313627"/>
                </a:lnTo>
                <a:lnTo>
                  <a:pt x="1991214" y="1316274"/>
                </a:lnTo>
                <a:lnTo>
                  <a:pt x="1988833" y="1317598"/>
                </a:lnTo>
                <a:lnTo>
                  <a:pt x="1986187" y="1318922"/>
                </a:lnTo>
                <a:lnTo>
                  <a:pt x="1984071" y="1321040"/>
                </a:lnTo>
                <a:lnTo>
                  <a:pt x="1981954" y="1322628"/>
                </a:lnTo>
                <a:lnTo>
                  <a:pt x="1980103" y="1324746"/>
                </a:lnTo>
                <a:lnTo>
                  <a:pt x="1978251" y="1327129"/>
                </a:lnTo>
                <a:lnTo>
                  <a:pt x="1976928" y="1329511"/>
                </a:lnTo>
                <a:lnTo>
                  <a:pt x="1975605" y="1332423"/>
                </a:lnTo>
                <a:lnTo>
                  <a:pt x="1975341" y="1337453"/>
                </a:lnTo>
                <a:lnTo>
                  <a:pt x="1975605" y="1342483"/>
                </a:lnTo>
                <a:lnTo>
                  <a:pt x="1975870" y="1352808"/>
                </a:lnTo>
                <a:lnTo>
                  <a:pt x="1976663" y="1358897"/>
                </a:lnTo>
                <a:lnTo>
                  <a:pt x="1977457" y="1364721"/>
                </a:lnTo>
                <a:lnTo>
                  <a:pt x="1977722" y="1370810"/>
                </a:lnTo>
                <a:lnTo>
                  <a:pt x="1977986" y="1376899"/>
                </a:lnTo>
                <a:lnTo>
                  <a:pt x="1978251" y="1382988"/>
                </a:lnTo>
                <a:lnTo>
                  <a:pt x="1978780" y="1389077"/>
                </a:lnTo>
                <a:lnTo>
                  <a:pt x="1979309" y="1394901"/>
                </a:lnTo>
                <a:lnTo>
                  <a:pt x="1980367" y="1400990"/>
                </a:lnTo>
                <a:lnTo>
                  <a:pt x="1982748" y="1402049"/>
                </a:lnTo>
                <a:lnTo>
                  <a:pt x="1985393" y="1402314"/>
                </a:lnTo>
                <a:lnTo>
                  <a:pt x="1987774" y="1402579"/>
                </a:lnTo>
                <a:lnTo>
                  <a:pt x="1990684" y="1402314"/>
                </a:lnTo>
                <a:lnTo>
                  <a:pt x="1993330" y="1402049"/>
                </a:lnTo>
                <a:lnTo>
                  <a:pt x="1995711" y="1401520"/>
                </a:lnTo>
                <a:lnTo>
                  <a:pt x="2000737" y="1399667"/>
                </a:lnTo>
                <a:lnTo>
                  <a:pt x="2012113" y="1394901"/>
                </a:lnTo>
                <a:lnTo>
                  <a:pt x="2023224" y="1390136"/>
                </a:lnTo>
                <a:lnTo>
                  <a:pt x="2045975" y="1381135"/>
                </a:lnTo>
                <a:lnTo>
                  <a:pt x="2051001" y="1379282"/>
                </a:lnTo>
                <a:lnTo>
                  <a:pt x="2056292" y="1376899"/>
                </a:lnTo>
                <a:lnTo>
                  <a:pt x="2061583" y="1374517"/>
                </a:lnTo>
                <a:lnTo>
                  <a:pt x="2064229" y="1373193"/>
                </a:lnTo>
                <a:lnTo>
                  <a:pt x="2066610" y="1371604"/>
                </a:lnTo>
                <a:lnTo>
                  <a:pt x="2068990" y="1370016"/>
                </a:lnTo>
                <a:lnTo>
                  <a:pt x="2070842" y="1368163"/>
                </a:lnTo>
                <a:lnTo>
                  <a:pt x="2072694" y="1366045"/>
                </a:lnTo>
                <a:lnTo>
                  <a:pt x="2074546" y="1363927"/>
                </a:lnTo>
                <a:lnTo>
                  <a:pt x="2075869" y="1361544"/>
                </a:lnTo>
                <a:lnTo>
                  <a:pt x="2076927" y="1359162"/>
                </a:lnTo>
                <a:lnTo>
                  <a:pt x="2077721" y="1356250"/>
                </a:lnTo>
                <a:lnTo>
                  <a:pt x="2078514" y="1353073"/>
                </a:lnTo>
                <a:lnTo>
                  <a:pt x="2076927" y="1345131"/>
                </a:lnTo>
                <a:lnTo>
                  <a:pt x="2076133" y="1337189"/>
                </a:lnTo>
                <a:lnTo>
                  <a:pt x="2075604" y="1328982"/>
                </a:lnTo>
                <a:lnTo>
                  <a:pt x="2075075" y="1321040"/>
                </a:lnTo>
                <a:lnTo>
                  <a:pt x="2074810" y="1312833"/>
                </a:lnTo>
                <a:lnTo>
                  <a:pt x="2074017" y="1304891"/>
                </a:lnTo>
                <a:lnTo>
                  <a:pt x="2072694" y="1296949"/>
                </a:lnTo>
                <a:lnTo>
                  <a:pt x="2071900" y="1292977"/>
                </a:lnTo>
                <a:lnTo>
                  <a:pt x="2071107" y="1289006"/>
                </a:lnTo>
                <a:close/>
                <a:moveTo>
                  <a:pt x="2183539" y="1285830"/>
                </a:moveTo>
                <a:lnTo>
                  <a:pt x="2180365" y="1286359"/>
                </a:lnTo>
                <a:lnTo>
                  <a:pt x="2174809" y="1287947"/>
                </a:lnTo>
                <a:lnTo>
                  <a:pt x="2164757" y="1292448"/>
                </a:lnTo>
                <a:lnTo>
                  <a:pt x="2154704" y="1296949"/>
                </a:lnTo>
                <a:lnTo>
                  <a:pt x="2151000" y="1298802"/>
                </a:lnTo>
                <a:lnTo>
                  <a:pt x="2147032" y="1300390"/>
                </a:lnTo>
                <a:lnTo>
                  <a:pt x="2139096" y="1303302"/>
                </a:lnTo>
                <a:lnTo>
                  <a:pt x="2131159" y="1306214"/>
                </a:lnTo>
                <a:lnTo>
                  <a:pt x="2123223" y="1309126"/>
                </a:lnTo>
                <a:lnTo>
                  <a:pt x="2119255" y="1310450"/>
                </a:lnTo>
                <a:lnTo>
                  <a:pt x="2115286" y="1312568"/>
                </a:lnTo>
                <a:lnTo>
                  <a:pt x="2111847" y="1314421"/>
                </a:lnTo>
                <a:lnTo>
                  <a:pt x="2108408" y="1316539"/>
                </a:lnTo>
                <a:lnTo>
                  <a:pt x="2104969" y="1318922"/>
                </a:lnTo>
                <a:lnTo>
                  <a:pt x="2101794" y="1321834"/>
                </a:lnTo>
                <a:lnTo>
                  <a:pt x="2099149" y="1324746"/>
                </a:lnTo>
                <a:lnTo>
                  <a:pt x="2096503" y="1328188"/>
                </a:lnTo>
                <a:lnTo>
                  <a:pt x="2095974" y="1332688"/>
                </a:lnTo>
                <a:lnTo>
                  <a:pt x="2095710" y="1337189"/>
                </a:lnTo>
                <a:lnTo>
                  <a:pt x="2095710" y="1346190"/>
                </a:lnTo>
                <a:lnTo>
                  <a:pt x="2096239" y="1355456"/>
                </a:lnTo>
                <a:lnTo>
                  <a:pt x="2097032" y="1364457"/>
                </a:lnTo>
                <a:lnTo>
                  <a:pt x="2099413" y="1382723"/>
                </a:lnTo>
                <a:lnTo>
                  <a:pt x="2100472" y="1391460"/>
                </a:lnTo>
                <a:lnTo>
                  <a:pt x="2101530" y="1400461"/>
                </a:lnTo>
                <a:lnTo>
                  <a:pt x="2103382" y="1401520"/>
                </a:lnTo>
                <a:lnTo>
                  <a:pt x="2105234" y="1402049"/>
                </a:lnTo>
                <a:lnTo>
                  <a:pt x="2108937" y="1402579"/>
                </a:lnTo>
                <a:lnTo>
                  <a:pt x="2112641" y="1402579"/>
                </a:lnTo>
                <a:lnTo>
                  <a:pt x="2116080" y="1402314"/>
                </a:lnTo>
                <a:lnTo>
                  <a:pt x="2119784" y="1401520"/>
                </a:lnTo>
                <a:lnTo>
                  <a:pt x="2123487" y="1400196"/>
                </a:lnTo>
                <a:lnTo>
                  <a:pt x="2130366" y="1397549"/>
                </a:lnTo>
                <a:lnTo>
                  <a:pt x="2141212" y="1392783"/>
                </a:lnTo>
                <a:lnTo>
                  <a:pt x="2152058" y="1388283"/>
                </a:lnTo>
                <a:lnTo>
                  <a:pt x="2174016" y="1379547"/>
                </a:lnTo>
                <a:lnTo>
                  <a:pt x="2178513" y="1377958"/>
                </a:lnTo>
                <a:lnTo>
                  <a:pt x="2183010" y="1375840"/>
                </a:lnTo>
                <a:lnTo>
                  <a:pt x="2187772" y="1373987"/>
                </a:lnTo>
                <a:lnTo>
                  <a:pt x="2191740" y="1371340"/>
                </a:lnTo>
                <a:lnTo>
                  <a:pt x="2193857" y="1370016"/>
                </a:lnTo>
                <a:lnTo>
                  <a:pt x="2195709" y="1368428"/>
                </a:lnTo>
                <a:lnTo>
                  <a:pt x="2197561" y="1366574"/>
                </a:lnTo>
                <a:lnTo>
                  <a:pt x="2198883" y="1364986"/>
                </a:lnTo>
                <a:lnTo>
                  <a:pt x="2200206" y="1362603"/>
                </a:lnTo>
                <a:lnTo>
                  <a:pt x="2201264" y="1360750"/>
                </a:lnTo>
                <a:lnTo>
                  <a:pt x="2202058" y="1358103"/>
                </a:lnTo>
                <a:lnTo>
                  <a:pt x="2202587" y="1355720"/>
                </a:lnTo>
                <a:lnTo>
                  <a:pt x="2201264" y="1339836"/>
                </a:lnTo>
                <a:lnTo>
                  <a:pt x="2199941" y="1323422"/>
                </a:lnTo>
                <a:lnTo>
                  <a:pt x="2199148" y="1315745"/>
                </a:lnTo>
                <a:lnTo>
                  <a:pt x="2198354" y="1307538"/>
                </a:lnTo>
                <a:lnTo>
                  <a:pt x="2196767" y="1299596"/>
                </a:lnTo>
                <a:lnTo>
                  <a:pt x="2195444" y="1291389"/>
                </a:lnTo>
                <a:lnTo>
                  <a:pt x="2194650" y="1290065"/>
                </a:lnTo>
                <a:lnTo>
                  <a:pt x="2193857" y="1289006"/>
                </a:lnTo>
                <a:lnTo>
                  <a:pt x="2192799" y="1287947"/>
                </a:lnTo>
                <a:lnTo>
                  <a:pt x="2191476" y="1287153"/>
                </a:lnTo>
                <a:lnTo>
                  <a:pt x="2190418" y="1286359"/>
                </a:lnTo>
                <a:lnTo>
                  <a:pt x="2189095" y="1286094"/>
                </a:lnTo>
                <a:lnTo>
                  <a:pt x="2186185" y="1285830"/>
                </a:lnTo>
                <a:lnTo>
                  <a:pt x="2183539" y="1285830"/>
                </a:lnTo>
                <a:close/>
                <a:moveTo>
                  <a:pt x="2445441" y="1281329"/>
                </a:moveTo>
                <a:lnTo>
                  <a:pt x="2431156" y="1286624"/>
                </a:lnTo>
                <a:lnTo>
                  <a:pt x="2423748" y="1289536"/>
                </a:lnTo>
                <a:lnTo>
                  <a:pt x="2416870" y="1292448"/>
                </a:lnTo>
                <a:lnTo>
                  <a:pt x="2396765" y="1300390"/>
                </a:lnTo>
                <a:lnTo>
                  <a:pt x="2376130" y="1308332"/>
                </a:lnTo>
                <a:lnTo>
                  <a:pt x="2371104" y="1309921"/>
                </a:lnTo>
                <a:lnTo>
                  <a:pt x="2366342" y="1312303"/>
                </a:lnTo>
                <a:lnTo>
                  <a:pt x="2361580" y="1314421"/>
                </a:lnTo>
                <a:lnTo>
                  <a:pt x="2357347" y="1317598"/>
                </a:lnTo>
                <a:lnTo>
                  <a:pt x="2355495" y="1319186"/>
                </a:lnTo>
                <a:lnTo>
                  <a:pt x="2353379" y="1321304"/>
                </a:lnTo>
                <a:lnTo>
                  <a:pt x="2351792" y="1322893"/>
                </a:lnTo>
                <a:lnTo>
                  <a:pt x="2350469" y="1325275"/>
                </a:lnTo>
                <a:lnTo>
                  <a:pt x="2348882" y="1327393"/>
                </a:lnTo>
                <a:lnTo>
                  <a:pt x="2347823" y="1329511"/>
                </a:lnTo>
                <a:lnTo>
                  <a:pt x="2346765" y="1332159"/>
                </a:lnTo>
                <a:lnTo>
                  <a:pt x="2346236" y="1335071"/>
                </a:lnTo>
                <a:lnTo>
                  <a:pt x="2347823" y="1342219"/>
                </a:lnTo>
                <a:lnTo>
                  <a:pt x="2349675" y="1349631"/>
                </a:lnTo>
                <a:lnTo>
                  <a:pt x="2350733" y="1357044"/>
                </a:lnTo>
                <a:lnTo>
                  <a:pt x="2352321" y="1364457"/>
                </a:lnTo>
                <a:lnTo>
                  <a:pt x="2353379" y="1376635"/>
                </a:lnTo>
                <a:lnTo>
                  <a:pt x="2354702" y="1389077"/>
                </a:lnTo>
                <a:lnTo>
                  <a:pt x="2355495" y="1391460"/>
                </a:lnTo>
                <a:lnTo>
                  <a:pt x="2356289" y="1394372"/>
                </a:lnTo>
                <a:lnTo>
                  <a:pt x="2357083" y="1397284"/>
                </a:lnTo>
                <a:lnTo>
                  <a:pt x="2357876" y="1399931"/>
                </a:lnTo>
                <a:lnTo>
                  <a:pt x="2359463" y="1402314"/>
                </a:lnTo>
                <a:lnTo>
                  <a:pt x="2360257" y="1403373"/>
                </a:lnTo>
                <a:lnTo>
                  <a:pt x="2361051" y="1404432"/>
                </a:lnTo>
                <a:lnTo>
                  <a:pt x="2361844" y="1405226"/>
                </a:lnTo>
                <a:lnTo>
                  <a:pt x="2362903" y="1405756"/>
                </a:lnTo>
                <a:lnTo>
                  <a:pt x="2364490" y="1406550"/>
                </a:lnTo>
                <a:lnTo>
                  <a:pt x="2366077" y="1406815"/>
                </a:lnTo>
                <a:lnTo>
                  <a:pt x="2368987" y="1407079"/>
                </a:lnTo>
                <a:lnTo>
                  <a:pt x="2371633" y="1406815"/>
                </a:lnTo>
                <a:lnTo>
                  <a:pt x="2374543" y="1406550"/>
                </a:lnTo>
                <a:lnTo>
                  <a:pt x="2377188" y="1405491"/>
                </a:lnTo>
                <a:lnTo>
                  <a:pt x="2383008" y="1403638"/>
                </a:lnTo>
                <a:lnTo>
                  <a:pt x="2388564" y="1402049"/>
                </a:lnTo>
                <a:lnTo>
                  <a:pt x="2397294" y="1398078"/>
                </a:lnTo>
                <a:lnTo>
                  <a:pt x="2406288" y="1394637"/>
                </a:lnTo>
                <a:lnTo>
                  <a:pt x="2423748" y="1387753"/>
                </a:lnTo>
                <a:lnTo>
                  <a:pt x="2443854" y="1380076"/>
                </a:lnTo>
                <a:lnTo>
                  <a:pt x="2450732" y="1376899"/>
                </a:lnTo>
                <a:lnTo>
                  <a:pt x="2454171" y="1375311"/>
                </a:lnTo>
                <a:lnTo>
                  <a:pt x="2457081" y="1373193"/>
                </a:lnTo>
                <a:lnTo>
                  <a:pt x="2459991" y="1370810"/>
                </a:lnTo>
                <a:lnTo>
                  <a:pt x="2462372" y="1368428"/>
                </a:lnTo>
                <a:lnTo>
                  <a:pt x="2464753" y="1365516"/>
                </a:lnTo>
                <a:lnTo>
                  <a:pt x="2465547" y="1363927"/>
                </a:lnTo>
                <a:lnTo>
                  <a:pt x="2466341" y="1362074"/>
                </a:lnTo>
                <a:lnTo>
                  <a:pt x="2466870" y="1359427"/>
                </a:lnTo>
                <a:lnTo>
                  <a:pt x="2467134" y="1356514"/>
                </a:lnTo>
                <a:lnTo>
                  <a:pt x="2466870" y="1353867"/>
                </a:lnTo>
                <a:lnTo>
                  <a:pt x="2466605" y="1350955"/>
                </a:lnTo>
                <a:lnTo>
                  <a:pt x="2466076" y="1345395"/>
                </a:lnTo>
                <a:lnTo>
                  <a:pt x="2465282" y="1340101"/>
                </a:lnTo>
                <a:lnTo>
                  <a:pt x="2463960" y="1333747"/>
                </a:lnTo>
                <a:lnTo>
                  <a:pt x="2462372" y="1327658"/>
                </a:lnTo>
                <a:lnTo>
                  <a:pt x="2459991" y="1314951"/>
                </a:lnTo>
                <a:lnTo>
                  <a:pt x="2458933" y="1305420"/>
                </a:lnTo>
                <a:lnTo>
                  <a:pt x="2458140" y="1300655"/>
                </a:lnTo>
                <a:lnTo>
                  <a:pt x="2456817" y="1295890"/>
                </a:lnTo>
                <a:lnTo>
                  <a:pt x="2456023" y="1293772"/>
                </a:lnTo>
                <a:lnTo>
                  <a:pt x="2455230" y="1291919"/>
                </a:lnTo>
                <a:lnTo>
                  <a:pt x="2454171" y="1289536"/>
                </a:lnTo>
                <a:lnTo>
                  <a:pt x="2452584" y="1287683"/>
                </a:lnTo>
                <a:lnTo>
                  <a:pt x="2451261" y="1285830"/>
                </a:lnTo>
                <a:lnTo>
                  <a:pt x="2449674" y="1284241"/>
                </a:lnTo>
                <a:lnTo>
                  <a:pt x="2447558" y="1282917"/>
                </a:lnTo>
                <a:lnTo>
                  <a:pt x="2445441" y="1281329"/>
                </a:lnTo>
                <a:close/>
                <a:moveTo>
                  <a:pt x="1945976" y="1228646"/>
                </a:moveTo>
                <a:lnTo>
                  <a:pt x="1942272" y="1228911"/>
                </a:lnTo>
                <a:lnTo>
                  <a:pt x="1938569" y="1229441"/>
                </a:lnTo>
                <a:lnTo>
                  <a:pt x="1934865" y="1230764"/>
                </a:lnTo>
                <a:lnTo>
                  <a:pt x="1931426" y="1231823"/>
                </a:lnTo>
                <a:lnTo>
                  <a:pt x="1927722" y="1232882"/>
                </a:lnTo>
                <a:lnTo>
                  <a:pt x="1920579" y="1236059"/>
                </a:lnTo>
                <a:lnTo>
                  <a:pt x="1904177" y="1243207"/>
                </a:lnTo>
                <a:lnTo>
                  <a:pt x="1887511" y="1250355"/>
                </a:lnTo>
                <a:lnTo>
                  <a:pt x="1879045" y="1254061"/>
                </a:lnTo>
                <a:lnTo>
                  <a:pt x="1874548" y="1255914"/>
                </a:lnTo>
                <a:lnTo>
                  <a:pt x="1870315" y="1258032"/>
                </a:lnTo>
                <a:lnTo>
                  <a:pt x="1866612" y="1260944"/>
                </a:lnTo>
                <a:lnTo>
                  <a:pt x="1865024" y="1262533"/>
                </a:lnTo>
                <a:lnTo>
                  <a:pt x="1863173" y="1264386"/>
                </a:lnTo>
                <a:lnTo>
                  <a:pt x="1861850" y="1265974"/>
                </a:lnTo>
                <a:lnTo>
                  <a:pt x="1860792" y="1268357"/>
                </a:lnTo>
                <a:lnTo>
                  <a:pt x="1859469" y="1270210"/>
                </a:lnTo>
                <a:lnTo>
                  <a:pt x="1858675" y="1272857"/>
                </a:lnTo>
                <a:lnTo>
                  <a:pt x="1858411" y="1286624"/>
                </a:lnTo>
                <a:lnTo>
                  <a:pt x="1858675" y="1300655"/>
                </a:lnTo>
                <a:lnTo>
                  <a:pt x="1858940" y="1314686"/>
                </a:lnTo>
                <a:lnTo>
                  <a:pt x="1858940" y="1328452"/>
                </a:lnTo>
                <a:lnTo>
                  <a:pt x="1861321" y="1333482"/>
                </a:lnTo>
                <a:lnTo>
                  <a:pt x="1863702" y="1338512"/>
                </a:lnTo>
                <a:lnTo>
                  <a:pt x="1866876" y="1338248"/>
                </a:lnTo>
                <a:lnTo>
                  <a:pt x="1869786" y="1337983"/>
                </a:lnTo>
                <a:lnTo>
                  <a:pt x="1872432" y="1337453"/>
                </a:lnTo>
                <a:lnTo>
                  <a:pt x="1875342" y="1336924"/>
                </a:lnTo>
                <a:lnTo>
                  <a:pt x="1880897" y="1335335"/>
                </a:lnTo>
                <a:lnTo>
                  <a:pt x="1886188" y="1332953"/>
                </a:lnTo>
                <a:lnTo>
                  <a:pt x="1896770" y="1328188"/>
                </a:lnTo>
                <a:lnTo>
                  <a:pt x="1902061" y="1325805"/>
                </a:lnTo>
                <a:lnTo>
                  <a:pt x="1907881" y="1323687"/>
                </a:lnTo>
                <a:lnTo>
                  <a:pt x="1914230" y="1321040"/>
                </a:lnTo>
                <a:lnTo>
                  <a:pt x="1920844" y="1318128"/>
                </a:lnTo>
                <a:lnTo>
                  <a:pt x="1927722" y="1315745"/>
                </a:lnTo>
                <a:lnTo>
                  <a:pt x="1934336" y="1312568"/>
                </a:lnTo>
                <a:lnTo>
                  <a:pt x="1937510" y="1311244"/>
                </a:lnTo>
                <a:lnTo>
                  <a:pt x="1940420" y="1309126"/>
                </a:lnTo>
                <a:lnTo>
                  <a:pt x="1943330" y="1307273"/>
                </a:lnTo>
                <a:lnTo>
                  <a:pt x="1946240" y="1304891"/>
                </a:lnTo>
                <a:lnTo>
                  <a:pt x="1948621" y="1302773"/>
                </a:lnTo>
                <a:lnTo>
                  <a:pt x="1951002" y="1299861"/>
                </a:lnTo>
                <a:lnTo>
                  <a:pt x="1952854" y="1296949"/>
                </a:lnTo>
                <a:lnTo>
                  <a:pt x="1954441" y="1293507"/>
                </a:lnTo>
                <a:lnTo>
                  <a:pt x="1953383" y="1277093"/>
                </a:lnTo>
                <a:lnTo>
                  <a:pt x="1952325" y="1261209"/>
                </a:lnTo>
                <a:lnTo>
                  <a:pt x="1949680" y="1228911"/>
                </a:lnTo>
                <a:lnTo>
                  <a:pt x="1945976" y="1228646"/>
                </a:lnTo>
                <a:close/>
                <a:moveTo>
                  <a:pt x="2299147" y="1208526"/>
                </a:moveTo>
                <a:lnTo>
                  <a:pt x="2297030" y="1208791"/>
                </a:lnTo>
                <a:lnTo>
                  <a:pt x="2295708" y="1209056"/>
                </a:lnTo>
                <a:lnTo>
                  <a:pt x="2294649" y="1209585"/>
                </a:lnTo>
                <a:lnTo>
                  <a:pt x="2283803" y="1214086"/>
                </a:lnTo>
                <a:lnTo>
                  <a:pt x="2272692" y="1218586"/>
                </a:lnTo>
                <a:lnTo>
                  <a:pt x="2251264" y="1228117"/>
                </a:lnTo>
                <a:lnTo>
                  <a:pt x="2245179" y="1230499"/>
                </a:lnTo>
                <a:lnTo>
                  <a:pt x="2239094" y="1232617"/>
                </a:lnTo>
                <a:lnTo>
                  <a:pt x="2233274" y="1235000"/>
                </a:lnTo>
                <a:lnTo>
                  <a:pt x="2227454" y="1237647"/>
                </a:lnTo>
                <a:lnTo>
                  <a:pt x="2224544" y="1238971"/>
                </a:lnTo>
                <a:lnTo>
                  <a:pt x="2221899" y="1240824"/>
                </a:lnTo>
                <a:lnTo>
                  <a:pt x="2219253" y="1242413"/>
                </a:lnTo>
                <a:lnTo>
                  <a:pt x="2216872" y="1244531"/>
                </a:lnTo>
                <a:lnTo>
                  <a:pt x="2214492" y="1246648"/>
                </a:lnTo>
                <a:lnTo>
                  <a:pt x="2212640" y="1249031"/>
                </a:lnTo>
                <a:lnTo>
                  <a:pt x="2210523" y="1251414"/>
                </a:lnTo>
                <a:lnTo>
                  <a:pt x="2208936" y="1254591"/>
                </a:lnTo>
                <a:lnTo>
                  <a:pt x="2211582" y="1270740"/>
                </a:lnTo>
                <a:lnTo>
                  <a:pt x="2212640" y="1283447"/>
                </a:lnTo>
                <a:lnTo>
                  <a:pt x="2213962" y="1295625"/>
                </a:lnTo>
                <a:lnTo>
                  <a:pt x="2215550" y="1308068"/>
                </a:lnTo>
                <a:lnTo>
                  <a:pt x="2217931" y="1320510"/>
                </a:lnTo>
                <a:lnTo>
                  <a:pt x="2219518" y="1322099"/>
                </a:lnTo>
                <a:lnTo>
                  <a:pt x="2221370" y="1323422"/>
                </a:lnTo>
                <a:lnTo>
                  <a:pt x="2223486" y="1324217"/>
                </a:lnTo>
                <a:lnTo>
                  <a:pt x="2225338" y="1324746"/>
                </a:lnTo>
                <a:lnTo>
                  <a:pt x="2230100" y="1325275"/>
                </a:lnTo>
                <a:lnTo>
                  <a:pt x="2234597" y="1325540"/>
                </a:lnTo>
                <a:lnTo>
                  <a:pt x="2245179" y="1321040"/>
                </a:lnTo>
                <a:lnTo>
                  <a:pt x="2255232" y="1316804"/>
                </a:lnTo>
                <a:lnTo>
                  <a:pt x="2279835" y="1306744"/>
                </a:lnTo>
                <a:lnTo>
                  <a:pt x="2292268" y="1301979"/>
                </a:lnTo>
                <a:lnTo>
                  <a:pt x="2304438" y="1296684"/>
                </a:lnTo>
                <a:lnTo>
                  <a:pt x="2307348" y="1295360"/>
                </a:lnTo>
                <a:lnTo>
                  <a:pt x="2309729" y="1293772"/>
                </a:lnTo>
                <a:lnTo>
                  <a:pt x="2312110" y="1292183"/>
                </a:lnTo>
                <a:lnTo>
                  <a:pt x="2313961" y="1289801"/>
                </a:lnTo>
                <a:lnTo>
                  <a:pt x="2317930" y="1285300"/>
                </a:lnTo>
                <a:lnTo>
                  <a:pt x="2321898" y="1280535"/>
                </a:lnTo>
                <a:lnTo>
                  <a:pt x="2321104" y="1272063"/>
                </a:lnTo>
                <a:lnTo>
                  <a:pt x="2319781" y="1263856"/>
                </a:lnTo>
                <a:lnTo>
                  <a:pt x="2318723" y="1255385"/>
                </a:lnTo>
                <a:lnTo>
                  <a:pt x="2317400" y="1246913"/>
                </a:lnTo>
                <a:lnTo>
                  <a:pt x="2314490" y="1230235"/>
                </a:lnTo>
                <a:lnTo>
                  <a:pt x="2313168" y="1221763"/>
                </a:lnTo>
                <a:lnTo>
                  <a:pt x="2312374" y="1213027"/>
                </a:lnTo>
                <a:lnTo>
                  <a:pt x="2308141" y="1211438"/>
                </a:lnTo>
                <a:lnTo>
                  <a:pt x="2305760" y="1210115"/>
                </a:lnTo>
                <a:lnTo>
                  <a:pt x="2303644" y="1209320"/>
                </a:lnTo>
                <a:lnTo>
                  <a:pt x="2301263" y="1208791"/>
                </a:lnTo>
                <a:lnTo>
                  <a:pt x="2299147" y="1208526"/>
                </a:lnTo>
                <a:close/>
                <a:moveTo>
                  <a:pt x="2057879" y="1196613"/>
                </a:moveTo>
                <a:lnTo>
                  <a:pt x="2048356" y="1199260"/>
                </a:lnTo>
                <a:lnTo>
                  <a:pt x="2039097" y="1202967"/>
                </a:lnTo>
                <a:lnTo>
                  <a:pt x="2029837" y="1206673"/>
                </a:lnTo>
                <a:lnTo>
                  <a:pt x="2020578" y="1210379"/>
                </a:lnTo>
                <a:lnTo>
                  <a:pt x="2002589" y="1218586"/>
                </a:lnTo>
                <a:lnTo>
                  <a:pt x="1993330" y="1222293"/>
                </a:lnTo>
                <a:lnTo>
                  <a:pt x="1984071" y="1225999"/>
                </a:lnTo>
                <a:lnTo>
                  <a:pt x="1977193" y="1231823"/>
                </a:lnTo>
                <a:lnTo>
                  <a:pt x="1970843" y="1237647"/>
                </a:lnTo>
                <a:lnTo>
                  <a:pt x="1970843" y="1252208"/>
                </a:lnTo>
                <a:lnTo>
                  <a:pt x="1971108" y="1266504"/>
                </a:lnTo>
                <a:lnTo>
                  <a:pt x="1971372" y="1273652"/>
                </a:lnTo>
                <a:lnTo>
                  <a:pt x="1971902" y="1280800"/>
                </a:lnTo>
                <a:lnTo>
                  <a:pt x="1972695" y="1287947"/>
                </a:lnTo>
                <a:lnTo>
                  <a:pt x="1973489" y="1294831"/>
                </a:lnTo>
                <a:lnTo>
                  <a:pt x="1974812" y="1306744"/>
                </a:lnTo>
                <a:lnTo>
                  <a:pt x="1976663" y="1307273"/>
                </a:lnTo>
                <a:lnTo>
                  <a:pt x="1978780" y="1307538"/>
                </a:lnTo>
                <a:lnTo>
                  <a:pt x="1982748" y="1307538"/>
                </a:lnTo>
                <a:lnTo>
                  <a:pt x="1986716" y="1307273"/>
                </a:lnTo>
                <a:lnTo>
                  <a:pt x="1990420" y="1306479"/>
                </a:lnTo>
                <a:lnTo>
                  <a:pt x="1994388" y="1305155"/>
                </a:lnTo>
                <a:lnTo>
                  <a:pt x="1998092" y="1303832"/>
                </a:lnTo>
                <a:lnTo>
                  <a:pt x="2005499" y="1300655"/>
                </a:lnTo>
                <a:lnTo>
                  <a:pt x="2009732" y="1298537"/>
                </a:lnTo>
                <a:lnTo>
                  <a:pt x="2013965" y="1296684"/>
                </a:lnTo>
                <a:lnTo>
                  <a:pt x="2022959" y="1293242"/>
                </a:lnTo>
                <a:lnTo>
                  <a:pt x="2032218" y="1289801"/>
                </a:lnTo>
                <a:lnTo>
                  <a:pt x="2041478" y="1286359"/>
                </a:lnTo>
                <a:lnTo>
                  <a:pt x="2045710" y="1284506"/>
                </a:lnTo>
                <a:lnTo>
                  <a:pt x="2050208" y="1282388"/>
                </a:lnTo>
                <a:lnTo>
                  <a:pt x="2054176" y="1280005"/>
                </a:lnTo>
                <a:lnTo>
                  <a:pt x="2058144" y="1277623"/>
                </a:lnTo>
                <a:lnTo>
                  <a:pt x="2061848" y="1274711"/>
                </a:lnTo>
                <a:lnTo>
                  <a:pt x="2065287" y="1271269"/>
                </a:lnTo>
                <a:lnTo>
                  <a:pt x="2068197" y="1267563"/>
                </a:lnTo>
                <a:lnTo>
                  <a:pt x="2071107" y="1263856"/>
                </a:lnTo>
                <a:lnTo>
                  <a:pt x="2069520" y="1248502"/>
                </a:lnTo>
                <a:lnTo>
                  <a:pt x="2067668" y="1233412"/>
                </a:lnTo>
                <a:lnTo>
                  <a:pt x="2066610" y="1218057"/>
                </a:lnTo>
                <a:lnTo>
                  <a:pt x="2066080" y="1202967"/>
                </a:lnTo>
                <a:lnTo>
                  <a:pt x="2057879" y="1196613"/>
                </a:lnTo>
                <a:close/>
                <a:moveTo>
                  <a:pt x="2170841" y="1193171"/>
                </a:moveTo>
                <a:lnTo>
                  <a:pt x="2155762" y="1200055"/>
                </a:lnTo>
                <a:lnTo>
                  <a:pt x="2140683" y="1206673"/>
                </a:lnTo>
                <a:lnTo>
                  <a:pt x="2125339" y="1212762"/>
                </a:lnTo>
                <a:lnTo>
                  <a:pt x="2109995" y="1218851"/>
                </a:lnTo>
                <a:lnTo>
                  <a:pt x="2103382" y="1222028"/>
                </a:lnTo>
                <a:lnTo>
                  <a:pt x="2100207" y="1223881"/>
                </a:lnTo>
                <a:lnTo>
                  <a:pt x="2096768" y="1225999"/>
                </a:lnTo>
                <a:lnTo>
                  <a:pt x="2094122" y="1228117"/>
                </a:lnTo>
                <a:lnTo>
                  <a:pt x="2091477" y="1230764"/>
                </a:lnTo>
                <a:lnTo>
                  <a:pt x="2090419" y="1232088"/>
                </a:lnTo>
                <a:lnTo>
                  <a:pt x="2089361" y="1233412"/>
                </a:lnTo>
                <a:lnTo>
                  <a:pt x="2088567" y="1235265"/>
                </a:lnTo>
                <a:lnTo>
                  <a:pt x="2088038" y="1237118"/>
                </a:lnTo>
                <a:lnTo>
                  <a:pt x="2087509" y="1241354"/>
                </a:lnTo>
                <a:lnTo>
                  <a:pt x="2087244" y="1245854"/>
                </a:lnTo>
                <a:lnTo>
                  <a:pt x="2088038" y="1254326"/>
                </a:lnTo>
                <a:lnTo>
                  <a:pt x="2088567" y="1262797"/>
                </a:lnTo>
                <a:lnTo>
                  <a:pt x="2089096" y="1271534"/>
                </a:lnTo>
                <a:lnTo>
                  <a:pt x="2090154" y="1280005"/>
                </a:lnTo>
                <a:lnTo>
                  <a:pt x="2091212" y="1288477"/>
                </a:lnTo>
                <a:lnTo>
                  <a:pt x="2093064" y="1305420"/>
                </a:lnTo>
                <a:lnTo>
                  <a:pt x="2096239" y="1306214"/>
                </a:lnTo>
                <a:lnTo>
                  <a:pt x="2099678" y="1306479"/>
                </a:lnTo>
                <a:lnTo>
                  <a:pt x="2103117" y="1306214"/>
                </a:lnTo>
                <a:lnTo>
                  <a:pt x="2106027" y="1305685"/>
                </a:lnTo>
                <a:lnTo>
                  <a:pt x="2109202" y="1305155"/>
                </a:lnTo>
                <a:lnTo>
                  <a:pt x="2112376" y="1304361"/>
                </a:lnTo>
                <a:lnTo>
                  <a:pt x="2118461" y="1302508"/>
                </a:lnTo>
                <a:lnTo>
                  <a:pt x="2124545" y="1299861"/>
                </a:lnTo>
                <a:lnTo>
                  <a:pt x="2130366" y="1297213"/>
                </a:lnTo>
                <a:lnTo>
                  <a:pt x="2136715" y="1294301"/>
                </a:lnTo>
                <a:lnTo>
                  <a:pt x="2142535" y="1292183"/>
                </a:lnTo>
                <a:lnTo>
                  <a:pt x="2151794" y="1288212"/>
                </a:lnTo>
                <a:lnTo>
                  <a:pt x="2161318" y="1284506"/>
                </a:lnTo>
                <a:lnTo>
                  <a:pt x="2170577" y="1280535"/>
                </a:lnTo>
                <a:lnTo>
                  <a:pt x="2179571" y="1276299"/>
                </a:lnTo>
                <a:lnTo>
                  <a:pt x="2181159" y="1275505"/>
                </a:lnTo>
                <a:lnTo>
                  <a:pt x="2183010" y="1274446"/>
                </a:lnTo>
                <a:lnTo>
                  <a:pt x="2185656" y="1272063"/>
                </a:lnTo>
                <a:lnTo>
                  <a:pt x="2188301" y="1269151"/>
                </a:lnTo>
                <a:lnTo>
                  <a:pt x="2190153" y="1265974"/>
                </a:lnTo>
                <a:lnTo>
                  <a:pt x="2191476" y="1262268"/>
                </a:lnTo>
                <a:lnTo>
                  <a:pt x="2192005" y="1258826"/>
                </a:lnTo>
                <a:lnTo>
                  <a:pt x="2192534" y="1254855"/>
                </a:lnTo>
                <a:lnTo>
                  <a:pt x="2192005" y="1253002"/>
                </a:lnTo>
                <a:lnTo>
                  <a:pt x="2191740" y="1251149"/>
                </a:lnTo>
                <a:lnTo>
                  <a:pt x="2190153" y="1237647"/>
                </a:lnTo>
                <a:lnTo>
                  <a:pt x="2188566" y="1223881"/>
                </a:lnTo>
                <a:lnTo>
                  <a:pt x="2186714" y="1210379"/>
                </a:lnTo>
                <a:lnTo>
                  <a:pt x="2185656" y="1203761"/>
                </a:lnTo>
                <a:lnTo>
                  <a:pt x="2184598" y="1197143"/>
                </a:lnTo>
                <a:lnTo>
                  <a:pt x="2170841" y="1193171"/>
                </a:lnTo>
                <a:close/>
                <a:moveTo>
                  <a:pt x="2421368" y="1187612"/>
                </a:moveTo>
                <a:lnTo>
                  <a:pt x="2418193" y="1187877"/>
                </a:lnTo>
                <a:lnTo>
                  <a:pt x="2415018" y="1188406"/>
                </a:lnTo>
                <a:lnTo>
                  <a:pt x="2412373" y="1189730"/>
                </a:lnTo>
                <a:lnTo>
                  <a:pt x="2380098" y="1202967"/>
                </a:lnTo>
                <a:lnTo>
                  <a:pt x="2348088" y="1216468"/>
                </a:lnTo>
                <a:lnTo>
                  <a:pt x="2344913" y="1218057"/>
                </a:lnTo>
                <a:lnTo>
                  <a:pt x="2341739" y="1219910"/>
                </a:lnTo>
                <a:lnTo>
                  <a:pt x="2338564" y="1222557"/>
                </a:lnTo>
                <a:lnTo>
                  <a:pt x="2336183" y="1225469"/>
                </a:lnTo>
                <a:lnTo>
                  <a:pt x="2335125" y="1226793"/>
                </a:lnTo>
                <a:lnTo>
                  <a:pt x="2334067" y="1228382"/>
                </a:lnTo>
                <a:lnTo>
                  <a:pt x="2333273" y="1230235"/>
                </a:lnTo>
                <a:lnTo>
                  <a:pt x="2332744" y="1231823"/>
                </a:lnTo>
                <a:lnTo>
                  <a:pt x="2332215" y="1233676"/>
                </a:lnTo>
                <a:lnTo>
                  <a:pt x="2332215" y="1235529"/>
                </a:lnTo>
                <a:lnTo>
                  <a:pt x="2332215" y="1237383"/>
                </a:lnTo>
                <a:lnTo>
                  <a:pt x="2332480" y="1239501"/>
                </a:lnTo>
                <a:lnTo>
                  <a:pt x="2336183" y="1263592"/>
                </a:lnTo>
                <a:lnTo>
                  <a:pt x="2337771" y="1275240"/>
                </a:lnTo>
                <a:lnTo>
                  <a:pt x="2339093" y="1287418"/>
                </a:lnTo>
                <a:lnTo>
                  <a:pt x="2342532" y="1300390"/>
                </a:lnTo>
                <a:lnTo>
                  <a:pt x="2351527" y="1305685"/>
                </a:lnTo>
                <a:lnTo>
                  <a:pt x="2361580" y="1302773"/>
                </a:lnTo>
                <a:lnTo>
                  <a:pt x="2371368" y="1299331"/>
                </a:lnTo>
                <a:lnTo>
                  <a:pt x="2380892" y="1295360"/>
                </a:lnTo>
                <a:lnTo>
                  <a:pt x="2390416" y="1291389"/>
                </a:lnTo>
                <a:lnTo>
                  <a:pt x="2409727" y="1283712"/>
                </a:lnTo>
                <a:lnTo>
                  <a:pt x="2419251" y="1279741"/>
                </a:lnTo>
                <a:lnTo>
                  <a:pt x="2429039" y="1276299"/>
                </a:lnTo>
                <a:lnTo>
                  <a:pt x="2433801" y="1273916"/>
                </a:lnTo>
                <a:lnTo>
                  <a:pt x="2438299" y="1271004"/>
                </a:lnTo>
                <a:lnTo>
                  <a:pt x="2440679" y="1269681"/>
                </a:lnTo>
                <a:lnTo>
                  <a:pt x="2442531" y="1268092"/>
                </a:lnTo>
                <a:lnTo>
                  <a:pt x="2444648" y="1265974"/>
                </a:lnTo>
                <a:lnTo>
                  <a:pt x="2445970" y="1263856"/>
                </a:lnTo>
                <a:lnTo>
                  <a:pt x="2447029" y="1259885"/>
                </a:lnTo>
                <a:lnTo>
                  <a:pt x="2447558" y="1255650"/>
                </a:lnTo>
                <a:lnTo>
                  <a:pt x="2447558" y="1251678"/>
                </a:lnTo>
                <a:lnTo>
                  <a:pt x="2447029" y="1247443"/>
                </a:lnTo>
                <a:lnTo>
                  <a:pt x="2445970" y="1238971"/>
                </a:lnTo>
                <a:lnTo>
                  <a:pt x="2445441" y="1235265"/>
                </a:lnTo>
                <a:lnTo>
                  <a:pt x="2444912" y="1231029"/>
                </a:lnTo>
                <a:lnTo>
                  <a:pt x="2443590" y="1225205"/>
                </a:lnTo>
                <a:lnTo>
                  <a:pt x="2442267" y="1219116"/>
                </a:lnTo>
                <a:lnTo>
                  <a:pt x="2440415" y="1207203"/>
                </a:lnTo>
                <a:lnTo>
                  <a:pt x="2436182" y="1188671"/>
                </a:lnTo>
                <a:lnTo>
                  <a:pt x="2430362" y="1188141"/>
                </a:lnTo>
                <a:lnTo>
                  <a:pt x="2424013" y="1187612"/>
                </a:lnTo>
                <a:lnTo>
                  <a:pt x="2421368" y="1187612"/>
                </a:lnTo>
                <a:close/>
                <a:moveTo>
                  <a:pt x="1941214" y="1139695"/>
                </a:moveTo>
                <a:lnTo>
                  <a:pt x="1938040" y="1140224"/>
                </a:lnTo>
                <a:lnTo>
                  <a:pt x="1934600" y="1141018"/>
                </a:lnTo>
                <a:lnTo>
                  <a:pt x="1928516" y="1142607"/>
                </a:lnTo>
                <a:lnTo>
                  <a:pt x="1922431" y="1145254"/>
                </a:lnTo>
                <a:lnTo>
                  <a:pt x="1916082" y="1147637"/>
                </a:lnTo>
                <a:lnTo>
                  <a:pt x="1904177" y="1153196"/>
                </a:lnTo>
                <a:lnTo>
                  <a:pt x="1898357" y="1156108"/>
                </a:lnTo>
                <a:lnTo>
                  <a:pt x="1892008" y="1158756"/>
                </a:lnTo>
                <a:lnTo>
                  <a:pt x="1887511" y="1160874"/>
                </a:lnTo>
                <a:lnTo>
                  <a:pt x="1882485" y="1162727"/>
                </a:lnTo>
                <a:lnTo>
                  <a:pt x="1877723" y="1164845"/>
                </a:lnTo>
                <a:lnTo>
                  <a:pt x="1872696" y="1166962"/>
                </a:lnTo>
                <a:lnTo>
                  <a:pt x="1868199" y="1169610"/>
                </a:lnTo>
                <a:lnTo>
                  <a:pt x="1866083" y="1170934"/>
                </a:lnTo>
                <a:lnTo>
                  <a:pt x="1863966" y="1172787"/>
                </a:lnTo>
                <a:lnTo>
                  <a:pt x="1862114" y="1174375"/>
                </a:lnTo>
                <a:lnTo>
                  <a:pt x="1860527" y="1176228"/>
                </a:lnTo>
                <a:lnTo>
                  <a:pt x="1858940" y="1178611"/>
                </a:lnTo>
                <a:lnTo>
                  <a:pt x="1857882" y="1180729"/>
                </a:lnTo>
                <a:lnTo>
                  <a:pt x="1857353" y="1188936"/>
                </a:lnTo>
                <a:lnTo>
                  <a:pt x="1856823" y="1197143"/>
                </a:lnTo>
                <a:lnTo>
                  <a:pt x="1856823" y="1205085"/>
                </a:lnTo>
                <a:lnTo>
                  <a:pt x="1856823" y="1213292"/>
                </a:lnTo>
                <a:lnTo>
                  <a:pt x="1857617" y="1229441"/>
                </a:lnTo>
                <a:lnTo>
                  <a:pt x="1858675" y="1245590"/>
                </a:lnTo>
                <a:lnTo>
                  <a:pt x="1862114" y="1245590"/>
                </a:lnTo>
                <a:lnTo>
                  <a:pt x="1865554" y="1245590"/>
                </a:lnTo>
                <a:lnTo>
                  <a:pt x="1868728" y="1245060"/>
                </a:lnTo>
                <a:lnTo>
                  <a:pt x="1871903" y="1244531"/>
                </a:lnTo>
                <a:lnTo>
                  <a:pt x="1875342" y="1243472"/>
                </a:lnTo>
                <a:lnTo>
                  <a:pt x="1878252" y="1242413"/>
                </a:lnTo>
                <a:lnTo>
                  <a:pt x="1884866" y="1240295"/>
                </a:lnTo>
                <a:lnTo>
                  <a:pt x="1898887" y="1233676"/>
                </a:lnTo>
                <a:lnTo>
                  <a:pt x="1912908" y="1227852"/>
                </a:lnTo>
                <a:lnTo>
                  <a:pt x="1917140" y="1225999"/>
                </a:lnTo>
                <a:lnTo>
                  <a:pt x="1920844" y="1224146"/>
                </a:lnTo>
                <a:lnTo>
                  <a:pt x="1929309" y="1220969"/>
                </a:lnTo>
                <a:lnTo>
                  <a:pt x="1933542" y="1218851"/>
                </a:lnTo>
                <a:lnTo>
                  <a:pt x="1937246" y="1216998"/>
                </a:lnTo>
                <a:lnTo>
                  <a:pt x="1940950" y="1214350"/>
                </a:lnTo>
                <a:lnTo>
                  <a:pt x="1942537" y="1213027"/>
                </a:lnTo>
                <a:lnTo>
                  <a:pt x="1944124" y="1211438"/>
                </a:lnTo>
                <a:lnTo>
                  <a:pt x="1945976" y="1209056"/>
                </a:lnTo>
                <a:lnTo>
                  <a:pt x="1947299" y="1206938"/>
                </a:lnTo>
                <a:lnTo>
                  <a:pt x="1948357" y="1204555"/>
                </a:lnTo>
                <a:lnTo>
                  <a:pt x="1948886" y="1202173"/>
                </a:lnTo>
                <a:lnTo>
                  <a:pt x="1949415" y="1199525"/>
                </a:lnTo>
                <a:lnTo>
                  <a:pt x="1949415" y="1197143"/>
                </a:lnTo>
                <a:lnTo>
                  <a:pt x="1949151" y="1191848"/>
                </a:lnTo>
                <a:lnTo>
                  <a:pt x="1948621" y="1186288"/>
                </a:lnTo>
                <a:lnTo>
                  <a:pt x="1947828" y="1180994"/>
                </a:lnTo>
                <a:lnTo>
                  <a:pt x="1947299" y="1175699"/>
                </a:lnTo>
                <a:lnTo>
                  <a:pt x="1947299" y="1173316"/>
                </a:lnTo>
                <a:lnTo>
                  <a:pt x="1947299" y="1170404"/>
                </a:lnTo>
                <a:lnTo>
                  <a:pt x="1946770" y="1166433"/>
                </a:lnTo>
                <a:lnTo>
                  <a:pt x="1947034" y="1162197"/>
                </a:lnTo>
                <a:lnTo>
                  <a:pt x="1947034" y="1157961"/>
                </a:lnTo>
                <a:lnTo>
                  <a:pt x="1947034" y="1153990"/>
                </a:lnTo>
                <a:lnTo>
                  <a:pt x="1946770" y="1150019"/>
                </a:lnTo>
                <a:lnTo>
                  <a:pt x="1946505" y="1147901"/>
                </a:lnTo>
                <a:lnTo>
                  <a:pt x="1945976" y="1146048"/>
                </a:lnTo>
                <a:lnTo>
                  <a:pt x="1944918" y="1144460"/>
                </a:lnTo>
                <a:lnTo>
                  <a:pt x="1944124" y="1142607"/>
                </a:lnTo>
                <a:lnTo>
                  <a:pt x="1942801" y="1141018"/>
                </a:lnTo>
                <a:lnTo>
                  <a:pt x="1941214" y="1139695"/>
                </a:lnTo>
                <a:close/>
                <a:moveTo>
                  <a:pt x="2288829" y="1118780"/>
                </a:moveTo>
                <a:lnTo>
                  <a:pt x="2284861" y="1119310"/>
                </a:lnTo>
                <a:lnTo>
                  <a:pt x="2280893" y="1119839"/>
                </a:lnTo>
                <a:lnTo>
                  <a:pt x="2277189" y="1121163"/>
                </a:lnTo>
                <a:lnTo>
                  <a:pt x="2273486" y="1122222"/>
                </a:lnTo>
                <a:lnTo>
                  <a:pt x="2269782" y="1123546"/>
                </a:lnTo>
                <a:lnTo>
                  <a:pt x="2266343" y="1125399"/>
                </a:lnTo>
                <a:lnTo>
                  <a:pt x="2262110" y="1127252"/>
                </a:lnTo>
                <a:lnTo>
                  <a:pt x="2257877" y="1129105"/>
                </a:lnTo>
                <a:lnTo>
                  <a:pt x="2249147" y="1132811"/>
                </a:lnTo>
                <a:lnTo>
                  <a:pt x="2231952" y="1139695"/>
                </a:lnTo>
                <a:lnTo>
                  <a:pt x="2223222" y="1142871"/>
                </a:lnTo>
                <a:lnTo>
                  <a:pt x="2218989" y="1145254"/>
                </a:lnTo>
                <a:lnTo>
                  <a:pt x="2215021" y="1147107"/>
                </a:lnTo>
                <a:lnTo>
                  <a:pt x="2211052" y="1149755"/>
                </a:lnTo>
                <a:lnTo>
                  <a:pt x="2207613" y="1152402"/>
                </a:lnTo>
                <a:lnTo>
                  <a:pt x="2204174" y="1155314"/>
                </a:lnTo>
                <a:lnTo>
                  <a:pt x="2200735" y="1158756"/>
                </a:lnTo>
                <a:lnTo>
                  <a:pt x="2200206" y="1162727"/>
                </a:lnTo>
                <a:lnTo>
                  <a:pt x="2199941" y="1166962"/>
                </a:lnTo>
                <a:lnTo>
                  <a:pt x="2199941" y="1171463"/>
                </a:lnTo>
                <a:lnTo>
                  <a:pt x="2199941" y="1175699"/>
                </a:lnTo>
                <a:lnTo>
                  <a:pt x="2200471" y="1184170"/>
                </a:lnTo>
                <a:lnTo>
                  <a:pt x="2201529" y="1192907"/>
                </a:lnTo>
                <a:lnTo>
                  <a:pt x="2204174" y="1209850"/>
                </a:lnTo>
                <a:lnTo>
                  <a:pt x="2205232" y="1218586"/>
                </a:lnTo>
                <a:lnTo>
                  <a:pt x="2206291" y="1227058"/>
                </a:lnTo>
                <a:lnTo>
                  <a:pt x="2208936" y="1228382"/>
                </a:lnTo>
                <a:lnTo>
                  <a:pt x="2211582" y="1229441"/>
                </a:lnTo>
                <a:lnTo>
                  <a:pt x="2213962" y="1230235"/>
                </a:lnTo>
                <a:lnTo>
                  <a:pt x="2216608" y="1230235"/>
                </a:lnTo>
                <a:lnTo>
                  <a:pt x="2218989" y="1230235"/>
                </a:lnTo>
                <a:lnTo>
                  <a:pt x="2221899" y="1229970"/>
                </a:lnTo>
                <a:lnTo>
                  <a:pt x="2224280" y="1229176"/>
                </a:lnTo>
                <a:lnTo>
                  <a:pt x="2226925" y="1228382"/>
                </a:lnTo>
                <a:lnTo>
                  <a:pt x="2232216" y="1226264"/>
                </a:lnTo>
                <a:lnTo>
                  <a:pt x="2237243" y="1223881"/>
                </a:lnTo>
                <a:lnTo>
                  <a:pt x="2242269" y="1221763"/>
                </a:lnTo>
                <a:lnTo>
                  <a:pt x="2247031" y="1219645"/>
                </a:lnTo>
                <a:lnTo>
                  <a:pt x="2261316" y="1213821"/>
                </a:lnTo>
                <a:lnTo>
                  <a:pt x="2275337" y="1208262"/>
                </a:lnTo>
                <a:lnTo>
                  <a:pt x="2288565" y="1202437"/>
                </a:lnTo>
                <a:lnTo>
                  <a:pt x="2301263" y="1195819"/>
                </a:lnTo>
                <a:lnTo>
                  <a:pt x="2302850" y="1193701"/>
                </a:lnTo>
                <a:lnTo>
                  <a:pt x="2304173" y="1191318"/>
                </a:lnTo>
                <a:lnTo>
                  <a:pt x="2304967" y="1188936"/>
                </a:lnTo>
                <a:lnTo>
                  <a:pt x="2305760" y="1186288"/>
                </a:lnTo>
                <a:lnTo>
                  <a:pt x="2306025" y="1183906"/>
                </a:lnTo>
                <a:lnTo>
                  <a:pt x="2306554" y="1180994"/>
                </a:lnTo>
                <a:lnTo>
                  <a:pt x="2306554" y="1175699"/>
                </a:lnTo>
                <a:lnTo>
                  <a:pt x="2305760" y="1170404"/>
                </a:lnTo>
                <a:lnTo>
                  <a:pt x="2304967" y="1165109"/>
                </a:lnTo>
                <a:lnTo>
                  <a:pt x="2304173" y="1159815"/>
                </a:lnTo>
                <a:lnTo>
                  <a:pt x="2303644" y="1154520"/>
                </a:lnTo>
                <a:lnTo>
                  <a:pt x="2300469" y="1136782"/>
                </a:lnTo>
                <a:lnTo>
                  <a:pt x="2298882" y="1127781"/>
                </a:lnTo>
                <a:lnTo>
                  <a:pt x="2298088" y="1123546"/>
                </a:lnTo>
                <a:lnTo>
                  <a:pt x="2296501" y="1119045"/>
                </a:lnTo>
                <a:lnTo>
                  <a:pt x="2292798" y="1118780"/>
                </a:lnTo>
                <a:lnTo>
                  <a:pt x="2288829" y="1118780"/>
                </a:lnTo>
                <a:close/>
                <a:moveTo>
                  <a:pt x="2049149" y="1111368"/>
                </a:moveTo>
                <a:lnTo>
                  <a:pt x="2046239" y="1111632"/>
                </a:lnTo>
                <a:lnTo>
                  <a:pt x="2043329" y="1112162"/>
                </a:lnTo>
                <a:lnTo>
                  <a:pt x="2040684" y="1112956"/>
                </a:lnTo>
                <a:lnTo>
                  <a:pt x="2037774" y="1114015"/>
                </a:lnTo>
                <a:lnTo>
                  <a:pt x="2034864" y="1115074"/>
                </a:lnTo>
                <a:lnTo>
                  <a:pt x="2021901" y="1121428"/>
                </a:lnTo>
                <a:lnTo>
                  <a:pt x="2008409" y="1127252"/>
                </a:lnTo>
                <a:lnTo>
                  <a:pt x="1994917" y="1133076"/>
                </a:lnTo>
                <a:lnTo>
                  <a:pt x="1981425" y="1138900"/>
                </a:lnTo>
                <a:lnTo>
                  <a:pt x="1978780" y="1140489"/>
                </a:lnTo>
                <a:lnTo>
                  <a:pt x="1975605" y="1142077"/>
                </a:lnTo>
                <a:lnTo>
                  <a:pt x="1972960" y="1144195"/>
                </a:lnTo>
                <a:lnTo>
                  <a:pt x="1970579" y="1146313"/>
                </a:lnTo>
                <a:lnTo>
                  <a:pt x="1968198" y="1148960"/>
                </a:lnTo>
                <a:lnTo>
                  <a:pt x="1967404" y="1150284"/>
                </a:lnTo>
                <a:lnTo>
                  <a:pt x="1966875" y="1151608"/>
                </a:lnTo>
                <a:lnTo>
                  <a:pt x="1966346" y="1152931"/>
                </a:lnTo>
                <a:lnTo>
                  <a:pt x="1966082" y="1154785"/>
                </a:lnTo>
                <a:lnTo>
                  <a:pt x="1966082" y="1156373"/>
                </a:lnTo>
                <a:lnTo>
                  <a:pt x="1966082" y="1157961"/>
                </a:lnTo>
                <a:lnTo>
                  <a:pt x="1966346" y="1165639"/>
                </a:lnTo>
                <a:lnTo>
                  <a:pt x="1966346" y="1173316"/>
                </a:lnTo>
                <a:lnTo>
                  <a:pt x="1966346" y="1180729"/>
                </a:lnTo>
                <a:lnTo>
                  <a:pt x="1966611" y="1188671"/>
                </a:lnTo>
                <a:lnTo>
                  <a:pt x="1967140" y="1196084"/>
                </a:lnTo>
                <a:lnTo>
                  <a:pt x="1967933" y="1203496"/>
                </a:lnTo>
                <a:lnTo>
                  <a:pt x="1969521" y="1211174"/>
                </a:lnTo>
                <a:lnTo>
                  <a:pt x="1970314" y="1214615"/>
                </a:lnTo>
                <a:lnTo>
                  <a:pt x="1971637" y="1218322"/>
                </a:lnTo>
                <a:lnTo>
                  <a:pt x="1976134" y="1218057"/>
                </a:lnTo>
                <a:lnTo>
                  <a:pt x="1980632" y="1217263"/>
                </a:lnTo>
                <a:lnTo>
                  <a:pt x="1984864" y="1216204"/>
                </a:lnTo>
                <a:lnTo>
                  <a:pt x="1989097" y="1214880"/>
                </a:lnTo>
                <a:lnTo>
                  <a:pt x="1993330" y="1213292"/>
                </a:lnTo>
                <a:lnTo>
                  <a:pt x="1997298" y="1211703"/>
                </a:lnTo>
                <a:lnTo>
                  <a:pt x="2005499" y="1207997"/>
                </a:lnTo>
                <a:lnTo>
                  <a:pt x="2009203" y="1206144"/>
                </a:lnTo>
                <a:lnTo>
                  <a:pt x="2012906" y="1204290"/>
                </a:lnTo>
                <a:lnTo>
                  <a:pt x="2020578" y="1201378"/>
                </a:lnTo>
                <a:lnTo>
                  <a:pt x="2028779" y="1198202"/>
                </a:lnTo>
                <a:lnTo>
                  <a:pt x="2036980" y="1195025"/>
                </a:lnTo>
                <a:lnTo>
                  <a:pt x="2040684" y="1193436"/>
                </a:lnTo>
                <a:lnTo>
                  <a:pt x="2044388" y="1191848"/>
                </a:lnTo>
                <a:lnTo>
                  <a:pt x="2048091" y="1189465"/>
                </a:lnTo>
                <a:lnTo>
                  <a:pt x="2051530" y="1187347"/>
                </a:lnTo>
                <a:lnTo>
                  <a:pt x="2054440" y="1184700"/>
                </a:lnTo>
                <a:lnTo>
                  <a:pt x="2057350" y="1181788"/>
                </a:lnTo>
                <a:lnTo>
                  <a:pt x="2060260" y="1178611"/>
                </a:lnTo>
                <a:lnTo>
                  <a:pt x="2062377" y="1174905"/>
                </a:lnTo>
                <a:lnTo>
                  <a:pt x="2061583" y="1159815"/>
                </a:lnTo>
                <a:lnTo>
                  <a:pt x="2060789" y="1144460"/>
                </a:lnTo>
                <a:lnTo>
                  <a:pt x="2059467" y="1129105"/>
                </a:lnTo>
                <a:lnTo>
                  <a:pt x="2057615" y="1113750"/>
                </a:lnTo>
                <a:lnTo>
                  <a:pt x="2054969" y="1112427"/>
                </a:lnTo>
                <a:lnTo>
                  <a:pt x="2052059" y="1111897"/>
                </a:lnTo>
                <a:lnTo>
                  <a:pt x="2049149" y="1111368"/>
                </a:lnTo>
                <a:close/>
                <a:moveTo>
                  <a:pt x="2167931" y="1107132"/>
                </a:moveTo>
                <a:lnTo>
                  <a:pt x="2164757" y="1107397"/>
                </a:lnTo>
                <a:lnTo>
                  <a:pt x="2161318" y="1107661"/>
                </a:lnTo>
                <a:lnTo>
                  <a:pt x="2157878" y="1108191"/>
                </a:lnTo>
                <a:lnTo>
                  <a:pt x="2154704" y="1109250"/>
                </a:lnTo>
                <a:lnTo>
                  <a:pt x="2151265" y="1110309"/>
                </a:lnTo>
                <a:lnTo>
                  <a:pt x="2148090" y="1111632"/>
                </a:lnTo>
                <a:lnTo>
                  <a:pt x="2141741" y="1114280"/>
                </a:lnTo>
                <a:lnTo>
                  <a:pt x="2135127" y="1117457"/>
                </a:lnTo>
                <a:lnTo>
                  <a:pt x="2128778" y="1120369"/>
                </a:lnTo>
                <a:lnTo>
                  <a:pt x="2122429" y="1122751"/>
                </a:lnTo>
                <a:lnTo>
                  <a:pt x="2116609" y="1125399"/>
                </a:lnTo>
                <a:lnTo>
                  <a:pt x="2110524" y="1127781"/>
                </a:lnTo>
                <a:lnTo>
                  <a:pt x="2104440" y="1130429"/>
                </a:lnTo>
                <a:lnTo>
                  <a:pt x="2098884" y="1132811"/>
                </a:lnTo>
                <a:lnTo>
                  <a:pt x="2093329" y="1135988"/>
                </a:lnTo>
                <a:lnTo>
                  <a:pt x="2090419" y="1137577"/>
                </a:lnTo>
                <a:lnTo>
                  <a:pt x="2088038" y="1139695"/>
                </a:lnTo>
                <a:lnTo>
                  <a:pt x="2085392" y="1141548"/>
                </a:lnTo>
                <a:lnTo>
                  <a:pt x="2083276" y="1143666"/>
                </a:lnTo>
                <a:lnTo>
                  <a:pt x="2081160" y="1146313"/>
                </a:lnTo>
                <a:lnTo>
                  <a:pt x="2079308" y="1148960"/>
                </a:lnTo>
                <a:lnTo>
                  <a:pt x="2079572" y="1156638"/>
                </a:lnTo>
                <a:lnTo>
                  <a:pt x="2080101" y="1164580"/>
                </a:lnTo>
                <a:lnTo>
                  <a:pt x="2081689" y="1180199"/>
                </a:lnTo>
                <a:lnTo>
                  <a:pt x="2083276" y="1195819"/>
                </a:lnTo>
                <a:lnTo>
                  <a:pt x="2083805" y="1203761"/>
                </a:lnTo>
                <a:lnTo>
                  <a:pt x="2084334" y="1211703"/>
                </a:lnTo>
                <a:lnTo>
                  <a:pt x="2093593" y="1216733"/>
                </a:lnTo>
                <a:lnTo>
                  <a:pt x="2100472" y="1214086"/>
                </a:lnTo>
                <a:lnTo>
                  <a:pt x="2107879" y="1211703"/>
                </a:lnTo>
                <a:lnTo>
                  <a:pt x="2121900" y="1205614"/>
                </a:lnTo>
                <a:lnTo>
                  <a:pt x="2135656" y="1199790"/>
                </a:lnTo>
                <a:lnTo>
                  <a:pt x="2149413" y="1193701"/>
                </a:lnTo>
                <a:lnTo>
                  <a:pt x="2157878" y="1190259"/>
                </a:lnTo>
                <a:lnTo>
                  <a:pt x="2162111" y="1188671"/>
                </a:lnTo>
                <a:lnTo>
                  <a:pt x="2166344" y="1186553"/>
                </a:lnTo>
                <a:lnTo>
                  <a:pt x="2170312" y="1184435"/>
                </a:lnTo>
                <a:lnTo>
                  <a:pt x="2174280" y="1181788"/>
                </a:lnTo>
                <a:lnTo>
                  <a:pt x="2175868" y="1180464"/>
                </a:lnTo>
                <a:lnTo>
                  <a:pt x="2177190" y="1178876"/>
                </a:lnTo>
                <a:lnTo>
                  <a:pt x="2179042" y="1177023"/>
                </a:lnTo>
                <a:lnTo>
                  <a:pt x="2180100" y="1175169"/>
                </a:lnTo>
                <a:lnTo>
                  <a:pt x="2180894" y="1170934"/>
                </a:lnTo>
                <a:lnTo>
                  <a:pt x="2181159" y="1166962"/>
                </a:lnTo>
                <a:lnTo>
                  <a:pt x="2180894" y="1162727"/>
                </a:lnTo>
                <a:lnTo>
                  <a:pt x="2180629" y="1158756"/>
                </a:lnTo>
                <a:lnTo>
                  <a:pt x="2179836" y="1150549"/>
                </a:lnTo>
                <a:lnTo>
                  <a:pt x="2179571" y="1146313"/>
                </a:lnTo>
                <a:lnTo>
                  <a:pt x="2179307" y="1142077"/>
                </a:lnTo>
                <a:lnTo>
                  <a:pt x="2178513" y="1137841"/>
                </a:lnTo>
                <a:lnTo>
                  <a:pt x="2177455" y="1133606"/>
                </a:lnTo>
                <a:lnTo>
                  <a:pt x="2176661" y="1125399"/>
                </a:lnTo>
                <a:lnTo>
                  <a:pt x="2175074" y="1108191"/>
                </a:lnTo>
                <a:lnTo>
                  <a:pt x="2171370" y="1107661"/>
                </a:lnTo>
                <a:lnTo>
                  <a:pt x="2167931" y="1107132"/>
                </a:lnTo>
                <a:close/>
                <a:moveTo>
                  <a:pt x="2408405" y="1092571"/>
                </a:moveTo>
                <a:lnTo>
                  <a:pt x="2398087" y="1096542"/>
                </a:lnTo>
                <a:lnTo>
                  <a:pt x="2387770" y="1100513"/>
                </a:lnTo>
                <a:lnTo>
                  <a:pt x="2367135" y="1109250"/>
                </a:lnTo>
                <a:lnTo>
                  <a:pt x="2355760" y="1114280"/>
                </a:lnTo>
                <a:lnTo>
                  <a:pt x="2343855" y="1118780"/>
                </a:lnTo>
                <a:lnTo>
                  <a:pt x="2340152" y="1120369"/>
                </a:lnTo>
                <a:lnTo>
                  <a:pt x="2336448" y="1121957"/>
                </a:lnTo>
                <a:lnTo>
                  <a:pt x="2332744" y="1123810"/>
                </a:lnTo>
                <a:lnTo>
                  <a:pt x="2329041" y="1126193"/>
                </a:lnTo>
                <a:lnTo>
                  <a:pt x="2326131" y="1128311"/>
                </a:lnTo>
                <a:lnTo>
                  <a:pt x="2322956" y="1131223"/>
                </a:lnTo>
                <a:lnTo>
                  <a:pt x="2320046" y="1133870"/>
                </a:lnTo>
                <a:lnTo>
                  <a:pt x="2317400" y="1137047"/>
                </a:lnTo>
                <a:lnTo>
                  <a:pt x="2317930" y="1144725"/>
                </a:lnTo>
                <a:lnTo>
                  <a:pt x="2318723" y="1151608"/>
                </a:lnTo>
                <a:lnTo>
                  <a:pt x="2321104" y="1166168"/>
                </a:lnTo>
                <a:lnTo>
                  <a:pt x="2323485" y="1180464"/>
                </a:lnTo>
                <a:lnTo>
                  <a:pt x="2325866" y="1195025"/>
                </a:lnTo>
                <a:lnTo>
                  <a:pt x="2326131" y="1197407"/>
                </a:lnTo>
                <a:lnTo>
                  <a:pt x="2326660" y="1199260"/>
                </a:lnTo>
                <a:lnTo>
                  <a:pt x="2327453" y="1200849"/>
                </a:lnTo>
                <a:lnTo>
                  <a:pt x="2328511" y="1202967"/>
                </a:lnTo>
                <a:lnTo>
                  <a:pt x="2331157" y="1206408"/>
                </a:lnTo>
                <a:lnTo>
                  <a:pt x="2333538" y="1209585"/>
                </a:lnTo>
                <a:lnTo>
                  <a:pt x="2352056" y="1204290"/>
                </a:lnTo>
                <a:lnTo>
                  <a:pt x="2363696" y="1199260"/>
                </a:lnTo>
                <a:lnTo>
                  <a:pt x="2375336" y="1194230"/>
                </a:lnTo>
                <a:lnTo>
                  <a:pt x="2378775" y="1192642"/>
                </a:lnTo>
                <a:lnTo>
                  <a:pt x="2382479" y="1190789"/>
                </a:lnTo>
                <a:lnTo>
                  <a:pt x="2389622" y="1188141"/>
                </a:lnTo>
                <a:lnTo>
                  <a:pt x="2397294" y="1185494"/>
                </a:lnTo>
                <a:lnTo>
                  <a:pt x="2404701" y="1182847"/>
                </a:lnTo>
                <a:lnTo>
                  <a:pt x="2408405" y="1180994"/>
                </a:lnTo>
                <a:lnTo>
                  <a:pt x="2412108" y="1179405"/>
                </a:lnTo>
                <a:lnTo>
                  <a:pt x="2415283" y="1177817"/>
                </a:lnTo>
                <a:lnTo>
                  <a:pt x="2418722" y="1175434"/>
                </a:lnTo>
                <a:lnTo>
                  <a:pt x="2421897" y="1173316"/>
                </a:lnTo>
                <a:lnTo>
                  <a:pt x="2424542" y="1170669"/>
                </a:lnTo>
                <a:lnTo>
                  <a:pt x="2427188" y="1167492"/>
                </a:lnTo>
                <a:lnTo>
                  <a:pt x="2429304" y="1164580"/>
                </a:lnTo>
                <a:lnTo>
                  <a:pt x="2430098" y="1160609"/>
                </a:lnTo>
                <a:lnTo>
                  <a:pt x="2430098" y="1156638"/>
                </a:lnTo>
                <a:lnTo>
                  <a:pt x="2430098" y="1152667"/>
                </a:lnTo>
                <a:lnTo>
                  <a:pt x="2429569" y="1149225"/>
                </a:lnTo>
                <a:lnTo>
                  <a:pt x="2428510" y="1141283"/>
                </a:lnTo>
                <a:lnTo>
                  <a:pt x="2427188" y="1133606"/>
                </a:lnTo>
                <a:lnTo>
                  <a:pt x="2423748" y="1118516"/>
                </a:lnTo>
                <a:lnTo>
                  <a:pt x="2422426" y="1111103"/>
                </a:lnTo>
                <a:lnTo>
                  <a:pt x="2421103" y="1103426"/>
                </a:lnTo>
                <a:lnTo>
                  <a:pt x="2420838" y="1102102"/>
                </a:lnTo>
                <a:lnTo>
                  <a:pt x="2420574" y="1101043"/>
                </a:lnTo>
                <a:lnTo>
                  <a:pt x="2419516" y="1098925"/>
                </a:lnTo>
                <a:lnTo>
                  <a:pt x="2418193" y="1097601"/>
                </a:lnTo>
                <a:lnTo>
                  <a:pt x="2416606" y="1096278"/>
                </a:lnTo>
                <a:lnTo>
                  <a:pt x="2414489" y="1094954"/>
                </a:lnTo>
                <a:lnTo>
                  <a:pt x="2412373" y="1094160"/>
                </a:lnTo>
                <a:lnTo>
                  <a:pt x="2408405" y="1092571"/>
                </a:lnTo>
                <a:close/>
                <a:moveTo>
                  <a:pt x="1933013" y="1056038"/>
                </a:moveTo>
                <a:lnTo>
                  <a:pt x="1929045" y="1056302"/>
                </a:lnTo>
                <a:lnTo>
                  <a:pt x="1925077" y="1057096"/>
                </a:lnTo>
                <a:lnTo>
                  <a:pt x="1917140" y="1061332"/>
                </a:lnTo>
                <a:lnTo>
                  <a:pt x="1908675" y="1065303"/>
                </a:lnTo>
                <a:lnTo>
                  <a:pt x="1892008" y="1072981"/>
                </a:lnTo>
                <a:lnTo>
                  <a:pt x="1886717" y="1075099"/>
                </a:lnTo>
                <a:lnTo>
                  <a:pt x="1881426" y="1077481"/>
                </a:lnTo>
                <a:lnTo>
                  <a:pt x="1876135" y="1079599"/>
                </a:lnTo>
                <a:lnTo>
                  <a:pt x="1871109" y="1081982"/>
                </a:lnTo>
                <a:lnTo>
                  <a:pt x="1866083" y="1084629"/>
                </a:lnTo>
                <a:lnTo>
                  <a:pt x="1863702" y="1086218"/>
                </a:lnTo>
                <a:lnTo>
                  <a:pt x="1861585" y="1088071"/>
                </a:lnTo>
                <a:lnTo>
                  <a:pt x="1859469" y="1089659"/>
                </a:lnTo>
                <a:lnTo>
                  <a:pt x="1857617" y="1092042"/>
                </a:lnTo>
                <a:lnTo>
                  <a:pt x="1855765" y="1093895"/>
                </a:lnTo>
                <a:lnTo>
                  <a:pt x="1853913" y="1096542"/>
                </a:lnTo>
                <a:lnTo>
                  <a:pt x="1854443" y="1125663"/>
                </a:lnTo>
                <a:lnTo>
                  <a:pt x="1854707" y="1139959"/>
                </a:lnTo>
                <a:lnTo>
                  <a:pt x="1855501" y="1154520"/>
                </a:lnTo>
                <a:lnTo>
                  <a:pt x="1863702" y="1160079"/>
                </a:lnTo>
                <a:lnTo>
                  <a:pt x="1880104" y="1152667"/>
                </a:lnTo>
                <a:lnTo>
                  <a:pt x="1896506" y="1145784"/>
                </a:lnTo>
                <a:lnTo>
                  <a:pt x="1913172" y="1138371"/>
                </a:lnTo>
                <a:lnTo>
                  <a:pt x="1929309" y="1131223"/>
                </a:lnTo>
                <a:lnTo>
                  <a:pt x="1932484" y="1129370"/>
                </a:lnTo>
                <a:lnTo>
                  <a:pt x="1935130" y="1127781"/>
                </a:lnTo>
                <a:lnTo>
                  <a:pt x="1937510" y="1125663"/>
                </a:lnTo>
                <a:lnTo>
                  <a:pt x="1939627" y="1123016"/>
                </a:lnTo>
                <a:lnTo>
                  <a:pt x="1941743" y="1120369"/>
                </a:lnTo>
                <a:lnTo>
                  <a:pt x="1943330" y="1117457"/>
                </a:lnTo>
                <a:lnTo>
                  <a:pt x="1944653" y="1114280"/>
                </a:lnTo>
                <a:lnTo>
                  <a:pt x="1945976" y="1111368"/>
                </a:lnTo>
                <a:lnTo>
                  <a:pt x="1944389" y="1104484"/>
                </a:lnTo>
                <a:lnTo>
                  <a:pt x="1943595" y="1097866"/>
                </a:lnTo>
                <a:lnTo>
                  <a:pt x="1943330" y="1090983"/>
                </a:lnTo>
                <a:lnTo>
                  <a:pt x="1943066" y="1084100"/>
                </a:lnTo>
                <a:lnTo>
                  <a:pt x="1942537" y="1070333"/>
                </a:lnTo>
                <a:lnTo>
                  <a:pt x="1942272" y="1063715"/>
                </a:lnTo>
                <a:lnTo>
                  <a:pt x="1941214" y="1056832"/>
                </a:lnTo>
                <a:lnTo>
                  <a:pt x="1939098" y="1056302"/>
                </a:lnTo>
                <a:lnTo>
                  <a:pt x="1937246" y="1056038"/>
                </a:lnTo>
                <a:lnTo>
                  <a:pt x="1933013" y="1056038"/>
                </a:lnTo>
                <a:close/>
                <a:moveTo>
                  <a:pt x="2279570" y="1031682"/>
                </a:moveTo>
                <a:lnTo>
                  <a:pt x="2275073" y="1031946"/>
                </a:lnTo>
                <a:lnTo>
                  <a:pt x="2270840" y="1032741"/>
                </a:lnTo>
                <a:lnTo>
                  <a:pt x="2266607" y="1034329"/>
                </a:lnTo>
                <a:lnTo>
                  <a:pt x="2262375" y="1035653"/>
                </a:lnTo>
                <a:lnTo>
                  <a:pt x="2258142" y="1037241"/>
                </a:lnTo>
                <a:lnTo>
                  <a:pt x="2250470" y="1040683"/>
                </a:lnTo>
                <a:lnTo>
                  <a:pt x="2246502" y="1042536"/>
                </a:lnTo>
                <a:lnTo>
                  <a:pt x="2242269" y="1044654"/>
                </a:lnTo>
                <a:lnTo>
                  <a:pt x="2234068" y="1047831"/>
                </a:lnTo>
                <a:lnTo>
                  <a:pt x="2226132" y="1051272"/>
                </a:lnTo>
                <a:lnTo>
                  <a:pt x="2217666" y="1054449"/>
                </a:lnTo>
                <a:lnTo>
                  <a:pt x="2209465" y="1058155"/>
                </a:lnTo>
                <a:lnTo>
                  <a:pt x="2205497" y="1060009"/>
                </a:lnTo>
                <a:lnTo>
                  <a:pt x="2202058" y="1062126"/>
                </a:lnTo>
                <a:lnTo>
                  <a:pt x="2198354" y="1064509"/>
                </a:lnTo>
                <a:lnTo>
                  <a:pt x="2194650" y="1067156"/>
                </a:lnTo>
                <a:lnTo>
                  <a:pt x="2191211" y="1070069"/>
                </a:lnTo>
                <a:lnTo>
                  <a:pt x="2188301" y="1073245"/>
                </a:lnTo>
                <a:lnTo>
                  <a:pt x="2188566" y="1080658"/>
                </a:lnTo>
                <a:lnTo>
                  <a:pt x="2189095" y="1088071"/>
                </a:lnTo>
                <a:lnTo>
                  <a:pt x="2189889" y="1095219"/>
                </a:lnTo>
                <a:lnTo>
                  <a:pt x="2190947" y="1102631"/>
                </a:lnTo>
                <a:lnTo>
                  <a:pt x="2192005" y="1109779"/>
                </a:lnTo>
                <a:lnTo>
                  <a:pt x="2192799" y="1117457"/>
                </a:lnTo>
                <a:lnTo>
                  <a:pt x="2193328" y="1124605"/>
                </a:lnTo>
                <a:lnTo>
                  <a:pt x="2193328" y="1132017"/>
                </a:lnTo>
                <a:lnTo>
                  <a:pt x="2194650" y="1134665"/>
                </a:lnTo>
                <a:lnTo>
                  <a:pt x="2196238" y="1136253"/>
                </a:lnTo>
                <a:lnTo>
                  <a:pt x="2198354" y="1137841"/>
                </a:lnTo>
                <a:lnTo>
                  <a:pt x="2200471" y="1138900"/>
                </a:lnTo>
                <a:lnTo>
                  <a:pt x="2202851" y="1139695"/>
                </a:lnTo>
                <a:lnTo>
                  <a:pt x="2205232" y="1140224"/>
                </a:lnTo>
                <a:lnTo>
                  <a:pt x="2207878" y="1140489"/>
                </a:lnTo>
                <a:lnTo>
                  <a:pt x="2210259" y="1140489"/>
                </a:lnTo>
                <a:lnTo>
                  <a:pt x="2215550" y="1137577"/>
                </a:lnTo>
                <a:lnTo>
                  <a:pt x="2220576" y="1135194"/>
                </a:lnTo>
                <a:lnTo>
                  <a:pt x="2231687" y="1130429"/>
                </a:lnTo>
                <a:lnTo>
                  <a:pt x="2242269" y="1126193"/>
                </a:lnTo>
                <a:lnTo>
                  <a:pt x="2253115" y="1121957"/>
                </a:lnTo>
                <a:lnTo>
                  <a:pt x="2264226" y="1117457"/>
                </a:lnTo>
                <a:lnTo>
                  <a:pt x="2269253" y="1114809"/>
                </a:lnTo>
                <a:lnTo>
                  <a:pt x="2274544" y="1112427"/>
                </a:lnTo>
                <a:lnTo>
                  <a:pt x="2279570" y="1109250"/>
                </a:lnTo>
                <a:lnTo>
                  <a:pt x="2284332" y="1106338"/>
                </a:lnTo>
                <a:lnTo>
                  <a:pt x="2289094" y="1102896"/>
                </a:lnTo>
                <a:lnTo>
                  <a:pt x="2293591" y="1099190"/>
                </a:lnTo>
                <a:lnTo>
                  <a:pt x="2293062" y="1086747"/>
                </a:lnTo>
                <a:lnTo>
                  <a:pt x="2291739" y="1074304"/>
                </a:lnTo>
                <a:lnTo>
                  <a:pt x="2289888" y="1063715"/>
                </a:lnTo>
                <a:lnTo>
                  <a:pt x="2288300" y="1052861"/>
                </a:lnTo>
                <a:lnTo>
                  <a:pt x="2286184" y="1042271"/>
                </a:lnTo>
                <a:lnTo>
                  <a:pt x="2285126" y="1036976"/>
                </a:lnTo>
                <a:lnTo>
                  <a:pt x="2284067" y="1031682"/>
                </a:lnTo>
                <a:lnTo>
                  <a:pt x="2279570" y="1031682"/>
                </a:lnTo>
                <a:close/>
                <a:moveTo>
                  <a:pt x="2042007" y="1027446"/>
                </a:moveTo>
                <a:lnTo>
                  <a:pt x="2034070" y="1031152"/>
                </a:lnTo>
                <a:lnTo>
                  <a:pt x="2026398" y="1034594"/>
                </a:lnTo>
                <a:lnTo>
                  <a:pt x="2010261" y="1041477"/>
                </a:lnTo>
                <a:lnTo>
                  <a:pt x="1994388" y="1048095"/>
                </a:lnTo>
                <a:lnTo>
                  <a:pt x="1978780" y="1055243"/>
                </a:lnTo>
                <a:lnTo>
                  <a:pt x="1976134" y="1056302"/>
                </a:lnTo>
                <a:lnTo>
                  <a:pt x="1974018" y="1057626"/>
                </a:lnTo>
                <a:lnTo>
                  <a:pt x="1971637" y="1059479"/>
                </a:lnTo>
                <a:lnTo>
                  <a:pt x="1969521" y="1060803"/>
                </a:lnTo>
                <a:lnTo>
                  <a:pt x="1965552" y="1064509"/>
                </a:lnTo>
                <a:lnTo>
                  <a:pt x="1961584" y="1068480"/>
                </a:lnTo>
                <a:lnTo>
                  <a:pt x="1961849" y="1083835"/>
                </a:lnTo>
                <a:lnTo>
                  <a:pt x="1962113" y="1099454"/>
                </a:lnTo>
                <a:lnTo>
                  <a:pt x="1962378" y="1107397"/>
                </a:lnTo>
                <a:lnTo>
                  <a:pt x="1962642" y="1115074"/>
                </a:lnTo>
                <a:lnTo>
                  <a:pt x="1963436" y="1122751"/>
                </a:lnTo>
                <a:lnTo>
                  <a:pt x="1964759" y="1130693"/>
                </a:lnTo>
                <a:lnTo>
                  <a:pt x="1972695" y="1132811"/>
                </a:lnTo>
                <a:lnTo>
                  <a:pt x="1979309" y="1130693"/>
                </a:lnTo>
                <a:lnTo>
                  <a:pt x="1985658" y="1128311"/>
                </a:lnTo>
                <a:lnTo>
                  <a:pt x="1991743" y="1125928"/>
                </a:lnTo>
                <a:lnTo>
                  <a:pt x="1998092" y="1123016"/>
                </a:lnTo>
                <a:lnTo>
                  <a:pt x="2010261" y="1117457"/>
                </a:lnTo>
                <a:lnTo>
                  <a:pt x="2016346" y="1114544"/>
                </a:lnTo>
                <a:lnTo>
                  <a:pt x="2022959" y="1112162"/>
                </a:lnTo>
                <a:lnTo>
                  <a:pt x="2027192" y="1110044"/>
                </a:lnTo>
                <a:lnTo>
                  <a:pt x="2031689" y="1108191"/>
                </a:lnTo>
                <a:lnTo>
                  <a:pt x="2036451" y="1106602"/>
                </a:lnTo>
                <a:lnTo>
                  <a:pt x="2040684" y="1104220"/>
                </a:lnTo>
                <a:lnTo>
                  <a:pt x="2044917" y="1101837"/>
                </a:lnTo>
                <a:lnTo>
                  <a:pt x="2047033" y="1100249"/>
                </a:lnTo>
                <a:lnTo>
                  <a:pt x="2048620" y="1098925"/>
                </a:lnTo>
                <a:lnTo>
                  <a:pt x="2050472" y="1097337"/>
                </a:lnTo>
                <a:lnTo>
                  <a:pt x="2052059" y="1095219"/>
                </a:lnTo>
                <a:lnTo>
                  <a:pt x="2053382" y="1093365"/>
                </a:lnTo>
                <a:lnTo>
                  <a:pt x="2054440" y="1090983"/>
                </a:lnTo>
                <a:lnTo>
                  <a:pt x="2055234" y="1083835"/>
                </a:lnTo>
                <a:lnTo>
                  <a:pt x="2055499" y="1076422"/>
                </a:lnTo>
                <a:lnTo>
                  <a:pt x="2054969" y="1069274"/>
                </a:lnTo>
                <a:lnTo>
                  <a:pt x="2054176" y="1061862"/>
                </a:lnTo>
                <a:lnTo>
                  <a:pt x="2052589" y="1047301"/>
                </a:lnTo>
                <a:lnTo>
                  <a:pt x="2051795" y="1040153"/>
                </a:lnTo>
                <a:lnTo>
                  <a:pt x="2051266" y="1033005"/>
                </a:lnTo>
                <a:lnTo>
                  <a:pt x="2042007" y="1027446"/>
                </a:lnTo>
                <a:close/>
                <a:moveTo>
                  <a:pt x="2154968" y="1022945"/>
                </a:moveTo>
                <a:lnTo>
                  <a:pt x="2152058" y="1023475"/>
                </a:lnTo>
                <a:lnTo>
                  <a:pt x="2136450" y="1030093"/>
                </a:lnTo>
                <a:lnTo>
                  <a:pt x="2120842" y="1036712"/>
                </a:lnTo>
                <a:lnTo>
                  <a:pt x="2090154" y="1050213"/>
                </a:lnTo>
                <a:lnTo>
                  <a:pt x="2087244" y="1051272"/>
                </a:lnTo>
                <a:lnTo>
                  <a:pt x="2084863" y="1052596"/>
                </a:lnTo>
                <a:lnTo>
                  <a:pt x="2082218" y="1054449"/>
                </a:lnTo>
                <a:lnTo>
                  <a:pt x="2080101" y="1056038"/>
                </a:lnTo>
                <a:lnTo>
                  <a:pt x="2077721" y="1058155"/>
                </a:lnTo>
                <a:lnTo>
                  <a:pt x="2075604" y="1060273"/>
                </a:lnTo>
                <a:lnTo>
                  <a:pt x="2071636" y="1064774"/>
                </a:lnTo>
                <a:lnTo>
                  <a:pt x="2072430" y="1080923"/>
                </a:lnTo>
                <a:lnTo>
                  <a:pt x="2072959" y="1089130"/>
                </a:lnTo>
                <a:lnTo>
                  <a:pt x="2074017" y="1097337"/>
                </a:lnTo>
                <a:lnTo>
                  <a:pt x="2074810" y="1105279"/>
                </a:lnTo>
                <a:lnTo>
                  <a:pt x="2075869" y="1113486"/>
                </a:lnTo>
                <a:lnTo>
                  <a:pt x="2077456" y="1121428"/>
                </a:lnTo>
                <a:lnTo>
                  <a:pt x="2079837" y="1129105"/>
                </a:lnTo>
                <a:lnTo>
                  <a:pt x="2082747" y="1128840"/>
                </a:lnTo>
                <a:lnTo>
                  <a:pt x="2085921" y="1128576"/>
                </a:lnTo>
                <a:lnTo>
                  <a:pt x="2091742" y="1127252"/>
                </a:lnTo>
                <a:lnTo>
                  <a:pt x="2097562" y="1125399"/>
                </a:lnTo>
                <a:lnTo>
                  <a:pt x="2103117" y="1123016"/>
                </a:lnTo>
                <a:lnTo>
                  <a:pt x="2114228" y="1117986"/>
                </a:lnTo>
                <a:lnTo>
                  <a:pt x="2119784" y="1115603"/>
                </a:lnTo>
                <a:lnTo>
                  <a:pt x="2125339" y="1113221"/>
                </a:lnTo>
                <a:lnTo>
                  <a:pt x="2135127" y="1108985"/>
                </a:lnTo>
                <a:lnTo>
                  <a:pt x="2145180" y="1105014"/>
                </a:lnTo>
                <a:lnTo>
                  <a:pt x="2149942" y="1102896"/>
                </a:lnTo>
                <a:lnTo>
                  <a:pt x="2154704" y="1100513"/>
                </a:lnTo>
                <a:lnTo>
                  <a:pt x="2159466" y="1098131"/>
                </a:lnTo>
                <a:lnTo>
                  <a:pt x="2163698" y="1095483"/>
                </a:lnTo>
                <a:lnTo>
                  <a:pt x="2165550" y="1094160"/>
                </a:lnTo>
                <a:lnTo>
                  <a:pt x="2166608" y="1093101"/>
                </a:lnTo>
                <a:lnTo>
                  <a:pt x="2167667" y="1091777"/>
                </a:lnTo>
                <a:lnTo>
                  <a:pt x="2168989" y="1090189"/>
                </a:lnTo>
                <a:lnTo>
                  <a:pt x="2170312" y="1087277"/>
                </a:lnTo>
                <a:lnTo>
                  <a:pt x="2171106" y="1083835"/>
                </a:lnTo>
                <a:lnTo>
                  <a:pt x="2171635" y="1080129"/>
                </a:lnTo>
                <a:lnTo>
                  <a:pt x="2171635" y="1076687"/>
                </a:lnTo>
                <a:lnTo>
                  <a:pt x="2171635" y="1073245"/>
                </a:lnTo>
                <a:lnTo>
                  <a:pt x="2171106" y="1069539"/>
                </a:lnTo>
                <a:lnTo>
                  <a:pt x="2170048" y="1065039"/>
                </a:lnTo>
                <a:lnTo>
                  <a:pt x="2169518" y="1060273"/>
                </a:lnTo>
                <a:lnTo>
                  <a:pt x="2168725" y="1055773"/>
                </a:lnTo>
                <a:lnTo>
                  <a:pt x="2168196" y="1051008"/>
                </a:lnTo>
                <a:lnTo>
                  <a:pt x="2167667" y="1041477"/>
                </a:lnTo>
                <a:lnTo>
                  <a:pt x="2167402" y="1032211"/>
                </a:lnTo>
                <a:lnTo>
                  <a:pt x="2166344" y="1030093"/>
                </a:lnTo>
                <a:lnTo>
                  <a:pt x="2165021" y="1027711"/>
                </a:lnTo>
                <a:lnTo>
                  <a:pt x="2163169" y="1026122"/>
                </a:lnTo>
                <a:lnTo>
                  <a:pt x="2161582" y="1024269"/>
                </a:lnTo>
                <a:lnTo>
                  <a:pt x="2159466" y="1023475"/>
                </a:lnTo>
                <a:lnTo>
                  <a:pt x="2157085" y="1022945"/>
                </a:lnTo>
                <a:lnTo>
                  <a:pt x="2154968" y="1022945"/>
                </a:lnTo>
                <a:close/>
                <a:moveTo>
                  <a:pt x="2395706" y="1006002"/>
                </a:moveTo>
                <a:lnTo>
                  <a:pt x="2391474" y="1006267"/>
                </a:lnTo>
                <a:lnTo>
                  <a:pt x="2387770" y="1007061"/>
                </a:lnTo>
                <a:lnTo>
                  <a:pt x="2383537" y="1008120"/>
                </a:lnTo>
                <a:lnTo>
                  <a:pt x="2379569" y="1009179"/>
                </a:lnTo>
                <a:lnTo>
                  <a:pt x="2375601" y="1011032"/>
                </a:lnTo>
                <a:lnTo>
                  <a:pt x="2367929" y="1014209"/>
                </a:lnTo>
                <a:lnTo>
                  <a:pt x="2361315" y="1017386"/>
                </a:lnTo>
                <a:lnTo>
                  <a:pt x="2354437" y="1020563"/>
                </a:lnTo>
                <a:lnTo>
                  <a:pt x="2340152" y="1026387"/>
                </a:lnTo>
                <a:lnTo>
                  <a:pt x="2333009" y="1029034"/>
                </a:lnTo>
                <a:lnTo>
                  <a:pt x="2326395" y="1032211"/>
                </a:lnTo>
                <a:lnTo>
                  <a:pt x="2319252" y="1035653"/>
                </a:lnTo>
                <a:lnTo>
                  <a:pt x="2312903" y="1039624"/>
                </a:lnTo>
                <a:lnTo>
                  <a:pt x="2310522" y="1041212"/>
                </a:lnTo>
                <a:lnTo>
                  <a:pt x="2308670" y="1043065"/>
                </a:lnTo>
                <a:lnTo>
                  <a:pt x="2307348" y="1045183"/>
                </a:lnTo>
                <a:lnTo>
                  <a:pt x="2306025" y="1047301"/>
                </a:lnTo>
                <a:lnTo>
                  <a:pt x="2305496" y="1049684"/>
                </a:lnTo>
                <a:lnTo>
                  <a:pt x="2304967" y="1052066"/>
                </a:lnTo>
                <a:lnTo>
                  <a:pt x="2304702" y="1054714"/>
                </a:lnTo>
                <a:lnTo>
                  <a:pt x="2304702" y="1057096"/>
                </a:lnTo>
                <a:lnTo>
                  <a:pt x="2304967" y="1062126"/>
                </a:lnTo>
                <a:lnTo>
                  <a:pt x="2305760" y="1067686"/>
                </a:lnTo>
                <a:lnTo>
                  <a:pt x="2307877" y="1077746"/>
                </a:lnTo>
                <a:lnTo>
                  <a:pt x="2308670" y="1085953"/>
                </a:lnTo>
                <a:lnTo>
                  <a:pt x="2309729" y="1094689"/>
                </a:lnTo>
                <a:lnTo>
                  <a:pt x="2310258" y="1098925"/>
                </a:lnTo>
                <a:lnTo>
                  <a:pt x="2311316" y="1103161"/>
                </a:lnTo>
                <a:lnTo>
                  <a:pt x="2312374" y="1107132"/>
                </a:lnTo>
                <a:lnTo>
                  <a:pt x="2313697" y="1111368"/>
                </a:lnTo>
                <a:lnTo>
                  <a:pt x="2314755" y="1112956"/>
                </a:lnTo>
                <a:lnTo>
                  <a:pt x="2316342" y="1114015"/>
                </a:lnTo>
                <a:lnTo>
                  <a:pt x="2317665" y="1114809"/>
                </a:lnTo>
                <a:lnTo>
                  <a:pt x="2318988" y="1115868"/>
                </a:lnTo>
                <a:lnTo>
                  <a:pt x="2320840" y="1116133"/>
                </a:lnTo>
                <a:lnTo>
                  <a:pt x="2322427" y="1116133"/>
                </a:lnTo>
                <a:lnTo>
                  <a:pt x="2324014" y="1116133"/>
                </a:lnTo>
                <a:lnTo>
                  <a:pt x="2326131" y="1115868"/>
                </a:lnTo>
                <a:lnTo>
                  <a:pt x="2329570" y="1114544"/>
                </a:lnTo>
                <a:lnTo>
                  <a:pt x="2333273" y="1113486"/>
                </a:lnTo>
                <a:lnTo>
                  <a:pt x="2336712" y="1112162"/>
                </a:lnTo>
                <a:lnTo>
                  <a:pt x="2340152" y="1111368"/>
                </a:lnTo>
                <a:lnTo>
                  <a:pt x="2354173" y="1104749"/>
                </a:lnTo>
                <a:lnTo>
                  <a:pt x="2368458" y="1098925"/>
                </a:lnTo>
                <a:lnTo>
                  <a:pt x="2374543" y="1096278"/>
                </a:lnTo>
                <a:lnTo>
                  <a:pt x="2380892" y="1093630"/>
                </a:lnTo>
                <a:lnTo>
                  <a:pt x="2387505" y="1090718"/>
                </a:lnTo>
                <a:lnTo>
                  <a:pt x="2393855" y="1088071"/>
                </a:lnTo>
                <a:lnTo>
                  <a:pt x="2399675" y="1084629"/>
                </a:lnTo>
                <a:lnTo>
                  <a:pt x="2402849" y="1083041"/>
                </a:lnTo>
                <a:lnTo>
                  <a:pt x="2405495" y="1080923"/>
                </a:lnTo>
                <a:lnTo>
                  <a:pt x="2408140" y="1078805"/>
                </a:lnTo>
                <a:lnTo>
                  <a:pt x="2410521" y="1076158"/>
                </a:lnTo>
                <a:lnTo>
                  <a:pt x="2412902" y="1073775"/>
                </a:lnTo>
                <a:lnTo>
                  <a:pt x="2415018" y="1070863"/>
                </a:lnTo>
                <a:lnTo>
                  <a:pt x="2411579" y="1050213"/>
                </a:lnTo>
                <a:lnTo>
                  <a:pt x="2409463" y="1040153"/>
                </a:lnTo>
                <a:lnTo>
                  <a:pt x="2407347" y="1029829"/>
                </a:lnTo>
                <a:lnTo>
                  <a:pt x="2406288" y="1021622"/>
                </a:lnTo>
                <a:lnTo>
                  <a:pt x="2404966" y="1013415"/>
                </a:lnTo>
                <a:lnTo>
                  <a:pt x="2399939" y="1006002"/>
                </a:lnTo>
                <a:lnTo>
                  <a:pt x="2395706" y="1006002"/>
                </a:lnTo>
                <a:close/>
                <a:moveTo>
                  <a:pt x="1794919" y="955437"/>
                </a:moveTo>
                <a:lnTo>
                  <a:pt x="1788041" y="958879"/>
                </a:lnTo>
                <a:lnTo>
                  <a:pt x="1784867" y="960732"/>
                </a:lnTo>
                <a:lnTo>
                  <a:pt x="1781692" y="963115"/>
                </a:lnTo>
                <a:lnTo>
                  <a:pt x="1778782" y="965762"/>
                </a:lnTo>
                <a:lnTo>
                  <a:pt x="1777724" y="967086"/>
                </a:lnTo>
                <a:lnTo>
                  <a:pt x="1776930" y="968939"/>
                </a:lnTo>
                <a:lnTo>
                  <a:pt x="1776137" y="970527"/>
                </a:lnTo>
                <a:lnTo>
                  <a:pt x="1775608" y="972645"/>
                </a:lnTo>
                <a:lnTo>
                  <a:pt x="1775343" y="974498"/>
                </a:lnTo>
                <a:lnTo>
                  <a:pt x="1775343" y="976352"/>
                </a:lnTo>
                <a:lnTo>
                  <a:pt x="1774814" y="989324"/>
                </a:lnTo>
                <a:lnTo>
                  <a:pt x="1774020" y="1002296"/>
                </a:lnTo>
                <a:lnTo>
                  <a:pt x="1774020" y="1015533"/>
                </a:lnTo>
                <a:lnTo>
                  <a:pt x="1774020" y="1028240"/>
                </a:lnTo>
                <a:lnTo>
                  <a:pt x="1774814" y="1054449"/>
                </a:lnTo>
                <a:lnTo>
                  <a:pt x="1774814" y="1067156"/>
                </a:lnTo>
                <a:lnTo>
                  <a:pt x="1774549" y="1080129"/>
                </a:lnTo>
                <a:lnTo>
                  <a:pt x="1776666" y="1080923"/>
                </a:lnTo>
                <a:lnTo>
                  <a:pt x="1779311" y="1081452"/>
                </a:lnTo>
                <a:lnTo>
                  <a:pt x="1781428" y="1081452"/>
                </a:lnTo>
                <a:lnTo>
                  <a:pt x="1783544" y="1081452"/>
                </a:lnTo>
                <a:lnTo>
                  <a:pt x="1785660" y="1081188"/>
                </a:lnTo>
                <a:lnTo>
                  <a:pt x="1787777" y="1080923"/>
                </a:lnTo>
                <a:lnTo>
                  <a:pt x="1789893" y="1080129"/>
                </a:lnTo>
                <a:lnTo>
                  <a:pt x="1791745" y="1079334"/>
                </a:lnTo>
                <a:lnTo>
                  <a:pt x="1793861" y="1078540"/>
                </a:lnTo>
                <a:lnTo>
                  <a:pt x="1795713" y="1077481"/>
                </a:lnTo>
                <a:lnTo>
                  <a:pt x="1799417" y="1074569"/>
                </a:lnTo>
                <a:lnTo>
                  <a:pt x="1802327" y="1071128"/>
                </a:lnTo>
                <a:lnTo>
                  <a:pt x="1805501" y="1067951"/>
                </a:lnTo>
                <a:lnTo>
                  <a:pt x="1805237" y="1013415"/>
                </a:lnTo>
                <a:lnTo>
                  <a:pt x="1804972" y="986147"/>
                </a:lnTo>
                <a:lnTo>
                  <a:pt x="1804179" y="959144"/>
                </a:lnTo>
                <a:lnTo>
                  <a:pt x="1794919" y="955437"/>
                </a:lnTo>
                <a:close/>
                <a:moveTo>
                  <a:pt x="2266872" y="950143"/>
                </a:moveTo>
                <a:lnTo>
                  <a:pt x="2261846" y="950672"/>
                </a:lnTo>
                <a:lnTo>
                  <a:pt x="2257084" y="951466"/>
                </a:lnTo>
                <a:lnTo>
                  <a:pt x="2252322" y="952525"/>
                </a:lnTo>
                <a:lnTo>
                  <a:pt x="2247825" y="954114"/>
                </a:lnTo>
                <a:lnTo>
                  <a:pt x="2243063" y="955702"/>
                </a:lnTo>
                <a:lnTo>
                  <a:pt x="2234068" y="959938"/>
                </a:lnTo>
                <a:lnTo>
                  <a:pt x="2215814" y="968674"/>
                </a:lnTo>
                <a:lnTo>
                  <a:pt x="2211582" y="970527"/>
                </a:lnTo>
                <a:lnTo>
                  <a:pt x="2206820" y="972645"/>
                </a:lnTo>
                <a:lnTo>
                  <a:pt x="2202322" y="974234"/>
                </a:lnTo>
                <a:lnTo>
                  <a:pt x="2197561" y="975557"/>
                </a:lnTo>
                <a:lnTo>
                  <a:pt x="2193063" y="978470"/>
                </a:lnTo>
                <a:lnTo>
                  <a:pt x="2188301" y="981382"/>
                </a:lnTo>
                <a:lnTo>
                  <a:pt x="2186185" y="983235"/>
                </a:lnTo>
                <a:lnTo>
                  <a:pt x="2184069" y="984823"/>
                </a:lnTo>
                <a:lnTo>
                  <a:pt x="2182217" y="986941"/>
                </a:lnTo>
                <a:lnTo>
                  <a:pt x="2180629" y="988794"/>
                </a:lnTo>
                <a:lnTo>
                  <a:pt x="2180100" y="992765"/>
                </a:lnTo>
                <a:lnTo>
                  <a:pt x="2179836" y="996736"/>
                </a:lnTo>
                <a:lnTo>
                  <a:pt x="2179571" y="1004149"/>
                </a:lnTo>
                <a:lnTo>
                  <a:pt x="2179836" y="1012091"/>
                </a:lnTo>
                <a:lnTo>
                  <a:pt x="2180629" y="1019504"/>
                </a:lnTo>
                <a:lnTo>
                  <a:pt x="2183010" y="1035123"/>
                </a:lnTo>
                <a:lnTo>
                  <a:pt x="2184069" y="1042801"/>
                </a:lnTo>
                <a:lnTo>
                  <a:pt x="2184862" y="1050478"/>
                </a:lnTo>
                <a:lnTo>
                  <a:pt x="2194121" y="1055773"/>
                </a:lnTo>
                <a:lnTo>
                  <a:pt x="2228777" y="1041212"/>
                </a:lnTo>
                <a:lnTo>
                  <a:pt x="2263168" y="1026387"/>
                </a:lnTo>
                <a:lnTo>
                  <a:pt x="2266078" y="1025063"/>
                </a:lnTo>
                <a:lnTo>
                  <a:pt x="2268724" y="1023475"/>
                </a:lnTo>
                <a:lnTo>
                  <a:pt x="2271105" y="1021622"/>
                </a:lnTo>
                <a:lnTo>
                  <a:pt x="2273486" y="1019504"/>
                </a:lnTo>
                <a:lnTo>
                  <a:pt x="2277454" y="1015268"/>
                </a:lnTo>
                <a:lnTo>
                  <a:pt x="2281687" y="1010503"/>
                </a:lnTo>
                <a:lnTo>
                  <a:pt x="2279835" y="998325"/>
                </a:lnTo>
                <a:lnTo>
                  <a:pt x="2278247" y="985882"/>
                </a:lnTo>
                <a:lnTo>
                  <a:pt x="2276396" y="973704"/>
                </a:lnTo>
                <a:lnTo>
                  <a:pt x="2274808" y="961526"/>
                </a:lnTo>
                <a:lnTo>
                  <a:pt x="2271898" y="950143"/>
                </a:lnTo>
                <a:lnTo>
                  <a:pt x="2266872" y="950143"/>
                </a:lnTo>
                <a:close/>
                <a:moveTo>
                  <a:pt x="2039890" y="949878"/>
                </a:moveTo>
                <a:lnTo>
                  <a:pt x="2037509" y="950143"/>
                </a:lnTo>
                <a:lnTo>
                  <a:pt x="2032747" y="951202"/>
                </a:lnTo>
                <a:lnTo>
                  <a:pt x="2027721" y="952525"/>
                </a:lnTo>
                <a:lnTo>
                  <a:pt x="2022959" y="954643"/>
                </a:lnTo>
                <a:lnTo>
                  <a:pt x="2018462" y="956496"/>
                </a:lnTo>
                <a:lnTo>
                  <a:pt x="2013700" y="958879"/>
                </a:lnTo>
                <a:lnTo>
                  <a:pt x="2004441" y="963115"/>
                </a:lnTo>
                <a:lnTo>
                  <a:pt x="1998621" y="965762"/>
                </a:lnTo>
                <a:lnTo>
                  <a:pt x="1992272" y="968409"/>
                </a:lnTo>
                <a:lnTo>
                  <a:pt x="1979838" y="973704"/>
                </a:lnTo>
                <a:lnTo>
                  <a:pt x="1974018" y="976352"/>
                </a:lnTo>
                <a:lnTo>
                  <a:pt x="1967933" y="979793"/>
                </a:lnTo>
                <a:lnTo>
                  <a:pt x="1965288" y="981382"/>
                </a:lnTo>
                <a:lnTo>
                  <a:pt x="1962642" y="983500"/>
                </a:lnTo>
                <a:lnTo>
                  <a:pt x="1959997" y="985617"/>
                </a:lnTo>
                <a:lnTo>
                  <a:pt x="1957351" y="988000"/>
                </a:lnTo>
                <a:lnTo>
                  <a:pt x="1957616" y="1002561"/>
                </a:lnTo>
                <a:lnTo>
                  <a:pt x="1957881" y="1017386"/>
                </a:lnTo>
                <a:lnTo>
                  <a:pt x="1959203" y="1046507"/>
                </a:lnTo>
                <a:lnTo>
                  <a:pt x="1967933" y="1051537"/>
                </a:lnTo>
                <a:lnTo>
                  <a:pt x="1994388" y="1040418"/>
                </a:lnTo>
                <a:lnTo>
                  <a:pt x="2020578" y="1028505"/>
                </a:lnTo>
                <a:lnTo>
                  <a:pt x="2024547" y="1026652"/>
                </a:lnTo>
                <a:lnTo>
                  <a:pt x="2028515" y="1025063"/>
                </a:lnTo>
                <a:lnTo>
                  <a:pt x="2032483" y="1023210"/>
                </a:lnTo>
                <a:lnTo>
                  <a:pt x="2036716" y="1021357"/>
                </a:lnTo>
                <a:lnTo>
                  <a:pt x="2040155" y="1018974"/>
                </a:lnTo>
                <a:lnTo>
                  <a:pt x="2042007" y="1017651"/>
                </a:lnTo>
                <a:lnTo>
                  <a:pt x="2043329" y="1016327"/>
                </a:lnTo>
                <a:lnTo>
                  <a:pt x="2044652" y="1014474"/>
                </a:lnTo>
                <a:lnTo>
                  <a:pt x="2045975" y="1012885"/>
                </a:lnTo>
                <a:lnTo>
                  <a:pt x="2047033" y="1011032"/>
                </a:lnTo>
                <a:lnTo>
                  <a:pt x="2047827" y="1008914"/>
                </a:lnTo>
                <a:lnTo>
                  <a:pt x="2048091" y="1001502"/>
                </a:lnTo>
                <a:lnTo>
                  <a:pt x="2048091" y="994089"/>
                </a:lnTo>
                <a:lnTo>
                  <a:pt x="2047827" y="986676"/>
                </a:lnTo>
                <a:lnTo>
                  <a:pt x="2047562" y="979264"/>
                </a:lnTo>
                <a:lnTo>
                  <a:pt x="2046768" y="971586"/>
                </a:lnTo>
                <a:lnTo>
                  <a:pt x="2045710" y="964438"/>
                </a:lnTo>
                <a:lnTo>
                  <a:pt x="2044388" y="957026"/>
                </a:lnTo>
                <a:lnTo>
                  <a:pt x="2042800" y="949878"/>
                </a:lnTo>
                <a:lnTo>
                  <a:pt x="2039890" y="949878"/>
                </a:lnTo>
                <a:close/>
                <a:moveTo>
                  <a:pt x="1934336" y="946172"/>
                </a:moveTo>
                <a:lnTo>
                  <a:pt x="1923754" y="946966"/>
                </a:lnTo>
                <a:lnTo>
                  <a:pt x="1916082" y="950937"/>
                </a:lnTo>
                <a:lnTo>
                  <a:pt x="1908410" y="954378"/>
                </a:lnTo>
                <a:lnTo>
                  <a:pt x="1892802" y="961262"/>
                </a:lnTo>
                <a:lnTo>
                  <a:pt x="1877194" y="968409"/>
                </a:lnTo>
                <a:lnTo>
                  <a:pt x="1869786" y="971851"/>
                </a:lnTo>
                <a:lnTo>
                  <a:pt x="1862114" y="975822"/>
                </a:lnTo>
                <a:lnTo>
                  <a:pt x="1859204" y="977940"/>
                </a:lnTo>
                <a:lnTo>
                  <a:pt x="1857088" y="979793"/>
                </a:lnTo>
                <a:lnTo>
                  <a:pt x="1855236" y="982441"/>
                </a:lnTo>
                <a:lnTo>
                  <a:pt x="1853649" y="984823"/>
                </a:lnTo>
                <a:lnTo>
                  <a:pt x="1852591" y="987471"/>
                </a:lnTo>
                <a:lnTo>
                  <a:pt x="1851797" y="990118"/>
                </a:lnTo>
                <a:lnTo>
                  <a:pt x="1851268" y="993295"/>
                </a:lnTo>
                <a:lnTo>
                  <a:pt x="1850739" y="996472"/>
                </a:lnTo>
                <a:lnTo>
                  <a:pt x="1850739" y="999384"/>
                </a:lnTo>
                <a:lnTo>
                  <a:pt x="1850739" y="1002561"/>
                </a:lnTo>
                <a:lnTo>
                  <a:pt x="1851003" y="1008914"/>
                </a:lnTo>
                <a:lnTo>
                  <a:pt x="1852326" y="1021092"/>
                </a:lnTo>
                <a:lnTo>
                  <a:pt x="1852591" y="1032211"/>
                </a:lnTo>
                <a:lnTo>
                  <a:pt x="1852855" y="1043860"/>
                </a:lnTo>
                <a:lnTo>
                  <a:pt x="1856030" y="1044124"/>
                </a:lnTo>
                <a:lnTo>
                  <a:pt x="1858675" y="1044124"/>
                </a:lnTo>
                <a:lnTo>
                  <a:pt x="1861585" y="1043860"/>
                </a:lnTo>
                <a:lnTo>
                  <a:pt x="1864231" y="1043065"/>
                </a:lnTo>
                <a:lnTo>
                  <a:pt x="1867141" y="1042536"/>
                </a:lnTo>
                <a:lnTo>
                  <a:pt x="1870051" y="1041742"/>
                </a:lnTo>
                <a:lnTo>
                  <a:pt x="1875342" y="1039889"/>
                </a:lnTo>
                <a:lnTo>
                  <a:pt x="1880633" y="1037506"/>
                </a:lnTo>
                <a:lnTo>
                  <a:pt x="1885659" y="1035123"/>
                </a:lnTo>
                <a:lnTo>
                  <a:pt x="1890950" y="1032476"/>
                </a:lnTo>
                <a:lnTo>
                  <a:pt x="1895976" y="1030358"/>
                </a:lnTo>
                <a:lnTo>
                  <a:pt x="1907617" y="1025328"/>
                </a:lnTo>
                <a:lnTo>
                  <a:pt x="1913172" y="1022681"/>
                </a:lnTo>
                <a:lnTo>
                  <a:pt x="1918728" y="1020298"/>
                </a:lnTo>
                <a:lnTo>
                  <a:pt x="1924019" y="1017386"/>
                </a:lnTo>
                <a:lnTo>
                  <a:pt x="1929309" y="1014209"/>
                </a:lnTo>
                <a:lnTo>
                  <a:pt x="1934071" y="1010767"/>
                </a:lnTo>
                <a:lnTo>
                  <a:pt x="1936452" y="1008385"/>
                </a:lnTo>
                <a:lnTo>
                  <a:pt x="1938569" y="1006267"/>
                </a:lnTo>
                <a:lnTo>
                  <a:pt x="1938304" y="998854"/>
                </a:lnTo>
                <a:lnTo>
                  <a:pt x="1938304" y="991442"/>
                </a:lnTo>
                <a:lnTo>
                  <a:pt x="1938304" y="975822"/>
                </a:lnTo>
                <a:lnTo>
                  <a:pt x="1938040" y="968409"/>
                </a:lnTo>
                <a:lnTo>
                  <a:pt x="1937510" y="960997"/>
                </a:lnTo>
                <a:lnTo>
                  <a:pt x="1936188" y="953584"/>
                </a:lnTo>
                <a:lnTo>
                  <a:pt x="1935130" y="949878"/>
                </a:lnTo>
                <a:lnTo>
                  <a:pt x="1934336" y="946172"/>
                </a:lnTo>
                <a:close/>
                <a:moveTo>
                  <a:pt x="2151794" y="942730"/>
                </a:moveTo>
                <a:lnTo>
                  <a:pt x="2138302" y="945113"/>
                </a:lnTo>
                <a:lnTo>
                  <a:pt x="2130366" y="949084"/>
                </a:lnTo>
                <a:lnTo>
                  <a:pt x="2122694" y="952525"/>
                </a:lnTo>
                <a:lnTo>
                  <a:pt x="2106556" y="959673"/>
                </a:lnTo>
                <a:lnTo>
                  <a:pt x="2090683" y="966556"/>
                </a:lnTo>
                <a:lnTo>
                  <a:pt x="2082747" y="970527"/>
                </a:lnTo>
                <a:lnTo>
                  <a:pt x="2075075" y="974498"/>
                </a:lnTo>
                <a:lnTo>
                  <a:pt x="2072959" y="975822"/>
                </a:lnTo>
                <a:lnTo>
                  <a:pt x="2071371" y="977146"/>
                </a:lnTo>
                <a:lnTo>
                  <a:pt x="2070049" y="978734"/>
                </a:lnTo>
                <a:lnTo>
                  <a:pt x="2068461" y="980323"/>
                </a:lnTo>
                <a:lnTo>
                  <a:pt x="2067668" y="982176"/>
                </a:lnTo>
                <a:lnTo>
                  <a:pt x="2066610" y="983764"/>
                </a:lnTo>
                <a:lnTo>
                  <a:pt x="2066080" y="985617"/>
                </a:lnTo>
                <a:lnTo>
                  <a:pt x="2065551" y="987735"/>
                </a:lnTo>
                <a:lnTo>
                  <a:pt x="2065022" y="991971"/>
                </a:lnTo>
                <a:lnTo>
                  <a:pt x="2065022" y="996472"/>
                </a:lnTo>
                <a:lnTo>
                  <a:pt x="2065551" y="1000443"/>
                </a:lnTo>
                <a:lnTo>
                  <a:pt x="2066610" y="1004414"/>
                </a:lnTo>
                <a:lnTo>
                  <a:pt x="2067139" y="1014474"/>
                </a:lnTo>
                <a:lnTo>
                  <a:pt x="2067668" y="1024799"/>
                </a:lnTo>
                <a:lnTo>
                  <a:pt x="2067932" y="1029829"/>
                </a:lnTo>
                <a:lnTo>
                  <a:pt x="2068990" y="1034859"/>
                </a:lnTo>
                <a:lnTo>
                  <a:pt x="2069784" y="1039889"/>
                </a:lnTo>
                <a:lnTo>
                  <a:pt x="2070842" y="1044919"/>
                </a:lnTo>
                <a:lnTo>
                  <a:pt x="2076398" y="1044654"/>
                </a:lnTo>
                <a:lnTo>
                  <a:pt x="2081953" y="1044124"/>
                </a:lnTo>
                <a:lnTo>
                  <a:pt x="2087509" y="1043065"/>
                </a:lnTo>
                <a:lnTo>
                  <a:pt x="2093329" y="1041742"/>
                </a:lnTo>
                <a:lnTo>
                  <a:pt x="2100472" y="1037771"/>
                </a:lnTo>
                <a:lnTo>
                  <a:pt x="2108144" y="1034329"/>
                </a:lnTo>
                <a:lnTo>
                  <a:pt x="2115551" y="1030888"/>
                </a:lnTo>
                <a:lnTo>
                  <a:pt x="2123223" y="1027711"/>
                </a:lnTo>
                <a:lnTo>
                  <a:pt x="2138566" y="1021092"/>
                </a:lnTo>
                <a:lnTo>
                  <a:pt x="2145974" y="1017651"/>
                </a:lnTo>
                <a:lnTo>
                  <a:pt x="2153381" y="1013680"/>
                </a:lnTo>
                <a:lnTo>
                  <a:pt x="2156027" y="1011297"/>
                </a:lnTo>
                <a:lnTo>
                  <a:pt x="2157878" y="1008650"/>
                </a:lnTo>
                <a:lnTo>
                  <a:pt x="2159466" y="1006267"/>
                </a:lnTo>
                <a:lnTo>
                  <a:pt x="2160524" y="1003090"/>
                </a:lnTo>
                <a:lnTo>
                  <a:pt x="2161053" y="1000178"/>
                </a:lnTo>
                <a:lnTo>
                  <a:pt x="2161318" y="997266"/>
                </a:lnTo>
                <a:lnTo>
                  <a:pt x="2161582" y="993824"/>
                </a:lnTo>
                <a:lnTo>
                  <a:pt x="2161318" y="990383"/>
                </a:lnTo>
                <a:lnTo>
                  <a:pt x="2160788" y="983764"/>
                </a:lnTo>
                <a:lnTo>
                  <a:pt x="2159995" y="977146"/>
                </a:lnTo>
                <a:lnTo>
                  <a:pt x="2158937" y="970263"/>
                </a:lnTo>
                <a:lnTo>
                  <a:pt x="2158937" y="967086"/>
                </a:lnTo>
                <a:lnTo>
                  <a:pt x="2159466" y="964174"/>
                </a:lnTo>
                <a:lnTo>
                  <a:pt x="2158408" y="961262"/>
                </a:lnTo>
                <a:lnTo>
                  <a:pt x="2157878" y="958614"/>
                </a:lnTo>
                <a:lnTo>
                  <a:pt x="2157085" y="952525"/>
                </a:lnTo>
                <a:lnTo>
                  <a:pt x="2156556" y="949878"/>
                </a:lnTo>
                <a:lnTo>
                  <a:pt x="2155497" y="947230"/>
                </a:lnTo>
                <a:lnTo>
                  <a:pt x="2153910" y="944848"/>
                </a:lnTo>
                <a:lnTo>
                  <a:pt x="2152852" y="944054"/>
                </a:lnTo>
                <a:lnTo>
                  <a:pt x="2151794" y="942730"/>
                </a:lnTo>
                <a:close/>
                <a:moveTo>
                  <a:pt x="2377982" y="922080"/>
                </a:moveTo>
                <a:lnTo>
                  <a:pt x="2375865" y="922345"/>
                </a:lnTo>
                <a:lnTo>
                  <a:pt x="2371633" y="923139"/>
                </a:lnTo>
                <a:lnTo>
                  <a:pt x="2367400" y="924993"/>
                </a:lnTo>
                <a:lnTo>
                  <a:pt x="2363167" y="926581"/>
                </a:lnTo>
                <a:lnTo>
                  <a:pt x="2359463" y="928169"/>
                </a:lnTo>
                <a:lnTo>
                  <a:pt x="2351263" y="931876"/>
                </a:lnTo>
                <a:lnTo>
                  <a:pt x="2333009" y="939818"/>
                </a:lnTo>
                <a:lnTo>
                  <a:pt x="2323750" y="943789"/>
                </a:lnTo>
                <a:lnTo>
                  <a:pt x="2314490" y="947230"/>
                </a:lnTo>
                <a:lnTo>
                  <a:pt x="2308935" y="950143"/>
                </a:lnTo>
                <a:lnTo>
                  <a:pt x="2303379" y="953584"/>
                </a:lnTo>
                <a:lnTo>
                  <a:pt x="2298088" y="957026"/>
                </a:lnTo>
                <a:lnTo>
                  <a:pt x="2292798" y="960732"/>
                </a:lnTo>
                <a:lnTo>
                  <a:pt x="2292533" y="969733"/>
                </a:lnTo>
                <a:lnTo>
                  <a:pt x="2292798" y="978734"/>
                </a:lnTo>
                <a:lnTo>
                  <a:pt x="2293591" y="987735"/>
                </a:lnTo>
                <a:lnTo>
                  <a:pt x="2294649" y="997001"/>
                </a:lnTo>
                <a:lnTo>
                  <a:pt x="2296237" y="1004679"/>
                </a:lnTo>
                <a:lnTo>
                  <a:pt x="2297824" y="1012621"/>
                </a:lnTo>
                <a:lnTo>
                  <a:pt x="2299411" y="1020563"/>
                </a:lnTo>
                <a:lnTo>
                  <a:pt x="2300469" y="1024269"/>
                </a:lnTo>
                <a:lnTo>
                  <a:pt x="2301792" y="1028240"/>
                </a:lnTo>
                <a:lnTo>
                  <a:pt x="2305496" y="1028240"/>
                </a:lnTo>
                <a:lnTo>
                  <a:pt x="2309464" y="1027711"/>
                </a:lnTo>
                <a:lnTo>
                  <a:pt x="2313168" y="1027181"/>
                </a:lnTo>
                <a:lnTo>
                  <a:pt x="2317136" y="1026387"/>
                </a:lnTo>
                <a:lnTo>
                  <a:pt x="2320840" y="1025328"/>
                </a:lnTo>
                <a:lnTo>
                  <a:pt x="2324279" y="1023740"/>
                </a:lnTo>
                <a:lnTo>
                  <a:pt x="2331421" y="1020827"/>
                </a:lnTo>
                <a:lnTo>
                  <a:pt x="2344649" y="1014739"/>
                </a:lnTo>
                <a:lnTo>
                  <a:pt x="2357612" y="1009179"/>
                </a:lnTo>
                <a:lnTo>
                  <a:pt x="2370574" y="1003620"/>
                </a:lnTo>
                <a:lnTo>
                  <a:pt x="2383802" y="997795"/>
                </a:lnTo>
                <a:lnTo>
                  <a:pt x="2386712" y="996472"/>
                </a:lnTo>
                <a:lnTo>
                  <a:pt x="2389622" y="994089"/>
                </a:lnTo>
                <a:lnTo>
                  <a:pt x="2392532" y="991971"/>
                </a:lnTo>
                <a:lnTo>
                  <a:pt x="2394648" y="989324"/>
                </a:lnTo>
                <a:lnTo>
                  <a:pt x="2396765" y="986147"/>
                </a:lnTo>
                <a:lnTo>
                  <a:pt x="2397558" y="984823"/>
                </a:lnTo>
                <a:lnTo>
                  <a:pt x="2397823" y="983235"/>
                </a:lnTo>
                <a:lnTo>
                  <a:pt x="2398352" y="981382"/>
                </a:lnTo>
                <a:lnTo>
                  <a:pt x="2398352" y="979793"/>
                </a:lnTo>
                <a:lnTo>
                  <a:pt x="2398352" y="977940"/>
                </a:lnTo>
                <a:lnTo>
                  <a:pt x="2398087" y="976087"/>
                </a:lnTo>
                <a:lnTo>
                  <a:pt x="2396236" y="967615"/>
                </a:lnTo>
                <a:lnTo>
                  <a:pt x="2394648" y="958879"/>
                </a:lnTo>
                <a:lnTo>
                  <a:pt x="2393326" y="949878"/>
                </a:lnTo>
                <a:lnTo>
                  <a:pt x="2391474" y="941142"/>
                </a:lnTo>
                <a:lnTo>
                  <a:pt x="2390416" y="936112"/>
                </a:lnTo>
                <a:lnTo>
                  <a:pt x="2389357" y="931082"/>
                </a:lnTo>
                <a:lnTo>
                  <a:pt x="2388828" y="928699"/>
                </a:lnTo>
                <a:lnTo>
                  <a:pt x="2387770" y="926316"/>
                </a:lnTo>
                <a:lnTo>
                  <a:pt x="2386183" y="924198"/>
                </a:lnTo>
                <a:lnTo>
                  <a:pt x="2384595" y="922345"/>
                </a:lnTo>
                <a:lnTo>
                  <a:pt x="2382479" y="922080"/>
                </a:lnTo>
                <a:lnTo>
                  <a:pt x="2380098" y="922080"/>
                </a:lnTo>
                <a:lnTo>
                  <a:pt x="2377982" y="922080"/>
                </a:lnTo>
                <a:close/>
                <a:moveTo>
                  <a:pt x="2031160" y="874692"/>
                </a:moveTo>
                <a:lnTo>
                  <a:pt x="2027721" y="875222"/>
                </a:lnTo>
                <a:lnTo>
                  <a:pt x="2011584" y="882105"/>
                </a:lnTo>
                <a:lnTo>
                  <a:pt x="1995711" y="889253"/>
                </a:lnTo>
                <a:lnTo>
                  <a:pt x="1979838" y="896666"/>
                </a:lnTo>
                <a:lnTo>
                  <a:pt x="1964494" y="904343"/>
                </a:lnTo>
                <a:lnTo>
                  <a:pt x="1961584" y="905931"/>
                </a:lnTo>
                <a:lnTo>
                  <a:pt x="1958674" y="907785"/>
                </a:lnTo>
                <a:lnTo>
                  <a:pt x="1956558" y="909903"/>
                </a:lnTo>
                <a:lnTo>
                  <a:pt x="1954441" y="912550"/>
                </a:lnTo>
                <a:lnTo>
                  <a:pt x="1953119" y="915462"/>
                </a:lnTo>
                <a:lnTo>
                  <a:pt x="1952061" y="918109"/>
                </a:lnTo>
                <a:lnTo>
                  <a:pt x="1951796" y="921286"/>
                </a:lnTo>
                <a:lnTo>
                  <a:pt x="1951796" y="922875"/>
                </a:lnTo>
                <a:lnTo>
                  <a:pt x="1952061" y="924728"/>
                </a:lnTo>
                <a:lnTo>
                  <a:pt x="1953119" y="936112"/>
                </a:lnTo>
                <a:lnTo>
                  <a:pt x="1953912" y="947760"/>
                </a:lnTo>
                <a:lnTo>
                  <a:pt x="1955500" y="971322"/>
                </a:lnTo>
                <a:lnTo>
                  <a:pt x="1960791" y="971322"/>
                </a:lnTo>
                <a:lnTo>
                  <a:pt x="1965817" y="971057"/>
                </a:lnTo>
                <a:lnTo>
                  <a:pt x="1968462" y="970792"/>
                </a:lnTo>
                <a:lnTo>
                  <a:pt x="1971108" y="970263"/>
                </a:lnTo>
                <a:lnTo>
                  <a:pt x="1973489" y="969468"/>
                </a:lnTo>
                <a:lnTo>
                  <a:pt x="1976134" y="968409"/>
                </a:lnTo>
                <a:lnTo>
                  <a:pt x="2001002" y="956496"/>
                </a:lnTo>
                <a:lnTo>
                  <a:pt x="2026398" y="945113"/>
                </a:lnTo>
                <a:lnTo>
                  <a:pt x="2028779" y="944054"/>
                </a:lnTo>
                <a:lnTo>
                  <a:pt x="2031425" y="942200"/>
                </a:lnTo>
                <a:lnTo>
                  <a:pt x="2033541" y="940612"/>
                </a:lnTo>
                <a:lnTo>
                  <a:pt x="2035922" y="938494"/>
                </a:lnTo>
                <a:lnTo>
                  <a:pt x="2039626" y="934523"/>
                </a:lnTo>
                <a:lnTo>
                  <a:pt x="2043329" y="930023"/>
                </a:lnTo>
                <a:lnTo>
                  <a:pt x="2041213" y="904873"/>
                </a:lnTo>
                <a:lnTo>
                  <a:pt x="2038568" y="879722"/>
                </a:lnTo>
                <a:lnTo>
                  <a:pt x="2038832" y="878664"/>
                </a:lnTo>
                <a:lnTo>
                  <a:pt x="2038568" y="877605"/>
                </a:lnTo>
                <a:lnTo>
                  <a:pt x="2038568" y="876546"/>
                </a:lnTo>
                <a:lnTo>
                  <a:pt x="2038038" y="876016"/>
                </a:lnTo>
                <a:lnTo>
                  <a:pt x="2037509" y="875487"/>
                </a:lnTo>
                <a:lnTo>
                  <a:pt x="2036980" y="875222"/>
                </a:lnTo>
                <a:lnTo>
                  <a:pt x="2035128" y="874692"/>
                </a:lnTo>
                <a:lnTo>
                  <a:pt x="2033277" y="874692"/>
                </a:lnTo>
                <a:lnTo>
                  <a:pt x="2031160" y="874692"/>
                </a:lnTo>
                <a:close/>
                <a:moveTo>
                  <a:pt x="2497822" y="873898"/>
                </a:moveTo>
                <a:lnTo>
                  <a:pt x="2494383" y="874163"/>
                </a:lnTo>
                <a:lnTo>
                  <a:pt x="2490679" y="874692"/>
                </a:lnTo>
                <a:lnTo>
                  <a:pt x="2487504" y="875487"/>
                </a:lnTo>
                <a:lnTo>
                  <a:pt x="2484065" y="876546"/>
                </a:lnTo>
                <a:lnTo>
                  <a:pt x="2477187" y="879193"/>
                </a:lnTo>
                <a:lnTo>
                  <a:pt x="2470573" y="882370"/>
                </a:lnTo>
                <a:lnTo>
                  <a:pt x="2464224" y="885547"/>
                </a:lnTo>
                <a:lnTo>
                  <a:pt x="2457346" y="888724"/>
                </a:lnTo>
                <a:lnTo>
                  <a:pt x="2450732" y="891371"/>
                </a:lnTo>
                <a:lnTo>
                  <a:pt x="2447822" y="892959"/>
                </a:lnTo>
                <a:lnTo>
                  <a:pt x="2444912" y="894283"/>
                </a:lnTo>
                <a:lnTo>
                  <a:pt x="2438299" y="896930"/>
                </a:lnTo>
                <a:lnTo>
                  <a:pt x="2431949" y="899313"/>
                </a:lnTo>
                <a:lnTo>
                  <a:pt x="2425600" y="901960"/>
                </a:lnTo>
                <a:lnTo>
                  <a:pt x="2422426" y="903549"/>
                </a:lnTo>
                <a:lnTo>
                  <a:pt x="2419251" y="904873"/>
                </a:lnTo>
                <a:lnTo>
                  <a:pt x="2416606" y="906990"/>
                </a:lnTo>
                <a:lnTo>
                  <a:pt x="2413960" y="908844"/>
                </a:lnTo>
                <a:lnTo>
                  <a:pt x="2411844" y="911226"/>
                </a:lnTo>
                <a:lnTo>
                  <a:pt x="2409463" y="913609"/>
                </a:lnTo>
                <a:lnTo>
                  <a:pt x="2407876" y="916786"/>
                </a:lnTo>
                <a:lnTo>
                  <a:pt x="2406553" y="920227"/>
                </a:lnTo>
                <a:lnTo>
                  <a:pt x="2408405" y="932140"/>
                </a:lnTo>
                <a:lnTo>
                  <a:pt x="2410521" y="944583"/>
                </a:lnTo>
                <a:lnTo>
                  <a:pt x="2415018" y="968674"/>
                </a:lnTo>
                <a:lnTo>
                  <a:pt x="2419780" y="993030"/>
                </a:lnTo>
                <a:lnTo>
                  <a:pt x="2424013" y="1017386"/>
                </a:lnTo>
                <a:lnTo>
                  <a:pt x="2432214" y="1060009"/>
                </a:lnTo>
                <a:lnTo>
                  <a:pt x="2440415" y="1102367"/>
                </a:lnTo>
                <a:lnTo>
                  <a:pt x="2443060" y="1117457"/>
                </a:lnTo>
                <a:lnTo>
                  <a:pt x="2445970" y="1132547"/>
                </a:lnTo>
                <a:lnTo>
                  <a:pt x="2449145" y="1147637"/>
                </a:lnTo>
                <a:lnTo>
                  <a:pt x="2451526" y="1162727"/>
                </a:lnTo>
                <a:lnTo>
                  <a:pt x="2452849" y="1169610"/>
                </a:lnTo>
                <a:lnTo>
                  <a:pt x="2454436" y="1176493"/>
                </a:lnTo>
                <a:lnTo>
                  <a:pt x="2455494" y="1183376"/>
                </a:lnTo>
                <a:lnTo>
                  <a:pt x="2457081" y="1189995"/>
                </a:lnTo>
                <a:lnTo>
                  <a:pt x="2458933" y="1200319"/>
                </a:lnTo>
                <a:lnTo>
                  <a:pt x="2461050" y="1210379"/>
                </a:lnTo>
                <a:lnTo>
                  <a:pt x="2469251" y="1254326"/>
                </a:lnTo>
                <a:lnTo>
                  <a:pt x="2477187" y="1298008"/>
                </a:lnTo>
                <a:lnTo>
                  <a:pt x="2485653" y="1341424"/>
                </a:lnTo>
                <a:lnTo>
                  <a:pt x="2490150" y="1363398"/>
                </a:lnTo>
                <a:lnTo>
                  <a:pt x="2494912" y="1384841"/>
                </a:lnTo>
                <a:lnTo>
                  <a:pt x="2503113" y="1389871"/>
                </a:lnTo>
                <a:lnTo>
                  <a:pt x="2508139" y="1389607"/>
                </a:lnTo>
                <a:lnTo>
                  <a:pt x="2513165" y="1389342"/>
                </a:lnTo>
                <a:lnTo>
                  <a:pt x="2523218" y="1385106"/>
                </a:lnTo>
                <a:lnTo>
                  <a:pt x="2533536" y="1380870"/>
                </a:lnTo>
                <a:lnTo>
                  <a:pt x="2548879" y="1375046"/>
                </a:lnTo>
                <a:lnTo>
                  <a:pt x="2558932" y="1371340"/>
                </a:lnTo>
                <a:lnTo>
                  <a:pt x="2568985" y="1367369"/>
                </a:lnTo>
                <a:lnTo>
                  <a:pt x="2579831" y="1363662"/>
                </a:lnTo>
                <a:lnTo>
                  <a:pt x="2585122" y="1361280"/>
                </a:lnTo>
                <a:lnTo>
                  <a:pt x="2590149" y="1358897"/>
                </a:lnTo>
                <a:lnTo>
                  <a:pt x="2595175" y="1355985"/>
                </a:lnTo>
                <a:lnTo>
                  <a:pt x="2599672" y="1352808"/>
                </a:lnTo>
                <a:lnTo>
                  <a:pt x="2602053" y="1351220"/>
                </a:lnTo>
                <a:lnTo>
                  <a:pt x="2604170" y="1349367"/>
                </a:lnTo>
                <a:lnTo>
                  <a:pt x="2606286" y="1346984"/>
                </a:lnTo>
                <a:lnTo>
                  <a:pt x="2607873" y="1344866"/>
                </a:lnTo>
                <a:lnTo>
                  <a:pt x="2607080" y="1334277"/>
                </a:lnTo>
                <a:lnTo>
                  <a:pt x="2606286" y="1328982"/>
                </a:lnTo>
                <a:lnTo>
                  <a:pt x="2604963" y="1323952"/>
                </a:lnTo>
                <a:lnTo>
                  <a:pt x="2601260" y="1306214"/>
                </a:lnTo>
                <a:lnTo>
                  <a:pt x="2597027" y="1288212"/>
                </a:lnTo>
                <a:lnTo>
                  <a:pt x="2594117" y="1274975"/>
                </a:lnTo>
                <a:lnTo>
                  <a:pt x="2590942" y="1261738"/>
                </a:lnTo>
                <a:lnTo>
                  <a:pt x="2588297" y="1248502"/>
                </a:lnTo>
                <a:lnTo>
                  <a:pt x="2585387" y="1235529"/>
                </a:lnTo>
                <a:lnTo>
                  <a:pt x="2583271" y="1225469"/>
                </a:lnTo>
                <a:lnTo>
                  <a:pt x="2580625" y="1215674"/>
                </a:lnTo>
                <a:lnTo>
                  <a:pt x="2576921" y="1197407"/>
                </a:lnTo>
                <a:lnTo>
                  <a:pt x="2572953" y="1179140"/>
                </a:lnTo>
                <a:lnTo>
                  <a:pt x="2568720" y="1160874"/>
                </a:lnTo>
                <a:lnTo>
                  <a:pt x="2564752" y="1142607"/>
                </a:lnTo>
                <a:lnTo>
                  <a:pt x="2562107" y="1130429"/>
                </a:lnTo>
                <a:lnTo>
                  <a:pt x="2559461" y="1117986"/>
                </a:lnTo>
                <a:lnTo>
                  <a:pt x="2556551" y="1105543"/>
                </a:lnTo>
                <a:lnTo>
                  <a:pt x="2553906" y="1093365"/>
                </a:lnTo>
                <a:lnTo>
                  <a:pt x="2550996" y="1081452"/>
                </a:lnTo>
                <a:lnTo>
                  <a:pt x="2548086" y="1070069"/>
                </a:lnTo>
                <a:lnTo>
                  <a:pt x="2546763" y="1061862"/>
                </a:lnTo>
                <a:lnTo>
                  <a:pt x="2545176" y="1053655"/>
                </a:lnTo>
                <a:lnTo>
                  <a:pt x="2541472" y="1037241"/>
                </a:lnTo>
                <a:lnTo>
                  <a:pt x="2533007" y="1001237"/>
                </a:lnTo>
                <a:lnTo>
                  <a:pt x="2529038" y="982970"/>
                </a:lnTo>
                <a:lnTo>
                  <a:pt x="2525599" y="964438"/>
                </a:lnTo>
                <a:lnTo>
                  <a:pt x="2518721" y="934788"/>
                </a:lnTo>
                <a:lnTo>
                  <a:pt x="2512107" y="904873"/>
                </a:lnTo>
                <a:lnTo>
                  <a:pt x="2510255" y="896930"/>
                </a:lnTo>
                <a:lnTo>
                  <a:pt x="2508404" y="888988"/>
                </a:lnTo>
                <a:lnTo>
                  <a:pt x="2506816" y="881840"/>
                </a:lnTo>
                <a:lnTo>
                  <a:pt x="2505229" y="874428"/>
                </a:lnTo>
                <a:lnTo>
                  <a:pt x="2501525" y="874163"/>
                </a:lnTo>
                <a:lnTo>
                  <a:pt x="2497822" y="873898"/>
                </a:lnTo>
                <a:close/>
                <a:moveTo>
                  <a:pt x="1929309" y="870457"/>
                </a:moveTo>
                <a:lnTo>
                  <a:pt x="1926135" y="870721"/>
                </a:lnTo>
                <a:lnTo>
                  <a:pt x="1923225" y="871251"/>
                </a:lnTo>
                <a:lnTo>
                  <a:pt x="1920050" y="872310"/>
                </a:lnTo>
                <a:lnTo>
                  <a:pt x="1917405" y="873104"/>
                </a:lnTo>
                <a:lnTo>
                  <a:pt x="1911585" y="874957"/>
                </a:lnTo>
                <a:lnTo>
                  <a:pt x="1906029" y="877605"/>
                </a:lnTo>
                <a:lnTo>
                  <a:pt x="1895183" y="883164"/>
                </a:lnTo>
                <a:lnTo>
                  <a:pt x="1889627" y="885811"/>
                </a:lnTo>
                <a:lnTo>
                  <a:pt x="1884336" y="888194"/>
                </a:lnTo>
                <a:lnTo>
                  <a:pt x="1879575" y="890312"/>
                </a:lnTo>
                <a:lnTo>
                  <a:pt x="1874813" y="892695"/>
                </a:lnTo>
                <a:lnTo>
                  <a:pt x="1870051" y="894548"/>
                </a:lnTo>
                <a:lnTo>
                  <a:pt x="1865289" y="896930"/>
                </a:lnTo>
                <a:lnTo>
                  <a:pt x="1860792" y="899313"/>
                </a:lnTo>
                <a:lnTo>
                  <a:pt x="1858411" y="900901"/>
                </a:lnTo>
                <a:lnTo>
                  <a:pt x="1856559" y="902490"/>
                </a:lnTo>
                <a:lnTo>
                  <a:pt x="1854707" y="904078"/>
                </a:lnTo>
                <a:lnTo>
                  <a:pt x="1853120" y="905931"/>
                </a:lnTo>
                <a:lnTo>
                  <a:pt x="1851533" y="908049"/>
                </a:lnTo>
                <a:lnTo>
                  <a:pt x="1849945" y="910432"/>
                </a:lnTo>
                <a:lnTo>
                  <a:pt x="1849681" y="916786"/>
                </a:lnTo>
                <a:lnTo>
                  <a:pt x="1849416" y="923139"/>
                </a:lnTo>
                <a:lnTo>
                  <a:pt x="1849681" y="936112"/>
                </a:lnTo>
                <a:lnTo>
                  <a:pt x="1849945" y="949084"/>
                </a:lnTo>
                <a:lnTo>
                  <a:pt x="1849945" y="962056"/>
                </a:lnTo>
                <a:lnTo>
                  <a:pt x="1858675" y="966556"/>
                </a:lnTo>
                <a:lnTo>
                  <a:pt x="1879310" y="957291"/>
                </a:lnTo>
                <a:lnTo>
                  <a:pt x="1899680" y="947760"/>
                </a:lnTo>
                <a:lnTo>
                  <a:pt x="1905236" y="945377"/>
                </a:lnTo>
                <a:lnTo>
                  <a:pt x="1911320" y="942730"/>
                </a:lnTo>
                <a:lnTo>
                  <a:pt x="1917669" y="940347"/>
                </a:lnTo>
                <a:lnTo>
                  <a:pt x="1920315" y="939024"/>
                </a:lnTo>
                <a:lnTo>
                  <a:pt x="1923225" y="937170"/>
                </a:lnTo>
                <a:lnTo>
                  <a:pt x="1925870" y="935582"/>
                </a:lnTo>
                <a:lnTo>
                  <a:pt x="1928251" y="933464"/>
                </a:lnTo>
                <a:lnTo>
                  <a:pt x="1930368" y="931346"/>
                </a:lnTo>
                <a:lnTo>
                  <a:pt x="1932219" y="928964"/>
                </a:lnTo>
                <a:lnTo>
                  <a:pt x="1933542" y="926316"/>
                </a:lnTo>
                <a:lnTo>
                  <a:pt x="1934600" y="923404"/>
                </a:lnTo>
                <a:lnTo>
                  <a:pt x="1934865" y="920227"/>
                </a:lnTo>
                <a:lnTo>
                  <a:pt x="1934865" y="916786"/>
                </a:lnTo>
                <a:lnTo>
                  <a:pt x="1934336" y="913874"/>
                </a:lnTo>
                <a:lnTo>
                  <a:pt x="1934336" y="910961"/>
                </a:lnTo>
                <a:lnTo>
                  <a:pt x="1934071" y="904873"/>
                </a:lnTo>
                <a:lnTo>
                  <a:pt x="1934336" y="892959"/>
                </a:lnTo>
                <a:lnTo>
                  <a:pt x="1934071" y="887135"/>
                </a:lnTo>
                <a:lnTo>
                  <a:pt x="1933807" y="883958"/>
                </a:lnTo>
                <a:lnTo>
                  <a:pt x="1933542" y="881046"/>
                </a:lnTo>
                <a:lnTo>
                  <a:pt x="1932749" y="878399"/>
                </a:lnTo>
                <a:lnTo>
                  <a:pt x="1931955" y="875751"/>
                </a:lnTo>
                <a:lnTo>
                  <a:pt x="1930632" y="873104"/>
                </a:lnTo>
                <a:lnTo>
                  <a:pt x="1929309" y="870457"/>
                </a:lnTo>
                <a:close/>
                <a:moveTo>
                  <a:pt x="2259994" y="869927"/>
                </a:moveTo>
                <a:lnTo>
                  <a:pt x="2254703" y="870721"/>
                </a:lnTo>
                <a:lnTo>
                  <a:pt x="2249676" y="871780"/>
                </a:lnTo>
                <a:lnTo>
                  <a:pt x="2244385" y="873104"/>
                </a:lnTo>
                <a:lnTo>
                  <a:pt x="2239359" y="874692"/>
                </a:lnTo>
                <a:lnTo>
                  <a:pt x="2234333" y="876281"/>
                </a:lnTo>
                <a:lnTo>
                  <a:pt x="2229571" y="878399"/>
                </a:lnTo>
                <a:lnTo>
                  <a:pt x="2220047" y="882635"/>
                </a:lnTo>
                <a:lnTo>
                  <a:pt x="2210523" y="887135"/>
                </a:lnTo>
                <a:lnTo>
                  <a:pt x="2201000" y="891900"/>
                </a:lnTo>
                <a:lnTo>
                  <a:pt x="2191476" y="896401"/>
                </a:lnTo>
                <a:lnTo>
                  <a:pt x="2181952" y="900372"/>
                </a:lnTo>
                <a:lnTo>
                  <a:pt x="2179571" y="901696"/>
                </a:lnTo>
                <a:lnTo>
                  <a:pt x="2177455" y="902755"/>
                </a:lnTo>
                <a:lnTo>
                  <a:pt x="2175603" y="904078"/>
                </a:lnTo>
                <a:lnTo>
                  <a:pt x="2174016" y="905931"/>
                </a:lnTo>
                <a:lnTo>
                  <a:pt x="2172693" y="907785"/>
                </a:lnTo>
                <a:lnTo>
                  <a:pt x="2171370" y="909638"/>
                </a:lnTo>
                <a:lnTo>
                  <a:pt x="2170577" y="911756"/>
                </a:lnTo>
                <a:lnTo>
                  <a:pt x="2170048" y="913874"/>
                </a:lnTo>
                <a:lnTo>
                  <a:pt x="2169518" y="916256"/>
                </a:lnTo>
                <a:lnTo>
                  <a:pt x="2169254" y="918374"/>
                </a:lnTo>
                <a:lnTo>
                  <a:pt x="2168989" y="921021"/>
                </a:lnTo>
                <a:lnTo>
                  <a:pt x="2168989" y="923139"/>
                </a:lnTo>
                <a:lnTo>
                  <a:pt x="2169254" y="925787"/>
                </a:lnTo>
                <a:lnTo>
                  <a:pt x="2169783" y="927905"/>
                </a:lnTo>
                <a:lnTo>
                  <a:pt x="2170312" y="930287"/>
                </a:lnTo>
                <a:lnTo>
                  <a:pt x="2170841" y="932405"/>
                </a:lnTo>
                <a:lnTo>
                  <a:pt x="2171635" y="937170"/>
                </a:lnTo>
                <a:lnTo>
                  <a:pt x="2171899" y="942200"/>
                </a:lnTo>
                <a:lnTo>
                  <a:pt x="2172429" y="951996"/>
                </a:lnTo>
                <a:lnTo>
                  <a:pt x="2172693" y="957026"/>
                </a:lnTo>
                <a:lnTo>
                  <a:pt x="2174016" y="961791"/>
                </a:lnTo>
                <a:lnTo>
                  <a:pt x="2174545" y="964174"/>
                </a:lnTo>
                <a:lnTo>
                  <a:pt x="2175339" y="966292"/>
                </a:lnTo>
                <a:lnTo>
                  <a:pt x="2176397" y="968674"/>
                </a:lnTo>
                <a:lnTo>
                  <a:pt x="2177719" y="970527"/>
                </a:lnTo>
                <a:lnTo>
                  <a:pt x="2180100" y="971322"/>
                </a:lnTo>
                <a:lnTo>
                  <a:pt x="2181952" y="971586"/>
                </a:lnTo>
                <a:lnTo>
                  <a:pt x="2184333" y="971586"/>
                </a:lnTo>
                <a:lnTo>
                  <a:pt x="2186450" y="971586"/>
                </a:lnTo>
                <a:lnTo>
                  <a:pt x="2188566" y="971322"/>
                </a:lnTo>
                <a:lnTo>
                  <a:pt x="2190682" y="970792"/>
                </a:lnTo>
                <a:lnTo>
                  <a:pt x="2194915" y="969468"/>
                </a:lnTo>
                <a:lnTo>
                  <a:pt x="2199148" y="967615"/>
                </a:lnTo>
                <a:lnTo>
                  <a:pt x="2203116" y="965497"/>
                </a:lnTo>
                <a:lnTo>
                  <a:pt x="2207084" y="963644"/>
                </a:lnTo>
                <a:lnTo>
                  <a:pt x="2211052" y="962056"/>
                </a:lnTo>
                <a:lnTo>
                  <a:pt x="2218460" y="958614"/>
                </a:lnTo>
                <a:lnTo>
                  <a:pt x="2226132" y="955173"/>
                </a:lnTo>
                <a:lnTo>
                  <a:pt x="2233804" y="952260"/>
                </a:lnTo>
                <a:lnTo>
                  <a:pt x="2241475" y="949084"/>
                </a:lnTo>
                <a:lnTo>
                  <a:pt x="2248883" y="945642"/>
                </a:lnTo>
                <a:lnTo>
                  <a:pt x="2252586" y="943789"/>
                </a:lnTo>
                <a:lnTo>
                  <a:pt x="2256025" y="941671"/>
                </a:lnTo>
                <a:lnTo>
                  <a:pt x="2259465" y="939553"/>
                </a:lnTo>
                <a:lnTo>
                  <a:pt x="2262639" y="936906"/>
                </a:lnTo>
                <a:lnTo>
                  <a:pt x="2265814" y="934258"/>
                </a:lnTo>
                <a:lnTo>
                  <a:pt x="2268724" y="931082"/>
                </a:lnTo>
                <a:lnTo>
                  <a:pt x="2268195" y="923404"/>
                </a:lnTo>
                <a:lnTo>
                  <a:pt x="2267666" y="915727"/>
                </a:lnTo>
                <a:lnTo>
                  <a:pt x="2266872" y="908049"/>
                </a:lnTo>
                <a:lnTo>
                  <a:pt x="2265814" y="900372"/>
                </a:lnTo>
                <a:lnTo>
                  <a:pt x="2264756" y="892695"/>
                </a:lnTo>
                <a:lnTo>
                  <a:pt x="2263168" y="885017"/>
                </a:lnTo>
                <a:lnTo>
                  <a:pt x="2261581" y="877605"/>
                </a:lnTo>
                <a:lnTo>
                  <a:pt x="2259994" y="869927"/>
                </a:lnTo>
                <a:close/>
                <a:moveTo>
                  <a:pt x="2143328" y="865427"/>
                </a:moveTo>
                <a:lnTo>
                  <a:pt x="2132746" y="869133"/>
                </a:lnTo>
                <a:lnTo>
                  <a:pt x="2122429" y="872839"/>
                </a:lnTo>
                <a:lnTo>
                  <a:pt x="2110260" y="878664"/>
                </a:lnTo>
                <a:lnTo>
                  <a:pt x="2098091" y="884223"/>
                </a:lnTo>
                <a:lnTo>
                  <a:pt x="2073223" y="895607"/>
                </a:lnTo>
                <a:lnTo>
                  <a:pt x="2070842" y="896930"/>
                </a:lnTo>
                <a:lnTo>
                  <a:pt x="2068197" y="898254"/>
                </a:lnTo>
                <a:lnTo>
                  <a:pt x="2065816" y="899842"/>
                </a:lnTo>
                <a:lnTo>
                  <a:pt x="2063435" y="901960"/>
                </a:lnTo>
                <a:lnTo>
                  <a:pt x="2061583" y="904078"/>
                </a:lnTo>
                <a:lnTo>
                  <a:pt x="2060260" y="906726"/>
                </a:lnTo>
                <a:lnTo>
                  <a:pt x="2058938" y="909373"/>
                </a:lnTo>
                <a:lnTo>
                  <a:pt x="2058673" y="910961"/>
                </a:lnTo>
                <a:lnTo>
                  <a:pt x="2058673" y="912285"/>
                </a:lnTo>
                <a:lnTo>
                  <a:pt x="2059996" y="932405"/>
                </a:lnTo>
                <a:lnTo>
                  <a:pt x="2061319" y="952525"/>
                </a:lnTo>
                <a:lnTo>
                  <a:pt x="2064758" y="967086"/>
                </a:lnTo>
                <a:lnTo>
                  <a:pt x="2068197" y="966556"/>
                </a:lnTo>
                <a:lnTo>
                  <a:pt x="2071900" y="966027"/>
                </a:lnTo>
                <a:lnTo>
                  <a:pt x="2075604" y="965233"/>
                </a:lnTo>
                <a:lnTo>
                  <a:pt x="2079308" y="964174"/>
                </a:lnTo>
                <a:lnTo>
                  <a:pt x="2086186" y="961526"/>
                </a:lnTo>
                <a:lnTo>
                  <a:pt x="2093064" y="958879"/>
                </a:lnTo>
                <a:lnTo>
                  <a:pt x="2099678" y="955702"/>
                </a:lnTo>
                <a:lnTo>
                  <a:pt x="2106292" y="952260"/>
                </a:lnTo>
                <a:lnTo>
                  <a:pt x="2113170" y="949348"/>
                </a:lnTo>
                <a:lnTo>
                  <a:pt x="2120048" y="946172"/>
                </a:lnTo>
                <a:lnTo>
                  <a:pt x="2124281" y="944318"/>
                </a:lnTo>
                <a:lnTo>
                  <a:pt x="2128514" y="942200"/>
                </a:lnTo>
                <a:lnTo>
                  <a:pt x="2133011" y="940347"/>
                </a:lnTo>
                <a:lnTo>
                  <a:pt x="2137508" y="938229"/>
                </a:lnTo>
                <a:lnTo>
                  <a:pt x="2141477" y="936112"/>
                </a:lnTo>
                <a:lnTo>
                  <a:pt x="2145445" y="933464"/>
                </a:lnTo>
                <a:lnTo>
                  <a:pt x="2147297" y="931876"/>
                </a:lnTo>
                <a:lnTo>
                  <a:pt x="2148884" y="930552"/>
                </a:lnTo>
                <a:lnTo>
                  <a:pt x="2150471" y="928434"/>
                </a:lnTo>
                <a:lnTo>
                  <a:pt x="2151794" y="926581"/>
                </a:lnTo>
                <a:lnTo>
                  <a:pt x="2152323" y="921816"/>
                </a:lnTo>
                <a:lnTo>
                  <a:pt x="2152587" y="917050"/>
                </a:lnTo>
                <a:lnTo>
                  <a:pt x="2152587" y="912285"/>
                </a:lnTo>
                <a:lnTo>
                  <a:pt x="2152323" y="907785"/>
                </a:lnTo>
                <a:lnTo>
                  <a:pt x="2151265" y="898254"/>
                </a:lnTo>
                <a:lnTo>
                  <a:pt x="2150471" y="888724"/>
                </a:lnTo>
                <a:lnTo>
                  <a:pt x="2149148" y="882899"/>
                </a:lnTo>
                <a:lnTo>
                  <a:pt x="2147561" y="877075"/>
                </a:lnTo>
                <a:lnTo>
                  <a:pt x="2145974" y="870986"/>
                </a:lnTo>
                <a:lnTo>
                  <a:pt x="2144651" y="868339"/>
                </a:lnTo>
                <a:lnTo>
                  <a:pt x="2143328" y="865427"/>
                </a:lnTo>
                <a:close/>
                <a:moveTo>
                  <a:pt x="2368458" y="842130"/>
                </a:moveTo>
                <a:lnTo>
                  <a:pt x="2364225" y="842659"/>
                </a:lnTo>
                <a:lnTo>
                  <a:pt x="2359728" y="843718"/>
                </a:lnTo>
                <a:lnTo>
                  <a:pt x="2355760" y="844512"/>
                </a:lnTo>
                <a:lnTo>
                  <a:pt x="2351527" y="845836"/>
                </a:lnTo>
                <a:lnTo>
                  <a:pt x="2347294" y="847160"/>
                </a:lnTo>
                <a:lnTo>
                  <a:pt x="2339358" y="850601"/>
                </a:lnTo>
                <a:lnTo>
                  <a:pt x="2331686" y="854572"/>
                </a:lnTo>
                <a:lnTo>
                  <a:pt x="2323750" y="858543"/>
                </a:lnTo>
                <a:lnTo>
                  <a:pt x="2315549" y="861985"/>
                </a:lnTo>
                <a:lnTo>
                  <a:pt x="2311845" y="863838"/>
                </a:lnTo>
                <a:lnTo>
                  <a:pt x="2307877" y="865162"/>
                </a:lnTo>
                <a:lnTo>
                  <a:pt x="2300734" y="868339"/>
                </a:lnTo>
                <a:lnTo>
                  <a:pt x="2293856" y="871780"/>
                </a:lnTo>
                <a:lnTo>
                  <a:pt x="2286978" y="875487"/>
                </a:lnTo>
                <a:lnTo>
                  <a:pt x="2280364" y="879722"/>
                </a:lnTo>
                <a:lnTo>
                  <a:pt x="2280099" y="887135"/>
                </a:lnTo>
                <a:lnTo>
                  <a:pt x="2280364" y="894548"/>
                </a:lnTo>
                <a:lnTo>
                  <a:pt x="2280893" y="901960"/>
                </a:lnTo>
                <a:lnTo>
                  <a:pt x="2281687" y="909108"/>
                </a:lnTo>
                <a:lnTo>
                  <a:pt x="2284067" y="923934"/>
                </a:lnTo>
                <a:lnTo>
                  <a:pt x="2286448" y="938494"/>
                </a:lnTo>
                <a:lnTo>
                  <a:pt x="2286978" y="940083"/>
                </a:lnTo>
                <a:lnTo>
                  <a:pt x="2287771" y="941142"/>
                </a:lnTo>
                <a:lnTo>
                  <a:pt x="2288829" y="942200"/>
                </a:lnTo>
                <a:lnTo>
                  <a:pt x="2289623" y="942730"/>
                </a:lnTo>
                <a:lnTo>
                  <a:pt x="2290681" y="943789"/>
                </a:lnTo>
                <a:lnTo>
                  <a:pt x="2292268" y="944054"/>
                </a:lnTo>
                <a:lnTo>
                  <a:pt x="2294649" y="944583"/>
                </a:lnTo>
                <a:lnTo>
                  <a:pt x="2297559" y="944583"/>
                </a:lnTo>
                <a:lnTo>
                  <a:pt x="2300205" y="944054"/>
                </a:lnTo>
                <a:lnTo>
                  <a:pt x="2303115" y="942995"/>
                </a:lnTo>
                <a:lnTo>
                  <a:pt x="2305496" y="942200"/>
                </a:lnTo>
                <a:lnTo>
                  <a:pt x="2322162" y="935317"/>
                </a:lnTo>
                <a:lnTo>
                  <a:pt x="2338829" y="927905"/>
                </a:lnTo>
                <a:lnTo>
                  <a:pt x="2350469" y="923139"/>
                </a:lnTo>
                <a:lnTo>
                  <a:pt x="2356024" y="920757"/>
                </a:lnTo>
                <a:lnTo>
                  <a:pt x="2361580" y="918109"/>
                </a:lnTo>
                <a:lnTo>
                  <a:pt x="2367135" y="915462"/>
                </a:lnTo>
                <a:lnTo>
                  <a:pt x="2372426" y="912550"/>
                </a:lnTo>
                <a:lnTo>
                  <a:pt x="2377453" y="908844"/>
                </a:lnTo>
                <a:lnTo>
                  <a:pt x="2380098" y="906990"/>
                </a:lnTo>
                <a:lnTo>
                  <a:pt x="2382479" y="904873"/>
                </a:lnTo>
                <a:lnTo>
                  <a:pt x="2382479" y="896930"/>
                </a:lnTo>
                <a:lnTo>
                  <a:pt x="2381421" y="888988"/>
                </a:lnTo>
                <a:lnTo>
                  <a:pt x="2380363" y="881046"/>
                </a:lnTo>
                <a:lnTo>
                  <a:pt x="2379040" y="873369"/>
                </a:lnTo>
                <a:lnTo>
                  <a:pt x="2375865" y="858014"/>
                </a:lnTo>
                <a:lnTo>
                  <a:pt x="2374278" y="850072"/>
                </a:lnTo>
                <a:lnTo>
                  <a:pt x="2372691" y="842130"/>
                </a:lnTo>
                <a:lnTo>
                  <a:pt x="2368458" y="842130"/>
                </a:lnTo>
                <a:close/>
                <a:moveTo>
                  <a:pt x="1801269" y="825451"/>
                </a:moveTo>
                <a:lnTo>
                  <a:pt x="1796507" y="826245"/>
                </a:lnTo>
                <a:lnTo>
                  <a:pt x="1791745" y="827569"/>
                </a:lnTo>
                <a:lnTo>
                  <a:pt x="1787248" y="829687"/>
                </a:lnTo>
                <a:lnTo>
                  <a:pt x="1785131" y="830746"/>
                </a:lnTo>
                <a:lnTo>
                  <a:pt x="1783015" y="831805"/>
                </a:lnTo>
                <a:lnTo>
                  <a:pt x="1781163" y="833129"/>
                </a:lnTo>
                <a:lnTo>
                  <a:pt x="1779576" y="834982"/>
                </a:lnTo>
                <a:lnTo>
                  <a:pt x="1777724" y="836570"/>
                </a:lnTo>
                <a:lnTo>
                  <a:pt x="1776401" y="838423"/>
                </a:lnTo>
                <a:lnTo>
                  <a:pt x="1775608" y="840541"/>
                </a:lnTo>
                <a:lnTo>
                  <a:pt x="1774814" y="842659"/>
                </a:lnTo>
                <a:lnTo>
                  <a:pt x="1774020" y="845307"/>
                </a:lnTo>
                <a:lnTo>
                  <a:pt x="1774020" y="847689"/>
                </a:lnTo>
                <a:lnTo>
                  <a:pt x="1774549" y="859867"/>
                </a:lnTo>
                <a:lnTo>
                  <a:pt x="1774020" y="871780"/>
                </a:lnTo>
                <a:lnTo>
                  <a:pt x="1773756" y="896401"/>
                </a:lnTo>
                <a:lnTo>
                  <a:pt x="1773756" y="908314"/>
                </a:lnTo>
                <a:lnTo>
                  <a:pt x="1774020" y="920492"/>
                </a:lnTo>
                <a:lnTo>
                  <a:pt x="1774814" y="926581"/>
                </a:lnTo>
                <a:lnTo>
                  <a:pt x="1775343" y="932405"/>
                </a:lnTo>
                <a:lnTo>
                  <a:pt x="1776137" y="938494"/>
                </a:lnTo>
                <a:lnTo>
                  <a:pt x="1777195" y="944583"/>
                </a:lnTo>
                <a:lnTo>
                  <a:pt x="1781428" y="944054"/>
                </a:lnTo>
                <a:lnTo>
                  <a:pt x="1785925" y="942995"/>
                </a:lnTo>
                <a:lnTo>
                  <a:pt x="1789893" y="941406"/>
                </a:lnTo>
                <a:lnTo>
                  <a:pt x="1793861" y="939288"/>
                </a:lnTo>
                <a:lnTo>
                  <a:pt x="1795449" y="937965"/>
                </a:lnTo>
                <a:lnTo>
                  <a:pt x="1797036" y="936641"/>
                </a:lnTo>
                <a:lnTo>
                  <a:pt x="1798888" y="935053"/>
                </a:lnTo>
                <a:lnTo>
                  <a:pt x="1800210" y="933199"/>
                </a:lnTo>
                <a:lnTo>
                  <a:pt x="1801269" y="931611"/>
                </a:lnTo>
                <a:lnTo>
                  <a:pt x="1802327" y="929758"/>
                </a:lnTo>
                <a:lnTo>
                  <a:pt x="1803385" y="927640"/>
                </a:lnTo>
                <a:lnTo>
                  <a:pt x="1804179" y="925787"/>
                </a:lnTo>
                <a:lnTo>
                  <a:pt x="1804179" y="918904"/>
                </a:lnTo>
                <a:lnTo>
                  <a:pt x="1804179" y="912285"/>
                </a:lnTo>
                <a:lnTo>
                  <a:pt x="1804443" y="898784"/>
                </a:lnTo>
                <a:lnTo>
                  <a:pt x="1804443" y="892165"/>
                </a:lnTo>
                <a:lnTo>
                  <a:pt x="1804179" y="885282"/>
                </a:lnTo>
                <a:lnTo>
                  <a:pt x="1803914" y="878664"/>
                </a:lnTo>
                <a:lnTo>
                  <a:pt x="1803120" y="871780"/>
                </a:lnTo>
                <a:lnTo>
                  <a:pt x="1803120" y="860397"/>
                </a:lnTo>
                <a:lnTo>
                  <a:pt x="1803120" y="848748"/>
                </a:lnTo>
                <a:lnTo>
                  <a:pt x="1803120" y="842659"/>
                </a:lnTo>
                <a:lnTo>
                  <a:pt x="1802327" y="837100"/>
                </a:lnTo>
                <a:lnTo>
                  <a:pt x="1801798" y="831275"/>
                </a:lnTo>
                <a:lnTo>
                  <a:pt x="1801269" y="825451"/>
                </a:lnTo>
                <a:close/>
                <a:moveTo>
                  <a:pt x="2025076" y="801890"/>
                </a:moveTo>
                <a:lnTo>
                  <a:pt x="2009203" y="808773"/>
                </a:lnTo>
                <a:lnTo>
                  <a:pt x="1993330" y="816185"/>
                </a:lnTo>
                <a:lnTo>
                  <a:pt x="1977193" y="823598"/>
                </a:lnTo>
                <a:lnTo>
                  <a:pt x="1961584" y="831275"/>
                </a:lnTo>
                <a:lnTo>
                  <a:pt x="1958939" y="832599"/>
                </a:lnTo>
                <a:lnTo>
                  <a:pt x="1957087" y="834188"/>
                </a:lnTo>
                <a:lnTo>
                  <a:pt x="1955235" y="835776"/>
                </a:lnTo>
                <a:lnTo>
                  <a:pt x="1953119" y="837629"/>
                </a:lnTo>
                <a:lnTo>
                  <a:pt x="1950209" y="842130"/>
                </a:lnTo>
                <a:lnTo>
                  <a:pt x="1946770" y="846366"/>
                </a:lnTo>
                <a:lnTo>
                  <a:pt x="1947828" y="852190"/>
                </a:lnTo>
                <a:lnTo>
                  <a:pt x="1948621" y="858279"/>
                </a:lnTo>
                <a:lnTo>
                  <a:pt x="1949415" y="869927"/>
                </a:lnTo>
                <a:lnTo>
                  <a:pt x="1951267" y="893489"/>
                </a:lnTo>
                <a:lnTo>
                  <a:pt x="1956029" y="898254"/>
                </a:lnTo>
                <a:lnTo>
                  <a:pt x="1963172" y="896136"/>
                </a:lnTo>
                <a:lnTo>
                  <a:pt x="1970314" y="893224"/>
                </a:lnTo>
                <a:lnTo>
                  <a:pt x="1977193" y="890312"/>
                </a:lnTo>
                <a:lnTo>
                  <a:pt x="1984335" y="887135"/>
                </a:lnTo>
                <a:lnTo>
                  <a:pt x="1998092" y="880517"/>
                </a:lnTo>
                <a:lnTo>
                  <a:pt x="2004705" y="877605"/>
                </a:lnTo>
                <a:lnTo>
                  <a:pt x="2011584" y="874428"/>
                </a:lnTo>
                <a:lnTo>
                  <a:pt x="2018991" y="870986"/>
                </a:lnTo>
                <a:lnTo>
                  <a:pt x="2022695" y="869398"/>
                </a:lnTo>
                <a:lnTo>
                  <a:pt x="2025869" y="867545"/>
                </a:lnTo>
                <a:lnTo>
                  <a:pt x="2029308" y="865162"/>
                </a:lnTo>
                <a:lnTo>
                  <a:pt x="2030631" y="863838"/>
                </a:lnTo>
                <a:lnTo>
                  <a:pt x="2032218" y="862250"/>
                </a:lnTo>
                <a:lnTo>
                  <a:pt x="2033277" y="860926"/>
                </a:lnTo>
                <a:lnTo>
                  <a:pt x="2034335" y="859338"/>
                </a:lnTo>
                <a:lnTo>
                  <a:pt x="2035128" y="857220"/>
                </a:lnTo>
                <a:lnTo>
                  <a:pt x="2035922" y="855631"/>
                </a:lnTo>
                <a:lnTo>
                  <a:pt x="2036187" y="849542"/>
                </a:lnTo>
                <a:lnTo>
                  <a:pt x="2035922" y="843189"/>
                </a:lnTo>
                <a:lnTo>
                  <a:pt x="2035128" y="831275"/>
                </a:lnTo>
                <a:lnTo>
                  <a:pt x="2034335" y="818833"/>
                </a:lnTo>
                <a:lnTo>
                  <a:pt x="2033806" y="806920"/>
                </a:lnTo>
                <a:lnTo>
                  <a:pt x="2025076" y="801890"/>
                </a:lnTo>
                <a:close/>
                <a:moveTo>
                  <a:pt x="1926929" y="797124"/>
                </a:moveTo>
                <a:lnTo>
                  <a:pt x="1920050" y="798713"/>
                </a:lnTo>
                <a:lnTo>
                  <a:pt x="1913437" y="801095"/>
                </a:lnTo>
                <a:lnTo>
                  <a:pt x="1906558" y="803478"/>
                </a:lnTo>
                <a:lnTo>
                  <a:pt x="1900209" y="806390"/>
                </a:lnTo>
                <a:lnTo>
                  <a:pt x="1887246" y="812479"/>
                </a:lnTo>
                <a:lnTo>
                  <a:pt x="1880897" y="815656"/>
                </a:lnTo>
                <a:lnTo>
                  <a:pt x="1874548" y="818303"/>
                </a:lnTo>
                <a:lnTo>
                  <a:pt x="1866083" y="822274"/>
                </a:lnTo>
                <a:lnTo>
                  <a:pt x="1861850" y="824657"/>
                </a:lnTo>
                <a:lnTo>
                  <a:pt x="1857617" y="826775"/>
                </a:lnTo>
                <a:lnTo>
                  <a:pt x="1856030" y="828099"/>
                </a:lnTo>
                <a:lnTo>
                  <a:pt x="1853913" y="829687"/>
                </a:lnTo>
                <a:lnTo>
                  <a:pt x="1852326" y="831275"/>
                </a:lnTo>
                <a:lnTo>
                  <a:pt x="1851003" y="832864"/>
                </a:lnTo>
                <a:lnTo>
                  <a:pt x="1849681" y="834717"/>
                </a:lnTo>
                <a:lnTo>
                  <a:pt x="1848623" y="836570"/>
                </a:lnTo>
                <a:lnTo>
                  <a:pt x="1847829" y="838953"/>
                </a:lnTo>
                <a:lnTo>
                  <a:pt x="1847035" y="841336"/>
                </a:lnTo>
                <a:lnTo>
                  <a:pt x="1847564" y="853778"/>
                </a:lnTo>
                <a:lnTo>
                  <a:pt x="1848358" y="866221"/>
                </a:lnTo>
                <a:lnTo>
                  <a:pt x="1849945" y="890841"/>
                </a:lnTo>
                <a:lnTo>
                  <a:pt x="1853913" y="890047"/>
                </a:lnTo>
                <a:lnTo>
                  <a:pt x="1857617" y="889253"/>
                </a:lnTo>
                <a:lnTo>
                  <a:pt x="1865289" y="886870"/>
                </a:lnTo>
                <a:lnTo>
                  <a:pt x="1872167" y="883958"/>
                </a:lnTo>
                <a:lnTo>
                  <a:pt x="1879310" y="880781"/>
                </a:lnTo>
                <a:lnTo>
                  <a:pt x="1893596" y="873898"/>
                </a:lnTo>
                <a:lnTo>
                  <a:pt x="1900474" y="870457"/>
                </a:lnTo>
                <a:lnTo>
                  <a:pt x="1907881" y="867809"/>
                </a:lnTo>
                <a:lnTo>
                  <a:pt x="1915024" y="864368"/>
                </a:lnTo>
                <a:lnTo>
                  <a:pt x="1918728" y="862250"/>
                </a:lnTo>
                <a:lnTo>
                  <a:pt x="1922431" y="860397"/>
                </a:lnTo>
                <a:lnTo>
                  <a:pt x="1925341" y="858014"/>
                </a:lnTo>
                <a:lnTo>
                  <a:pt x="1926929" y="856426"/>
                </a:lnTo>
                <a:lnTo>
                  <a:pt x="1927987" y="854837"/>
                </a:lnTo>
                <a:lnTo>
                  <a:pt x="1929045" y="853513"/>
                </a:lnTo>
                <a:lnTo>
                  <a:pt x="1929839" y="851396"/>
                </a:lnTo>
                <a:lnTo>
                  <a:pt x="1930368" y="849542"/>
                </a:lnTo>
                <a:lnTo>
                  <a:pt x="1930632" y="847424"/>
                </a:lnTo>
                <a:lnTo>
                  <a:pt x="1930368" y="841071"/>
                </a:lnTo>
                <a:lnTo>
                  <a:pt x="1930632" y="834717"/>
                </a:lnTo>
                <a:lnTo>
                  <a:pt x="1930368" y="822010"/>
                </a:lnTo>
                <a:lnTo>
                  <a:pt x="1930103" y="815656"/>
                </a:lnTo>
                <a:lnTo>
                  <a:pt x="1929574" y="809302"/>
                </a:lnTo>
                <a:lnTo>
                  <a:pt x="1928516" y="803213"/>
                </a:lnTo>
                <a:lnTo>
                  <a:pt x="1926929" y="797124"/>
                </a:lnTo>
                <a:close/>
                <a:moveTo>
                  <a:pt x="2138831" y="793683"/>
                </a:moveTo>
                <a:lnTo>
                  <a:pt x="2133805" y="794477"/>
                </a:lnTo>
                <a:lnTo>
                  <a:pt x="2128778" y="795271"/>
                </a:lnTo>
                <a:lnTo>
                  <a:pt x="2124016" y="796860"/>
                </a:lnTo>
                <a:lnTo>
                  <a:pt x="2119255" y="798183"/>
                </a:lnTo>
                <a:lnTo>
                  <a:pt x="2114757" y="799772"/>
                </a:lnTo>
                <a:lnTo>
                  <a:pt x="2109995" y="801890"/>
                </a:lnTo>
                <a:lnTo>
                  <a:pt x="2101001" y="806125"/>
                </a:lnTo>
                <a:lnTo>
                  <a:pt x="2083276" y="815126"/>
                </a:lnTo>
                <a:lnTo>
                  <a:pt x="2074017" y="819098"/>
                </a:lnTo>
                <a:lnTo>
                  <a:pt x="2069520" y="821215"/>
                </a:lnTo>
                <a:lnTo>
                  <a:pt x="2064758" y="822804"/>
                </a:lnTo>
                <a:lnTo>
                  <a:pt x="2062641" y="824657"/>
                </a:lnTo>
                <a:lnTo>
                  <a:pt x="2060525" y="826510"/>
                </a:lnTo>
                <a:lnTo>
                  <a:pt x="2058409" y="828099"/>
                </a:lnTo>
                <a:lnTo>
                  <a:pt x="2056292" y="830217"/>
                </a:lnTo>
                <a:lnTo>
                  <a:pt x="2054440" y="832070"/>
                </a:lnTo>
                <a:lnTo>
                  <a:pt x="2053118" y="834452"/>
                </a:lnTo>
                <a:lnTo>
                  <a:pt x="2052589" y="835511"/>
                </a:lnTo>
                <a:lnTo>
                  <a:pt x="2052324" y="836835"/>
                </a:lnTo>
                <a:lnTo>
                  <a:pt x="2052059" y="838159"/>
                </a:lnTo>
                <a:lnTo>
                  <a:pt x="2052059" y="839747"/>
                </a:lnTo>
                <a:lnTo>
                  <a:pt x="2053118" y="851925"/>
                </a:lnTo>
                <a:lnTo>
                  <a:pt x="2054176" y="864632"/>
                </a:lnTo>
                <a:lnTo>
                  <a:pt x="2055499" y="877075"/>
                </a:lnTo>
                <a:lnTo>
                  <a:pt x="2056292" y="889518"/>
                </a:lnTo>
                <a:lnTo>
                  <a:pt x="2069784" y="890047"/>
                </a:lnTo>
                <a:lnTo>
                  <a:pt x="2077456" y="885811"/>
                </a:lnTo>
                <a:lnTo>
                  <a:pt x="2085657" y="882370"/>
                </a:lnTo>
                <a:lnTo>
                  <a:pt x="2102324" y="874692"/>
                </a:lnTo>
                <a:lnTo>
                  <a:pt x="2118461" y="867545"/>
                </a:lnTo>
                <a:lnTo>
                  <a:pt x="2126662" y="863838"/>
                </a:lnTo>
                <a:lnTo>
                  <a:pt x="2134598" y="859602"/>
                </a:lnTo>
                <a:lnTo>
                  <a:pt x="2137244" y="858279"/>
                </a:lnTo>
                <a:lnTo>
                  <a:pt x="2139096" y="856161"/>
                </a:lnTo>
                <a:lnTo>
                  <a:pt x="2140947" y="854308"/>
                </a:lnTo>
                <a:lnTo>
                  <a:pt x="2142270" y="851925"/>
                </a:lnTo>
                <a:lnTo>
                  <a:pt x="2143064" y="849807"/>
                </a:lnTo>
                <a:lnTo>
                  <a:pt x="2143593" y="847160"/>
                </a:lnTo>
                <a:lnTo>
                  <a:pt x="2144122" y="844512"/>
                </a:lnTo>
                <a:lnTo>
                  <a:pt x="2144122" y="841865"/>
                </a:lnTo>
                <a:lnTo>
                  <a:pt x="2144122" y="836305"/>
                </a:lnTo>
                <a:lnTo>
                  <a:pt x="2143328" y="830746"/>
                </a:lnTo>
                <a:lnTo>
                  <a:pt x="2142006" y="820156"/>
                </a:lnTo>
                <a:lnTo>
                  <a:pt x="2140418" y="806920"/>
                </a:lnTo>
                <a:lnTo>
                  <a:pt x="2138831" y="793683"/>
                </a:lnTo>
                <a:close/>
                <a:moveTo>
                  <a:pt x="2244385" y="793153"/>
                </a:moveTo>
                <a:lnTo>
                  <a:pt x="2230629" y="798977"/>
                </a:lnTo>
                <a:lnTo>
                  <a:pt x="2216343" y="805066"/>
                </a:lnTo>
                <a:lnTo>
                  <a:pt x="2188037" y="817509"/>
                </a:lnTo>
                <a:lnTo>
                  <a:pt x="2180365" y="821215"/>
                </a:lnTo>
                <a:lnTo>
                  <a:pt x="2176661" y="822804"/>
                </a:lnTo>
                <a:lnTo>
                  <a:pt x="2172958" y="824922"/>
                </a:lnTo>
                <a:lnTo>
                  <a:pt x="2169518" y="827040"/>
                </a:lnTo>
                <a:lnTo>
                  <a:pt x="2166079" y="829687"/>
                </a:lnTo>
                <a:lnTo>
                  <a:pt x="2163169" y="832334"/>
                </a:lnTo>
                <a:lnTo>
                  <a:pt x="2160788" y="836041"/>
                </a:lnTo>
                <a:lnTo>
                  <a:pt x="2160259" y="838953"/>
                </a:lnTo>
                <a:lnTo>
                  <a:pt x="2159995" y="841865"/>
                </a:lnTo>
                <a:lnTo>
                  <a:pt x="2159995" y="845042"/>
                </a:lnTo>
                <a:lnTo>
                  <a:pt x="2160259" y="847954"/>
                </a:lnTo>
                <a:lnTo>
                  <a:pt x="2161318" y="854308"/>
                </a:lnTo>
                <a:lnTo>
                  <a:pt x="2162111" y="860132"/>
                </a:lnTo>
                <a:lnTo>
                  <a:pt x="2162640" y="862250"/>
                </a:lnTo>
                <a:lnTo>
                  <a:pt x="2163169" y="864632"/>
                </a:lnTo>
                <a:lnTo>
                  <a:pt x="2163434" y="869662"/>
                </a:lnTo>
                <a:lnTo>
                  <a:pt x="2163698" y="874957"/>
                </a:lnTo>
                <a:lnTo>
                  <a:pt x="2164228" y="879987"/>
                </a:lnTo>
                <a:lnTo>
                  <a:pt x="2164492" y="882635"/>
                </a:lnTo>
                <a:lnTo>
                  <a:pt x="2165021" y="885017"/>
                </a:lnTo>
                <a:lnTo>
                  <a:pt x="2165815" y="887135"/>
                </a:lnTo>
                <a:lnTo>
                  <a:pt x="2166608" y="889253"/>
                </a:lnTo>
                <a:lnTo>
                  <a:pt x="2167931" y="890841"/>
                </a:lnTo>
                <a:lnTo>
                  <a:pt x="2169783" y="892430"/>
                </a:lnTo>
                <a:lnTo>
                  <a:pt x="2171635" y="893754"/>
                </a:lnTo>
                <a:lnTo>
                  <a:pt x="2174545" y="894548"/>
                </a:lnTo>
                <a:lnTo>
                  <a:pt x="2183804" y="890577"/>
                </a:lnTo>
                <a:lnTo>
                  <a:pt x="2193328" y="887135"/>
                </a:lnTo>
                <a:lnTo>
                  <a:pt x="2211846" y="878928"/>
                </a:lnTo>
                <a:lnTo>
                  <a:pt x="2230100" y="870457"/>
                </a:lnTo>
                <a:lnTo>
                  <a:pt x="2248354" y="861720"/>
                </a:lnTo>
                <a:lnTo>
                  <a:pt x="2250735" y="860397"/>
                </a:lnTo>
                <a:lnTo>
                  <a:pt x="2252322" y="858808"/>
                </a:lnTo>
                <a:lnTo>
                  <a:pt x="2253645" y="856955"/>
                </a:lnTo>
                <a:lnTo>
                  <a:pt x="2254967" y="855102"/>
                </a:lnTo>
                <a:lnTo>
                  <a:pt x="2255761" y="853249"/>
                </a:lnTo>
                <a:lnTo>
                  <a:pt x="2256555" y="851131"/>
                </a:lnTo>
                <a:lnTo>
                  <a:pt x="2256819" y="849013"/>
                </a:lnTo>
                <a:lnTo>
                  <a:pt x="2257084" y="846630"/>
                </a:lnTo>
                <a:lnTo>
                  <a:pt x="2256819" y="841865"/>
                </a:lnTo>
                <a:lnTo>
                  <a:pt x="2256555" y="837100"/>
                </a:lnTo>
                <a:lnTo>
                  <a:pt x="2255232" y="828099"/>
                </a:lnTo>
                <a:lnTo>
                  <a:pt x="2254438" y="823598"/>
                </a:lnTo>
                <a:lnTo>
                  <a:pt x="2253380" y="818833"/>
                </a:lnTo>
                <a:lnTo>
                  <a:pt x="2252851" y="814068"/>
                </a:lnTo>
                <a:lnTo>
                  <a:pt x="2252322" y="809567"/>
                </a:lnTo>
                <a:lnTo>
                  <a:pt x="2251264" y="805066"/>
                </a:lnTo>
                <a:lnTo>
                  <a:pt x="2250735" y="802949"/>
                </a:lnTo>
                <a:lnTo>
                  <a:pt x="2249941" y="800831"/>
                </a:lnTo>
                <a:lnTo>
                  <a:pt x="2248618" y="798713"/>
                </a:lnTo>
                <a:lnTo>
                  <a:pt x="2247560" y="796860"/>
                </a:lnTo>
                <a:lnTo>
                  <a:pt x="2246237" y="794742"/>
                </a:lnTo>
                <a:lnTo>
                  <a:pt x="2244385" y="793153"/>
                </a:lnTo>
                <a:close/>
                <a:moveTo>
                  <a:pt x="2475071" y="772769"/>
                </a:moveTo>
                <a:lnTo>
                  <a:pt x="2471632" y="773298"/>
                </a:lnTo>
                <a:lnTo>
                  <a:pt x="2468457" y="773827"/>
                </a:lnTo>
                <a:lnTo>
                  <a:pt x="2465282" y="774357"/>
                </a:lnTo>
                <a:lnTo>
                  <a:pt x="2461843" y="775416"/>
                </a:lnTo>
                <a:lnTo>
                  <a:pt x="2458933" y="776475"/>
                </a:lnTo>
                <a:lnTo>
                  <a:pt x="2455494" y="778063"/>
                </a:lnTo>
                <a:lnTo>
                  <a:pt x="2447822" y="782034"/>
                </a:lnTo>
                <a:lnTo>
                  <a:pt x="2440415" y="785476"/>
                </a:lnTo>
                <a:lnTo>
                  <a:pt x="2424542" y="792624"/>
                </a:lnTo>
                <a:lnTo>
                  <a:pt x="2419516" y="794742"/>
                </a:lnTo>
                <a:lnTo>
                  <a:pt x="2414225" y="796860"/>
                </a:lnTo>
                <a:lnTo>
                  <a:pt x="2408934" y="798977"/>
                </a:lnTo>
                <a:lnTo>
                  <a:pt x="2403907" y="801360"/>
                </a:lnTo>
                <a:lnTo>
                  <a:pt x="2399146" y="804007"/>
                </a:lnTo>
                <a:lnTo>
                  <a:pt x="2396765" y="805596"/>
                </a:lnTo>
                <a:lnTo>
                  <a:pt x="2394648" y="807184"/>
                </a:lnTo>
                <a:lnTo>
                  <a:pt x="2392796" y="809038"/>
                </a:lnTo>
                <a:lnTo>
                  <a:pt x="2390680" y="811155"/>
                </a:lnTo>
                <a:lnTo>
                  <a:pt x="2389093" y="813273"/>
                </a:lnTo>
                <a:lnTo>
                  <a:pt x="2387770" y="815921"/>
                </a:lnTo>
                <a:lnTo>
                  <a:pt x="2387505" y="820156"/>
                </a:lnTo>
                <a:lnTo>
                  <a:pt x="2387770" y="823863"/>
                </a:lnTo>
                <a:lnTo>
                  <a:pt x="2388299" y="827834"/>
                </a:lnTo>
                <a:lnTo>
                  <a:pt x="2389093" y="831805"/>
                </a:lnTo>
                <a:lnTo>
                  <a:pt x="2390680" y="840012"/>
                </a:lnTo>
                <a:lnTo>
                  <a:pt x="2392796" y="847689"/>
                </a:lnTo>
                <a:lnTo>
                  <a:pt x="2394384" y="858279"/>
                </a:lnTo>
                <a:lnTo>
                  <a:pt x="2395177" y="863309"/>
                </a:lnTo>
                <a:lnTo>
                  <a:pt x="2396236" y="868603"/>
                </a:lnTo>
                <a:lnTo>
                  <a:pt x="2397823" y="878664"/>
                </a:lnTo>
                <a:lnTo>
                  <a:pt x="2398881" y="888988"/>
                </a:lnTo>
                <a:lnTo>
                  <a:pt x="2400204" y="892430"/>
                </a:lnTo>
                <a:lnTo>
                  <a:pt x="2400997" y="893754"/>
                </a:lnTo>
                <a:lnTo>
                  <a:pt x="2402056" y="895077"/>
                </a:lnTo>
                <a:lnTo>
                  <a:pt x="2403114" y="896401"/>
                </a:lnTo>
                <a:lnTo>
                  <a:pt x="2403907" y="897195"/>
                </a:lnTo>
                <a:lnTo>
                  <a:pt x="2406288" y="898519"/>
                </a:lnTo>
                <a:lnTo>
                  <a:pt x="2408669" y="899313"/>
                </a:lnTo>
                <a:lnTo>
                  <a:pt x="2411579" y="899578"/>
                </a:lnTo>
                <a:lnTo>
                  <a:pt x="2414225" y="899578"/>
                </a:lnTo>
                <a:lnTo>
                  <a:pt x="2417399" y="899048"/>
                </a:lnTo>
                <a:lnTo>
                  <a:pt x="2420574" y="898254"/>
                </a:lnTo>
                <a:lnTo>
                  <a:pt x="2423484" y="897195"/>
                </a:lnTo>
                <a:lnTo>
                  <a:pt x="2429569" y="894548"/>
                </a:lnTo>
                <a:lnTo>
                  <a:pt x="2435389" y="891900"/>
                </a:lnTo>
                <a:lnTo>
                  <a:pt x="2440679" y="889253"/>
                </a:lnTo>
                <a:lnTo>
                  <a:pt x="2448087" y="885811"/>
                </a:lnTo>
                <a:lnTo>
                  <a:pt x="2455759" y="882899"/>
                </a:lnTo>
                <a:lnTo>
                  <a:pt x="2461314" y="880252"/>
                </a:lnTo>
                <a:lnTo>
                  <a:pt x="2466870" y="878134"/>
                </a:lnTo>
                <a:lnTo>
                  <a:pt x="2472425" y="875751"/>
                </a:lnTo>
                <a:lnTo>
                  <a:pt x="2478245" y="873633"/>
                </a:lnTo>
                <a:lnTo>
                  <a:pt x="2483801" y="870986"/>
                </a:lnTo>
                <a:lnTo>
                  <a:pt x="2488827" y="868074"/>
                </a:lnTo>
                <a:lnTo>
                  <a:pt x="2491208" y="866221"/>
                </a:lnTo>
                <a:lnTo>
                  <a:pt x="2493589" y="864368"/>
                </a:lnTo>
                <a:lnTo>
                  <a:pt x="2495705" y="862250"/>
                </a:lnTo>
                <a:lnTo>
                  <a:pt x="2498086" y="859867"/>
                </a:lnTo>
                <a:lnTo>
                  <a:pt x="2498615" y="858543"/>
                </a:lnTo>
                <a:lnTo>
                  <a:pt x="2499144" y="856690"/>
                </a:lnTo>
                <a:lnTo>
                  <a:pt x="2499674" y="853513"/>
                </a:lnTo>
                <a:lnTo>
                  <a:pt x="2499674" y="849807"/>
                </a:lnTo>
                <a:lnTo>
                  <a:pt x="2499144" y="846366"/>
                </a:lnTo>
                <a:lnTo>
                  <a:pt x="2498615" y="842659"/>
                </a:lnTo>
                <a:lnTo>
                  <a:pt x="2497822" y="839482"/>
                </a:lnTo>
                <a:lnTo>
                  <a:pt x="2495970" y="832334"/>
                </a:lnTo>
                <a:lnTo>
                  <a:pt x="2492266" y="814068"/>
                </a:lnTo>
                <a:lnTo>
                  <a:pt x="2488033" y="796330"/>
                </a:lnTo>
                <a:lnTo>
                  <a:pt x="2485388" y="784417"/>
                </a:lnTo>
                <a:lnTo>
                  <a:pt x="2483801" y="778593"/>
                </a:lnTo>
                <a:lnTo>
                  <a:pt x="2481949" y="772769"/>
                </a:lnTo>
                <a:lnTo>
                  <a:pt x="2478510" y="772769"/>
                </a:lnTo>
                <a:lnTo>
                  <a:pt x="2475071" y="772769"/>
                </a:lnTo>
                <a:close/>
                <a:moveTo>
                  <a:pt x="2351527" y="765091"/>
                </a:moveTo>
                <a:lnTo>
                  <a:pt x="2342003" y="768797"/>
                </a:lnTo>
                <a:lnTo>
                  <a:pt x="2332480" y="772504"/>
                </a:lnTo>
                <a:lnTo>
                  <a:pt x="2323220" y="776210"/>
                </a:lnTo>
                <a:lnTo>
                  <a:pt x="2313697" y="780181"/>
                </a:lnTo>
                <a:lnTo>
                  <a:pt x="2295178" y="788918"/>
                </a:lnTo>
                <a:lnTo>
                  <a:pt x="2276925" y="797919"/>
                </a:lnTo>
                <a:lnTo>
                  <a:pt x="2274544" y="799242"/>
                </a:lnTo>
                <a:lnTo>
                  <a:pt x="2272427" y="801360"/>
                </a:lnTo>
                <a:lnTo>
                  <a:pt x="2270840" y="803213"/>
                </a:lnTo>
                <a:lnTo>
                  <a:pt x="2269517" y="805066"/>
                </a:lnTo>
                <a:lnTo>
                  <a:pt x="2268724" y="807449"/>
                </a:lnTo>
                <a:lnTo>
                  <a:pt x="2267930" y="809832"/>
                </a:lnTo>
                <a:lnTo>
                  <a:pt x="2267666" y="812479"/>
                </a:lnTo>
                <a:lnTo>
                  <a:pt x="2267666" y="815126"/>
                </a:lnTo>
                <a:lnTo>
                  <a:pt x="2267930" y="820686"/>
                </a:lnTo>
                <a:lnTo>
                  <a:pt x="2268988" y="825981"/>
                </a:lnTo>
                <a:lnTo>
                  <a:pt x="2269782" y="831275"/>
                </a:lnTo>
                <a:lnTo>
                  <a:pt x="2270311" y="836305"/>
                </a:lnTo>
                <a:lnTo>
                  <a:pt x="2271634" y="842394"/>
                </a:lnTo>
                <a:lnTo>
                  <a:pt x="2272427" y="849013"/>
                </a:lnTo>
                <a:lnTo>
                  <a:pt x="2274015" y="861456"/>
                </a:lnTo>
                <a:lnTo>
                  <a:pt x="2286448" y="866221"/>
                </a:lnTo>
                <a:lnTo>
                  <a:pt x="2295972" y="861456"/>
                </a:lnTo>
                <a:lnTo>
                  <a:pt x="2306025" y="856955"/>
                </a:lnTo>
                <a:lnTo>
                  <a:pt x="2326131" y="848483"/>
                </a:lnTo>
                <a:lnTo>
                  <a:pt x="2336183" y="844248"/>
                </a:lnTo>
                <a:lnTo>
                  <a:pt x="2345972" y="839482"/>
                </a:lnTo>
                <a:lnTo>
                  <a:pt x="2355495" y="834452"/>
                </a:lnTo>
                <a:lnTo>
                  <a:pt x="2360257" y="831540"/>
                </a:lnTo>
                <a:lnTo>
                  <a:pt x="2364754" y="828628"/>
                </a:lnTo>
                <a:lnTo>
                  <a:pt x="2369516" y="819098"/>
                </a:lnTo>
                <a:lnTo>
                  <a:pt x="2367664" y="813009"/>
                </a:lnTo>
                <a:lnTo>
                  <a:pt x="2366606" y="806655"/>
                </a:lnTo>
                <a:lnTo>
                  <a:pt x="2364490" y="793418"/>
                </a:lnTo>
                <a:lnTo>
                  <a:pt x="2363167" y="787064"/>
                </a:lnTo>
                <a:lnTo>
                  <a:pt x="2362109" y="780446"/>
                </a:lnTo>
                <a:lnTo>
                  <a:pt x="2360522" y="774092"/>
                </a:lnTo>
                <a:lnTo>
                  <a:pt x="2358141" y="768003"/>
                </a:lnTo>
                <a:lnTo>
                  <a:pt x="2351527" y="765091"/>
                </a:lnTo>
                <a:close/>
                <a:moveTo>
                  <a:pt x="1925341" y="728028"/>
                </a:moveTo>
                <a:lnTo>
                  <a:pt x="1922431" y="728293"/>
                </a:lnTo>
                <a:lnTo>
                  <a:pt x="1919786" y="728557"/>
                </a:lnTo>
                <a:lnTo>
                  <a:pt x="1914230" y="729881"/>
                </a:lnTo>
                <a:lnTo>
                  <a:pt x="1908939" y="731469"/>
                </a:lnTo>
                <a:lnTo>
                  <a:pt x="1903913" y="733323"/>
                </a:lnTo>
                <a:lnTo>
                  <a:pt x="1898887" y="735970"/>
                </a:lnTo>
                <a:lnTo>
                  <a:pt x="1893860" y="738353"/>
                </a:lnTo>
                <a:lnTo>
                  <a:pt x="1888834" y="741000"/>
                </a:lnTo>
                <a:lnTo>
                  <a:pt x="1884072" y="743118"/>
                </a:lnTo>
                <a:lnTo>
                  <a:pt x="1873755" y="747883"/>
                </a:lnTo>
                <a:lnTo>
                  <a:pt x="1863702" y="753178"/>
                </a:lnTo>
                <a:lnTo>
                  <a:pt x="1858675" y="755825"/>
                </a:lnTo>
                <a:lnTo>
                  <a:pt x="1853913" y="758737"/>
                </a:lnTo>
                <a:lnTo>
                  <a:pt x="1849681" y="762179"/>
                </a:lnTo>
                <a:lnTo>
                  <a:pt x="1847564" y="764297"/>
                </a:lnTo>
                <a:lnTo>
                  <a:pt x="1845713" y="766150"/>
                </a:lnTo>
                <a:lnTo>
                  <a:pt x="1846242" y="791830"/>
                </a:lnTo>
                <a:lnTo>
                  <a:pt x="1847035" y="817509"/>
                </a:lnTo>
                <a:lnTo>
                  <a:pt x="1849416" y="817774"/>
                </a:lnTo>
                <a:lnTo>
                  <a:pt x="1852326" y="817509"/>
                </a:lnTo>
                <a:lnTo>
                  <a:pt x="1854707" y="817244"/>
                </a:lnTo>
                <a:lnTo>
                  <a:pt x="1857088" y="816715"/>
                </a:lnTo>
                <a:lnTo>
                  <a:pt x="1862114" y="815391"/>
                </a:lnTo>
                <a:lnTo>
                  <a:pt x="1866876" y="813538"/>
                </a:lnTo>
                <a:lnTo>
                  <a:pt x="1871374" y="811420"/>
                </a:lnTo>
                <a:lnTo>
                  <a:pt x="1876135" y="809038"/>
                </a:lnTo>
                <a:lnTo>
                  <a:pt x="1880633" y="806920"/>
                </a:lnTo>
                <a:lnTo>
                  <a:pt x="1885130" y="804537"/>
                </a:lnTo>
                <a:lnTo>
                  <a:pt x="1890421" y="802154"/>
                </a:lnTo>
                <a:lnTo>
                  <a:pt x="1895976" y="799242"/>
                </a:lnTo>
                <a:lnTo>
                  <a:pt x="1906823" y="794212"/>
                </a:lnTo>
                <a:lnTo>
                  <a:pt x="1912378" y="791565"/>
                </a:lnTo>
                <a:lnTo>
                  <a:pt x="1917405" y="788653"/>
                </a:lnTo>
                <a:lnTo>
                  <a:pt x="1922431" y="784946"/>
                </a:lnTo>
                <a:lnTo>
                  <a:pt x="1926929" y="780975"/>
                </a:lnTo>
                <a:lnTo>
                  <a:pt x="1927193" y="768003"/>
                </a:lnTo>
                <a:lnTo>
                  <a:pt x="1926929" y="754766"/>
                </a:lnTo>
                <a:lnTo>
                  <a:pt x="1926135" y="741265"/>
                </a:lnTo>
                <a:lnTo>
                  <a:pt x="1925341" y="728028"/>
                </a:lnTo>
                <a:close/>
                <a:moveTo>
                  <a:pt x="2130895" y="724851"/>
                </a:moveTo>
                <a:lnTo>
                  <a:pt x="2117667" y="725381"/>
                </a:lnTo>
                <a:lnTo>
                  <a:pt x="2106292" y="730940"/>
                </a:lnTo>
                <a:lnTo>
                  <a:pt x="2095445" y="736235"/>
                </a:lnTo>
                <a:lnTo>
                  <a:pt x="2072959" y="746030"/>
                </a:lnTo>
                <a:lnTo>
                  <a:pt x="2066080" y="749472"/>
                </a:lnTo>
                <a:lnTo>
                  <a:pt x="2062377" y="751060"/>
                </a:lnTo>
                <a:lnTo>
                  <a:pt x="2058673" y="752649"/>
                </a:lnTo>
                <a:lnTo>
                  <a:pt x="2055499" y="755031"/>
                </a:lnTo>
                <a:lnTo>
                  <a:pt x="2052324" y="757149"/>
                </a:lnTo>
                <a:lnTo>
                  <a:pt x="2049414" y="760061"/>
                </a:lnTo>
                <a:lnTo>
                  <a:pt x="2048356" y="761385"/>
                </a:lnTo>
                <a:lnTo>
                  <a:pt x="2047298" y="763238"/>
                </a:lnTo>
                <a:lnTo>
                  <a:pt x="2047033" y="770121"/>
                </a:lnTo>
                <a:lnTo>
                  <a:pt x="2046768" y="777269"/>
                </a:lnTo>
                <a:lnTo>
                  <a:pt x="2047033" y="784152"/>
                </a:lnTo>
                <a:lnTo>
                  <a:pt x="2047298" y="791300"/>
                </a:lnTo>
                <a:lnTo>
                  <a:pt x="2048091" y="798183"/>
                </a:lnTo>
                <a:lnTo>
                  <a:pt x="2048885" y="805066"/>
                </a:lnTo>
                <a:lnTo>
                  <a:pt x="2050472" y="812214"/>
                </a:lnTo>
                <a:lnTo>
                  <a:pt x="2051795" y="818833"/>
                </a:lnTo>
                <a:lnTo>
                  <a:pt x="2056292" y="818039"/>
                </a:lnTo>
                <a:lnTo>
                  <a:pt x="2060525" y="816980"/>
                </a:lnTo>
                <a:lnTo>
                  <a:pt x="2064758" y="815656"/>
                </a:lnTo>
                <a:lnTo>
                  <a:pt x="2068990" y="814068"/>
                </a:lnTo>
                <a:lnTo>
                  <a:pt x="2076927" y="810626"/>
                </a:lnTo>
                <a:lnTo>
                  <a:pt x="2084863" y="806920"/>
                </a:lnTo>
                <a:lnTo>
                  <a:pt x="2098355" y="801360"/>
                </a:lnTo>
                <a:lnTo>
                  <a:pt x="2104704" y="798183"/>
                </a:lnTo>
                <a:lnTo>
                  <a:pt x="2111318" y="795271"/>
                </a:lnTo>
                <a:lnTo>
                  <a:pt x="2117932" y="792094"/>
                </a:lnTo>
                <a:lnTo>
                  <a:pt x="2124016" y="788388"/>
                </a:lnTo>
                <a:lnTo>
                  <a:pt x="2130101" y="784417"/>
                </a:lnTo>
                <a:lnTo>
                  <a:pt x="2136186" y="780181"/>
                </a:lnTo>
                <a:lnTo>
                  <a:pt x="2136186" y="773298"/>
                </a:lnTo>
                <a:lnTo>
                  <a:pt x="2135921" y="766150"/>
                </a:lnTo>
                <a:lnTo>
                  <a:pt x="2135656" y="759267"/>
                </a:lnTo>
                <a:lnTo>
                  <a:pt x="2134598" y="752384"/>
                </a:lnTo>
                <a:lnTo>
                  <a:pt x="2132746" y="738882"/>
                </a:lnTo>
                <a:lnTo>
                  <a:pt x="2130895" y="724851"/>
                </a:lnTo>
                <a:close/>
                <a:moveTo>
                  <a:pt x="2233274" y="723792"/>
                </a:moveTo>
                <a:lnTo>
                  <a:pt x="2230100" y="724057"/>
                </a:lnTo>
                <a:lnTo>
                  <a:pt x="2227454" y="724851"/>
                </a:lnTo>
                <a:lnTo>
                  <a:pt x="2224280" y="725381"/>
                </a:lnTo>
                <a:lnTo>
                  <a:pt x="2221634" y="726175"/>
                </a:lnTo>
                <a:lnTo>
                  <a:pt x="2215814" y="728293"/>
                </a:lnTo>
                <a:lnTo>
                  <a:pt x="2210523" y="730940"/>
                </a:lnTo>
                <a:lnTo>
                  <a:pt x="2204968" y="733587"/>
                </a:lnTo>
                <a:lnTo>
                  <a:pt x="2199677" y="736235"/>
                </a:lnTo>
                <a:lnTo>
                  <a:pt x="2194121" y="738882"/>
                </a:lnTo>
                <a:lnTo>
                  <a:pt x="2183275" y="744177"/>
                </a:lnTo>
                <a:lnTo>
                  <a:pt x="2172164" y="749207"/>
                </a:lnTo>
                <a:lnTo>
                  <a:pt x="2166873" y="752119"/>
                </a:lnTo>
                <a:lnTo>
                  <a:pt x="2161582" y="755031"/>
                </a:lnTo>
                <a:lnTo>
                  <a:pt x="2156556" y="758737"/>
                </a:lnTo>
                <a:lnTo>
                  <a:pt x="2151794" y="762179"/>
                </a:lnTo>
                <a:lnTo>
                  <a:pt x="2151794" y="769327"/>
                </a:lnTo>
                <a:lnTo>
                  <a:pt x="2152058" y="776210"/>
                </a:lnTo>
                <a:lnTo>
                  <a:pt x="2152587" y="783358"/>
                </a:lnTo>
                <a:lnTo>
                  <a:pt x="2153381" y="790241"/>
                </a:lnTo>
                <a:lnTo>
                  <a:pt x="2155497" y="804272"/>
                </a:lnTo>
                <a:lnTo>
                  <a:pt x="2157349" y="818039"/>
                </a:lnTo>
                <a:lnTo>
                  <a:pt x="2162640" y="818303"/>
                </a:lnTo>
                <a:lnTo>
                  <a:pt x="2167931" y="818039"/>
                </a:lnTo>
                <a:lnTo>
                  <a:pt x="2170577" y="817774"/>
                </a:lnTo>
                <a:lnTo>
                  <a:pt x="2172958" y="817244"/>
                </a:lnTo>
                <a:lnTo>
                  <a:pt x="2175603" y="816450"/>
                </a:lnTo>
                <a:lnTo>
                  <a:pt x="2177719" y="815391"/>
                </a:lnTo>
                <a:lnTo>
                  <a:pt x="2191740" y="808508"/>
                </a:lnTo>
                <a:lnTo>
                  <a:pt x="2205497" y="802419"/>
                </a:lnTo>
                <a:lnTo>
                  <a:pt x="2233010" y="789712"/>
                </a:lnTo>
                <a:lnTo>
                  <a:pt x="2235920" y="788388"/>
                </a:lnTo>
                <a:lnTo>
                  <a:pt x="2238036" y="787064"/>
                </a:lnTo>
                <a:lnTo>
                  <a:pt x="2240417" y="784946"/>
                </a:lnTo>
                <a:lnTo>
                  <a:pt x="2242004" y="782829"/>
                </a:lnTo>
                <a:lnTo>
                  <a:pt x="2243592" y="780446"/>
                </a:lnTo>
                <a:lnTo>
                  <a:pt x="2245179" y="778063"/>
                </a:lnTo>
                <a:lnTo>
                  <a:pt x="2247825" y="773033"/>
                </a:lnTo>
                <a:lnTo>
                  <a:pt x="2246502" y="766944"/>
                </a:lnTo>
                <a:lnTo>
                  <a:pt x="2245444" y="760855"/>
                </a:lnTo>
                <a:lnTo>
                  <a:pt x="2243327" y="748942"/>
                </a:lnTo>
                <a:lnTo>
                  <a:pt x="2241475" y="736500"/>
                </a:lnTo>
                <a:lnTo>
                  <a:pt x="2239359" y="724057"/>
                </a:lnTo>
                <a:lnTo>
                  <a:pt x="2236449" y="723792"/>
                </a:lnTo>
                <a:lnTo>
                  <a:pt x="2233274" y="723792"/>
                </a:lnTo>
                <a:close/>
                <a:moveTo>
                  <a:pt x="2338564" y="693083"/>
                </a:moveTo>
                <a:lnTo>
                  <a:pt x="2335919" y="693347"/>
                </a:lnTo>
                <a:lnTo>
                  <a:pt x="2333009" y="693877"/>
                </a:lnTo>
                <a:lnTo>
                  <a:pt x="2330628" y="694406"/>
                </a:lnTo>
                <a:lnTo>
                  <a:pt x="2327718" y="695730"/>
                </a:lnTo>
                <a:lnTo>
                  <a:pt x="2322427" y="697583"/>
                </a:lnTo>
                <a:lnTo>
                  <a:pt x="2317136" y="699966"/>
                </a:lnTo>
                <a:lnTo>
                  <a:pt x="2311845" y="702613"/>
                </a:lnTo>
                <a:lnTo>
                  <a:pt x="2306819" y="705525"/>
                </a:lnTo>
                <a:lnTo>
                  <a:pt x="2301263" y="707643"/>
                </a:lnTo>
                <a:lnTo>
                  <a:pt x="2295443" y="710820"/>
                </a:lnTo>
                <a:lnTo>
                  <a:pt x="2289358" y="713467"/>
                </a:lnTo>
                <a:lnTo>
                  <a:pt x="2277189" y="718762"/>
                </a:lnTo>
                <a:lnTo>
                  <a:pt x="2271369" y="721939"/>
                </a:lnTo>
                <a:lnTo>
                  <a:pt x="2265814" y="725381"/>
                </a:lnTo>
                <a:lnTo>
                  <a:pt x="2262904" y="727234"/>
                </a:lnTo>
                <a:lnTo>
                  <a:pt x="2260523" y="729352"/>
                </a:lnTo>
                <a:lnTo>
                  <a:pt x="2258142" y="731469"/>
                </a:lnTo>
                <a:lnTo>
                  <a:pt x="2256025" y="734117"/>
                </a:lnTo>
                <a:lnTo>
                  <a:pt x="2256819" y="746824"/>
                </a:lnTo>
                <a:lnTo>
                  <a:pt x="2258406" y="759796"/>
                </a:lnTo>
                <a:lnTo>
                  <a:pt x="2259994" y="767474"/>
                </a:lnTo>
                <a:lnTo>
                  <a:pt x="2261316" y="775151"/>
                </a:lnTo>
                <a:lnTo>
                  <a:pt x="2262904" y="782829"/>
                </a:lnTo>
                <a:lnTo>
                  <a:pt x="2264226" y="786800"/>
                </a:lnTo>
                <a:lnTo>
                  <a:pt x="2265549" y="790241"/>
                </a:lnTo>
                <a:lnTo>
                  <a:pt x="2269782" y="789712"/>
                </a:lnTo>
                <a:lnTo>
                  <a:pt x="2274279" y="788653"/>
                </a:lnTo>
                <a:lnTo>
                  <a:pt x="2278512" y="787594"/>
                </a:lnTo>
                <a:lnTo>
                  <a:pt x="2282745" y="786535"/>
                </a:lnTo>
                <a:lnTo>
                  <a:pt x="2290946" y="783093"/>
                </a:lnTo>
                <a:lnTo>
                  <a:pt x="2298882" y="779387"/>
                </a:lnTo>
                <a:lnTo>
                  <a:pt x="2315020" y="771445"/>
                </a:lnTo>
                <a:lnTo>
                  <a:pt x="2322956" y="767739"/>
                </a:lnTo>
                <a:lnTo>
                  <a:pt x="2331157" y="764297"/>
                </a:lnTo>
                <a:lnTo>
                  <a:pt x="2339358" y="760591"/>
                </a:lnTo>
                <a:lnTo>
                  <a:pt x="2343591" y="758473"/>
                </a:lnTo>
                <a:lnTo>
                  <a:pt x="2347559" y="755825"/>
                </a:lnTo>
                <a:lnTo>
                  <a:pt x="2349411" y="754237"/>
                </a:lnTo>
                <a:lnTo>
                  <a:pt x="2350733" y="752649"/>
                </a:lnTo>
                <a:lnTo>
                  <a:pt x="2352056" y="751060"/>
                </a:lnTo>
                <a:lnTo>
                  <a:pt x="2353114" y="749207"/>
                </a:lnTo>
                <a:lnTo>
                  <a:pt x="2354173" y="747089"/>
                </a:lnTo>
                <a:lnTo>
                  <a:pt x="2354702" y="744971"/>
                </a:lnTo>
                <a:lnTo>
                  <a:pt x="2354702" y="742588"/>
                </a:lnTo>
                <a:lnTo>
                  <a:pt x="2354437" y="740206"/>
                </a:lnTo>
                <a:lnTo>
                  <a:pt x="2352321" y="728293"/>
                </a:lnTo>
                <a:lnTo>
                  <a:pt x="2350733" y="716379"/>
                </a:lnTo>
                <a:lnTo>
                  <a:pt x="2349675" y="710555"/>
                </a:lnTo>
                <a:lnTo>
                  <a:pt x="2348088" y="704466"/>
                </a:lnTo>
                <a:lnTo>
                  <a:pt x="2346501" y="698907"/>
                </a:lnTo>
                <a:lnTo>
                  <a:pt x="2344649" y="693083"/>
                </a:lnTo>
                <a:lnTo>
                  <a:pt x="2341739" y="693083"/>
                </a:lnTo>
                <a:lnTo>
                  <a:pt x="2338564" y="693083"/>
                </a:lnTo>
                <a:close/>
                <a:moveTo>
                  <a:pt x="3114746" y="683817"/>
                </a:moveTo>
                <a:lnTo>
                  <a:pt x="3106281" y="684876"/>
                </a:lnTo>
                <a:lnTo>
                  <a:pt x="3097815" y="686464"/>
                </a:lnTo>
                <a:lnTo>
                  <a:pt x="3092524" y="689111"/>
                </a:lnTo>
                <a:lnTo>
                  <a:pt x="3087498" y="691759"/>
                </a:lnTo>
                <a:lnTo>
                  <a:pt x="3076651" y="696259"/>
                </a:lnTo>
                <a:lnTo>
                  <a:pt x="3071360" y="698377"/>
                </a:lnTo>
                <a:lnTo>
                  <a:pt x="3065805" y="701025"/>
                </a:lnTo>
                <a:lnTo>
                  <a:pt x="3061043" y="703937"/>
                </a:lnTo>
                <a:lnTo>
                  <a:pt x="3058662" y="705790"/>
                </a:lnTo>
                <a:lnTo>
                  <a:pt x="3056546" y="707643"/>
                </a:lnTo>
                <a:lnTo>
                  <a:pt x="3056017" y="709232"/>
                </a:lnTo>
                <a:lnTo>
                  <a:pt x="3056017" y="711349"/>
                </a:lnTo>
                <a:lnTo>
                  <a:pt x="3056017" y="712938"/>
                </a:lnTo>
                <a:lnTo>
                  <a:pt x="3056281" y="714791"/>
                </a:lnTo>
                <a:lnTo>
                  <a:pt x="3057075" y="718233"/>
                </a:lnTo>
                <a:lnTo>
                  <a:pt x="3058398" y="721674"/>
                </a:lnTo>
                <a:lnTo>
                  <a:pt x="3061308" y="728557"/>
                </a:lnTo>
                <a:lnTo>
                  <a:pt x="3062895" y="731999"/>
                </a:lnTo>
                <a:lnTo>
                  <a:pt x="3063953" y="735441"/>
                </a:lnTo>
                <a:lnTo>
                  <a:pt x="3071889" y="755825"/>
                </a:lnTo>
                <a:lnTo>
                  <a:pt x="3080090" y="775945"/>
                </a:lnTo>
                <a:lnTo>
                  <a:pt x="3089879" y="798977"/>
                </a:lnTo>
                <a:lnTo>
                  <a:pt x="3103900" y="833129"/>
                </a:lnTo>
                <a:lnTo>
                  <a:pt x="3118185" y="867809"/>
                </a:lnTo>
                <a:lnTo>
                  <a:pt x="3122682" y="879722"/>
                </a:lnTo>
                <a:lnTo>
                  <a:pt x="3127444" y="891636"/>
                </a:lnTo>
                <a:lnTo>
                  <a:pt x="3137233" y="915197"/>
                </a:lnTo>
                <a:lnTo>
                  <a:pt x="3143582" y="915462"/>
                </a:lnTo>
                <a:lnTo>
                  <a:pt x="3149402" y="915197"/>
                </a:lnTo>
                <a:lnTo>
                  <a:pt x="3152576" y="914403"/>
                </a:lnTo>
                <a:lnTo>
                  <a:pt x="3155222" y="913874"/>
                </a:lnTo>
                <a:lnTo>
                  <a:pt x="3158396" y="912815"/>
                </a:lnTo>
                <a:lnTo>
                  <a:pt x="3161042" y="911756"/>
                </a:lnTo>
                <a:lnTo>
                  <a:pt x="3166597" y="909108"/>
                </a:lnTo>
                <a:lnTo>
                  <a:pt x="3172417" y="906990"/>
                </a:lnTo>
                <a:lnTo>
                  <a:pt x="3183793" y="902490"/>
                </a:lnTo>
                <a:lnTo>
                  <a:pt x="3189084" y="899578"/>
                </a:lnTo>
                <a:lnTo>
                  <a:pt x="3194904" y="896930"/>
                </a:lnTo>
                <a:lnTo>
                  <a:pt x="3197285" y="895077"/>
                </a:lnTo>
                <a:lnTo>
                  <a:pt x="3199930" y="893489"/>
                </a:lnTo>
                <a:lnTo>
                  <a:pt x="3202047" y="891636"/>
                </a:lnTo>
                <a:lnTo>
                  <a:pt x="3204428" y="889253"/>
                </a:lnTo>
                <a:lnTo>
                  <a:pt x="3197549" y="872575"/>
                </a:lnTo>
                <a:lnTo>
                  <a:pt x="3185380" y="844248"/>
                </a:lnTo>
                <a:lnTo>
                  <a:pt x="3173211" y="816185"/>
                </a:lnTo>
                <a:lnTo>
                  <a:pt x="3167920" y="803743"/>
                </a:lnTo>
                <a:lnTo>
                  <a:pt x="3162629" y="791565"/>
                </a:lnTo>
                <a:lnTo>
                  <a:pt x="3148608" y="759002"/>
                </a:lnTo>
                <a:lnTo>
                  <a:pt x="3134323" y="726704"/>
                </a:lnTo>
                <a:lnTo>
                  <a:pt x="3125063" y="704731"/>
                </a:lnTo>
                <a:lnTo>
                  <a:pt x="3120037" y="694141"/>
                </a:lnTo>
                <a:lnTo>
                  <a:pt x="3114746" y="683817"/>
                </a:lnTo>
                <a:close/>
                <a:moveTo>
                  <a:pt x="2017668" y="680110"/>
                </a:moveTo>
                <a:lnTo>
                  <a:pt x="2009467" y="683817"/>
                </a:lnTo>
                <a:lnTo>
                  <a:pt x="2001266" y="687258"/>
                </a:lnTo>
                <a:lnTo>
                  <a:pt x="1977986" y="698377"/>
                </a:lnTo>
                <a:lnTo>
                  <a:pt x="1954971" y="710026"/>
                </a:lnTo>
                <a:lnTo>
                  <a:pt x="1952590" y="711349"/>
                </a:lnTo>
                <a:lnTo>
                  <a:pt x="1950209" y="712938"/>
                </a:lnTo>
                <a:lnTo>
                  <a:pt x="1947828" y="715056"/>
                </a:lnTo>
                <a:lnTo>
                  <a:pt x="1945711" y="716909"/>
                </a:lnTo>
                <a:lnTo>
                  <a:pt x="1943860" y="719027"/>
                </a:lnTo>
                <a:lnTo>
                  <a:pt x="1942537" y="721674"/>
                </a:lnTo>
                <a:lnTo>
                  <a:pt x="1942272" y="722998"/>
                </a:lnTo>
                <a:lnTo>
                  <a:pt x="1942008" y="724057"/>
                </a:lnTo>
                <a:lnTo>
                  <a:pt x="1941743" y="725910"/>
                </a:lnTo>
                <a:lnTo>
                  <a:pt x="1941743" y="727234"/>
                </a:lnTo>
                <a:lnTo>
                  <a:pt x="1942272" y="741265"/>
                </a:lnTo>
                <a:lnTo>
                  <a:pt x="1942801" y="755296"/>
                </a:lnTo>
                <a:lnTo>
                  <a:pt x="1943595" y="769062"/>
                </a:lnTo>
                <a:lnTo>
                  <a:pt x="1944124" y="775945"/>
                </a:lnTo>
                <a:lnTo>
                  <a:pt x="1944918" y="783093"/>
                </a:lnTo>
                <a:lnTo>
                  <a:pt x="1945976" y="804007"/>
                </a:lnTo>
                <a:lnTo>
                  <a:pt x="1946770" y="814332"/>
                </a:lnTo>
                <a:lnTo>
                  <a:pt x="1947299" y="819892"/>
                </a:lnTo>
                <a:lnTo>
                  <a:pt x="1947828" y="824922"/>
                </a:lnTo>
                <a:lnTo>
                  <a:pt x="1950473" y="825186"/>
                </a:lnTo>
                <a:lnTo>
                  <a:pt x="1952854" y="825186"/>
                </a:lnTo>
                <a:lnTo>
                  <a:pt x="1955235" y="824922"/>
                </a:lnTo>
                <a:lnTo>
                  <a:pt x="1957351" y="824657"/>
                </a:lnTo>
                <a:lnTo>
                  <a:pt x="1959732" y="823863"/>
                </a:lnTo>
                <a:lnTo>
                  <a:pt x="1961849" y="823069"/>
                </a:lnTo>
                <a:lnTo>
                  <a:pt x="1966346" y="821215"/>
                </a:lnTo>
                <a:lnTo>
                  <a:pt x="1975076" y="816715"/>
                </a:lnTo>
                <a:lnTo>
                  <a:pt x="1979573" y="814332"/>
                </a:lnTo>
                <a:lnTo>
                  <a:pt x="1983806" y="812744"/>
                </a:lnTo>
                <a:lnTo>
                  <a:pt x="1989891" y="809567"/>
                </a:lnTo>
                <a:lnTo>
                  <a:pt x="1996240" y="806655"/>
                </a:lnTo>
                <a:lnTo>
                  <a:pt x="2008938" y="801360"/>
                </a:lnTo>
                <a:lnTo>
                  <a:pt x="2015023" y="798183"/>
                </a:lnTo>
                <a:lnTo>
                  <a:pt x="2018197" y="796595"/>
                </a:lnTo>
                <a:lnTo>
                  <a:pt x="2020843" y="794477"/>
                </a:lnTo>
                <a:lnTo>
                  <a:pt x="2023753" y="792624"/>
                </a:lnTo>
                <a:lnTo>
                  <a:pt x="2026398" y="790241"/>
                </a:lnTo>
                <a:lnTo>
                  <a:pt x="2028779" y="788123"/>
                </a:lnTo>
                <a:lnTo>
                  <a:pt x="2031425" y="785476"/>
                </a:lnTo>
                <a:lnTo>
                  <a:pt x="2030631" y="777269"/>
                </a:lnTo>
                <a:lnTo>
                  <a:pt x="2030102" y="768797"/>
                </a:lnTo>
                <a:lnTo>
                  <a:pt x="2029308" y="760326"/>
                </a:lnTo>
                <a:lnTo>
                  <a:pt x="2027986" y="751854"/>
                </a:lnTo>
                <a:lnTo>
                  <a:pt x="2027192" y="729616"/>
                </a:lnTo>
                <a:lnTo>
                  <a:pt x="2026398" y="718233"/>
                </a:lnTo>
                <a:lnTo>
                  <a:pt x="2025340" y="712673"/>
                </a:lnTo>
                <a:lnTo>
                  <a:pt x="2024547" y="707378"/>
                </a:lnTo>
                <a:lnTo>
                  <a:pt x="2023753" y="696789"/>
                </a:lnTo>
                <a:lnTo>
                  <a:pt x="2023224" y="686199"/>
                </a:lnTo>
                <a:lnTo>
                  <a:pt x="2017668" y="680110"/>
                </a:lnTo>
                <a:close/>
                <a:moveTo>
                  <a:pt x="2447822" y="673492"/>
                </a:moveTo>
                <a:lnTo>
                  <a:pt x="2438034" y="678522"/>
                </a:lnTo>
                <a:lnTo>
                  <a:pt x="2427981" y="683023"/>
                </a:lnTo>
                <a:lnTo>
                  <a:pt x="2407611" y="692024"/>
                </a:lnTo>
                <a:lnTo>
                  <a:pt x="2397558" y="696524"/>
                </a:lnTo>
                <a:lnTo>
                  <a:pt x="2387770" y="701554"/>
                </a:lnTo>
                <a:lnTo>
                  <a:pt x="2382744" y="703937"/>
                </a:lnTo>
                <a:lnTo>
                  <a:pt x="2378246" y="707114"/>
                </a:lnTo>
                <a:lnTo>
                  <a:pt x="2373484" y="710026"/>
                </a:lnTo>
                <a:lnTo>
                  <a:pt x="2368987" y="713203"/>
                </a:lnTo>
                <a:lnTo>
                  <a:pt x="2369516" y="723527"/>
                </a:lnTo>
                <a:lnTo>
                  <a:pt x="2370839" y="733587"/>
                </a:lnTo>
                <a:lnTo>
                  <a:pt x="2372162" y="744177"/>
                </a:lnTo>
                <a:lnTo>
                  <a:pt x="2374278" y="754237"/>
                </a:lnTo>
                <a:lnTo>
                  <a:pt x="2378511" y="774357"/>
                </a:lnTo>
                <a:lnTo>
                  <a:pt x="2380627" y="784417"/>
                </a:lnTo>
                <a:lnTo>
                  <a:pt x="2382744" y="794477"/>
                </a:lnTo>
                <a:lnTo>
                  <a:pt x="2387770" y="794477"/>
                </a:lnTo>
                <a:lnTo>
                  <a:pt x="2392796" y="794212"/>
                </a:lnTo>
                <a:lnTo>
                  <a:pt x="2397558" y="793418"/>
                </a:lnTo>
                <a:lnTo>
                  <a:pt x="2402320" y="792359"/>
                </a:lnTo>
                <a:lnTo>
                  <a:pt x="2407082" y="790506"/>
                </a:lnTo>
                <a:lnTo>
                  <a:pt x="2411844" y="788918"/>
                </a:lnTo>
                <a:lnTo>
                  <a:pt x="2416341" y="787064"/>
                </a:lnTo>
                <a:lnTo>
                  <a:pt x="2420838" y="784682"/>
                </a:lnTo>
                <a:lnTo>
                  <a:pt x="2429569" y="780181"/>
                </a:lnTo>
                <a:lnTo>
                  <a:pt x="2438828" y="775681"/>
                </a:lnTo>
                <a:lnTo>
                  <a:pt x="2443325" y="773563"/>
                </a:lnTo>
                <a:lnTo>
                  <a:pt x="2447822" y="771710"/>
                </a:lnTo>
                <a:lnTo>
                  <a:pt x="2452584" y="769856"/>
                </a:lnTo>
                <a:lnTo>
                  <a:pt x="2457346" y="768533"/>
                </a:lnTo>
                <a:lnTo>
                  <a:pt x="2460785" y="766680"/>
                </a:lnTo>
                <a:lnTo>
                  <a:pt x="2463960" y="764826"/>
                </a:lnTo>
                <a:lnTo>
                  <a:pt x="2466870" y="762973"/>
                </a:lnTo>
                <a:lnTo>
                  <a:pt x="2469780" y="760591"/>
                </a:lnTo>
                <a:lnTo>
                  <a:pt x="2472161" y="758208"/>
                </a:lnTo>
                <a:lnTo>
                  <a:pt x="2474542" y="755296"/>
                </a:lnTo>
                <a:lnTo>
                  <a:pt x="2476393" y="751854"/>
                </a:lnTo>
                <a:lnTo>
                  <a:pt x="2478245" y="748677"/>
                </a:lnTo>
                <a:lnTo>
                  <a:pt x="2475335" y="737823"/>
                </a:lnTo>
                <a:lnTo>
                  <a:pt x="2473219" y="726969"/>
                </a:lnTo>
                <a:lnTo>
                  <a:pt x="2460785" y="673757"/>
                </a:lnTo>
                <a:lnTo>
                  <a:pt x="2447822" y="673492"/>
                </a:lnTo>
                <a:close/>
                <a:moveTo>
                  <a:pt x="1921108" y="659461"/>
                </a:moveTo>
                <a:lnTo>
                  <a:pt x="1917405" y="660255"/>
                </a:lnTo>
                <a:lnTo>
                  <a:pt x="1913437" y="661314"/>
                </a:lnTo>
                <a:lnTo>
                  <a:pt x="1905765" y="664226"/>
                </a:lnTo>
                <a:lnTo>
                  <a:pt x="1898622" y="667403"/>
                </a:lnTo>
                <a:lnTo>
                  <a:pt x="1891215" y="670580"/>
                </a:lnTo>
                <a:lnTo>
                  <a:pt x="1876665" y="677992"/>
                </a:lnTo>
                <a:lnTo>
                  <a:pt x="1869522" y="681434"/>
                </a:lnTo>
                <a:lnTo>
                  <a:pt x="1862114" y="684611"/>
                </a:lnTo>
                <a:lnTo>
                  <a:pt x="1858411" y="686199"/>
                </a:lnTo>
                <a:lnTo>
                  <a:pt x="1855501" y="688053"/>
                </a:lnTo>
                <a:lnTo>
                  <a:pt x="1852326" y="690170"/>
                </a:lnTo>
                <a:lnTo>
                  <a:pt x="1849416" y="692818"/>
                </a:lnTo>
                <a:lnTo>
                  <a:pt x="1847300" y="695730"/>
                </a:lnTo>
                <a:lnTo>
                  <a:pt x="1845183" y="698642"/>
                </a:lnTo>
                <a:lnTo>
                  <a:pt x="1843596" y="702084"/>
                </a:lnTo>
                <a:lnTo>
                  <a:pt x="1842538" y="705790"/>
                </a:lnTo>
                <a:lnTo>
                  <a:pt x="1843861" y="716379"/>
                </a:lnTo>
                <a:lnTo>
                  <a:pt x="1844654" y="726704"/>
                </a:lnTo>
                <a:lnTo>
                  <a:pt x="1845183" y="737029"/>
                </a:lnTo>
                <a:lnTo>
                  <a:pt x="1846242" y="747354"/>
                </a:lnTo>
                <a:lnTo>
                  <a:pt x="1849416" y="747089"/>
                </a:lnTo>
                <a:lnTo>
                  <a:pt x="1852855" y="746560"/>
                </a:lnTo>
                <a:lnTo>
                  <a:pt x="1856294" y="745765"/>
                </a:lnTo>
                <a:lnTo>
                  <a:pt x="1859469" y="744971"/>
                </a:lnTo>
                <a:lnTo>
                  <a:pt x="1862908" y="743912"/>
                </a:lnTo>
                <a:lnTo>
                  <a:pt x="1866083" y="742324"/>
                </a:lnTo>
                <a:lnTo>
                  <a:pt x="1869522" y="741000"/>
                </a:lnTo>
                <a:lnTo>
                  <a:pt x="1872432" y="739412"/>
                </a:lnTo>
                <a:lnTo>
                  <a:pt x="1878252" y="735970"/>
                </a:lnTo>
                <a:lnTo>
                  <a:pt x="1884866" y="733058"/>
                </a:lnTo>
                <a:lnTo>
                  <a:pt x="1897299" y="727234"/>
                </a:lnTo>
                <a:lnTo>
                  <a:pt x="1903648" y="724057"/>
                </a:lnTo>
                <a:lnTo>
                  <a:pt x="1909733" y="721145"/>
                </a:lnTo>
                <a:lnTo>
                  <a:pt x="1915553" y="717438"/>
                </a:lnTo>
                <a:lnTo>
                  <a:pt x="1921373" y="713467"/>
                </a:lnTo>
                <a:lnTo>
                  <a:pt x="1925606" y="704201"/>
                </a:lnTo>
                <a:lnTo>
                  <a:pt x="1923754" y="698377"/>
                </a:lnTo>
                <a:lnTo>
                  <a:pt x="1922960" y="679052"/>
                </a:lnTo>
                <a:lnTo>
                  <a:pt x="1922431" y="669256"/>
                </a:lnTo>
                <a:lnTo>
                  <a:pt x="1921108" y="659461"/>
                </a:lnTo>
                <a:close/>
                <a:moveTo>
                  <a:pt x="2228248" y="654431"/>
                </a:moveTo>
                <a:lnTo>
                  <a:pt x="2224809" y="654960"/>
                </a:lnTo>
                <a:lnTo>
                  <a:pt x="2221634" y="655490"/>
                </a:lnTo>
                <a:lnTo>
                  <a:pt x="2218195" y="656284"/>
                </a:lnTo>
                <a:lnTo>
                  <a:pt x="2214756" y="657078"/>
                </a:lnTo>
                <a:lnTo>
                  <a:pt x="2208407" y="659461"/>
                </a:lnTo>
                <a:lnTo>
                  <a:pt x="2202322" y="661844"/>
                </a:lnTo>
                <a:lnTo>
                  <a:pt x="2189889" y="667933"/>
                </a:lnTo>
                <a:lnTo>
                  <a:pt x="2183539" y="670845"/>
                </a:lnTo>
                <a:lnTo>
                  <a:pt x="2177190" y="673492"/>
                </a:lnTo>
                <a:lnTo>
                  <a:pt x="2172693" y="675610"/>
                </a:lnTo>
                <a:lnTo>
                  <a:pt x="2168196" y="677992"/>
                </a:lnTo>
                <a:lnTo>
                  <a:pt x="2163698" y="679846"/>
                </a:lnTo>
                <a:lnTo>
                  <a:pt x="2159466" y="681964"/>
                </a:lnTo>
                <a:lnTo>
                  <a:pt x="2155233" y="684346"/>
                </a:lnTo>
                <a:lnTo>
                  <a:pt x="2151265" y="686994"/>
                </a:lnTo>
                <a:lnTo>
                  <a:pt x="2149148" y="688582"/>
                </a:lnTo>
                <a:lnTo>
                  <a:pt x="2147561" y="690170"/>
                </a:lnTo>
                <a:lnTo>
                  <a:pt x="2145974" y="692024"/>
                </a:lnTo>
                <a:lnTo>
                  <a:pt x="2144122" y="693877"/>
                </a:lnTo>
                <a:lnTo>
                  <a:pt x="2143857" y="698113"/>
                </a:lnTo>
                <a:lnTo>
                  <a:pt x="2143593" y="702084"/>
                </a:lnTo>
                <a:lnTo>
                  <a:pt x="2143593" y="706319"/>
                </a:lnTo>
                <a:lnTo>
                  <a:pt x="2143857" y="710555"/>
                </a:lnTo>
                <a:lnTo>
                  <a:pt x="2145180" y="718497"/>
                </a:lnTo>
                <a:lnTo>
                  <a:pt x="2146238" y="726969"/>
                </a:lnTo>
                <a:lnTo>
                  <a:pt x="2148884" y="746295"/>
                </a:lnTo>
                <a:lnTo>
                  <a:pt x="2152058" y="746560"/>
                </a:lnTo>
                <a:lnTo>
                  <a:pt x="2155233" y="746295"/>
                </a:lnTo>
                <a:lnTo>
                  <a:pt x="2158143" y="746030"/>
                </a:lnTo>
                <a:lnTo>
                  <a:pt x="2161053" y="745501"/>
                </a:lnTo>
                <a:lnTo>
                  <a:pt x="2164228" y="744971"/>
                </a:lnTo>
                <a:lnTo>
                  <a:pt x="2166873" y="744177"/>
                </a:lnTo>
                <a:lnTo>
                  <a:pt x="2172429" y="741794"/>
                </a:lnTo>
                <a:lnTo>
                  <a:pt x="2178249" y="739412"/>
                </a:lnTo>
                <a:lnTo>
                  <a:pt x="2183539" y="736500"/>
                </a:lnTo>
                <a:lnTo>
                  <a:pt x="2189095" y="733587"/>
                </a:lnTo>
                <a:lnTo>
                  <a:pt x="2194386" y="731205"/>
                </a:lnTo>
                <a:lnTo>
                  <a:pt x="2200206" y="728557"/>
                </a:lnTo>
                <a:lnTo>
                  <a:pt x="2206026" y="726175"/>
                </a:lnTo>
                <a:lnTo>
                  <a:pt x="2212111" y="723527"/>
                </a:lnTo>
                <a:lnTo>
                  <a:pt x="2217666" y="720880"/>
                </a:lnTo>
                <a:lnTo>
                  <a:pt x="2223222" y="717703"/>
                </a:lnTo>
                <a:lnTo>
                  <a:pt x="2225867" y="716115"/>
                </a:lnTo>
                <a:lnTo>
                  <a:pt x="2228248" y="713997"/>
                </a:lnTo>
                <a:lnTo>
                  <a:pt x="2230893" y="712144"/>
                </a:lnTo>
                <a:lnTo>
                  <a:pt x="2233010" y="710026"/>
                </a:lnTo>
                <a:lnTo>
                  <a:pt x="2234862" y="707643"/>
                </a:lnTo>
                <a:lnTo>
                  <a:pt x="2236978" y="704731"/>
                </a:lnTo>
                <a:lnTo>
                  <a:pt x="2233274" y="679581"/>
                </a:lnTo>
                <a:lnTo>
                  <a:pt x="2231158" y="667138"/>
                </a:lnTo>
                <a:lnTo>
                  <a:pt x="2229835" y="660785"/>
                </a:lnTo>
                <a:lnTo>
                  <a:pt x="2228248" y="654431"/>
                </a:lnTo>
                <a:close/>
                <a:moveTo>
                  <a:pt x="2117932" y="634576"/>
                </a:moveTo>
                <a:lnTo>
                  <a:pt x="2112641" y="635899"/>
                </a:lnTo>
                <a:lnTo>
                  <a:pt x="2107350" y="637223"/>
                </a:lnTo>
                <a:lnTo>
                  <a:pt x="2102324" y="639341"/>
                </a:lnTo>
                <a:lnTo>
                  <a:pt x="2097032" y="641194"/>
                </a:lnTo>
                <a:lnTo>
                  <a:pt x="2087244" y="645959"/>
                </a:lnTo>
                <a:lnTo>
                  <a:pt x="2077721" y="650989"/>
                </a:lnTo>
                <a:lnTo>
                  <a:pt x="2067403" y="655755"/>
                </a:lnTo>
                <a:lnTo>
                  <a:pt x="2057350" y="660520"/>
                </a:lnTo>
                <a:lnTo>
                  <a:pt x="2052324" y="663432"/>
                </a:lnTo>
                <a:lnTo>
                  <a:pt x="2047562" y="666079"/>
                </a:lnTo>
                <a:lnTo>
                  <a:pt x="2042800" y="669521"/>
                </a:lnTo>
                <a:lnTo>
                  <a:pt x="2038568" y="673227"/>
                </a:lnTo>
                <a:lnTo>
                  <a:pt x="2038568" y="682228"/>
                </a:lnTo>
                <a:lnTo>
                  <a:pt x="2039097" y="691494"/>
                </a:lnTo>
                <a:lnTo>
                  <a:pt x="2039626" y="700495"/>
                </a:lnTo>
                <a:lnTo>
                  <a:pt x="2040684" y="709496"/>
                </a:lnTo>
                <a:lnTo>
                  <a:pt x="2042536" y="727763"/>
                </a:lnTo>
                <a:lnTo>
                  <a:pt x="2043594" y="736764"/>
                </a:lnTo>
                <a:lnTo>
                  <a:pt x="2044123" y="746030"/>
                </a:lnTo>
                <a:lnTo>
                  <a:pt x="2048091" y="745765"/>
                </a:lnTo>
                <a:lnTo>
                  <a:pt x="2052059" y="745236"/>
                </a:lnTo>
                <a:lnTo>
                  <a:pt x="2055763" y="744442"/>
                </a:lnTo>
                <a:lnTo>
                  <a:pt x="2059731" y="743118"/>
                </a:lnTo>
                <a:lnTo>
                  <a:pt x="2062906" y="742059"/>
                </a:lnTo>
                <a:lnTo>
                  <a:pt x="2066610" y="740735"/>
                </a:lnTo>
                <a:lnTo>
                  <a:pt x="2073752" y="737294"/>
                </a:lnTo>
                <a:lnTo>
                  <a:pt x="2087509" y="730146"/>
                </a:lnTo>
                <a:lnTo>
                  <a:pt x="2094652" y="726704"/>
                </a:lnTo>
                <a:lnTo>
                  <a:pt x="2101794" y="723792"/>
                </a:lnTo>
                <a:lnTo>
                  <a:pt x="2108937" y="720615"/>
                </a:lnTo>
                <a:lnTo>
                  <a:pt x="2115551" y="716909"/>
                </a:lnTo>
                <a:lnTo>
                  <a:pt x="2122429" y="712673"/>
                </a:lnTo>
                <a:lnTo>
                  <a:pt x="2125339" y="710290"/>
                </a:lnTo>
                <a:lnTo>
                  <a:pt x="2128514" y="707643"/>
                </a:lnTo>
                <a:lnTo>
                  <a:pt x="2128249" y="699436"/>
                </a:lnTo>
                <a:lnTo>
                  <a:pt x="2127455" y="691494"/>
                </a:lnTo>
                <a:lnTo>
                  <a:pt x="2125339" y="674816"/>
                </a:lnTo>
                <a:lnTo>
                  <a:pt x="2124545" y="666609"/>
                </a:lnTo>
                <a:lnTo>
                  <a:pt x="2123487" y="658667"/>
                </a:lnTo>
                <a:lnTo>
                  <a:pt x="2122958" y="650195"/>
                </a:lnTo>
                <a:lnTo>
                  <a:pt x="2122694" y="641988"/>
                </a:lnTo>
                <a:lnTo>
                  <a:pt x="2117932" y="634576"/>
                </a:lnTo>
                <a:close/>
                <a:moveTo>
                  <a:pt x="2012906" y="615250"/>
                </a:moveTo>
                <a:lnTo>
                  <a:pt x="2010525" y="615515"/>
                </a:lnTo>
                <a:lnTo>
                  <a:pt x="2008145" y="615779"/>
                </a:lnTo>
                <a:lnTo>
                  <a:pt x="2005764" y="616044"/>
                </a:lnTo>
                <a:lnTo>
                  <a:pt x="2003647" y="616573"/>
                </a:lnTo>
                <a:lnTo>
                  <a:pt x="1999150" y="618162"/>
                </a:lnTo>
                <a:lnTo>
                  <a:pt x="1994653" y="620545"/>
                </a:lnTo>
                <a:lnTo>
                  <a:pt x="1990420" y="622398"/>
                </a:lnTo>
                <a:lnTo>
                  <a:pt x="1985923" y="625045"/>
                </a:lnTo>
                <a:lnTo>
                  <a:pt x="1981690" y="626898"/>
                </a:lnTo>
                <a:lnTo>
                  <a:pt x="1976134" y="630075"/>
                </a:lnTo>
                <a:lnTo>
                  <a:pt x="1970314" y="632722"/>
                </a:lnTo>
                <a:lnTo>
                  <a:pt x="1958410" y="638017"/>
                </a:lnTo>
                <a:lnTo>
                  <a:pt x="1952590" y="641194"/>
                </a:lnTo>
                <a:lnTo>
                  <a:pt x="1947299" y="644636"/>
                </a:lnTo>
                <a:lnTo>
                  <a:pt x="1944653" y="646489"/>
                </a:lnTo>
                <a:lnTo>
                  <a:pt x="1942272" y="648871"/>
                </a:lnTo>
                <a:lnTo>
                  <a:pt x="1939891" y="650725"/>
                </a:lnTo>
                <a:lnTo>
                  <a:pt x="1937775" y="653372"/>
                </a:lnTo>
                <a:lnTo>
                  <a:pt x="1938040" y="659461"/>
                </a:lnTo>
                <a:lnTo>
                  <a:pt x="1938304" y="665550"/>
                </a:lnTo>
                <a:lnTo>
                  <a:pt x="1938569" y="678257"/>
                </a:lnTo>
                <a:lnTo>
                  <a:pt x="1938833" y="684346"/>
                </a:lnTo>
                <a:lnTo>
                  <a:pt x="1939627" y="690435"/>
                </a:lnTo>
                <a:lnTo>
                  <a:pt x="1940950" y="696789"/>
                </a:lnTo>
                <a:lnTo>
                  <a:pt x="1942801" y="702613"/>
                </a:lnTo>
                <a:lnTo>
                  <a:pt x="1946240" y="701819"/>
                </a:lnTo>
                <a:lnTo>
                  <a:pt x="1949415" y="701025"/>
                </a:lnTo>
                <a:lnTo>
                  <a:pt x="1956293" y="698642"/>
                </a:lnTo>
                <a:lnTo>
                  <a:pt x="1962907" y="696259"/>
                </a:lnTo>
                <a:lnTo>
                  <a:pt x="1969521" y="693083"/>
                </a:lnTo>
                <a:lnTo>
                  <a:pt x="1981954" y="686464"/>
                </a:lnTo>
                <a:lnTo>
                  <a:pt x="1988568" y="683287"/>
                </a:lnTo>
                <a:lnTo>
                  <a:pt x="1994917" y="680375"/>
                </a:lnTo>
                <a:lnTo>
                  <a:pt x="2002060" y="677198"/>
                </a:lnTo>
                <a:lnTo>
                  <a:pt x="2005499" y="675345"/>
                </a:lnTo>
                <a:lnTo>
                  <a:pt x="2009203" y="673492"/>
                </a:lnTo>
                <a:lnTo>
                  <a:pt x="2012642" y="671374"/>
                </a:lnTo>
                <a:lnTo>
                  <a:pt x="2015287" y="668991"/>
                </a:lnTo>
                <a:lnTo>
                  <a:pt x="2016875" y="667668"/>
                </a:lnTo>
                <a:lnTo>
                  <a:pt x="2017933" y="666079"/>
                </a:lnTo>
                <a:lnTo>
                  <a:pt x="2018991" y="664491"/>
                </a:lnTo>
                <a:lnTo>
                  <a:pt x="2020049" y="662903"/>
                </a:lnTo>
                <a:lnTo>
                  <a:pt x="2020049" y="656814"/>
                </a:lnTo>
                <a:lnTo>
                  <a:pt x="2020049" y="650989"/>
                </a:lnTo>
                <a:lnTo>
                  <a:pt x="2019520" y="639341"/>
                </a:lnTo>
                <a:lnTo>
                  <a:pt x="2018726" y="627428"/>
                </a:lnTo>
                <a:lnTo>
                  <a:pt x="2017933" y="615779"/>
                </a:lnTo>
                <a:lnTo>
                  <a:pt x="2015287" y="615515"/>
                </a:lnTo>
                <a:lnTo>
                  <a:pt x="2012906" y="615250"/>
                </a:lnTo>
                <a:close/>
                <a:moveTo>
                  <a:pt x="1918463" y="596983"/>
                </a:moveTo>
                <a:lnTo>
                  <a:pt x="1913437" y="597777"/>
                </a:lnTo>
                <a:lnTo>
                  <a:pt x="1908675" y="598836"/>
                </a:lnTo>
                <a:lnTo>
                  <a:pt x="1903913" y="600424"/>
                </a:lnTo>
                <a:lnTo>
                  <a:pt x="1899151" y="602278"/>
                </a:lnTo>
                <a:lnTo>
                  <a:pt x="1889892" y="606778"/>
                </a:lnTo>
                <a:lnTo>
                  <a:pt x="1880897" y="611014"/>
                </a:lnTo>
                <a:lnTo>
                  <a:pt x="1875606" y="613397"/>
                </a:lnTo>
                <a:lnTo>
                  <a:pt x="1870315" y="616044"/>
                </a:lnTo>
                <a:lnTo>
                  <a:pt x="1865024" y="618427"/>
                </a:lnTo>
                <a:lnTo>
                  <a:pt x="1859469" y="621339"/>
                </a:lnTo>
                <a:lnTo>
                  <a:pt x="1854443" y="624251"/>
                </a:lnTo>
                <a:lnTo>
                  <a:pt x="1849681" y="627692"/>
                </a:lnTo>
                <a:lnTo>
                  <a:pt x="1847564" y="629546"/>
                </a:lnTo>
                <a:lnTo>
                  <a:pt x="1845713" y="631664"/>
                </a:lnTo>
                <a:lnTo>
                  <a:pt x="1843596" y="634046"/>
                </a:lnTo>
                <a:lnTo>
                  <a:pt x="1841744" y="636164"/>
                </a:lnTo>
                <a:lnTo>
                  <a:pt x="1843332" y="680905"/>
                </a:lnTo>
                <a:lnTo>
                  <a:pt x="1845977" y="680905"/>
                </a:lnTo>
                <a:lnTo>
                  <a:pt x="1848093" y="680905"/>
                </a:lnTo>
                <a:lnTo>
                  <a:pt x="1852855" y="680110"/>
                </a:lnTo>
                <a:lnTo>
                  <a:pt x="1857353" y="679052"/>
                </a:lnTo>
                <a:lnTo>
                  <a:pt x="1861585" y="677463"/>
                </a:lnTo>
                <a:lnTo>
                  <a:pt x="1865818" y="675345"/>
                </a:lnTo>
                <a:lnTo>
                  <a:pt x="1870051" y="673227"/>
                </a:lnTo>
                <a:lnTo>
                  <a:pt x="1878252" y="668991"/>
                </a:lnTo>
                <a:lnTo>
                  <a:pt x="1884336" y="665815"/>
                </a:lnTo>
                <a:lnTo>
                  <a:pt x="1890156" y="663167"/>
                </a:lnTo>
                <a:lnTo>
                  <a:pt x="1896241" y="660520"/>
                </a:lnTo>
                <a:lnTo>
                  <a:pt x="1902061" y="657608"/>
                </a:lnTo>
                <a:lnTo>
                  <a:pt x="1908146" y="654431"/>
                </a:lnTo>
                <a:lnTo>
                  <a:pt x="1910527" y="652313"/>
                </a:lnTo>
                <a:lnTo>
                  <a:pt x="1913437" y="650460"/>
                </a:lnTo>
                <a:lnTo>
                  <a:pt x="1915818" y="648607"/>
                </a:lnTo>
                <a:lnTo>
                  <a:pt x="1918198" y="646224"/>
                </a:lnTo>
                <a:lnTo>
                  <a:pt x="1920315" y="643841"/>
                </a:lnTo>
                <a:lnTo>
                  <a:pt x="1922431" y="640929"/>
                </a:lnTo>
                <a:lnTo>
                  <a:pt x="1921373" y="630075"/>
                </a:lnTo>
                <a:lnTo>
                  <a:pt x="1920315" y="618691"/>
                </a:lnTo>
                <a:lnTo>
                  <a:pt x="1918463" y="596983"/>
                </a:lnTo>
                <a:close/>
                <a:moveTo>
                  <a:pt x="2215814" y="588247"/>
                </a:moveTo>
                <a:lnTo>
                  <a:pt x="2212640" y="588776"/>
                </a:lnTo>
                <a:lnTo>
                  <a:pt x="2209465" y="589305"/>
                </a:lnTo>
                <a:lnTo>
                  <a:pt x="2206291" y="590100"/>
                </a:lnTo>
                <a:lnTo>
                  <a:pt x="2200206" y="592482"/>
                </a:lnTo>
                <a:lnTo>
                  <a:pt x="2194386" y="595130"/>
                </a:lnTo>
                <a:lnTo>
                  <a:pt x="2182481" y="601219"/>
                </a:lnTo>
                <a:lnTo>
                  <a:pt x="2176926" y="603866"/>
                </a:lnTo>
                <a:lnTo>
                  <a:pt x="2170841" y="606778"/>
                </a:lnTo>
                <a:lnTo>
                  <a:pt x="2166079" y="608896"/>
                </a:lnTo>
                <a:lnTo>
                  <a:pt x="2161318" y="611279"/>
                </a:lnTo>
                <a:lnTo>
                  <a:pt x="2156291" y="613397"/>
                </a:lnTo>
                <a:lnTo>
                  <a:pt x="2151265" y="615779"/>
                </a:lnTo>
                <a:lnTo>
                  <a:pt x="2146503" y="618162"/>
                </a:lnTo>
                <a:lnTo>
                  <a:pt x="2144386" y="620015"/>
                </a:lnTo>
                <a:lnTo>
                  <a:pt x="2142270" y="621603"/>
                </a:lnTo>
                <a:lnTo>
                  <a:pt x="2140418" y="623192"/>
                </a:lnTo>
                <a:lnTo>
                  <a:pt x="2138566" y="625310"/>
                </a:lnTo>
                <a:lnTo>
                  <a:pt x="2137244" y="627428"/>
                </a:lnTo>
                <a:lnTo>
                  <a:pt x="2135921" y="630075"/>
                </a:lnTo>
                <a:lnTo>
                  <a:pt x="2135921" y="635899"/>
                </a:lnTo>
                <a:lnTo>
                  <a:pt x="2136186" y="641988"/>
                </a:lnTo>
                <a:lnTo>
                  <a:pt x="2136715" y="648342"/>
                </a:lnTo>
                <a:lnTo>
                  <a:pt x="2137244" y="654166"/>
                </a:lnTo>
                <a:lnTo>
                  <a:pt x="2138831" y="666079"/>
                </a:lnTo>
                <a:lnTo>
                  <a:pt x="2140947" y="678257"/>
                </a:lnTo>
                <a:lnTo>
                  <a:pt x="2143593" y="678257"/>
                </a:lnTo>
                <a:lnTo>
                  <a:pt x="2146767" y="677992"/>
                </a:lnTo>
                <a:lnTo>
                  <a:pt x="2149413" y="677728"/>
                </a:lnTo>
                <a:lnTo>
                  <a:pt x="2152323" y="677198"/>
                </a:lnTo>
                <a:lnTo>
                  <a:pt x="2157614" y="675610"/>
                </a:lnTo>
                <a:lnTo>
                  <a:pt x="2162905" y="673757"/>
                </a:lnTo>
                <a:lnTo>
                  <a:pt x="2168196" y="671109"/>
                </a:lnTo>
                <a:lnTo>
                  <a:pt x="2173487" y="668727"/>
                </a:lnTo>
                <a:lnTo>
                  <a:pt x="2178778" y="666079"/>
                </a:lnTo>
                <a:lnTo>
                  <a:pt x="2183804" y="663961"/>
                </a:lnTo>
                <a:lnTo>
                  <a:pt x="2189095" y="661314"/>
                </a:lnTo>
                <a:lnTo>
                  <a:pt x="2194650" y="658931"/>
                </a:lnTo>
                <a:lnTo>
                  <a:pt x="2205497" y="653637"/>
                </a:lnTo>
                <a:lnTo>
                  <a:pt x="2210788" y="650725"/>
                </a:lnTo>
                <a:lnTo>
                  <a:pt x="2216343" y="647548"/>
                </a:lnTo>
                <a:lnTo>
                  <a:pt x="2221105" y="644371"/>
                </a:lnTo>
                <a:lnTo>
                  <a:pt x="2225867" y="640400"/>
                </a:lnTo>
                <a:lnTo>
                  <a:pt x="2225338" y="633781"/>
                </a:lnTo>
                <a:lnTo>
                  <a:pt x="2225073" y="627163"/>
                </a:lnTo>
                <a:lnTo>
                  <a:pt x="2224544" y="620545"/>
                </a:lnTo>
                <a:lnTo>
                  <a:pt x="2223751" y="613926"/>
                </a:lnTo>
                <a:lnTo>
                  <a:pt x="2221899" y="601219"/>
                </a:lnTo>
                <a:lnTo>
                  <a:pt x="2219253" y="588247"/>
                </a:lnTo>
                <a:lnTo>
                  <a:pt x="2215814" y="588247"/>
                </a:lnTo>
                <a:close/>
                <a:moveTo>
                  <a:pt x="2430627" y="580304"/>
                </a:moveTo>
                <a:lnTo>
                  <a:pt x="2428510" y="580834"/>
                </a:lnTo>
                <a:lnTo>
                  <a:pt x="2426394" y="581628"/>
                </a:lnTo>
                <a:lnTo>
                  <a:pt x="2424278" y="582422"/>
                </a:lnTo>
                <a:lnTo>
                  <a:pt x="2409727" y="589041"/>
                </a:lnTo>
                <a:lnTo>
                  <a:pt x="2395442" y="596189"/>
                </a:lnTo>
                <a:lnTo>
                  <a:pt x="2380892" y="602807"/>
                </a:lnTo>
                <a:lnTo>
                  <a:pt x="2366342" y="609161"/>
                </a:lnTo>
                <a:lnTo>
                  <a:pt x="2363961" y="610749"/>
                </a:lnTo>
                <a:lnTo>
                  <a:pt x="2361315" y="612073"/>
                </a:lnTo>
                <a:lnTo>
                  <a:pt x="2359199" y="613661"/>
                </a:lnTo>
                <a:lnTo>
                  <a:pt x="2357083" y="615779"/>
                </a:lnTo>
                <a:lnTo>
                  <a:pt x="2353379" y="620280"/>
                </a:lnTo>
                <a:lnTo>
                  <a:pt x="2349940" y="624780"/>
                </a:lnTo>
                <a:lnTo>
                  <a:pt x="2351527" y="631928"/>
                </a:lnTo>
                <a:lnTo>
                  <a:pt x="2353114" y="639606"/>
                </a:lnTo>
                <a:lnTo>
                  <a:pt x="2356024" y="654166"/>
                </a:lnTo>
                <a:lnTo>
                  <a:pt x="2357876" y="665285"/>
                </a:lnTo>
                <a:lnTo>
                  <a:pt x="2359993" y="676139"/>
                </a:lnTo>
                <a:lnTo>
                  <a:pt x="2361051" y="681699"/>
                </a:lnTo>
                <a:lnTo>
                  <a:pt x="2362373" y="687258"/>
                </a:lnTo>
                <a:lnTo>
                  <a:pt x="2363961" y="692553"/>
                </a:lnTo>
                <a:lnTo>
                  <a:pt x="2365813" y="697848"/>
                </a:lnTo>
                <a:lnTo>
                  <a:pt x="2368458" y="697848"/>
                </a:lnTo>
                <a:lnTo>
                  <a:pt x="2371104" y="697583"/>
                </a:lnTo>
                <a:lnTo>
                  <a:pt x="2376130" y="696524"/>
                </a:lnTo>
                <a:lnTo>
                  <a:pt x="2381156" y="694936"/>
                </a:lnTo>
                <a:lnTo>
                  <a:pt x="2386183" y="693083"/>
                </a:lnTo>
                <a:lnTo>
                  <a:pt x="2390945" y="690965"/>
                </a:lnTo>
                <a:lnTo>
                  <a:pt x="2395706" y="688582"/>
                </a:lnTo>
                <a:lnTo>
                  <a:pt x="2405230" y="683817"/>
                </a:lnTo>
                <a:lnTo>
                  <a:pt x="2411844" y="680905"/>
                </a:lnTo>
                <a:lnTo>
                  <a:pt x="2418193" y="678257"/>
                </a:lnTo>
                <a:lnTo>
                  <a:pt x="2430891" y="672698"/>
                </a:lnTo>
                <a:lnTo>
                  <a:pt x="2436976" y="669521"/>
                </a:lnTo>
                <a:lnTo>
                  <a:pt x="2443060" y="666344"/>
                </a:lnTo>
                <a:lnTo>
                  <a:pt x="2449145" y="662903"/>
                </a:lnTo>
                <a:lnTo>
                  <a:pt x="2454701" y="658931"/>
                </a:lnTo>
                <a:lnTo>
                  <a:pt x="2454965" y="653901"/>
                </a:lnTo>
                <a:lnTo>
                  <a:pt x="2454701" y="649136"/>
                </a:lnTo>
                <a:lnTo>
                  <a:pt x="2454436" y="644106"/>
                </a:lnTo>
                <a:lnTo>
                  <a:pt x="2453907" y="639341"/>
                </a:lnTo>
                <a:lnTo>
                  <a:pt x="2451790" y="629810"/>
                </a:lnTo>
                <a:lnTo>
                  <a:pt x="2449939" y="620280"/>
                </a:lnTo>
                <a:lnTo>
                  <a:pt x="2444912" y="601219"/>
                </a:lnTo>
                <a:lnTo>
                  <a:pt x="2442796" y="591688"/>
                </a:lnTo>
                <a:lnTo>
                  <a:pt x="2442002" y="586923"/>
                </a:lnTo>
                <a:lnTo>
                  <a:pt x="2441209" y="582158"/>
                </a:lnTo>
                <a:lnTo>
                  <a:pt x="2436976" y="580834"/>
                </a:lnTo>
                <a:lnTo>
                  <a:pt x="2435124" y="580569"/>
                </a:lnTo>
                <a:lnTo>
                  <a:pt x="2432743" y="580304"/>
                </a:lnTo>
                <a:lnTo>
                  <a:pt x="2430627" y="580304"/>
                </a:lnTo>
                <a:close/>
                <a:moveTo>
                  <a:pt x="2110789" y="566538"/>
                </a:moveTo>
                <a:lnTo>
                  <a:pt x="2105763" y="568391"/>
                </a:lnTo>
                <a:lnTo>
                  <a:pt x="2100736" y="569980"/>
                </a:lnTo>
                <a:lnTo>
                  <a:pt x="2090948" y="574216"/>
                </a:lnTo>
                <a:lnTo>
                  <a:pt x="2081160" y="578716"/>
                </a:lnTo>
                <a:lnTo>
                  <a:pt x="2071636" y="583481"/>
                </a:lnTo>
                <a:lnTo>
                  <a:pt x="2060789" y="588511"/>
                </a:lnTo>
                <a:lnTo>
                  <a:pt x="2055234" y="591159"/>
                </a:lnTo>
                <a:lnTo>
                  <a:pt x="2049678" y="593806"/>
                </a:lnTo>
                <a:lnTo>
                  <a:pt x="2044388" y="596983"/>
                </a:lnTo>
                <a:lnTo>
                  <a:pt x="2039626" y="600424"/>
                </a:lnTo>
                <a:lnTo>
                  <a:pt x="2037509" y="602278"/>
                </a:lnTo>
                <a:lnTo>
                  <a:pt x="2035128" y="604131"/>
                </a:lnTo>
                <a:lnTo>
                  <a:pt x="2033012" y="606513"/>
                </a:lnTo>
                <a:lnTo>
                  <a:pt x="2031160" y="608896"/>
                </a:lnTo>
                <a:lnTo>
                  <a:pt x="2032483" y="617368"/>
                </a:lnTo>
                <a:lnTo>
                  <a:pt x="2034070" y="625839"/>
                </a:lnTo>
                <a:lnTo>
                  <a:pt x="2034864" y="640665"/>
                </a:lnTo>
                <a:lnTo>
                  <a:pt x="2035393" y="648077"/>
                </a:lnTo>
                <a:lnTo>
                  <a:pt x="2036187" y="651519"/>
                </a:lnTo>
                <a:lnTo>
                  <a:pt x="2036980" y="655225"/>
                </a:lnTo>
                <a:lnTo>
                  <a:pt x="2039890" y="655755"/>
                </a:lnTo>
                <a:lnTo>
                  <a:pt x="2042800" y="656019"/>
                </a:lnTo>
                <a:lnTo>
                  <a:pt x="2044388" y="656019"/>
                </a:lnTo>
                <a:lnTo>
                  <a:pt x="2045975" y="655755"/>
                </a:lnTo>
                <a:lnTo>
                  <a:pt x="2047298" y="655225"/>
                </a:lnTo>
                <a:lnTo>
                  <a:pt x="2048885" y="654696"/>
                </a:lnTo>
                <a:lnTo>
                  <a:pt x="2055234" y="651784"/>
                </a:lnTo>
                <a:lnTo>
                  <a:pt x="2061319" y="649136"/>
                </a:lnTo>
                <a:lnTo>
                  <a:pt x="2073223" y="643312"/>
                </a:lnTo>
                <a:lnTo>
                  <a:pt x="2085657" y="636958"/>
                </a:lnTo>
                <a:lnTo>
                  <a:pt x="2091742" y="634311"/>
                </a:lnTo>
                <a:lnTo>
                  <a:pt x="2098091" y="631399"/>
                </a:lnTo>
                <a:lnTo>
                  <a:pt x="2101001" y="629810"/>
                </a:lnTo>
                <a:lnTo>
                  <a:pt x="2104175" y="628222"/>
                </a:lnTo>
                <a:lnTo>
                  <a:pt x="2107350" y="626634"/>
                </a:lnTo>
                <a:lnTo>
                  <a:pt x="2109995" y="625045"/>
                </a:lnTo>
                <a:lnTo>
                  <a:pt x="2112905" y="622927"/>
                </a:lnTo>
                <a:lnTo>
                  <a:pt x="2113964" y="621868"/>
                </a:lnTo>
                <a:lnTo>
                  <a:pt x="2115022" y="620545"/>
                </a:lnTo>
                <a:lnTo>
                  <a:pt x="2115815" y="619486"/>
                </a:lnTo>
                <a:lnTo>
                  <a:pt x="2116874" y="617632"/>
                </a:lnTo>
                <a:lnTo>
                  <a:pt x="2117138" y="616044"/>
                </a:lnTo>
                <a:lnTo>
                  <a:pt x="2117403" y="614191"/>
                </a:lnTo>
                <a:lnTo>
                  <a:pt x="2117138" y="602278"/>
                </a:lnTo>
                <a:lnTo>
                  <a:pt x="2116874" y="596189"/>
                </a:lnTo>
                <a:lnTo>
                  <a:pt x="2116080" y="590100"/>
                </a:lnTo>
                <a:lnTo>
                  <a:pt x="2115286" y="584011"/>
                </a:lnTo>
                <a:lnTo>
                  <a:pt x="2114228" y="578186"/>
                </a:lnTo>
                <a:lnTo>
                  <a:pt x="2112905" y="572362"/>
                </a:lnTo>
                <a:lnTo>
                  <a:pt x="2110789" y="566538"/>
                </a:lnTo>
                <a:close/>
                <a:moveTo>
                  <a:pt x="2010525" y="550124"/>
                </a:moveTo>
                <a:lnTo>
                  <a:pt x="2005499" y="551183"/>
                </a:lnTo>
                <a:lnTo>
                  <a:pt x="2000473" y="553037"/>
                </a:lnTo>
                <a:lnTo>
                  <a:pt x="1995711" y="554625"/>
                </a:lnTo>
                <a:lnTo>
                  <a:pt x="1991214" y="556743"/>
                </a:lnTo>
                <a:lnTo>
                  <a:pt x="1981954" y="561243"/>
                </a:lnTo>
                <a:lnTo>
                  <a:pt x="1972695" y="566009"/>
                </a:lnTo>
                <a:lnTo>
                  <a:pt x="1962642" y="570774"/>
                </a:lnTo>
                <a:lnTo>
                  <a:pt x="1952854" y="575804"/>
                </a:lnTo>
                <a:lnTo>
                  <a:pt x="1948092" y="578716"/>
                </a:lnTo>
                <a:lnTo>
                  <a:pt x="1943330" y="581628"/>
                </a:lnTo>
                <a:lnTo>
                  <a:pt x="1938833" y="584805"/>
                </a:lnTo>
                <a:lnTo>
                  <a:pt x="1934336" y="588247"/>
                </a:lnTo>
                <a:lnTo>
                  <a:pt x="1934600" y="600954"/>
                </a:lnTo>
                <a:lnTo>
                  <a:pt x="1934600" y="607043"/>
                </a:lnTo>
                <a:lnTo>
                  <a:pt x="1934865" y="613132"/>
                </a:lnTo>
                <a:lnTo>
                  <a:pt x="1935130" y="619486"/>
                </a:lnTo>
                <a:lnTo>
                  <a:pt x="1936188" y="625575"/>
                </a:lnTo>
                <a:lnTo>
                  <a:pt x="1937510" y="631664"/>
                </a:lnTo>
                <a:lnTo>
                  <a:pt x="1938304" y="634840"/>
                </a:lnTo>
                <a:lnTo>
                  <a:pt x="1939362" y="637488"/>
                </a:lnTo>
                <a:lnTo>
                  <a:pt x="1958939" y="629546"/>
                </a:lnTo>
                <a:lnTo>
                  <a:pt x="1968727" y="625310"/>
                </a:lnTo>
                <a:lnTo>
                  <a:pt x="1978780" y="620809"/>
                </a:lnTo>
                <a:lnTo>
                  <a:pt x="1988304" y="616044"/>
                </a:lnTo>
                <a:lnTo>
                  <a:pt x="1997827" y="611014"/>
                </a:lnTo>
                <a:lnTo>
                  <a:pt x="2006557" y="605454"/>
                </a:lnTo>
                <a:lnTo>
                  <a:pt x="2011055" y="602278"/>
                </a:lnTo>
                <a:lnTo>
                  <a:pt x="2015552" y="599101"/>
                </a:lnTo>
                <a:lnTo>
                  <a:pt x="2015287" y="586923"/>
                </a:lnTo>
                <a:lnTo>
                  <a:pt x="2014758" y="574480"/>
                </a:lnTo>
                <a:lnTo>
                  <a:pt x="2014229" y="568391"/>
                </a:lnTo>
                <a:lnTo>
                  <a:pt x="2013436" y="562302"/>
                </a:lnTo>
                <a:lnTo>
                  <a:pt x="2012377" y="556213"/>
                </a:lnTo>
                <a:lnTo>
                  <a:pt x="2010525" y="550124"/>
                </a:lnTo>
                <a:close/>
                <a:moveTo>
                  <a:pt x="2310522" y="542447"/>
                </a:moveTo>
                <a:lnTo>
                  <a:pt x="2307877" y="543241"/>
                </a:lnTo>
                <a:lnTo>
                  <a:pt x="2304967" y="543771"/>
                </a:lnTo>
                <a:lnTo>
                  <a:pt x="2302057" y="544565"/>
                </a:lnTo>
                <a:lnTo>
                  <a:pt x="2296237" y="546683"/>
                </a:lnTo>
                <a:lnTo>
                  <a:pt x="2290946" y="549330"/>
                </a:lnTo>
                <a:lnTo>
                  <a:pt x="2285390" y="551978"/>
                </a:lnTo>
                <a:lnTo>
                  <a:pt x="2280099" y="554890"/>
                </a:lnTo>
                <a:lnTo>
                  <a:pt x="2274808" y="557008"/>
                </a:lnTo>
                <a:lnTo>
                  <a:pt x="2269253" y="559920"/>
                </a:lnTo>
                <a:lnTo>
                  <a:pt x="2263433" y="562567"/>
                </a:lnTo>
                <a:lnTo>
                  <a:pt x="2257613" y="564685"/>
                </a:lnTo>
                <a:lnTo>
                  <a:pt x="2252057" y="567332"/>
                </a:lnTo>
                <a:lnTo>
                  <a:pt x="2246502" y="569980"/>
                </a:lnTo>
                <a:lnTo>
                  <a:pt x="2243856" y="571833"/>
                </a:lnTo>
                <a:lnTo>
                  <a:pt x="2241475" y="573421"/>
                </a:lnTo>
                <a:lnTo>
                  <a:pt x="2239094" y="575010"/>
                </a:lnTo>
                <a:lnTo>
                  <a:pt x="2236978" y="577392"/>
                </a:lnTo>
                <a:lnTo>
                  <a:pt x="2234862" y="579510"/>
                </a:lnTo>
                <a:lnTo>
                  <a:pt x="2233010" y="582158"/>
                </a:lnTo>
                <a:lnTo>
                  <a:pt x="2233010" y="587452"/>
                </a:lnTo>
                <a:lnTo>
                  <a:pt x="2233274" y="592747"/>
                </a:lnTo>
                <a:lnTo>
                  <a:pt x="2234068" y="597777"/>
                </a:lnTo>
                <a:lnTo>
                  <a:pt x="2234862" y="603072"/>
                </a:lnTo>
                <a:lnTo>
                  <a:pt x="2236978" y="613397"/>
                </a:lnTo>
                <a:lnTo>
                  <a:pt x="2237772" y="618691"/>
                </a:lnTo>
                <a:lnTo>
                  <a:pt x="2238565" y="623721"/>
                </a:lnTo>
                <a:lnTo>
                  <a:pt x="2242004" y="647283"/>
                </a:lnTo>
                <a:lnTo>
                  <a:pt x="2245444" y="670580"/>
                </a:lnTo>
                <a:lnTo>
                  <a:pt x="2249147" y="694141"/>
                </a:lnTo>
                <a:lnTo>
                  <a:pt x="2253380" y="717174"/>
                </a:lnTo>
                <a:lnTo>
                  <a:pt x="2256555" y="717174"/>
                </a:lnTo>
                <a:lnTo>
                  <a:pt x="2259465" y="717174"/>
                </a:lnTo>
                <a:lnTo>
                  <a:pt x="2262110" y="716644"/>
                </a:lnTo>
                <a:lnTo>
                  <a:pt x="2265020" y="716115"/>
                </a:lnTo>
                <a:lnTo>
                  <a:pt x="2270576" y="714262"/>
                </a:lnTo>
                <a:lnTo>
                  <a:pt x="2275867" y="712144"/>
                </a:lnTo>
                <a:lnTo>
                  <a:pt x="2281157" y="709496"/>
                </a:lnTo>
                <a:lnTo>
                  <a:pt x="2286448" y="707114"/>
                </a:lnTo>
                <a:lnTo>
                  <a:pt x="2291739" y="704466"/>
                </a:lnTo>
                <a:lnTo>
                  <a:pt x="2297295" y="702084"/>
                </a:lnTo>
                <a:lnTo>
                  <a:pt x="2303115" y="699171"/>
                </a:lnTo>
                <a:lnTo>
                  <a:pt x="2308935" y="696789"/>
                </a:lnTo>
                <a:lnTo>
                  <a:pt x="2315020" y="693877"/>
                </a:lnTo>
                <a:lnTo>
                  <a:pt x="2321104" y="691494"/>
                </a:lnTo>
                <a:lnTo>
                  <a:pt x="2326924" y="688317"/>
                </a:lnTo>
                <a:lnTo>
                  <a:pt x="2332480" y="684876"/>
                </a:lnTo>
                <a:lnTo>
                  <a:pt x="2335125" y="683023"/>
                </a:lnTo>
                <a:lnTo>
                  <a:pt x="2337506" y="680640"/>
                </a:lnTo>
                <a:lnTo>
                  <a:pt x="2339887" y="678522"/>
                </a:lnTo>
                <a:lnTo>
                  <a:pt x="2342268" y="676139"/>
                </a:lnTo>
                <a:lnTo>
                  <a:pt x="2340945" y="665550"/>
                </a:lnTo>
                <a:lnTo>
                  <a:pt x="2339093" y="655225"/>
                </a:lnTo>
                <a:lnTo>
                  <a:pt x="2337242" y="644900"/>
                </a:lnTo>
                <a:lnTo>
                  <a:pt x="2335390" y="634576"/>
                </a:lnTo>
                <a:lnTo>
                  <a:pt x="2332480" y="617103"/>
                </a:lnTo>
                <a:lnTo>
                  <a:pt x="2329305" y="599895"/>
                </a:lnTo>
                <a:lnTo>
                  <a:pt x="2326131" y="582952"/>
                </a:lnTo>
                <a:lnTo>
                  <a:pt x="2322427" y="565744"/>
                </a:lnTo>
                <a:lnTo>
                  <a:pt x="2319781" y="543241"/>
                </a:lnTo>
                <a:lnTo>
                  <a:pt x="2316871" y="542447"/>
                </a:lnTo>
                <a:lnTo>
                  <a:pt x="2313697" y="542447"/>
                </a:lnTo>
                <a:lnTo>
                  <a:pt x="2310522" y="542447"/>
                </a:lnTo>
                <a:close/>
                <a:moveTo>
                  <a:pt x="1911320" y="535829"/>
                </a:moveTo>
                <a:lnTo>
                  <a:pt x="1909733" y="536093"/>
                </a:lnTo>
                <a:lnTo>
                  <a:pt x="1907881" y="536093"/>
                </a:lnTo>
                <a:lnTo>
                  <a:pt x="1904442" y="537152"/>
                </a:lnTo>
                <a:lnTo>
                  <a:pt x="1901003" y="538476"/>
                </a:lnTo>
                <a:lnTo>
                  <a:pt x="1894654" y="541653"/>
                </a:lnTo>
                <a:lnTo>
                  <a:pt x="1891215" y="543506"/>
                </a:lnTo>
                <a:lnTo>
                  <a:pt x="1888040" y="544830"/>
                </a:lnTo>
                <a:lnTo>
                  <a:pt x="1882220" y="548006"/>
                </a:lnTo>
                <a:lnTo>
                  <a:pt x="1876135" y="550919"/>
                </a:lnTo>
                <a:lnTo>
                  <a:pt x="1863702" y="556478"/>
                </a:lnTo>
                <a:lnTo>
                  <a:pt x="1857617" y="559655"/>
                </a:lnTo>
                <a:lnTo>
                  <a:pt x="1854707" y="561243"/>
                </a:lnTo>
                <a:lnTo>
                  <a:pt x="1852062" y="563097"/>
                </a:lnTo>
                <a:lnTo>
                  <a:pt x="1849152" y="564950"/>
                </a:lnTo>
                <a:lnTo>
                  <a:pt x="1846771" y="567332"/>
                </a:lnTo>
                <a:lnTo>
                  <a:pt x="1844125" y="569450"/>
                </a:lnTo>
                <a:lnTo>
                  <a:pt x="1842009" y="572098"/>
                </a:lnTo>
                <a:lnTo>
                  <a:pt x="1841480" y="577922"/>
                </a:lnTo>
                <a:lnTo>
                  <a:pt x="1840951" y="583481"/>
                </a:lnTo>
                <a:lnTo>
                  <a:pt x="1840951" y="589305"/>
                </a:lnTo>
                <a:lnTo>
                  <a:pt x="1841215" y="594865"/>
                </a:lnTo>
                <a:lnTo>
                  <a:pt x="1841744" y="606513"/>
                </a:lnTo>
                <a:lnTo>
                  <a:pt x="1842538" y="617897"/>
                </a:lnTo>
                <a:lnTo>
                  <a:pt x="1851003" y="616573"/>
                </a:lnTo>
                <a:lnTo>
                  <a:pt x="1859204" y="614720"/>
                </a:lnTo>
                <a:lnTo>
                  <a:pt x="1862908" y="612338"/>
                </a:lnTo>
                <a:lnTo>
                  <a:pt x="1866612" y="610220"/>
                </a:lnTo>
                <a:lnTo>
                  <a:pt x="1874284" y="606249"/>
                </a:lnTo>
                <a:lnTo>
                  <a:pt x="1889892" y="598836"/>
                </a:lnTo>
                <a:lnTo>
                  <a:pt x="1897299" y="595130"/>
                </a:lnTo>
                <a:lnTo>
                  <a:pt x="1904707" y="591159"/>
                </a:lnTo>
                <a:lnTo>
                  <a:pt x="1908410" y="588776"/>
                </a:lnTo>
                <a:lnTo>
                  <a:pt x="1911585" y="586393"/>
                </a:lnTo>
                <a:lnTo>
                  <a:pt x="1915024" y="583481"/>
                </a:lnTo>
                <a:lnTo>
                  <a:pt x="1918198" y="580569"/>
                </a:lnTo>
                <a:lnTo>
                  <a:pt x="1918198" y="569450"/>
                </a:lnTo>
                <a:lnTo>
                  <a:pt x="1917934" y="558331"/>
                </a:lnTo>
                <a:lnTo>
                  <a:pt x="1917405" y="553037"/>
                </a:lnTo>
                <a:lnTo>
                  <a:pt x="1916611" y="547212"/>
                </a:lnTo>
                <a:lnTo>
                  <a:pt x="1916082" y="541918"/>
                </a:lnTo>
                <a:lnTo>
                  <a:pt x="1915024" y="536358"/>
                </a:lnTo>
                <a:lnTo>
                  <a:pt x="1913172" y="536093"/>
                </a:lnTo>
                <a:lnTo>
                  <a:pt x="1911320" y="535829"/>
                </a:lnTo>
                <a:close/>
                <a:moveTo>
                  <a:pt x="2207878" y="522062"/>
                </a:moveTo>
                <a:lnTo>
                  <a:pt x="2204703" y="522327"/>
                </a:lnTo>
                <a:lnTo>
                  <a:pt x="2201264" y="522592"/>
                </a:lnTo>
                <a:lnTo>
                  <a:pt x="2198354" y="523386"/>
                </a:lnTo>
                <a:lnTo>
                  <a:pt x="2195180" y="524445"/>
                </a:lnTo>
                <a:lnTo>
                  <a:pt x="2192005" y="525504"/>
                </a:lnTo>
                <a:lnTo>
                  <a:pt x="2189095" y="526563"/>
                </a:lnTo>
                <a:lnTo>
                  <a:pt x="2185920" y="527886"/>
                </a:lnTo>
                <a:lnTo>
                  <a:pt x="2178778" y="532122"/>
                </a:lnTo>
                <a:lnTo>
                  <a:pt x="2171106" y="535564"/>
                </a:lnTo>
                <a:lnTo>
                  <a:pt x="2156027" y="542447"/>
                </a:lnTo>
                <a:lnTo>
                  <a:pt x="2148619" y="546153"/>
                </a:lnTo>
                <a:lnTo>
                  <a:pt x="2141477" y="550389"/>
                </a:lnTo>
                <a:lnTo>
                  <a:pt x="2138037" y="552772"/>
                </a:lnTo>
                <a:lnTo>
                  <a:pt x="2134598" y="555154"/>
                </a:lnTo>
                <a:lnTo>
                  <a:pt x="2131688" y="558067"/>
                </a:lnTo>
                <a:lnTo>
                  <a:pt x="2128514" y="560714"/>
                </a:lnTo>
                <a:lnTo>
                  <a:pt x="2129043" y="574216"/>
                </a:lnTo>
                <a:lnTo>
                  <a:pt x="2129836" y="578451"/>
                </a:lnTo>
                <a:lnTo>
                  <a:pt x="2130895" y="582687"/>
                </a:lnTo>
                <a:lnTo>
                  <a:pt x="2131688" y="591423"/>
                </a:lnTo>
                <a:lnTo>
                  <a:pt x="2132482" y="599630"/>
                </a:lnTo>
                <a:lnTo>
                  <a:pt x="2133276" y="608367"/>
                </a:lnTo>
                <a:lnTo>
                  <a:pt x="2135921" y="608631"/>
                </a:lnTo>
                <a:lnTo>
                  <a:pt x="2138302" y="608631"/>
                </a:lnTo>
                <a:lnTo>
                  <a:pt x="2140683" y="608367"/>
                </a:lnTo>
                <a:lnTo>
                  <a:pt x="2143064" y="608102"/>
                </a:lnTo>
                <a:lnTo>
                  <a:pt x="2147561" y="607043"/>
                </a:lnTo>
                <a:lnTo>
                  <a:pt x="2152058" y="605719"/>
                </a:lnTo>
                <a:lnTo>
                  <a:pt x="2156556" y="603601"/>
                </a:lnTo>
                <a:lnTo>
                  <a:pt x="2161053" y="601748"/>
                </a:lnTo>
                <a:lnTo>
                  <a:pt x="2169783" y="597512"/>
                </a:lnTo>
                <a:lnTo>
                  <a:pt x="2175868" y="594335"/>
                </a:lnTo>
                <a:lnTo>
                  <a:pt x="2181952" y="591423"/>
                </a:lnTo>
                <a:lnTo>
                  <a:pt x="2194386" y="585334"/>
                </a:lnTo>
                <a:lnTo>
                  <a:pt x="2200471" y="582422"/>
                </a:lnTo>
                <a:lnTo>
                  <a:pt x="2206291" y="578716"/>
                </a:lnTo>
                <a:lnTo>
                  <a:pt x="2212111" y="574745"/>
                </a:lnTo>
                <a:lnTo>
                  <a:pt x="2214756" y="572892"/>
                </a:lnTo>
                <a:lnTo>
                  <a:pt x="2217402" y="570509"/>
                </a:lnTo>
                <a:lnTo>
                  <a:pt x="2217137" y="564420"/>
                </a:lnTo>
                <a:lnTo>
                  <a:pt x="2216608" y="558331"/>
                </a:lnTo>
                <a:lnTo>
                  <a:pt x="2214756" y="546153"/>
                </a:lnTo>
                <a:lnTo>
                  <a:pt x="2212904" y="534505"/>
                </a:lnTo>
                <a:lnTo>
                  <a:pt x="2211052" y="522327"/>
                </a:lnTo>
                <a:lnTo>
                  <a:pt x="2207878" y="522062"/>
                </a:lnTo>
                <a:close/>
                <a:moveTo>
                  <a:pt x="2931679" y="518356"/>
                </a:moveTo>
                <a:lnTo>
                  <a:pt x="2911574" y="527357"/>
                </a:lnTo>
                <a:lnTo>
                  <a:pt x="2891733" y="536623"/>
                </a:lnTo>
                <a:lnTo>
                  <a:pt x="2871892" y="545624"/>
                </a:lnTo>
                <a:lnTo>
                  <a:pt x="2851522" y="554360"/>
                </a:lnTo>
                <a:lnTo>
                  <a:pt x="2839352" y="559920"/>
                </a:lnTo>
                <a:lnTo>
                  <a:pt x="2826919" y="565744"/>
                </a:lnTo>
                <a:lnTo>
                  <a:pt x="2815014" y="571303"/>
                </a:lnTo>
                <a:lnTo>
                  <a:pt x="2802316" y="576863"/>
                </a:lnTo>
                <a:lnTo>
                  <a:pt x="2788824" y="582952"/>
                </a:lnTo>
                <a:lnTo>
                  <a:pt x="2775067" y="588776"/>
                </a:lnTo>
                <a:lnTo>
                  <a:pt x="2763427" y="594600"/>
                </a:lnTo>
                <a:lnTo>
                  <a:pt x="2746496" y="602013"/>
                </a:lnTo>
                <a:lnTo>
                  <a:pt x="2730094" y="609426"/>
                </a:lnTo>
                <a:lnTo>
                  <a:pt x="2707343" y="620280"/>
                </a:lnTo>
                <a:lnTo>
                  <a:pt x="2684063" y="630340"/>
                </a:lnTo>
                <a:lnTo>
                  <a:pt x="2661047" y="640665"/>
                </a:lnTo>
                <a:lnTo>
                  <a:pt x="2649672" y="645959"/>
                </a:lnTo>
                <a:lnTo>
                  <a:pt x="2638032" y="651254"/>
                </a:lnTo>
                <a:lnTo>
                  <a:pt x="2602053" y="667933"/>
                </a:lnTo>
                <a:lnTo>
                  <a:pt x="2590678" y="672698"/>
                </a:lnTo>
                <a:lnTo>
                  <a:pt x="2579567" y="677728"/>
                </a:lnTo>
                <a:lnTo>
                  <a:pt x="2557345" y="687788"/>
                </a:lnTo>
                <a:lnTo>
                  <a:pt x="2540414" y="695730"/>
                </a:lnTo>
                <a:lnTo>
                  <a:pt x="2531684" y="699171"/>
                </a:lnTo>
                <a:lnTo>
                  <a:pt x="2522954" y="702878"/>
                </a:lnTo>
                <a:lnTo>
                  <a:pt x="2531948" y="739412"/>
                </a:lnTo>
                <a:lnTo>
                  <a:pt x="2536446" y="757414"/>
                </a:lnTo>
                <a:lnTo>
                  <a:pt x="2540678" y="775681"/>
                </a:lnTo>
                <a:lnTo>
                  <a:pt x="2545705" y="795006"/>
                </a:lnTo>
                <a:lnTo>
                  <a:pt x="2548086" y="808508"/>
                </a:lnTo>
                <a:lnTo>
                  <a:pt x="2553906" y="830481"/>
                </a:lnTo>
                <a:lnTo>
                  <a:pt x="2559461" y="852190"/>
                </a:lnTo>
                <a:lnTo>
                  <a:pt x="2569779" y="896401"/>
                </a:lnTo>
                <a:lnTo>
                  <a:pt x="2588032" y="970792"/>
                </a:lnTo>
                <a:lnTo>
                  <a:pt x="2606022" y="1045713"/>
                </a:lnTo>
                <a:lnTo>
                  <a:pt x="2609725" y="1061068"/>
                </a:lnTo>
                <a:lnTo>
                  <a:pt x="2611842" y="1069804"/>
                </a:lnTo>
                <a:lnTo>
                  <a:pt x="2613693" y="1078275"/>
                </a:lnTo>
                <a:lnTo>
                  <a:pt x="2618191" y="1095219"/>
                </a:lnTo>
                <a:lnTo>
                  <a:pt x="2622424" y="1112427"/>
                </a:lnTo>
                <a:lnTo>
                  <a:pt x="2624011" y="1120898"/>
                </a:lnTo>
                <a:lnTo>
                  <a:pt x="2625863" y="1129370"/>
                </a:lnTo>
                <a:lnTo>
                  <a:pt x="2635915" y="1125928"/>
                </a:lnTo>
                <a:lnTo>
                  <a:pt x="2645968" y="1121957"/>
                </a:lnTo>
                <a:lnTo>
                  <a:pt x="2666074" y="1113750"/>
                </a:lnTo>
                <a:lnTo>
                  <a:pt x="2686179" y="1105279"/>
                </a:lnTo>
                <a:lnTo>
                  <a:pt x="2706285" y="1097072"/>
                </a:lnTo>
                <a:lnTo>
                  <a:pt x="2723216" y="1089924"/>
                </a:lnTo>
                <a:lnTo>
                  <a:pt x="2740147" y="1083041"/>
                </a:lnTo>
                <a:lnTo>
                  <a:pt x="2757078" y="1075893"/>
                </a:lnTo>
                <a:lnTo>
                  <a:pt x="2774274" y="1069010"/>
                </a:lnTo>
                <a:lnTo>
                  <a:pt x="2784326" y="1065039"/>
                </a:lnTo>
                <a:lnTo>
                  <a:pt x="2794379" y="1060803"/>
                </a:lnTo>
                <a:lnTo>
                  <a:pt x="2815014" y="1052331"/>
                </a:lnTo>
                <a:lnTo>
                  <a:pt x="2842791" y="1041212"/>
                </a:lnTo>
                <a:lnTo>
                  <a:pt x="2863162" y="1032741"/>
                </a:lnTo>
                <a:lnTo>
                  <a:pt x="2883267" y="1024269"/>
                </a:lnTo>
                <a:lnTo>
                  <a:pt x="2895172" y="1019504"/>
                </a:lnTo>
                <a:lnTo>
                  <a:pt x="2907606" y="1014739"/>
                </a:lnTo>
                <a:lnTo>
                  <a:pt x="2931679" y="1004679"/>
                </a:lnTo>
                <a:lnTo>
                  <a:pt x="3006282" y="974498"/>
                </a:lnTo>
                <a:lnTo>
                  <a:pt x="3080884" y="944054"/>
                </a:lnTo>
                <a:lnTo>
                  <a:pt x="3097021" y="937435"/>
                </a:lnTo>
                <a:lnTo>
                  <a:pt x="3090408" y="920227"/>
                </a:lnTo>
                <a:lnTo>
                  <a:pt x="3082207" y="899842"/>
                </a:lnTo>
                <a:lnTo>
                  <a:pt x="3075064" y="882370"/>
                </a:lnTo>
                <a:lnTo>
                  <a:pt x="3071889" y="873369"/>
                </a:lnTo>
                <a:lnTo>
                  <a:pt x="3067921" y="864632"/>
                </a:lnTo>
                <a:lnTo>
                  <a:pt x="3061043" y="846366"/>
                </a:lnTo>
                <a:lnTo>
                  <a:pt x="3053900" y="828099"/>
                </a:lnTo>
                <a:lnTo>
                  <a:pt x="3046493" y="809832"/>
                </a:lnTo>
                <a:lnTo>
                  <a:pt x="3039615" y="791830"/>
                </a:lnTo>
                <a:lnTo>
                  <a:pt x="3035382" y="782034"/>
                </a:lnTo>
                <a:lnTo>
                  <a:pt x="3031414" y="771710"/>
                </a:lnTo>
                <a:lnTo>
                  <a:pt x="3023477" y="751590"/>
                </a:lnTo>
                <a:lnTo>
                  <a:pt x="2993583" y="675080"/>
                </a:lnTo>
                <a:lnTo>
                  <a:pt x="2963425" y="598571"/>
                </a:lnTo>
                <a:lnTo>
                  <a:pt x="2955224" y="578451"/>
                </a:lnTo>
                <a:lnTo>
                  <a:pt x="2947288" y="558067"/>
                </a:lnTo>
                <a:lnTo>
                  <a:pt x="2939351" y="537946"/>
                </a:lnTo>
                <a:lnTo>
                  <a:pt x="2931679" y="518356"/>
                </a:lnTo>
                <a:close/>
                <a:moveTo>
                  <a:pt x="2106556" y="505913"/>
                </a:moveTo>
                <a:lnTo>
                  <a:pt x="2100472" y="506443"/>
                </a:lnTo>
                <a:lnTo>
                  <a:pt x="2097562" y="506707"/>
                </a:lnTo>
                <a:lnTo>
                  <a:pt x="2094652" y="507237"/>
                </a:lnTo>
                <a:lnTo>
                  <a:pt x="2091742" y="508031"/>
                </a:lnTo>
                <a:lnTo>
                  <a:pt x="2089096" y="509090"/>
                </a:lnTo>
                <a:lnTo>
                  <a:pt x="2086186" y="510414"/>
                </a:lnTo>
                <a:lnTo>
                  <a:pt x="2083541" y="512002"/>
                </a:lnTo>
                <a:lnTo>
                  <a:pt x="2076133" y="515709"/>
                </a:lnTo>
                <a:lnTo>
                  <a:pt x="2068990" y="518885"/>
                </a:lnTo>
                <a:lnTo>
                  <a:pt x="2053911" y="526033"/>
                </a:lnTo>
                <a:lnTo>
                  <a:pt x="2046768" y="529740"/>
                </a:lnTo>
                <a:lnTo>
                  <a:pt x="2039626" y="533711"/>
                </a:lnTo>
                <a:lnTo>
                  <a:pt x="2036451" y="535829"/>
                </a:lnTo>
                <a:lnTo>
                  <a:pt x="2033012" y="538476"/>
                </a:lnTo>
                <a:lnTo>
                  <a:pt x="2029837" y="540859"/>
                </a:lnTo>
                <a:lnTo>
                  <a:pt x="2026927" y="543771"/>
                </a:lnTo>
                <a:lnTo>
                  <a:pt x="2027192" y="551978"/>
                </a:lnTo>
                <a:lnTo>
                  <a:pt x="2027721" y="560449"/>
                </a:lnTo>
                <a:lnTo>
                  <a:pt x="2028515" y="568921"/>
                </a:lnTo>
                <a:lnTo>
                  <a:pt x="2029573" y="577392"/>
                </a:lnTo>
                <a:lnTo>
                  <a:pt x="2031425" y="589835"/>
                </a:lnTo>
                <a:lnTo>
                  <a:pt x="2034335" y="589570"/>
                </a:lnTo>
                <a:lnTo>
                  <a:pt x="2037774" y="589305"/>
                </a:lnTo>
                <a:lnTo>
                  <a:pt x="2040948" y="588776"/>
                </a:lnTo>
                <a:lnTo>
                  <a:pt x="2044123" y="587982"/>
                </a:lnTo>
                <a:lnTo>
                  <a:pt x="2047298" y="587188"/>
                </a:lnTo>
                <a:lnTo>
                  <a:pt x="2050208" y="586129"/>
                </a:lnTo>
                <a:lnTo>
                  <a:pt x="2056292" y="583217"/>
                </a:lnTo>
                <a:lnTo>
                  <a:pt x="2062112" y="580040"/>
                </a:lnTo>
                <a:lnTo>
                  <a:pt x="2067668" y="577128"/>
                </a:lnTo>
                <a:lnTo>
                  <a:pt x="2073752" y="574216"/>
                </a:lnTo>
                <a:lnTo>
                  <a:pt x="2079572" y="571303"/>
                </a:lnTo>
                <a:lnTo>
                  <a:pt x="2083805" y="569185"/>
                </a:lnTo>
                <a:lnTo>
                  <a:pt x="2088302" y="567332"/>
                </a:lnTo>
                <a:lnTo>
                  <a:pt x="2092800" y="565214"/>
                </a:lnTo>
                <a:lnTo>
                  <a:pt x="2096768" y="563097"/>
                </a:lnTo>
                <a:lnTo>
                  <a:pt x="2101001" y="560449"/>
                </a:lnTo>
                <a:lnTo>
                  <a:pt x="2104704" y="557802"/>
                </a:lnTo>
                <a:lnTo>
                  <a:pt x="2106292" y="555949"/>
                </a:lnTo>
                <a:lnTo>
                  <a:pt x="2108144" y="554360"/>
                </a:lnTo>
                <a:lnTo>
                  <a:pt x="2109466" y="552242"/>
                </a:lnTo>
                <a:lnTo>
                  <a:pt x="2110789" y="550389"/>
                </a:lnTo>
                <a:lnTo>
                  <a:pt x="2110524" y="544830"/>
                </a:lnTo>
                <a:lnTo>
                  <a:pt x="2110260" y="539270"/>
                </a:lnTo>
                <a:lnTo>
                  <a:pt x="2108937" y="527886"/>
                </a:lnTo>
                <a:lnTo>
                  <a:pt x="2107614" y="517032"/>
                </a:lnTo>
                <a:lnTo>
                  <a:pt x="2107085" y="511473"/>
                </a:lnTo>
                <a:lnTo>
                  <a:pt x="2106556" y="505913"/>
                </a:lnTo>
                <a:close/>
                <a:moveTo>
                  <a:pt x="2412373" y="491882"/>
                </a:moveTo>
                <a:lnTo>
                  <a:pt x="2379834" y="506972"/>
                </a:lnTo>
                <a:lnTo>
                  <a:pt x="2347559" y="522592"/>
                </a:lnTo>
                <a:lnTo>
                  <a:pt x="2345442" y="523651"/>
                </a:lnTo>
                <a:lnTo>
                  <a:pt x="2343326" y="525239"/>
                </a:lnTo>
                <a:lnTo>
                  <a:pt x="2341474" y="526828"/>
                </a:lnTo>
                <a:lnTo>
                  <a:pt x="2339887" y="528416"/>
                </a:lnTo>
                <a:lnTo>
                  <a:pt x="2336448" y="532122"/>
                </a:lnTo>
                <a:lnTo>
                  <a:pt x="2333009" y="535829"/>
                </a:lnTo>
                <a:lnTo>
                  <a:pt x="2335125" y="543506"/>
                </a:lnTo>
                <a:lnTo>
                  <a:pt x="2336448" y="550919"/>
                </a:lnTo>
                <a:lnTo>
                  <a:pt x="2337771" y="558596"/>
                </a:lnTo>
                <a:lnTo>
                  <a:pt x="2339093" y="566009"/>
                </a:lnTo>
                <a:lnTo>
                  <a:pt x="2340416" y="572362"/>
                </a:lnTo>
                <a:lnTo>
                  <a:pt x="2341474" y="578186"/>
                </a:lnTo>
                <a:lnTo>
                  <a:pt x="2342532" y="584011"/>
                </a:lnTo>
                <a:lnTo>
                  <a:pt x="2343855" y="589835"/>
                </a:lnTo>
                <a:lnTo>
                  <a:pt x="2346765" y="604660"/>
                </a:lnTo>
                <a:lnTo>
                  <a:pt x="2350998" y="604660"/>
                </a:lnTo>
                <a:lnTo>
                  <a:pt x="2354966" y="604396"/>
                </a:lnTo>
                <a:lnTo>
                  <a:pt x="2358934" y="603866"/>
                </a:lnTo>
                <a:lnTo>
                  <a:pt x="2362638" y="602807"/>
                </a:lnTo>
                <a:lnTo>
                  <a:pt x="2366606" y="601483"/>
                </a:lnTo>
                <a:lnTo>
                  <a:pt x="2370310" y="599630"/>
                </a:lnTo>
                <a:lnTo>
                  <a:pt x="2374014" y="598042"/>
                </a:lnTo>
                <a:lnTo>
                  <a:pt x="2377453" y="596189"/>
                </a:lnTo>
                <a:lnTo>
                  <a:pt x="2384860" y="592218"/>
                </a:lnTo>
                <a:lnTo>
                  <a:pt x="2392267" y="588776"/>
                </a:lnTo>
                <a:lnTo>
                  <a:pt x="2407347" y="582158"/>
                </a:lnTo>
                <a:lnTo>
                  <a:pt x="2414489" y="578451"/>
                </a:lnTo>
                <a:lnTo>
                  <a:pt x="2421897" y="574745"/>
                </a:lnTo>
                <a:lnTo>
                  <a:pt x="2428775" y="570509"/>
                </a:lnTo>
                <a:lnTo>
                  <a:pt x="2432214" y="568391"/>
                </a:lnTo>
                <a:lnTo>
                  <a:pt x="2435653" y="565744"/>
                </a:lnTo>
                <a:lnTo>
                  <a:pt x="2435389" y="560714"/>
                </a:lnTo>
                <a:lnTo>
                  <a:pt x="2435124" y="555419"/>
                </a:lnTo>
                <a:lnTo>
                  <a:pt x="2434066" y="550389"/>
                </a:lnTo>
                <a:lnTo>
                  <a:pt x="2433272" y="545359"/>
                </a:lnTo>
                <a:lnTo>
                  <a:pt x="2431156" y="535299"/>
                </a:lnTo>
                <a:lnTo>
                  <a:pt x="2428775" y="525239"/>
                </a:lnTo>
                <a:lnTo>
                  <a:pt x="2425600" y="510414"/>
                </a:lnTo>
                <a:lnTo>
                  <a:pt x="2422161" y="495588"/>
                </a:lnTo>
                <a:lnTo>
                  <a:pt x="2412373" y="491882"/>
                </a:lnTo>
                <a:close/>
                <a:moveTo>
                  <a:pt x="2006557" y="489764"/>
                </a:moveTo>
                <a:lnTo>
                  <a:pt x="2000737" y="490823"/>
                </a:lnTo>
                <a:lnTo>
                  <a:pt x="1995446" y="492412"/>
                </a:lnTo>
                <a:lnTo>
                  <a:pt x="1990155" y="494265"/>
                </a:lnTo>
                <a:lnTo>
                  <a:pt x="1985129" y="496647"/>
                </a:lnTo>
                <a:lnTo>
                  <a:pt x="1975076" y="501942"/>
                </a:lnTo>
                <a:lnTo>
                  <a:pt x="1965023" y="506972"/>
                </a:lnTo>
                <a:lnTo>
                  <a:pt x="1956558" y="511208"/>
                </a:lnTo>
                <a:lnTo>
                  <a:pt x="1947828" y="515444"/>
                </a:lnTo>
                <a:lnTo>
                  <a:pt x="1943595" y="517562"/>
                </a:lnTo>
                <a:lnTo>
                  <a:pt x="1939627" y="520209"/>
                </a:lnTo>
                <a:lnTo>
                  <a:pt x="1935659" y="522856"/>
                </a:lnTo>
                <a:lnTo>
                  <a:pt x="1932484" y="526033"/>
                </a:lnTo>
                <a:lnTo>
                  <a:pt x="1931426" y="531858"/>
                </a:lnTo>
                <a:lnTo>
                  <a:pt x="1930632" y="537682"/>
                </a:lnTo>
                <a:lnTo>
                  <a:pt x="1930632" y="544035"/>
                </a:lnTo>
                <a:lnTo>
                  <a:pt x="1931426" y="549860"/>
                </a:lnTo>
                <a:lnTo>
                  <a:pt x="1931955" y="555949"/>
                </a:lnTo>
                <a:lnTo>
                  <a:pt x="1933013" y="561773"/>
                </a:lnTo>
                <a:lnTo>
                  <a:pt x="1934865" y="573686"/>
                </a:lnTo>
                <a:lnTo>
                  <a:pt x="1939627" y="572892"/>
                </a:lnTo>
                <a:lnTo>
                  <a:pt x="1944389" y="571303"/>
                </a:lnTo>
                <a:lnTo>
                  <a:pt x="1949151" y="569450"/>
                </a:lnTo>
                <a:lnTo>
                  <a:pt x="1953648" y="567597"/>
                </a:lnTo>
                <a:lnTo>
                  <a:pt x="1962642" y="563097"/>
                </a:lnTo>
                <a:lnTo>
                  <a:pt x="1971637" y="558596"/>
                </a:lnTo>
                <a:lnTo>
                  <a:pt x="1981954" y="553566"/>
                </a:lnTo>
                <a:lnTo>
                  <a:pt x="1987245" y="551183"/>
                </a:lnTo>
                <a:lnTo>
                  <a:pt x="1992536" y="548536"/>
                </a:lnTo>
                <a:lnTo>
                  <a:pt x="1997827" y="545624"/>
                </a:lnTo>
                <a:lnTo>
                  <a:pt x="2002589" y="542447"/>
                </a:lnTo>
                <a:lnTo>
                  <a:pt x="2006822" y="539005"/>
                </a:lnTo>
                <a:lnTo>
                  <a:pt x="2011055" y="535034"/>
                </a:lnTo>
                <a:lnTo>
                  <a:pt x="2010525" y="525769"/>
                </a:lnTo>
                <a:lnTo>
                  <a:pt x="2010261" y="516503"/>
                </a:lnTo>
                <a:lnTo>
                  <a:pt x="2006557" y="489764"/>
                </a:lnTo>
                <a:close/>
                <a:moveTo>
                  <a:pt x="3019774" y="479704"/>
                </a:moveTo>
                <a:lnTo>
                  <a:pt x="3018186" y="480234"/>
                </a:lnTo>
                <a:lnTo>
                  <a:pt x="3016864" y="480763"/>
                </a:lnTo>
                <a:lnTo>
                  <a:pt x="3010779" y="483675"/>
                </a:lnTo>
                <a:lnTo>
                  <a:pt x="3004959" y="486323"/>
                </a:lnTo>
                <a:lnTo>
                  <a:pt x="2998610" y="488705"/>
                </a:lnTo>
                <a:lnTo>
                  <a:pt x="2992525" y="491353"/>
                </a:lnTo>
                <a:lnTo>
                  <a:pt x="2986705" y="494000"/>
                </a:lnTo>
                <a:lnTo>
                  <a:pt x="2981150" y="497177"/>
                </a:lnTo>
                <a:lnTo>
                  <a:pt x="2978240" y="499030"/>
                </a:lnTo>
                <a:lnTo>
                  <a:pt x="2975330" y="501148"/>
                </a:lnTo>
                <a:lnTo>
                  <a:pt x="2972949" y="503001"/>
                </a:lnTo>
                <a:lnTo>
                  <a:pt x="2970568" y="505384"/>
                </a:lnTo>
                <a:lnTo>
                  <a:pt x="2972420" y="511473"/>
                </a:lnTo>
                <a:lnTo>
                  <a:pt x="2974536" y="517562"/>
                </a:lnTo>
                <a:lnTo>
                  <a:pt x="2976917" y="523386"/>
                </a:lnTo>
                <a:lnTo>
                  <a:pt x="2979298" y="529475"/>
                </a:lnTo>
                <a:lnTo>
                  <a:pt x="2984324" y="541388"/>
                </a:lnTo>
                <a:lnTo>
                  <a:pt x="2989351" y="553301"/>
                </a:lnTo>
                <a:lnTo>
                  <a:pt x="2997552" y="573421"/>
                </a:lnTo>
                <a:lnTo>
                  <a:pt x="3007869" y="598307"/>
                </a:lnTo>
                <a:lnTo>
                  <a:pt x="3011044" y="607043"/>
                </a:lnTo>
                <a:lnTo>
                  <a:pt x="3014483" y="615779"/>
                </a:lnTo>
                <a:lnTo>
                  <a:pt x="3021625" y="632722"/>
                </a:lnTo>
                <a:lnTo>
                  <a:pt x="3028768" y="650195"/>
                </a:lnTo>
                <a:lnTo>
                  <a:pt x="3035646" y="667403"/>
                </a:lnTo>
                <a:lnTo>
                  <a:pt x="3040144" y="676669"/>
                </a:lnTo>
                <a:lnTo>
                  <a:pt x="3044641" y="685405"/>
                </a:lnTo>
                <a:lnTo>
                  <a:pt x="3050726" y="684081"/>
                </a:lnTo>
                <a:lnTo>
                  <a:pt x="3057075" y="682493"/>
                </a:lnTo>
                <a:lnTo>
                  <a:pt x="3062895" y="680375"/>
                </a:lnTo>
                <a:lnTo>
                  <a:pt x="3068979" y="678522"/>
                </a:lnTo>
                <a:lnTo>
                  <a:pt x="3078239" y="674021"/>
                </a:lnTo>
                <a:lnTo>
                  <a:pt x="3087233" y="669521"/>
                </a:lnTo>
                <a:lnTo>
                  <a:pt x="3091730" y="667403"/>
                </a:lnTo>
                <a:lnTo>
                  <a:pt x="3096228" y="664756"/>
                </a:lnTo>
                <a:lnTo>
                  <a:pt x="3100461" y="661844"/>
                </a:lnTo>
                <a:lnTo>
                  <a:pt x="3104164" y="658931"/>
                </a:lnTo>
                <a:lnTo>
                  <a:pt x="3102312" y="652843"/>
                </a:lnTo>
                <a:lnTo>
                  <a:pt x="3099931" y="646489"/>
                </a:lnTo>
                <a:lnTo>
                  <a:pt x="3094640" y="634576"/>
                </a:lnTo>
                <a:lnTo>
                  <a:pt x="3084323" y="610484"/>
                </a:lnTo>
                <a:lnTo>
                  <a:pt x="3070831" y="579775"/>
                </a:lnTo>
                <a:lnTo>
                  <a:pt x="3057868" y="549065"/>
                </a:lnTo>
                <a:lnTo>
                  <a:pt x="3051519" y="535034"/>
                </a:lnTo>
                <a:lnTo>
                  <a:pt x="3045435" y="521003"/>
                </a:lnTo>
                <a:lnTo>
                  <a:pt x="3039350" y="506707"/>
                </a:lnTo>
                <a:lnTo>
                  <a:pt x="3036440" y="499295"/>
                </a:lnTo>
                <a:lnTo>
                  <a:pt x="3034059" y="492412"/>
                </a:lnTo>
                <a:lnTo>
                  <a:pt x="3031149" y="487382"/>
                </a:lnTo>
                <a:lnTo>
                  <a:pt x="3029297" y="484734"/>
                </a:lnTo>
                <a:lnTo>
                  <a:pt x="3027181" y="482616"/>
                </a:lnTo>
                <a:lnTo>
                  <a:pt x="3026123" y="481557"/>
                </a:lnTo>
                <a:lnTo>
                  <a:pt x="3025065" y="480763"/>
                </a:lnTo>
                <a:lnTo>
                  <a:pt x="3024006" y="479969"/>
                </a:lnTo>
                <a:lnTo>
                  <a:pt x="3022419" y="479704"/>
                </a:lnTo>
                <a:lnTo>
                  <a:pt x="3021096" y="479704"/>
                </a:lnTo>
                <a:lnTo>
                  <a:pt x="3019774" y="479704"/>
                </a:lnTo>
                <a:close/>
                <a:moveTo>
                  <a:pt x="2308406" y="473615"/>
                </a:moveTo>
                <a:lnTo>
                  <a:pt x="2305231" y="473880"/>
                </a:lnTo>
                <a:lnTo>
                  <a:pt x="2302057" y="474145"/>
                </a:lnTo>
                <a:lnTo>
                  <a:pt x="2298882" y="474939"/>
                </a:lnTo>
                <a:lnTo>
                  <a:pt x="2295708" y="475733"/>
                </a:lnTo>
                <a:lnTo>
                  <a:pt x="2293062" y="476792"/>
                </a:lnTo>
                <a:lnTo>
                  <a:pt x="2286713" y="479175"/>
                </a:lnTo>
                <a:lnTo>
                  <a:pt x="2281157" y="482352"/>
                </a:lnTo>
                <a:lnTo>
                  <a:pt x="2275337" y="484999"/>
                </a:lnTo>
                <a:lnTo>
                  <a:pt x="2269517" y="488176"/>
                </a:lnTo>
                <a:lnTo>
                  <a:pt x="2263962" y="490823"/>
                </a:lnTo>
                <a:lnTo>
                  <a:pt x="2259200" y="492941"/>
                </a:lnTo>
                <a:lnTo>
                  <a:pt x="2254438" y="495059"/>
                </a:lnTo>
                <a:lnTo>
                  <a:pt x="2249676" y="497177"/>
                </a:lnTo>
                <a:lnTo>
                  <a:pt x="2245179" y="499295"/>
                </a:lnTo>
                <a:lnTo>
                  <a:pt x="2240682" y="501942"/>
                </a:lnTo>
                <a:lnTo>
                  <a:pt x="2236184" y="504590"/>
                </a:lnTo>
                <a:lnTo>
                  <a:pt x="2234068" y="506178"/>
                </a:lnTo>
                <a:lnTo>
                  <a:pt x="2232216" y="507766"/>
                </a:lnTo>
                <a:lnTo>
                  <a:pt x="2230629" y="509884"/>
                </a:lnTo>
                <a:lnTo>
                  <a:pt x="2228777" y="511737"/>
                </a:lnTo>
                <a:lnTo>
                  <a:pt x="2228513" y="514914"/>
                </a:lnTo>
                <a:lnTo>
                  <a:pt x="2228513" y="517826"/>
                </a:lnTo>
                <a:lnTo>
                  <a:pt x="2228513" y="524180"/>
                </a:lnTo>
                <a:lnTo>
                  <a:pt x="2229306" y="530004"/>
                </a:lnTo>
                <a:lnTo>
                  <a:pt x="2230100" y="536093"/>
                </a:lnTo>
                <a:lnTo>
                  <a:pt x="2232745" y="548271"/>
                </a:lnTo>
                <a:lnTo>
                  <a:pt x="2233539" y="554360"/>
                </a:lnTo>
                <a:lnTo>
                  <a:pt x="2234333" y="560449"/>
                </a:lnTo>
                <a:lnTo>
                  <a:pt x="2238830" y="560449"/>
                </a:lnTo>
                <a:lnTo>
                  <a:pt x="2243063" y="560184"/>
                </a:lnTo>
                <a:lnTo>
                  <a:pt x="2247295" y="559125"/>
                </a:lnTo>
                <a:lnTo>
                  <a:pt x="2251528" y="557802"/>
                </a:lnTo>
                <a:lnTo>
                  <a:pt x="2255496" y="555949"/>
                </a:lnTo>
                <a:lnTo>
                  <a:pt x="2259729" y="554360"/>
                </a:lnTo>
                <a:lnTo>
                  <a:pt x="2267401" y="550654"/>
                </a:lnTo>
                <a:lnTo>
                  <a:pt x="2295443" y="537152"/>
                </a:lnTo>
                <a:lnTo>
                  <a:pt x="2301263" y="534505"/>
                </a:lnTo>
                <a:lnTo>
                  <a:pt x="2307348" y="531328"/>
                </a:lnTo>
                <a:lnTo>
                  <a:pt x="2309993" y="529740"/>
                </a:lnTo>
                <a:lnTo>
                  <a:pt x="2312903" y="527886"/>
                </a:lnTo>
                <a:lnTo>
                  <a:pt x="2315284" y="525769"/>
                </a:lnTo>
                <a:lnTo>
                  <a:pt x="2317400" y="522856"/>
                </a:lnTo>
                <a:lnTo>
                  <a:pt x="2318194" y="519415"/>
                </a:lnTo>
                <a:lnTo>
                  <a:pt x="2318459" y="515709"/>
                </a:lnTo>
                <a:lnTo>
                  <a:pt x="2318459" y="511737"/>
                </a:lnTo>
                <a:lnTo>
                  <a:pt x="2318194" y="508031"/>
                </a:lnTo>
                <a:lnTo>
                  <a:pt x="2316871" y="500618"/>
                </a:lnTo>
                <a:lnTo>
                  <a:pt x="2316078" y="492941"/>
                </a:lnTo>
                <a:lnTo>
                  <a:pt x="2313697" y="483411"/>
                </a:lnTo>
                <a:lnTo>
                  <a:pt x="2311845" y="473880"/>
                </a:lnTo>
                <a:lnTo>
                  <a:pt x="2308406" y="473615"/>
                </a:lnTo>
                <a:close/>
                <a:moveTo>
                  <a:pt x="2199677" y="457466"/>
                </a:moveTo>
                <a:lnTo>
                  <a:pt x="2193592" y="459319"/>
                </a:lnTo>
                <a:lnTo>
                  <a:pt x="2187243" y="461437"/>
                </a:lnTo>
                <a:lnTo>
                  <a:pt x="2181159" y="464085"/>
                </a:lnTo>
                <a:lnTo>
                  <a:pt x="2175339" y="466997"/>
                </a:lnTo>
                <a:lnTo>
                  <a:pt x="2163434" y="472821"/>
                </a:lnTo>
                <a:lnTo>
                  <a:pt x="2157614" y="475733"/>
                </a:lnTo>
                <a:lnTo>
                  <a:pt x="2151794" y="478645"/>
                </a:lnTo>
                <a:lnTo>
                  <a:pt x="2142270" y="483146"/>
                </a:lnTo>
                <a:lnTo>
                  <a:pt x="2137508" y="485264"/>
                </a:lnTo>
                <a:lnTo>
                  <a:pt x="2132746" y="487911"/>
                </a:lnTo>
                <a:lnTo>
                  <a:pt x="2130895" y="489235"/>
                </a:lnTo>
                <a:lnTo>
                  <a:pt x="2128778" y="491088"/>
                </a:lnTo>
                <a:lnTo>
                  <a:pt x="2126926" y="492676"/>
                </a:lnTo>
                <a:lnTo>
                  <a:pt x="2125075" y="494530"/>
                </a:lnTo>
                <a:lnTo>
                  <a:pt x="2123487" y="496647"/>
                </a:lnTo>
                <a:lnTo>
                  <a:pt x="2122429" y="498765"/>
                </a:lnTo>
                <a:lnTo>
                  <a:pt x="2121371" y="501413"/>
                </a:lnTo>
                <a:lnTo>
                  <a:pt x="2120313" y="504060"/>
                </a:lnTo>
                <a:lnTo>
                  <a:pt x="2121635" y="509090"/>
                </a:lnTo>
                <a:lnTo>
                  <a:pt x="2122429" y="514120"/>
                </a:lnTo>
                <a:lnTo>
                  <a:pt x="2123752" y="524710"/>
                </a:lnTo>
                <a:lnTo>
                  <a:pt x="2124281" y="530004"/>
                </a:lnTo>
                <a:lnTo>
                  <a:pt x="2125339" y="535034"/>
                </a:lnTo>
                <a:lnTo>
                  <a:pt x="2126662" y="540064"/>
                </a:lnTo>
                <a:lnTo>
                  <a:pt x="2128249" y="545094"/>
                </a:lnTo>
                <a:lnTo>
                  <a:pt x="2132217" y="544300"/>
                </a:lnTo>
                <a:lnTo>
                  <a:pt x="2136186" y="543241"/>
                </a:lnTo>
                <a:lnTo>
                  <a:pt x="2143593" y="540329"/>
                </a:lnTo>
                <a:lnTo>
                  <a:pt x="2151265" y="536888"/>
                </a:lnTo>
                <a:lnTo>
                  <a:pt x="2158408" y="533711"/>
                </a:lnTo>
                <a:lnTo>
                  <a:pt x="2173487" y="526033"/>
                </a:lnTo>
                <a:lnTo>
                  <a:pt x="2180629" y="522592"/>
                </a:lnTo>
                <a:lnTo>
                  <a:pt x="2188037" y="519415"/>
                </a:lnTo>
                <a:lnTo>
                  <a:pt x="2192799" y="517032"/>
                </a:lnTo>
                <a:lnTo>
                  <a:pt x="2197296" y="514650"/>
                </a:lnTo>
                <a:lnTo>
                  <a:pt x="2199148" y="513061"/>
                </a:lnTo>
                <a:lnTo>
                  <a:pt x="2201000" y="511473"/>
                </a:lnTo>
                <a:lnTo>
                  <a:pt x="2203116" y="509355"/>
                </a:lnTo>
                <a:lnTo>
                  <a:pt x="2204439" y="507766"/>
                </a:lnTo>
                <a:lnTo>
                  <a:pt x="2205761" y="505913"/>
                </a:lnTo>
                <a:lnTo>
                  <a:pt x="2207084" y="503531"/>
                </a:lnTo>
                <a:lnTo>
                  <a:pt x="2207878" y="501413"/>
                </a:lnTo>
                <a:lnTo>
                  <a:pt x="2208407" y="499030"/>
                </a:lnTo>
                <a:lnTo>
                  <a:pt x="2208407" y="496912"/>
                </a:lnTo>
                <a:lnTo>
                  <a:pt x="2208142" y="494265"/>
                </a:lnTo>
                <a:lnTo>
                  <a:pt x="2207613" y="491882"/>
                </a:lnTo>
                <a:lnTo>
                  <a:pt x="2206026" y="488970"/>
                </a:lnTo>
                <a:lnTo>
                  <a:pt x="2205232" y="481293"/>
                </a:lnTo>
                <a:lnTo>
                  <a:pt x="2204174" y="473086"/>
                </a:lnTo>
                <a:lnTo>
                  <a:pt x="2203381" y="469115"/>
                </a:lnTo>
                <a:lnTo>
                  <a:pt x="2202587" y="465144"/>
                </a:lnTo>
                <a:lnTo>
                  <a:pt x="2201264" y="461173"/>
                </a:lnTo>
                <a:lnTo>
                  <a:pt x="2199677" y="457466"/>
                </a:lnTo>
                <a:close/>
                <a:moveTo>
                  <a:pt x="2098884" y="444759"/>
                </a:moveTo>
                <a:lnTo>
                  <a:pt x="2095445" y="445288"/>
                </a:lnTo>
                <a:lnTo>
                  <a:pt x="2091742" y="445818"/>
                </a:lnTo>
                <a:lnTo>
                  <a:pt x="2088567" y="446612"/>
                </a:lnTo>
                <a:lnTo>
                  <a:pt x="2085128" y="447406"/>
                </a:lnTo>
                <a:lnTo>
                  <a:pt x="2078779" y="450054"/>
                </a:lnTo>
                <a:lnTo>
                  <a:pt x="2072165" y="453230"/>
                </a:lnTo>
                <a:lnTo>
                  <a:pt x="2059996" y="459849"/>
                </a:lnTo>
                <a:lnTo>
                  <a:pt x="2053382" y="463290"/>
                </a:lnTo>
                <a:lnTo>
                  <a:pt x="2047298" y="465938"/>
                </a:lnTo>
                <a:lnTo>
                  <a:pt x="2043594" y="468056"/>
                </a:lnTo>
                <a:lnTo>
                  <a:pt x="2039890" y="469644"/>
                </a:lnTo>
                <a:lnTo>
                  <a:pt x="2036451" y="471762"/>
                </a:lnTo>
                <a:lnTo>
                  <a:pt x="2032747" y="473615"/>
                </a:lnTo>
                <a:lnTo>
                  <a:pt x="2029308" y="475733"/>
                </a:lnTo>
                <a:lnTo>
                  <a:pt x="2026663" y="478381"/>
                </a:lnTo>
                <a:lnTo>
                  <a:pt x="2025076" y="479704"/>
                </a:lnTo>
                <a:lnTo>
                  <a:pt x="2024017" y="481557"/>
                </a:lnTo>
                <a:lnTo>
                  <a:pt x="2023224" y="483146"/>
                </a:lnTo>
                <a:lnTo>
                  <a:pt x="2022430" y="484999"/>
                </a:lnTo>
                <a:lnTo>
                  <a:pt x="2022695" y="496383"/>
                </a:lnTo>
                <a:lnTo>
                  <a:pt x="2022695" y="501942"/>
                </a:lnTo>
                <a:lnTo>
                  <a:pt x="2023224" y="507502"/>
                </a:lnTo>
                <a:lnTo>
                  <a:pt x="2023753" y="512796"/>
                </a:lnTo>
                <a:lnTo>
                  <a:pt x="2024547" y="518356"/>
                </a:lnTo>
                <a:lnTo>
                  <a:pt x="2025605" y="523651"/>
                </a:lnTo>
                <a:lnTo>
                  <a:pt x="2027457" y="529210"/>
                </a:lnTo>
                <a:lnTo>
                  <a:pt x="2034335" y="526828"/>
                </a:lnTo>
                <a:lnTo>
                  <a:pt x="2041478" y="524445"/>
                </a:lnTo>
                <a:lnTo>
                  <a:pt x="2048091" y="521268"/>
                </a:lnTo>
                <a:lnTo>
                  <a:pt x="2054969" y="518091"/>
                </a:lnTo>
                <a:lnTo>
                  <a:pt x="2067932" y="511473"/>
                </a:lnTo>
                <a:lnTo>
                  <a:pt x="2074546" y="508031"/>
                </a:lnTo>
                <a:lnTo>
                  <a:pt x="2081160" y="504590"/>
                </a:lnTo>
                <a:lnTo>
                  <a:pt x="2087244" y="501677"/>
                </a:lnTo>
                <a:lnTo>
                  <a:pt x="2093593" y="498236"/>
                </a:lnTo>
                <a:lnTo>
                  <a:pt x="2096503" y="496647"/>
                </a:lnTo>
                <a:lnTo>
                  <a:pt x="2099149" y="494265"/>
                </a:lnTo>
                <a:lnTo>
                  <a:pt x="2101530" y="491882"/>
                </a:lnTo>
                <a:lnTo>
                  <a:pt x="2103646" y="488970"/>
                </a:lnTo>
                <a:lnTo>
                  <a:pt x="2103911" y="483411"/>
                </a:lnTo>
                <a:lnTo>
                  <a:pt x="2103646" y="477851"/>
                </a:lnTo>
                <a:lnTo>
                  <a:pt x="2103117" y="472292"/>
                </a:lnTo>
                <a:lnTo>
                  <a:pt x="2102324" y="466997"/>
                </a:lnTo>
                <a:lnTo>
                  <a:pt x="2100472" y="455613"/>
                </a:lnTo>
                <a:lnTo>
                  <a:pt x="2098884" y="444759"/>
                </a:lnTo>
                <a:close/>
                <a:moveTo>
                  <a:pt x="2412637" y="422521"/>
                </a:moveTo>
                <a:lnTo>
                  <a:pt x="2406553" y="424109"/>
                </a:lnTo>
                <a:lnTo>
                  <a:pt x="2400204" y="425963"/>
                </a:lnTo>
                <a:lnTo>
                  <a:pt x="2394119" y="428080"/>
                </a:lnTo>
                <a:lnTo>
                  <a:pt x="2388299" y="430728"/>
                </a:lnTo>
                <a:lnTo>
                  <a:pt x="2376395" y="436287"/>
                </a:lnTo>
                <a:lnTo>
                  <a:pt x="2364754" y="441847"/>
                </a:lnTo>
                <a:lnTo>
                  <a:pt x="2354966" y="446612"/>
                </a:lnTo>
                <a:lnTo>
                  <a:pt x="2345442" y="451377"/>
                </a:lnTo>
                <a:lnTo>
                  <a:pt x="2340681" y="454025"/>
                </a:lnTo>
                <a:lnTo>
                  <a:pt x="2336183" y="456672"/>
                </a:lnTo>
                <a:lnTo>
                  <a:pt x="2331951" y="460114"/>
                </a:lnTo>
                <a:lnTo>
                  <a:pt x="2327982" y="463820"/>
                </a:lnTo>
                <a:lnTo>
                  <a:pt x="2328511" y="469909"/>
                </a:lnTo>
                <a:lnTo>
                  <a:pt x="2329305" y="475733"/>
                </a:lnTo>
                <a:lnTo>
                  <a:pt x="2331421" y="487646"/>
                </a:lnTo>
                <a:lnTo>
                  <a:pt x="2333538" y="499295"/>
                </a:lnTo>
                <a:lnTo>
                  <a:pt x="2334331" y="505384"/>
                </a:lnTo>
                <a:lnTo>
                  <a:pt x="2335390" y="511473"/>
                </a:lnTo>
                <a:lnTo>
                  <a:pt x="2338829" y="511737"/>
                </a:lnTo>
                <a:lnTo>
                  <a:pt x="2342532" y="511737"/>
                </a:lnTo>
                <a:lnTo>
                  <a:pt x="2346236" y="511473"/>
                </a:lnTo>
                <a:lnTo>
                  <a:pt x="2349675" y="510679"/>
                </a:lnTo>
                <a:lnTo>
                  <a:pt x="2353114" y="509355"/>
                </a:lnTo>
                <a:lnTo>
                  <a:pt x="2356553" y="508031"/>
                </a:lnTo>
                <a:lnTo>
                  <a:pt x="2359993" y="506443"/>
                </a:lnTo>
                <a:lnTo>
                  <a:pt x="2363167" y="504590"/>
                </a:lnTo>
                <a:lnTo>
                  <a:pt x="2387241" y="493471"/>
                </a:lnTo>
                <a:lnTo>
                  <a:pt x="2411050" y="482087"/>
                </a:lnTo>
                <a:lnTo>
                  <a:pt x="2416606" y="477322"/>
                </a:lnTo>
                <a:lnTo>
                  <a:pt x="2422426" y="472556"/>
                </a:lnTo>
                <a:lnTo>
                  <a:pt x="2422426" y="467526"/>
                </a:lnTo>
                <a:lnTo>
                  <a:pt x="2421897" y="462496"/>
                </a:lnTo>
                <a:lnTo>
                  <a:pt x="2421103" y="457731"/>
                </a:lnTo>
                <a:lnTo>
                  <a:pt x="2420045" y="452701"/>
                </a:lnTo>
                <a:lnTo>
                  <a:pt x="2417664" y="442641"/>
                </a:lnTo>
                <a:lnTo>
                  <a:pt x="2415283" y="432846"/>
                </a:lnTo>
                <a:lnTo>
                  <a:pt x="2412637" y="422521"/>
                </a:lnTo>
                <a:close/>
                <a:moveTo>
                  <a:pt x="2299676" y="410078"/>
                </a:moveTo>
                <a:lnTo>
                  <a:pt x="2296237" y="410608"/>
                </a:lnTo>
                <a:lnTo>
                  <a:pt x="2293062" y="411402"/>
                </a:lnTo>
                <a:lnTo>
                  <a:pt x="2286184" y="413255"/>
                </a:lnTo>
                <a:lnTo>
                  <a:pt x="2280099" y="415903"/>
                </a:lnTo>
                <a:lnTo>
                  <a:pt x="2273750" y="418550"/>
                </a:lnTo>
                <a:lnTo>
                  <a:pt x="2261581" y="424904"/>
                </a:lnTo>
                <a:lnTo>
                  <a:pt x="2255496" y="427816"/>
                </a:lnTo>
                <a:lnTo>
                  <a:pt x="2248883" y="430728"/>
                </a:lnTo>
                <a:lnTo>
                  <a:pt x="2240153" y="434964"/>
                </a:lnTo>
                <a:lnTo>
                  <a:pt x="2235655" y="436817"/>
                </a:lnTo>
                <a:lnTo>
                  <a:pt x="2231158" y="439464"/>
                </a:lnTo>
                <a:lnTo>
                  <a:pt x="2227190" y="442112"/>
                </a:lnTo>
                <a:lnTo>
                  <a:pt x="2225073" y="443700"/>
                </a:lnTo>
                <a:lnTo>
                  <a:pt x="2223486" y="445288"/>
                </a:lnTo>
                <a:lnTo>
                  <a:pt x="2221899" y="447142"/>
                </a:lnTo>
                <a:lnTo>
                  <a:pt x="2220312" y="449259"/>
                </a:lnTo>
                <a:lnTo>
                  <a:pt x="2219253" y="451377"/>
                </a:lnTo>
                <a:lnTo>
                  <a:pt x="2218195" y="454025"/>
                </a:lnTo>
                <a:lnTo>
                  <a:pt x="2217666" y="454554"/>
                </a:lnTo>
                <a:lnTo>
                  <a:pt x="2216872" y="455348"/>
                </a:lnTo>
                <a:lnTo>
                  <a:pt x="2218460" y="460378"/>
                </a:lnTo>
                <a:lnTo>
                  <a:pt x="2219518" y="465408"/>
                </a:lnTo>
                <a:lnTo>
                  <a:pt x="2221634" y="475733"/>
                </a:lnTo>
                <a:lnTo>
                  <a:pt x="2223222" y="486323"/>
                </a:lnTo>
                <a:lnTo>
                  <a:pt x="2224280" y="491617"/>
                </a:lnTo>
                <a:lnTo>
                  <a:pt x="2225867" y="496647"/>
                </a:lnTo>
                <a:lnTo>
                  <a:pt x="2229306" y="496118"/>
                </a:lnTo>
                <a:lnTo>
                  <a:pt x="2233274" y="495059"/>
                </a:lnTo>
                <a:lnTo>
                  <a:pt x="2236978" y="494265"/>
                </a:lnTo>
                <a:lnTo>
                  <a:pt x="2240682" y="492941"/>
                </a:lnTo>
                <a:lnTo>
                  <a:pt x="2247825" y="490029"/>
                </a:lnTo>
                <a:lnTo>
                  <a:pt x="2254967" y="487117"/>
                </a:lnTo>
                <a:lnTo>
                  <a:pt x="2268988" y="479704"/>
                </a:lnTo>
                <a:lnTo>
                  <a:pt x="2275602" y="476527"/>
                </a:lnTo>
                <a:lnTo>
                  <a:pt x="2282745" y="473351"/>
                </a:lnTo>
                <a:lnTo>
                  <a:pt x="2286184" y="471233"/>
                </a:lnTo>
                <a:lnTo>
                  <a:pt x="2290152" y="469644"/>
                </a:lnTo>
                <a:lnTo>
                  <a:pt x="2294120" y="467791"/>
                </a:lnTo>
                <a:lnTo>
                  <a:pt x="2297824" y="465673"/>
                </a:lnTo>
                <a:lnTo>
                  <a:pt x="2299411" y="464614"/>
                </a:lnTo>
                <a:lnTo>
                  <a:pt x="2300999" y="463555"/>
                </a:lnTo>
                <a:lnTo>
                  <a:pt x="2302850" y="462232"/>
                </a:lnTo>
                <a:lnTo>
                  <a:pt x="2303909" y="460643"/>
                </a:lnTo>
                <a:lnTo>
                  <a:pt x="2304967" y="459055"/>
                </a:lnTo>
                <a:lnTo>
                  <a:pt x="2305760" y="456937"/>
                </a:lnTo>
                <a:lnTo>
                  <a:pt x="2306025" y="455084"/>
                </a:lnTo>
                <a:lnTo>
                  <a:pt x="2306554" y="452966"/>
                </a:lnTo>
                <a:lnTo>
                  <a:pt x="2306554" y="447406"/>
                </a:lnTo>
                <a:lnTo>
                  <a:pt x="2305760" y="441847"/>
                </a:lnTo>
                <a:lnTo>
                  <a:pt x="2305231" y="436552"/>
                </a:lnTo>
                <a:lnTo>
                  <a:pt x="2304173" y="431257"/>
                </a:lnTo>
                <a:lnTo>
                  <a:pt x="2302057" y="420668"/>
                </a:lnTo>
                <a:lnTo>
                  <a:pt x="2299676" y="410078"/>
                </a:lnTo>
                <a:close/>
                <a:moveTo>
                  <a:pt x="2192005" y="398165"/>
                </a:moveTo>
                <a:lnTo>
                  <a:pt x="2187243" y="398959"/>
                </a:lnTo>
                <a:lnTo>
                  <a:pt x="2183010" y="400283"/>
                </a:lnTo>
                <a:lnTo>
                  <a:pt x="2178513" y="401607"/>
                </a:lnTo>
                <a:lnTo>
                  <a:pt x="2174280" y="403195"/>
                </a:lnTo>
                <a:lnTo>
                  <a:pt x="2169783" y="405313"/>
                </a:lnTo>
                <a:lnTo>
                  <a:pt x="2165550" y="407166"/>
                </a:lnTo>
                <a:lnTo>
                  <a:pt x="2157349" y="411667"/>
                </a:lnTo>
                <a:lnTo>
                  <a:pt x="2151794" y="414579"/>
                </a:lnTo>
                <a:lnTo>
                  <a:pt x="2146238" y="417226"/>
                </a:lnTo>
                <a:lnTo>
                  <a:pt x="2134598" y="422256"/>
                </a:lnTo>
                <a:lnTo>
                  <a:pt x="2129307" y="425168"/>
                </a:lnTo>
                <a:lnTo>
                  <a:pt x="2126662" y="426757"/>
                </a:lnTo>
                <a:lnTo>
                  <a:pt x="2124016" y="428345"/>
                </a:lnTo>
                <a:lnTo>
                  <a:pt x="2121900" y="430463"/>
                </a:lnTo>
                <a:lnTo>
                  <a:pt x="2119519" y="432316"/>
                </a:lnTo>
                <a:lnTo>
                  <a:pt x="2117403" y="434699"/>
                </a:lnTo>
                <a:lnTo>
                  <a:pt x="2115286" y="436817"/>
                </a:lnTo>
                <a:lnTo>
                  <a:pt x="2115022" y="442376"/>
                </a:lnTo>
                <a:lnTo>
                  <a:pt x="2115022" y="448200"/>
                </a:lnTo>
                <a:lnTo>
                  <a:pt x="2115286" y="453760"/>
                </a:lnTo>
                <a:lnTo>
                  <a:pt x="2115551" y="459319"/>
                </a:lnTo>
                <a:lnTo>
                  <a:pt x="2116080" y="464879"/>
                </a:lnTo>
                <a:lnTo>
                  <a:pt x="2117138" y="470174"/>
                </a:lnTo>
                <a:lnTo>
                  <a:pt x="2118196" y="475733"/>
                </a:lnTo>
                <a:lnTo>
                  <a:pt x="2119519" y="481293"/>
                </a:lnTo>
                <a:lnTo>
                  <a:pt x="2121635" y="481557"/>
                </a:lnTo>
                <a:lnTo>
                  <a:pt x="2123487" y="481822"/>
                </a:lnTo>
                <a:lnTo>
                  <a:pt x="2125075" y="481822"/>
                </a:lnTo>
                <a:lnTo>
                  <a:pt x="2127191" y="481557"/>
                </a:lnTo>
                <a:lnTo>
                  <a:pt x="2130895" y="480498"/>
                </a:lnTo>
                <a:lnTo>
                  <a:pt x="2134334" y="478910"/>
                </a:lnTo>
                <a:lnTo>
                  <a:pt x="2137773" y="477322"/>
                </a:lnTo>
                <a:lnTo>
                  <a:pt x="2141212" y="475204"/>
                </a:lnTo>
                <a:lnTo>
                  <a:pt x="2144651" y="473615"/>
                </a:lnTo>
                <a:lnTo>
                  <a:pt x="2148090" y="472292"/>
                </a:lnTo>
                <a:lnTo>
                  <a:pt x="2154175" y="468850"/>
                </a:lnTo>
                <a:lnTo>
                  <a:pt x="2160524" y="465938"/>
                </a:lnTo>
                <a:lnTo>
                  <a:pt x="2173487" y="460114"/>
                </a:lnTo>
                <a:lnTo>
                  <a:pt x="2179571" y="456937"/>
                </a:lnTo>
                <a:lnTo>
                  <a:pt x="2185656" y="453760"/>
                </a:lnTo>
                <a:lnTo>
                  <a:pt x="2191211" y="450054"/>
                </a:lnTo>
                <a:lnTo>
                  <a:pt x="2194121" y="447936"/>
                </a:lnTo>
                <a:lnTo>
                  <a:pt x="2196502" y="445553"/>
                </a:lnTo>
                <a:lnTo>
                  <a:pt x="2197296" y="439729"/>
                </a:lnTo>
                <a:lnTo>
                  <a:pt x="2197561" y="433640"/>
                </a:lnTo>
                <a:lnTo>
                  <a:pt x="2197296" y="427551"/>
                </a:lnTo>
                <a:lnTo>
                  <a:pt x="2196502" y="421727"/>
                </a:lnTo>
                <a:lnTo>
                  <a:pt x="2195709" y="415903"/>
                </a:lnTo>
                <a:lnTo>
                  <a:pt x="2194915" y="410078"/>
                </a:lnTo>
                <a:lnTo>
                  <a:pt x="2193592" y="403989"/>
                </a:lnTo>
                <a:lnTo>
                  <a:pt x="2192005" y="398165"/>
                </a:lnTo>
                <a:close/>
                <a:moveTo>
                  <a:pt x="2388035" y="362955"/>
                </a:moveTo>
                <a:lnTo>
                  <a:pt x="2379040" y="367456"/>
                </a:lnTo>
                <a:lnTo>
                  <a:pt x="2370045" y="371956"/>
                </a:lnTo>
                <a:lnTo>
                  <a:pt x="2351792" y="380163"/>
                </a:lnTo>
                <a:lnTo>
                  <a:pt x="2342532" y="384663"/>
                </a:lnTo>
                <a:lnTo>
                  <a:pt x="2333802" y="389429"/>
                </a:lnTo>
                <a:lnTo>
                  <a:pt x="2325072" y="394459"/>
                </a:lnTo>
                <a:lnTo>
                  <a:pt x="2316871" y="400283"/>
                </a:lnTo>
                <a:lnTo>
                  <a:pt x="2317400" y="412461"/>
                </a:lnTo>
                <a:lnTo>
                  <a:pt x="2318194" y="418550"/>
                </a:lnTo>
                <a:lnTo>
                  <a:pt x="2318988" y="424904"/>
                </a:lnTo>
                <a:lnTo>
                  <a:pt x="2322162" y="436817"/>
                </a:lnTo>
                <a:lnTo>
                  <a:pt x="2325866" y="448995"/>
                </a:lnTo>
                <a:lnTo>
                  <a:pt x="2332215" y="447406"/>
                </a:lnTo>
                <a:lnTo>
                  <a:pt x="2338300" y="445553"/>
                </a:lnTo>
                <a:lnTo>
                  <a:pt x="2344120" y="443435"/>
                </a:lnTo>
                <a:lnTo>
                  <a:pt x="2350204" y="440788"/>
                </a:lnTo>
                <a:lnTo>
                  <a:pt x="2361580" y="435228"/>
                </a:lnTo>
                <a:lnTo>
                  <a:pt x="2367400" y="432316"/>
                </a:lnTo>
                <a:lnTo>
                  <a:pt x="2373484" y="429669"/>
                </a:lnTo>
                <a:lnTo>
                  <a:pt x="2383537" y="424904"/>
                </a:lnTo>
                <a:lnTo>
                  <a:pt x="2388564" y="422521"/>
                </a:lnTo>
                <a:lnTo>
                  <a:pt x="2393326" y="420138"/>
                </a:lnTo>
                <a:lnTo>
                  <a:pt x="2398087" y="416961"/>
                </a:lnTo>
                <a:lnTo>
                  <a:pt x="2402585" y="413520"/>
                </a:lnTo>
                <a:lnTo>
                  <a:pt x="2404437" y="411931"/>
                </a:lnTo>
                <a:lnTo>
                  <a:pt x="2406553" y="410078"/>
                </a:lnTo>
                <a:lnTo>
                  <a:pt x="2408405" y="407696"/>
                </a:lnTo>
                <a:lnTo>
                  <a:pt x="2409992" y="405578"/>
                </a:lnTo>
                <a:lnTo>
                  <a:pt x="2407082" y="394724"/>
                </a:lnTo>
                <a:lnTo>
                  <a:pt x="2404437" y="384134"/>
                </a:lnTo>
                <a:lnTo>
                  <a:pt x="2399939" y="362955"/>
                </a:lnTo>
                <a:lnTo>
                  <a:pt x="2388035" y="362955"/>
                </a:lnTo>
                <a:close/>
                <a:moveTo>
                  <a:pt x="2288300" y="349718"/>
                </a:moveTo>
                <a:lnTo>
                  <a:pt x="2270840" y="354483"/>
                </a:lnTo>
                <a:lnTo>
                  <a:pt x="2259729" y="361102"/>
                </a:lnTo>
                <a:lnTo>
                  <a:pt x="2250205" y="365602"/>
                </a:lnTo>
                <a:lnTo>
                  <a:pt x="2240682" y="370103"/>
                </a:lnTo>
                <a:lnTo>
                  <a:pt x="2231158" y="374868"/>
                </a:lnTo>
                <a:lnTo>
                  <a:pt x="2221370" y="379104"/>
                </a:lnTo>
                <a:lnTo>
                  <a:pt x="2214492" y="384928"/>
                </a:lnTo>
                <a:lnTo>
                  <a:pt x="2208407" y="391282"/>
                </a:lnTo>
                <a:lnTo>
                  <a:pt x="2210259" y="402136"/>
                </a:lnTo>
                <a:lnTo>
                  <a:pt x="2212111" y="413255"/>
                </a:lnTo>
                <a:lnTo>
                  <a:pt x="2213962" y="424374"/>
                </a:lnTo>
                <a:lnTo>
                  <a:pt x="2215021" y="429669"/>
                </a:lnTo>
                <a:lnTo>
                  <a:pt x="2216872" y="434964"/>
                </a:lnTo>
                <a:lnTo>
                  <a:pt x="2226925" y="433905"/>
                </a:lnTo>
                <a:lnTo>
                  <a:pt x="2252586" y="420933"/>
                </a:lnTo>
                <a:lnTo>
                  <a:pt x="2278777" y="408225"/>
                </a:lnTo>
                <a:lnTo>
                  <a:pt x="2284067" y="405578"/>
                </a:lnTo>
                <a:lnTo>
                  <a:pt x="2286448" y="403989"/>
                </a:lnTo>
                <a:lnTo>
                  <a:pt x="2289094" y="402401"/>
                </a:lnTo>
                <a:lnTo>
                  <a:pt x="2291210" y="400548"/>
                </a:lnTo>
                <a:lnTo>
                  <a:pt x="2293591" y="398165"/>
                </a:lnTo>
                <a:lnTo>
                  <a:pt x="2295443" y="396047"/>
                </a:lnTo>
                <a:lnTo>
                  <a:pt x="2297295" y="393400"/>
                </a:lnTo>
                <a:lnTo>
                  <a:pt x="2295443" y="382546"/>
                </a:lnTo>
                <a:lnTo>
                  <a:pt x="2293327" y="371691"/>
                </a:lnTo>
                <a:lnTo>
                  <a:pt x="2290946" y="360572"/>
                </a:lnTo>
                <a:lnTo>
                  <a:pt x="2288300" y="349718"/>
                </a:lnTo>
                <a:close/>
                <a:moveTo>
                  <a:pt x="2381421" y="301006"/>
                </a:moveTo>
                <a:lnTo>
                  <a:pt x="2371633" y="305772"/>
                </a:lnTo>
                <a:lnTo>
                  <a:pt x="2361844" y="310537"/>
                </a:lnTo>
                <a:lnTo>
                  <a:pt x="2351792" y="315038"/>
                </a:lnTo>
                <a:lnTo>
                  <a:pt x="2341739" y="319803"/>
                </a:lnTo>
                <a:lnTo>
                  <a:pt x="2331951" y="324833"/>
                </a:lnTo>
                <a:lnTo>
                  <a:pt x="2322427" y="330128"/>
                </a:lnTo>
                <a:lnTo>
                  <a:pt x="2317665" y="332775"/>
                </a:lnTo>
                <a:lnTo>
                  <a:pt x="2313168" y="335952"/>
                </a:lnTo>
                <a:lnTo>
                  <a:pt x="2308670" y="339129"/>
                </a:lnTo>
                <a:lnTo>
                  <a:pt x="2304438" y="342305"/>
                </a:lnTo>
                <a:lnTo>
                  <a:pt x="2306025" y="353954"/>
                </a:lnTo>
                <a:lnTo>
                  <a:pt x="2308141" y="365338"/>
                </a:lnTo>
                <a:lnTo>
                  <a:pt x="2309199" y="370897"/>
                </a:lnTo>
                <a:lnTo>
                  <a:pt x="2310522" y="376721"/>
                </a:lnTo>
                <a:lnTo>
                  <a:pt x="2312110" y="382281"/>
                </a:lnTo>
                <a:lnTo>
                  <a:pt x="2313961" y="387576"/>
                </a:lnTo>
                <a:lnTo>
                  <a:pt x="2318723" y="386781"/>
                </a:lnTo>
                <a:lnTo>
                  <a:pt x="2323750" y="385193"/>
                </a:lnTo>
                <a:lnTo>
                  <a:pt x="2328511" y="383340"/>
                </a:lnTo>
                <a:lnTo>
                  <a:pt x="2333009" y="381487"/>
                </a:lnTo>
                <a:lnTo>
                  <a:pt x="2342268" y="376986"/>
                </a:lnTo>
                <a:lnTo>
                  <a:pt x="2351263" y="372486"/>
                </a:lnTo>
                <a:lnTo>
                  <a:pt x="2362373" y="367191"/>
                </a:lnTo>
                <a:lnTo>
                  <a:pt x="2373749" y="361631"/>
                </a:lnTo>
                <a:lnTo>
                  <a:pt x="2379305" y="358984"/>
                </a:lnTo>
                <a:lnTo>
                  <a:pt x="2384595" y="355807"/>
                </a:lnTo>
                <a:lnTo>
                  <a:pt x="2389622" y="352630"/>
                </a:lnTo>
                <a:lnTo>
                  <a:pt x="2394648" y="348924"/>
                </a:lnTo>
                <a:lnTo>
                  <a:pt x="2393855" y="336217"/>
                </a:lnTo>
                <a:lnTo>
                  <a:pt x="2393061" y="330128"/>
                </a:lnTo>
                <a:lnTo>
                  <a:pt x="2392267" y="323774"/>
                </a:lnTo>
                <a:lnTo>
                  <a:pt x="2390416" y="317420"/>
                </a:lnTo>
                <a:lnTo>
                  <a:pt x="2389622" y="314508"/>
                </a:lnTo>
                <a:lnTo>
                  <a:pt x="2388564" y="311596"/>
                </a:lnTo>
                <a:lnTo>
                  <a:pt x="2387241" y="308684"/>
                </a:lnTo>
                <a:lnTo>
                  <a:pt x="2385389" y="306036"/>
                </a:lnTo>
                <a:lnTo>
                  <a:pt x="2383802" y="303389"/>
                </a:lnTo>
                <a:lnTo>
                  <a:pt x="2381421" y="301006"/>
                </a:lnTo>
                <a:close/>
                <a:moveTo>
                  <a:pt x="755505" y="56073"/>
                </a:moveTo>
                <a:lnTo>
                  <a:pt x="441130" y="704075"/>
                </a:lnTo>
                <a:lnTo>
                  <a:pt x="283678" y="1027812"/>
                </a:lnTo>
                <a:lnTo>
                  <a:pt x="125697" y="1351548"/>
                </a:lnTo>
                <a:lnTo>
                  <a:pt x="124109" y="1354986"/>
                </a:lnTo>
                <a:lnTo>
                  <a:pt x="123051" y="1358160"/>
                </a:lnTo>
                <a:lnTo>
                  <a:pt x="122257" y="1361863"/>
                </a:lnTo>
                <a:lnTo>
                  <a:pt x="121992" y="1365566"/>
                </a:lnTo>
                <a:lnTo>
                  <a:pt x="121992" y="1369269"/>
                </a:lnTo>
                <a:lnTo>
                  <a:pt x="122522" y="1372443"/>
                </a:lnTo>
                <a:lnTo>
                  <a:pt x="123315" y="1376146"/>
                </a:lnTo>
                <a:lnTo>
                  <a:pt x="124639" y="1379584"/>
                </a:lnTo>
                <a:lnTo>
                  <a:pt x="126226" y="1383022"/>
                </a:lnTo>
                <a:lnTo>
                  <a:pt x="128079" y="1385932"/>
                </a:lnTo>
                <a:lnTo>
                  <a:pt x="130196" y="1389106"/>
                </a:lnTo>
                <a:lnTo>
                  <a:pt x="132577" y="1392015"/>
                </a:lnTo>
                <a:lnTo>
                  <a:pt x="135224" y="1394396"/>
                </a:lnTo>
                <a:lnTo>
                  <a:pt x="138134" y="1397040"/>
                </a:lnTo>
                <a:lnTo>
                  <a:pt x="141045" y="1398892"/>
                </a:lnTo>
                <a:lnTo>
                  <a:pt x="144221" y="1400743"/>
                </a:lnTo>
                <a:lnTo>
                  <a:pt x="337133" y="1504159"/>
                </a:lnTo>
                <a:lnTo>
                  <a:pt x="415462" y="1546478"/>
                </a:lnTo>
                <a:lnTo>
                  <a:pt x="494320" y="1588796"/>
                </a:lnTo>
                <a:lnTo>
                  <a:pt x="651507" y="1673433"/>
                </a:lnTo>
                <a:lnTo>
                  <a:pt x="677705" y="1687716"/>
                </a:lnTo>
                <a:lnTo>
                  <a:pt x="703903" y="1701734"/>
                </a:lnTo>
                <a:lnTo>
                  <a:pt x="756299" y="1729505"/>
                </a:lnTo>
                <a:lnTo>
                  <a:pt x="782497" y="1744052"/>
                </a:lnTo>
                <a:lnTo>
                  <a:pt x="808695" y="1758070"/>
                </a:lnTo>
                <a:lnTo>
                  <a:pt x="835157" y="1772088"/>
                </a:lnTo>
                <a:lnTo>
                  <a:pt x="861091" y="1786106"/>
                </a:lnTo>
                <a:lnTo>
                  <a:pt x="872205" y="1792454"/>
                </a:lnTo>
                <a:lnTo>
                  <a:pt x="935715" y="1826573"/>
                </a:lnTo>
                <a:lnTo>
                  <a:pt x="999225" y="1860692"/>
                </a:lnTo>
                <a:lnTo>
                  <a:pt x="1126510" y="1929196"/>
                </a:lnTo>
                <a:lnTo>
                  <a:pt x="1287402" y="2015684"/>
                </a:lnTo>
                <a:lnTo>
                  <a:pt x="1448294" y="2102701"/>
                </a:lnTo>
                <a:lnTo>
                  <a:pt x="1453586" y="2105346"/>
                </a:lnTo>
                <a:lnTo>
                  <a:pt x="1459144" y="2107727"/>
                </a:lnTo>
                <a:lnTo>
                  <a:pt x="1470522" y="2111694"/>
                </a:lnTo>
                <a:lnTo>
                  <a:pt x="1472904" y="2110107"/>
                </a:lnTo>
                <a:lnTo>
                  <a:pt x="1475021" y="2108785"/>
                </a:lnTo>
                <a:lnTo>
                  <a:pt x="1477138" y="2107198"/>
                </a:lnTo>
                <a:lnTo>
                  <a:pt x="1478991" y="2105346"/>
                </a:lnTo>
                <a:lnTo>
                  <a:pt x="1480578" y="2103495"/>
                </a:lnTo>
                <a:lnTo>
                  <a:pt x="1481901" y="2101114"/>
                </a:lnTo>
                <a:lnTo>
                  <a:pt x="1482960" y="2098999"/>
                </a:lnTo>
                <a:lnTo>
                  <a:pt x="1484018" y="2096618"/>
                </a:lnTo>
                <a:lnTo>
                  <a:pt x="1484812" y="2094502"/>
                </a:lnTo>
                <a:lnTo>
                  <a:pt x="1485606" y="2091857"/>
                </a:lnTo>
                <a:lnTo>
                  <a:pt x="1486665" y="2086832"/>
                </a:lnTo>
                <a:lnTo>
                  <a:pt x="1486929" y="2081807"/>
                </a:lnTo>
                <a:lnTo>
                  <a:pt x="1486929" y="2076517"/>
                </a:lnTo>
                <a:lnTo>
                  <a:pt x="1500954" y="1846939"/>
                </a:lnTo>
                <a:lnTo>
                  <a:pt x="1514979" y="1617626"/>
                </a:lnTo>
                <a:lnTo>
                  <a:pt x="1528475" y="1388048"/>
                </a:lnTo>
                <a:lnTo>
                  <a:pt x="1535091" y="1273259"/>
                </a:lnTo>
                <a:lnTo>
                  <a:pt x="1541442" y="1158205"/>
                </a:lnTo>
                <a:lnTo>
                  <a:pt x="1542765" y="1149742"/>
                </a:lnTo>
                <a:lnTo>
                  <a:pt x="1543294" y="1141278"/>
                </a:lnTo>
                <a:lnTo>
                  <a:pt x="1543824" y="1132814"/>
                </a:lnTo>
                <a:lnTo>
                  <a:pt x="1544088" y="1124086"/>
                </a:lnTo>
                <a:lnTo>
                  <a:pt x="1544617" y="1107159"/>
                </a:lnTo>
                <a:lnTo>
                  <a:pt x="1544882" y="1098695"/>
                </a:lnTo>
                <a:lnTo>
                  <a:pt x="1545411" y="1089967"/>
                </a:lnTo>
                <a:lnTo>
                  <a:pt x="1546470" y="1081503"/>
                </a:lnTo>
                <a:lnTo>
                  <a:pt x="1547264" y="1073039"/>
                </a:lnTo>
                <a:lnTo>
                  <a:pt x="1547793" y="1064311"/>
                </a:lnTo>
                <a:lnTo>
                  <a:pt x="1548058" y="1055848"/>
                </a:lnTo>
                <a:lnTo>
                  <a:pt x="1548587" y="1038391"/>
                </a:lnTo>
                <a:lnTo>
                  <a:pt x="1549116" y="1030192"/>
                </a:lnTo>
                <a:lnTo>
                  <a:pt x="1549381" y="1021464"/>
                </a:lnTo>
                <a:lnTo>
                  <a:pt x="1550439" y="1013000"/>
                </a:lnTo>
                <a:lnTo>
                  <a:pt x="1551233" y="1004272"/>
                </a:lnTo>
                <a:lnTo>
                  <a:pt x="1552027" y="995808"/>
                </a:lnTo>
                <a:lnTo>
                  <a:pt x="1552292" y="987345"/>
                </a:lnTo>
                <a:lnTo>
                  <a:pt x="1552821" y="970153"/>
                </a:lnTo>
                <a:lnTo>
                  <a:pt x="1553085" y="961689"/>
                </a:lnTo>
                <a:lnTo>
                  <a:pt x="1553615" y="952961"/>
                </a:lnTo>
                <a:lnTo>
                  <a:pt x="1554409" y="944762"/>
                </a:lnTo>
                <a:lnTo>
                  <a:pt x="1555202" y="936033"/>
                </a:lnTo>
                <a:lnTo>
                  <a:pt x="1555732" y="927570"/>
                </a:lnTo>
                <a:lnTo>
                  <a:pt x="1555996" y="918842"/>
                </a:lnTo>
                <a:lnTo>
                  <a:pt x="1556790" y="901914"/>
                </a:lnTo>
                <a:lnTo>
                  <a:pt x="1557055" y="893186"/>
                </a:lnTo>
                <a:lnTo>
                  <a:pt x="1557584" y="884722"/>
                </a:lnTo>
                <a:lnTo>
                  <a:pt x="1558378" y="875994"/>
                </a:lnTo>
                <a:lnTo>
                  <a:pt x="1559172" y="867530"/>
                </a:lnTo>
                <a:lnTo>
                  <a:pt x="1559701" y="859067"/>
                </a:lnTo>
                <a:lnTo>
                  <a:pt x="1559966" y="850338"/>
                </a:lnTo>
                <a:lnTo>
                  <a:pt x="1560495" y="833147"/>
                </a:lnTo>
                <a:lnTo>
                  <a:pt x="1560760" y="824418"/>
                </a:lnTo>
                <a:lnTo>
                  <a:pt x="1561553" y="816219"/>
                </a:lnTo>
                <a:lnTo>
                  <a:pt x="1562612" y="807491"/>
                </a:lnTo>
                <a:lnTo>
                  <a:pt x="1563141" y="799027"/>
                </a:lnTo>
                <a:lnTo>
                  <a:pt x="1563670" y="790299"/>
                </a:lnTo>
                <a:lnTo>
                  <a:pt x="1563935" y="781835"/>
                </a:lnTo>
                <a:lnTo>
                  <a:pt x="1564464" y="764908"/>
                </a:lnTo>
                <a:lnTo>
                  <a:pt x="1564729" y="756180"/>
                </a:lnTo>
                <a:lnTo>
                  <a:pt x="1565258" y="747716"/>
                </a:lnTo>
                <a:lnTo>
                  <a:pt x="1566581" y="738194"/>
                </a:lnTo>
                <a:lnTo>
                  <a:pt x="1567375" y="728673"/>
                </a:lnTo>
                <a:lnTo>
                  <a:pt x="1567904" y="719151"/>
                </a:lnTo>
                <a:lnTo>
                  <a:pt x="1568169" y="709365"/>
                </a:lnTo>
                <a:lnTo>
                  <a:pt x="1568434" y="699843"/>
                </a:lnTo>
                <a:lnTo>
                  <a:pt x="1568698" y="690322"/>
                </a:lnTo>
                <a:lnTo>
                  <a:pt x="1569492" y="680800"/>
                </a:lnTo>
                <a:lnTo>
                  <a:pt x="1570815" y="671543"/>
                </a:lnTo>
                <a:lnTo>
                  <a:pt x="1571345" y="662286"/>
                </a:lnTo>
                <a:lnTo>
                  <a:pt x="1571609" y="653557"/>
                </a:lnTo>
                <a:lnTo>
                  <a:pt x="1572139" y="635308"/>
                </a:lnTo>
                <a:lnTo>
                  <a:pt x="1572668" y="626050"/>
                </a:lnTo>
                <a:lnTo>
                  <a:pt x="1572932" y="617058"/>
                </a:lnTo>
                <a:lnTo>
                  <a:pt x="1573726" y="608065"/>
                </a:lnTo>
                <a:lnTo>
                  <a:pt x="1574520" y="599072"/>
                </a:lnTo>
                <a:lnTo>
                  <a:pt x="1575579" y="586112"/>
                </a:lnTo>
                <a:lnTo>
                  <a:pt x="1576108" y="573417"/>
                </a:lnTo>
                <a:lnTo>
                  <a:pt x="1572403" y="567862"/>
                </a:lnTo>
                <a:lnTo>
                  <a:pt x="1570286" y="564953"/>
                </a:lnTo>
                <a:lnTo>
                  <a:pt x="1568434" y="562308"/>
                </a:lnTo>
                <a:lnTo>
                  <a:pt x="1566317" y="559928"/>
                </a:lnTo>
                <a:lnTo>
                  <a:pt x="1563670" y="557547"/>
                </a:lnTo>
                <a:lnTo>
                  <a:pt x="1561289" y="555431"/>
                </a:lnTo>
                <a:lnTo>
                  <a:pt x="1558378" y="553844"/>
                </a:lnTo>
                <a:lnTo>
                  <a:pt x="1169379" y="308133"/>
                </a:lnTo>
                <a:lnTo>
                  <a:pt x="780644" y="62950"/>
                </a:lnTo>
                <a:lnTo>
                  <a:pt x="777734" y="60834"/>
                </a:lnTo>
                <a:lnTo>
                  <a:pt x="774823" y="59247"/>
                </a:lnTo>
                <a:lnTo>
                  <a:pt x="771647" y="58189"/>
                </a:lnTo>
                <a:lnTo>
                  <a:pt x="768736" y="57131"/>
                </a:lnTo>
                <a:lnTo>
                  <a:pt x="765296" y="56602"/>
                </a:lnTo>
                <a:lnTo>
                  <a:pt x="761856" y="56338"/>
                </a:lnTo>
                <a:lnTo>
                  <a:pt x="758681" y="56073"/>
                </a:lnTo>
                <a:lnTo>
                  <a:pt x="755505" y="56073"/>
                </a:lnTo>
                <a:close/>
                <a:moveTo>
                  <a:pt x="719781" y="3175"/>
                </a:moveTo>
                <a:lnTo>
                  <a:pt x="723750" y="3175"/>
                </a:lnTo>
                <a:lnTo>
                  <a:pt x="727455" y="3175"/>
                </a:lnTo>
                <a:lnTo>
                  <a:pt x="731424" y="3704"/>
                </a:lnTo>
                <a:lnTo>
                  <a:pt x="735129" y="3969"/>
                </a:lnTo>
                <a:lnTo>
                  <a:pt x="738834" y="4762"/>
                </a:lnTo>
                <a:lnTo>
                  <a:pt x="742538" y="5820"/>
                </a:lnTo>
                <a:lnTo>
                  <a:pt x="746243" y="7142"/>
                </a:lnTo>
                <a:lnTo>
                  <a:pt x="749948" y="8200"/>
                </a:lnTo>
                <a:lnTo>
                  <a:pt x="753388" y="9787"/>
                </a:lnTo>
                <a:lnTo>
                  <a:pt x="756828" y="11639"/>
                </a:lnTo>
                <a:lnTo>
                  <a:pt x="760268" y="13226"/>
                </a:lnTo>
                <a:lnTo>
                  <a:pt x="763444" y="15606"/>
                </a:lnTo>
                <a:lnTo>
                  <a:pt x="1197694" y="290147"/>
                </a:lnTo>
                <a:lnTo>
                  <a:pt x="1631679" y="565482"/>
                </a:lnTo>
                <a:lnTo>
                  <a:pt x="1639618" y="571565"/>
                </a:lnTo>
                <a:lnTo>
                  <a:pt x="1647027" y="578442"/>
                </a:lnTo>
                <a:lnTo>
                  <a:pt x="1650468" y="582145"/>
                </a:lnTo>
                <a:lnTo>
                  <a:pt x="1653908" y="585583"/>
                </a:lnTo>
                <a:lnTo>
                  <a:pt x="1657348" y="589551"/>
                </a:lnTo>
                <a:lnTo>
                  <a:pt x="1660259" y="593518"/>
                </a:lnTo>
                <a:lnTo>
                  <a:pt x="1663170" y="597750"/>
                </a:lnTo>
                <a:lnTo>
                  <a:pt x="1666080" y="601982"/>
                </a:lnTo>
                <a:lnTo>
                  <a:pt x="1668198" y="606478"/>
                </a:lnTo>
                <a:lnTo>
                  <a:pt x="1670050" y="610974"/>
                </a:lnTo>
                <a:lnTo>
                  <a:pt x="1672167" y="615735"/>
                </a:lnTo>
                <a:lnTo>
                  <a:pt x="1673490" y="620496"/>
                </a:lnTo>
                <a:lnTo>
                  <a:pt x="1674284" y="625257"/>
                </a:lnTo>
                <a:lnTo>
                  <a:pt x="1674813" y="630282"/>
                </a:lnTo>
                <a:lnTo>
                  <a:pt x="1661582" y="1329066"/>
                </a:lnTo>
                <a:lnTo>
                  <a:pt x="1654702" y="1678458"/>
                </a:lnTo>
                <a:lnTo>
                  <a:pt x="1648086" y="2027851"/>
                </a:lnTo>
                <a:lnTo>
                  <a:pt x="1647821" y="2048216"/>
                </a:lnTo>
                <a:lnTo>
                  <a:pt x="1647557" y="2068847"/>
                </a:lnTo>
                <a:lnTo>
                  <a:pt x="1647557" y="2109578"/>
                </a:lnTo>
                <a:lnTo>
                  <a:pt x="1646763" y="2122274"/>
                </a:lnTo>
                <a:lnTo>
                  <a:pt x="1645969" y="2134705"/>
                </a:lnTo>
                <a:lnTo>
                  <a:pt x="1645440" y="2147136"/>
                </a:lnTo>
                <a:lnTo>
                  <a:pt x="1645440" y="2159831"/>
                </a:lnTo>
                <a:lnTo>
                  <a:pt x="1644911" y="2184958"/>
                </a:lnTo>
                <a:lnTo>
                  <a:pt x="1644646" y="2197654"/>
                </a:lnTo>
                <a:lnTo>
                  <a:pt x="1644117" y="2210085"/>
                </a:lnTo>
                <a:lnTo>
                  <a:pt x="1643852" y="2214316"/>
                </a:lnTo>
                <a:lnTo>
                  <a:pt x="1643058" y="2218813"/>
                </a:lnTo>
                <a:lnTo>
                  <a:pt x="1642000" y="2223045"/>
                </a:lnTo>
                <a:lnTo>
                  <a:pt x="1640676" y="2227276"/>
                </a:lnTo>
                <a:lnTo>
                  <a:pt x="1639353" y="2231244"/>
                </a:lnTo>
                <a:lnTo>
                  <a:pt x="1637766" y="2235476"/>
                </a:lnTo>
                <a:lnTo>
                  <a:pt x="1635649" y="2239179"/>
                </a:lnTo>
                <a:lnTo>
                  <a:pt x="1633532" y="2242881"/>
                </a:lnTo>
                <a:lnTo>
                  <a:pt x="1630885" y="2246584"/>
                </a:lnTo>
                <a:lnTo>
                  <a:pt x="1628504" y="2250023"/>
                </a:lnTo>
                <a:lnTo>
                  <a:pt x="1625328" y="2252932"/>
                </a:lnTo>
                <a:lnTo>
                  <a:pt x="1622153" y="2255841"/>
                </a:lnTo>
                <a:lnTo>
                  <a:pt x="1618977" y="2258486"/>
                </a:lnTo>
                <a:lnTo>
                  <a:pt x="1615273" y="2260867"/>
                </a:lnTo>
                <a:lnTo>
                  <a:pt x="1611303" y="2262718"/>
                </a:lnTo>
                <a:lnTo>
                  <a:pt x="1607069" y="2264305"/>
                </a:lnTo>
                <a:lnTo>
                  <a:pt x="1600718" y="2265099"/>
                </a:lnTo>
                <a:lnTo>
                  <a:pt x="1594102" y="2265363"/>
                </a:lnTo>
                <a:lnTo>
                  <a:pt x="1587751" y="2265099"/>
                </a:lnTo>
                <a:lnTo>
                  <a:pt x="1581400" y="2264305"/>
                </a:lnTo>
                <a:lnTo>
                  <a:pt x="1574785" y="2262718"/>
                </a:lnTo>
                <a:lnTo>
                  <a:pt x="1568698" y="2260867"/>
                </a:lnTo>
                <a:lnTo>
                  <a:pt x="1562877" y="2258222"/>
                </a:lnTo>
                <a:lnTo>
                  <a:pt x="1557055" y="2255312"/>
                </a:lnTo>
                <a:lnTo>
                  <a:pt x="1378168" y="2160096"/>
                </a:lnTo>
                <a:lnTo>
                  <a:pt x="1199282" y="2064615"/>
                </a:lnTo>
                <a:lnTo>
                  <a:pt x="1179170" y="2053506"/>
                </a:lnTo>
                <a:lnTo>
                  <a:pt x="1159059" y="2042927"/>
                </a:lnTo>
                <a:lnTo>
                  <a:pt x="1138947" y="2032347"/>
                </a:lnTo>
                <a:lnTo>
                  <a:pt x="1118571" y="2021503"/>
                </a:lnTo>
                <a:lnTo>
                  <a:pt x="1059560" y="1989764"/>
                </a:lnTo>
                <a:lnTo>
                  <a:pt x="1000019" y="1958289"/>
                </a:lnTo>
                <a:lnTo>
                  <a:pt x="881731" y="1895076"/>
                </a:lnTo>
                <a:lnTo>
                  <a:pt x="574766" y="1731621"/>
                </a:lnTo>
                <a:lnTo>
                  <a:pt x="284472" y="1576894"/>
                </a:lnTo>
                <a:lnTo>
                  <a:pt x="232076" y="1548858"/>
                </a:lnTo>
                <a:lnTo>
                  <a:pt x="179681" y="1521087"/>
                </a:lnTo>
                <a:lnTo>
                  <a:pt x="127020" y="1493051"/>
                </a:lnTo>
                <a:lnTo>
                  <a:pt x="74624" y="1465015"/>
                </a:lnTo>
                <a:lnTo>
                  <a:pt x="68009" y="1461841"/>
                </a:lnTo>
                <a:lnTo>
                  <a:pt x="61658" y="1458667"/>
                </a:lnTo>
                <a:lnTo>
                  <a:pt x="55571" y="1454964"/>
                </a:lnTo>
                <a:lnTo>
                  <a:pt x="49220" y="1450732"/>
                </a:lnTo>
                <a:lnTo>
                  <a:pt x="43663" y="1446500"/>
                </a:lnTo>
                <a:lnTo>
                  <a:pt x="38106" y="1441739"/>
                </a:lnTo>
                <a:lnTo>
                  <a:pt x="32814" y="1436714"/>
                </a:lnTo>
                <a:lnTo>
                  <a:pt x="27786" y="1431424"/>
                </a:lnTo>
                <a:lnTo>
                  <a:pt x="23287" y="1426134"/>
                </a:lnTo>
                <a:lnTo>
                  <a:pt x="18788" y="1420051"/>
                </a:lnTo>
                <a:lnTo>
                  <a:pt x="14819" y="1414232"/>
                </a:lnTo>
                <a:lnTo>
                  <a:pt x="11114" y="1408149"/>
                </a:lnTo>
                <a:lnTo>
                  <a:pt x="8203" y="1401801"/>
                </a:lnTo>
                <a:lnTo>
                  <a:pt x="5293" y="1394925"/>
                </a:lnTo>
                <a:lnTo>
                  <a:pt x="2911" y="1388312"/>
                </a:lnTo>
                <a:lnTo>
                  <a:pt x="794" y="1380907"/>
                </a:lnTo>
                <a:lnTo>
                  <a:pt x="265" y="1370591"/>
                </a:lnTo>
                <a:lnTo>
                  <a:pt x="0" y="1360276"/>
                </a:lnTo>
                <a:lnTo>
                  <a:pt x="265" y="1349961"/>
                </a:lnTo>
                <a:lnTo>
                  <a:pt x="794" y="1339646"/>
                </a:lnTo>
                <a:lnTo>
                  <a:pt x="4234" y="1330389"/>
                </a:lnTo>
                <a:lnTo>
                  <a:pt x="8203" y="1321396"/>
                </a:lnTo>
                <a:lnTo>
                  <a:pt x="12702" y="1312403"/>
                </a:lnTo>
                <a:lnTo>
                  <a:pt x="17201" y="1303675"/>
                </a:lnTo>
                <a:lnTo>
                  <a:pt x="26727" y="1286219"/>
                </a:lnTo>
                <a:lnTo>
                  <a:pt x="31226" y="1277755"/>
                </a:lnTo>
                <a:lnTo>
                  <a:pt x="35460" y="1268763"/>
                </a:lnTo>
                <a:lnTo>
                  <a:pt x="687232" y="30682"/>
                </a:lnTo>
                <a:lnTo>
                  <a:pt x="690672" y="23805"/>
                </a:lnTo>
                <a:lnTo>
                  <a:pt x="694377" y="16929"/>
                </a:lnTo>
                <a:lnTo>
                  <a:pt x="696494" y="13490"/>
                </a:lnTo>
                <a:lnTo>
                  <a:pt x="698875" y="10581"/>
                </a:lnTo>
                <a:lnTo>
                  <a:pt x="701522" y="7671"/>
                </a:lnTo>
                <a:lnTo>
                  <a:pt x="703109" y="6613"/>
                </a:lnTo>
                <a:lnTo>
                  <a:pt x="704697" y="5291"/>
                </a:lnTo>
                <a:lnTo>
                  <a:pt x="708402" y="4497"/>
                </a:lnTo>
                <a:lnTo>
                  <a:pt x="712371" y="3704"/>
                </a:lnTo>
                <a:lnTo>
                  <a:pt x="716076" y="3440"/>
                </a:lnTo>
                <a:lnTo>
                  <a:pt x="719781" y="3175"/>
                </a:lnTo>
                <a:close/>
                <a:moveTo>
                  <a:pt x="2885648" y="0"/>
                </a:moveTo>
                <a:lnTo>
                  <a:pt x="2900463" y="0"/>
                </a:lnTo>
                <a:lnTo>
                  <a:pt x="2906547" y="2912"/>
                </a:lnTo>
                <a:lnTo>
                  <a:pt x="2909193" y="4765"/>
                </a:lnTo>
                <a:lnTo>
                  <a:pt x="2912367" y="6354"/>
                </a:lnTo>
                <a:lnTo>
                  <a:pt x="2915013" y="8207"/>
                </a:lnTo>
                <a:lnTo>
                  <a:pt x="2917394" y="10854"/>
                </a:lnTo>
                <a:lnTo>
                  <a:pt x="2919510" y="13237"/>
                </a:lnTo>
                <a:lnTo>
                  <a:pt x="2920304" y="14825"/>
                </a:lnTo>
                <a:lnTo>
                  <a:pt x="2920833" y="16414"/>
                </a:lnTo>
                <a:lnTo>
                  <a:pt x="2934589" y="45800"/>
                </a:lnTo>
                <a:lnTo>
                  <a:pt x="2948346" y="75450"/>
                </a:lnTo>
                <a:lnTo>
                  <a:pt x="2975594" y="134487"/>
                </a:lnTo>
                <a:lnTo>
                  <a:pt x="2979562" y="143223"/>
                </a:lnTo>
                <a:lnTo>
                  <a:pt x="3056017" y="308154"/>
                </a:lnTo>
                <a:lnTo>
                  <a:pt x="3081149" y="362426"/>
                </a:lnTo>
                <a:lnTo>
                  <a:pt x="3106016" y="416167"/>
                </a:lnTo>
                <a:lnTo>
                  <a:pt x="3110513" y="424374"/>
                </a:lnTo>
                <a:lnTo>
                  <a:pt x="3116598" y="438935"/>
                </a:lnTo>
                <a:lnTo>
                  <a:pt x="3123212" y="453230"/>
                </a:lnTo>
                <a:lnTo>
                  <a:pt x="3130090" y="467791"/>
                </a:lnTo>
                <a:lnTo>
                  <a:pt x="3136439" y="482087"/>
                </a:lnTo>
                <a:lnTo>
                  <a:pt x="3159719" y="531593"/>
                </a:lnTo>
                <a:lnTo>
                  <a:pt x="3182735" y="581628"/>
                </a:lnTo>
                <a:lnTo>
                  <a:pt x="3200724" y="620809"/>
                </a:lnTo>
                <a:lnTo>
                  <a:pt x="3219242" y="660255"/>
                </a:lnTo>
                <a:lnTo>
                  <a:pt x="3255485" y="738882"/>
                </a:lnTo>
                <a:lnTo>
                  <a:pt x="3270035" y="770121"/>
                </a:lnTo>
                <a:lnTo>
                  <a:pt x="3285115" y="801890"/>
                </a:lnTo>
                <a:lnTo>
                  <a:pt x="3299400" y="833129"/>
                </a:lnTo>
                <a:lnTo>
                  <a:pt x="3313686" y="864897"/>
                </a:lnTo>
                <a:lnTo>
                  <a:pt x="3324268" y="886870"/>
                </a:lnTo>
                <a:lnTo>
                  <a:pt x="3334320" y="908844"/>
                </a:lnTo>
                <a:lnTo>
                  <a:pt x="3348341" y="939288"/>
                </a:lnTo>
                <a:lnTo>
                  <a:pt x="3355220" y="954378"/>
                </a:lnTo>
                <a:lnTo>
                  <a:pt x="3362098" y="969468"/>
                </a:lnTo>
                <a:lnTo>
                  <a:pt x="3425589" y="1106338"/>
                </a:lnTo>
                <a:lnTo>
                  <a:pt x="3488816" y="1242942"/>
                </a:lnTo>
                <a:lnTo>
                  <a:pt x="3551514" y="1378223"/>
                </a:lnTo>
                <a:lnTo>
                  <a:pt x="3614211" y="1512974"/>
                </a:lnTo>
                <a:lnTo>
                  <a:pt x="3624529" y="1535477"/>
                </a:lnTo>
                <a:lnTo>
                  <a:pt x="3629555" y="1546596"/>
                </a:lnTo>
                <a:lnTo>
                  <a:pt x="3634052" y="1557980"/>
                </a:lnTo>
                <a:lnTo>
                  <a:pt x="3634846" y="1563274"/>
                </a:lnTo>
                <a:lnTo>
                  <a:pt x="3635375" y="1568834"/>
                </a:lnTo>
                <a:lnTo>
                  <a:pt x="3635375" y="1574129"/>
                </a:lnTo>
                <a:lnTo>
                  <a:pt x="3635375" y="1579423"/>
                </a:lnTo>
                <a:lnTo>
                  <a:pt x="3635111" y="1584983"/>
                </a:lnTo>
                <a:lnTo>
                  <a:pt x="3634582" y="1590278"/>
                </a:lnTo>
                <a:lnTo>
                  <a:pt x="3633523" y="1595308"/>
                </a:lnTo>
                <a:lnTo>
                  <a:pt x="3632465" y="1600602"/>
                </a:lnTo>
                <a:lnTo>
                  <a:pt x="3630878" y="1605632"/>
                </a:lnTo>
                <a:lnTo>
                  <a:pt x="3629291" y="1610927"/>
                </a:lnTo>
                <a:lnTo>
                  <a:pt x="3627439" y="1615692"/>
                </a:lnTo>
                <a:lnTo>
                  <a:pt x="3624793" y="1620458"/>
                </a:lnTo>
                <a:lnTo>
                  <a:pt x="3622412" y="1625223"/>
                </a:lnTo>
                <a:lnTo>
                  <a:pt x="3619502" y="1629988"/>
                </a:lnTo>
                <a:lnTo>
                  <a:pt x="3616328" y="1634224"/>
                </a:lnTo>
                <a:lnTo>
                  <a:pt x="3613153" y="1638460"/>
                </a:lnTo>
                <a:lnTo>
                  <a:pt x="3610508" y="1641901"/>
                </a:lnTo>
                <a:lnTo>
                  <a:pt x="3607598" y="1645078"/>
                </a:lnTo>
                <a:lnTo>
                  <a:pt x="3602042" y="1651167"/>
                </a:lnTo>
                <a:lnTo>
                  <a:pt x="3595958" y="1656462"/>
                </a:lnTo>
                <a:lnTo>
                  <a:pt x="3589344" y="1661492"/>
                </a:lnTo>
                <a:lnTo>
                  <a:pt x="3582466" y="1666257"/>
                </a:lnTo>
                <a:lnTo>
                  <a:pt x="3575323" y="1670493"/>
                </a:lnTo>
                <a:lnTo>
                  <a:pt x="3567916" y="1674464"/>
                </a:lnTo>
                <a:lnTo>
                  <a:pt x="3560773" y="1678435"/>
                </a:lnTo>
                <a:lnTo>
                  <a:pt x="3539874" y="1685318"/>
                </a:lnTo>
                <a:lnTo>
                  <a:pt x="3495694" y="1700144"/>
                </a:lnTo>
                <a:lnTo>
                  <a:pt x="3473472" y="1707556"/>
                </a:lnTo>
                <a:lnTo>
                  <a:pt x="3451515" y="1715234"/>
                </a:lnTo>
                <a:lnTo>
                  <a:pt x="3439346" y="1718675"/>
                </a:lnTo>
                <a:lnTo>
                  <a:pt x="3431674" y="1721323"/>
                </a:lnTo>
                <a:lnTo>
                  <a:pt x="3424531" y="1723970"/>
                </a:lnTo>
                <a:lnTo>
                  <a:pt x="3412097" y="1727676"/>
                </a:lnTo>
                <a:lnTo>
                  <a:pt x="3394373" y="1733501"/>
                </a:lnTo>
                <a:lnTo>
                  <a:pt x="3376119" y="1740119"/>
                </a:lnTo>
                <a:lnTo>
                  <a:pt x="3369770" y="1741707"/>
                </a:lnTo>
                <a:lnTo>
                  <a:pt x="3363685" y="1743561"/>
                </a:lnTo>
                <a:lnTo>
                  <a:pt x="3335114" y="1753356"/>
                </a:lnTo>
                <a:lnTo>
                  <a:pt x="3320564" y="1758121"/>
                </a:lnTo>
                <a:lnTo>
                  <a:pt x="3306278" y="1762622"/>
                </a:lnTo>
                <a:lnTo>
                  <a:pt x="3291199" y="1768711"/>
                </a:lnTo>
                <a:lnTo>
                  <a:pt x="3282469" y="1770034"/>
                </a:lnTo>
                <a:lnTo>
                  <a:pt x="3267125" y="1776123"/>
                </a:lnTo>
                <a:lnTo>
                  <a:pt x="3254692" y="1779830"/>
                </a:lnTo>
                <a:lnTo>
                  <a:pt x="3231411" y="1787772"/>
                </a:lnTo>
                <a:lnTo>
                  <a:pt x="3208131" y="1795449"/>
                </a:lnTo>
                <a:lnTo>
                  <a:pt x="3184587" y="1803126"/>
                </a:lnTo>
                <a:lnTo>
                  <a:pt x="3161042" y="1810539"/>
                </a:lnTo>
                <a:lnTo>
                  <a:pt x="3106810" y="1828806"/>
                </a:lnTo>
                <a:lnTo>
                  <a:pt x="3079297" y="1838072"/>
                </a:lnTo>
                <a:lnTo>
                  <a:pt x="3052313" y="1846808"/>
                </a:lnTo>
                <a:lnTo>
                  <a:pt x="3036176" y="1852103"/>
                </a:lnTo>
                <a:lnTo>
                  <a:pt x="3020303" y="1857398"/>
                </a:lnTo>
                <a:lnTo>
                  <a:pt x="3004165" y="1862957"/>
                </a:lnTo>
                <a:lnTo>
                  <a:pt x="2988292" y="1867987"/>
                </a:lnTo>
                <a:lnTo>
                  <a:pt x="2972949" y="1873282"/>
                </a:lnTo>
                <a:lnTo>
                  <a:pt x="2966864" y="1875400"/>
                </a:lnTo>
                <a:lnTo>
                  <a:pt x="2960780" y="1877253"/>
                </a:lnTo>
                <a:lnTo>
                  <a:pt x="2940409" y="1884136"/>
                </a:lnTo>
                <a:lnTo>
                  <a:pt x="2920039" y="1890755"/>
                </a:lnTo>
                <a:lnTo>
                  <a:pt x="2899405" y="1897638"/>
                </a:lnTo>
                <a:lnTo>
                  <a:pt x="2878770" y="1904256"/>
                </a:lnTo>
                <a:lnTo>
                  <a:pt x="2851786" y="1913257"/>
                </a:lnTo>
                <a:lnTo>
                  <a:pt x="2822950" y="1922788"/>
                </a:lnTo>
                <a:lnTo>
                  <a:pt x="2794115" y="1932583"/>
                </a:lnTo>
                <a:lnTo>
                  <a:pt x="2779300" y="1937613"/>
                </a:lnTo>
                <a:lnTo>
                  <a:pt x="2773216" y="1939466"/>
                </a:lnTo>
                <a:lnTo>
                  <a:pt x="2767395" y="1941584"/>
                </a:lnTo>
                <a:lnTo>
                  <a:pt x="2755226" y="1945290"/>
                </a:lnTo>
                <a:lnTo>
                  <a:pt x="2731152" y="1953233"/>
                </a:lnTo>
                <a:lnTo>
                  <a:pt x="2719777" y="1956939"/>
                </a:lnTo>
                <a:lnTo>
                  <a:pt x="2708137" y="1960910"/>
                </a:lnTo>
                <a:lnTo>
                  <a:pt x="2685386" y="1968323"/>
                </a:lnTo>
                <a:lnTo>
                  <a:pt x="2673481" y="1972294"/>
                </a:lnTo>
                <a:lnTo>
                  <a:pt x="2637238" y="1984472"/>
                </a:lnTo>
                <a:lnTo>
                  <a:pt x="2600995" y="1996385"/>
                </a:lnTo>
                <a:lnTo>
                  <a:pt x="2585387" y="2001150"/>
                </a:lnTo>
                <a:lnTo>
                  <a:pt x="2571101" y="2005915"/>
                </a:lnTo>
                <a:lnTo>
                  <a:pt x="2556816" y="2010945"/>
                </a:lnTo>
                <a:lnTo>
                  <a:pt x="2542530" y="2015711"/>
                </a:lnTo>
                <a:lnTo>
                  <a:pt x="2528245" y="2020211"/>
                </a:lnTo>
                <a:lnTo>
                  <a:pt x="2508404" y="2026830"/>
                </a:lnTo>
                <a:lnTo>
                  <a:pt x="2488563" y="2033448"/>
                </a:lnTo>
                <a:lnTo>
                  <a:pt x="2449145" y="2046950"/>
                </a:lnTo>
                <a:lnTo>
                  <a:pt x="2436976" y="2050656"/>
                </a:lnTo>
                <a:lnTo>
                  <a:pt x="2376130" y="2071041"/>
                </a:lnTo>
                <a:lnTo>
                  <a:pt x="2364490" y="2075012"/>
                </a:lnTo>
                <a:lnTo>
                  <a:pt x="2349940" y="2079512"/>
                </a:lnTo>
                <a:lnTo>
                  <a:pt x="2335654" y="2084278"/>
                </a:lnTo>
                <a:lnTo>
                  <a:pt x="2307083" y="2093808"/>
                </a:lnTo>
                <a:lnTo>
                  <a:pt x="2291739" y="2099103"/>
                </a:lnTo>
                <a:lnTo>
                  <a:pt x="2277189" y="2103603"/>
                </a:lnTo>
                <a:lnTo>
                  <a:pt x="2262904" y="2108369"/>
                </a:lnTo>
                <a:lnTo>
                  <a:pt x="2248618" y="2113134"/>
                </a:lnTo>
                <a:lnTo>
                  <a:pt x="2234068" y="2117635"/>
                </a:lnTo>
                <a:lnTo>
                  <a:pt x="2219253" y="2122665"/>
                </a:lnTo>
                <a:lnTo>
                  <a:pt x="2204703" y="2127430"/>
                </a:lnTo>
                <a:lnTo>
                  <a:pt x="2190418" y="2132460"/>
                </a:lnTo>
                <a:lnTo>
                  <a:pt x="2176132" y="2137225"/>
                </a:lnTo>
                <a:lnTo>
                  <a:pt x="2161582" y="2141726"/>
                </a:lnTo>
                <a:lnTo>
                  <a:pt x="2146503" y="2146756"/>
                </a:lnTo>
                <a:lnTo>
                  <a:pt x="2131424" y="2151786"/>
                </a:lnTo>
                <a:lnTo>
                  <a:pt x="2116080" y="2157080"/>
                </a:lnTo>
                <a:lnTo>
                  <a:pt x="2101001" y="2161846"/>
                </a:lnTo>
                <a:lnTo>
                  <a:pt x="2085921" y="2166876"/>
                </a:lnTo>
                <a:lnTo>
                  <a:pt x="2027192" y="2186202"/>
                </a:lnTo>
                <a:lnTo>
                  <a:pt x="1967933" y="2205792"/>
                </a:lnTo>
                <a:lnTo>
                  <a:pt x="1939098" y="2215323"/>
                </a:lnTo>
                <a:lnTo>
                  <a:pt x="1910262" y="2225118"/>
                </a:lnTo>
                <a:lnTo>
                  <a:pt x="1881426" y="2234648"/>
                </a:lnTo>
                <a:lnTo>
                  <a:pt x="1852591" y="2244444"/>
                </a:lnTo>
                <a:lnTo>
                  <a:pt x="1841215" y="2247885"/>
                </a:lnTo>
                <a:lnTo>
                  <a:pt x="1829840" y="2251592"/>
                </a:lnTo>
                <a:lnTo>
                  <a:pt x="1807089" y="2259269"/>
                </a:lnTo>
                <a:lnTo>
                  <a:pt x="1795978" y="2263240"/>
                </a:lnTo>
                <a:lnTo>
                  <a:pt x="1784867" y="2266682"/>
                </a:lnTo>
                <a:lnTo>
                  <a:pt x="1773227" y="2269859"/>
                </a:lnTo>
                <a:lnTo>
                  <a:pt x="1761587" y="2272506"/>
                </a:lnTo>
                <a:lnTo>
                  <a:pt x="1758412" y="2273035"/>
                </a:lnTo>
                <a:lnTo>
                  <a:pt x="1754973" y="2273300"/>
                </a:lnTo>
                <a:lnTo>
                  <a:pt x="1752063" y="2273300"/>
                </a:lnTo>
                <a:lnTo>
                  <a:pt x="1748624" y="2273300"/>
                </a:lnTo>
                <a:lnTo>
                  <a:pt x="1745449" y="2273035"/>
                </a:lnTo>
                <a:lnTo>
                  <a:pt x="1742539" y="2272506"/>
                </a:lnTo>
                <a:lnTo>
                  <a:pt x="1739364" y="2271976"/>
                </a:lnTo>
                <a:lnTo>
                  <a:pt x="1736454" y="2271182"/>
                </a:lnTo>
                <a:lnTo>
                  <a:pt x="1733280" y="2270388"/>
                </a:lnTo>
                <a:lnTo>
                  <a:pt x="1730370" y="2269064"/>
                </a:lnTo>
                <a:lnTo>
                  <a:pt x="1724814" y="2266417"/>
                </a:lnTo>
                <a:lnTo>
                  <a:pt x="1719259" y="2262975"/>
                </a:lnTo>
                <a:lnTo>
                  <a:pt x="1714233" y="2259269"/>
                </a:lnTo>
                <a:lnTo>
                  <a:pt x="1709735" y="2254769"/>
                </a:lnTo>
                <a:lnTo>
                  <a:pt x="1705502" y="2250533"/>
                </a:lnTo>
                <a:lnTo>
                  <a:pt x="1701534" y="2244973"/>
                </a:lnTo>
                <a:lnTo>
                  <a:pt x="1698624" y="2239678"/>
                </a:lnTo>
                <a:lnTo>
                  <a:pt x="1697037" y="2237031"/>
                </a:lnTo>
                <a:lnTo>
                  <a:pt x="1695979" y="2233854"/>
                </a:lnTo>
                <a:lnTo>
                  <a:pt x="1694921" y="2231207"/>
                </a:lnTo>
                <a:lnTo>
                  <a:pt x="1694127" y="2228030"/>
                </a:lnTo>
                <a:lnTo>
                  <a:pt x="1693069" y="2224853"/>
                </a:lnTo>
                <a:lnTo>
                  <a:pt x="1692540" y="2221941"/>
                </a:lnTo>
                <a:lnTo>
                  <a:pt x="1692275" y="2218499"/>
                </a:lnTo>
                <a:lnTo>
                  <a:pt x="1692275" y="2215323"/>
                </a:lnTo>
                <a:lnTo>
                  <a:pt x="1692540" y="2202880"/>
                </a:lnTo>
                <a:lnTo>
                  <a:pt x="1692540" y="2190173"/>
                </a:lnTo>
                <a:lnTo>
                  <a:pt x="1692540" y="2164758"/>
                </a:lnTo>
                <a:lnTo>
                  <a:pt x="1692804" y="2139343"/>
                </a:lnTo>
                <a:lnTo>
                  <a:pt x="1693069" y="2126900"/>
                </a:lnTo>
                <a:lnTo>
                  <a:pt x="1693862" y="2114193"/>
                </a:lnTo>
                <a:lnTo>
                  <a:pt x="1693333" y="2105721"/>
                </a:lnTo>
                <a:lnTo>
                  <a:pt x="1693069" y="2097779"/>
                </a:lnTo>
                <a:lnTo>
                  <a:pt x="1693333" y="2081101"/>
                </a:lnTo>
                <a:lnTo>
                  <a:pt x="1693862" y="2064687"/>
                </a:lnTo>
                <a:lnTo>
                  <a:pt x="1694656" y="2048009"/>
                </a:lnTo>
                <a:lnTo>
                  <a:pt x="1695185" y="2031595"/>
                </a:lnTo>
                <a:lnTo>
                  <a:pt x="1695714" y="2014916"/>
                </a:lnTo>
                <a:lnTo>
                  <a:pt x="1695450" y="1998503"/>
                </a:lnTo>
                <a:lnTo>
                  <a:pt x="1695450" y="1990031"/>
                </a:lnTo>
                <a:lnTo>
                  <a:pt x="1694921" y="1981824"/>
                </a:lnTo>
                <a:lnTo>
                  <a:pt x="1695714" y="1956409"/>
                </a:lnTo>
                <a:lnTo>
                  <a:pt x="1696508" y="1931259"/>
                </a:lnTo>
                <a:lnTo>
                  <a:pt x="1696772" y="1905580"/>
                </a:lnTo>
                <a:lnTo>
                  <a:pt x="1697037" y="1880430"/>
                </a:lnTo>
                <a:lnTo>
                  <a:pt x="1697301" y="1829600"/>
                </a:lnTo>
                <a:lnTo>
                  <a:pt x="1697831" y="1804185"/>
                </a:lnTo>
                <a:lnTo>
                  <a:pt x="1698624" y="1779035"/>
                </a:lnTo>
                <a:lnTo>
                  <a:pt x="1698889" y="1774270"/>
                </a:lnTo>
                <a:lnTo>
                  <a:pt x="1698889" y="1769505"/>
                </a:lnTo>
                <a:lnTo>
                  <a:pt x="1698095" y="1764740"/>
                </a:lnTo>
                <a:lnTo>
                  <a:pt x="1697566" y="1759974"/>
                </a:lnTo>
                <a:lnTo>
                  <a:pt x="1697566" y="1749120"/>
                </a:lnTo>
                <a:lnTo>
                  <a:pt x="1698095" y="1738531"/>
                </a:lnTo>
                <a:lnTo>
                  <a:pt x="1699418" y="1717352"/>
                </a:lnTo>
                <a:lnTo>
                  <a:pt x="1699947" y="1707027"/>
                </a:lnTo>
                <a:lnTo>
                  <a:pt x="1700212" y="1696173"/>
                </a:lnTo>
                <a:lnTo>
                  <a:pt x="1700212" y="1685583"/>
                </a:lnTo>
                <a:lnTo>
                  <a:pt x="1699947" y="1674994"/>
                </a:lnTo>
                <a:lnTo>
                  <a:pt x="1699682" y="1666257"/>
                </a:lnTo>
                <a:lnTo>
                  <a:pt x="1699682" y="1657521"/>
                </a:lnTo>
                <a:lnTo>
                  <a:pt x="1699947" y="1649049"/>
                </a:lnTo>
                <a:lnTo>
                  <a:pt x="1700476" y="1640578"/>
                </a:lnTo>
                <a:lnTo>
                  <a:pt x="1701270" y="1623105"/>
                </a:lnTo>
                <a:lnTo>
                  <a:pt x="1701270" y="1614369"/>
                </a:lnTo>
                <a:lnTo>
                  <a:pt x="1701005" y="1605897"/>
                </a:lnTo>
                <a:lnTo>
                  <a:pt x="1700741" y="1596367"/>
                </a:lnTo>
                <a:lnTo>
                  <a:pt x="1700741" y="1586571"/>
                </a:lnTo>
                <a:lnTo>
                  <a:pt x="1701005" y="1577041"/>
                </a:lnTo>
                <a:lnTo>
                  <a:pt x="1701270" y="1567510"/>
                </a:lnTo>
                <a:lnTo>
                  <a:pt x="1702063" y="1548449"/>
                </a:lnTo>
                <a:lnTo>
                  <a:pt x="1702063" y="1538919"/>
                </a:lnTo>
                <a:lnTo>
                  <a:pt x="1701799" y="1529388"/>
                </a:lnTo>
                <a:lnTo>
                  <a:pt x="1701534" y="1518004"/>
                </a:lnTo>
                <a:lnTo>
                  <a:pt x="1701534" y="1506091"/>
                </a:lnTo>
                <a:lnTo>
                  <a:pt x="1701799" y="1494707"/>
                </a:lnTo>
                <a:lnTo>
                  <a:pt x="1702328" y="1483324"/>
                </a:lnTo>
                <a:lnTo>
                  <a:pt x="1703651" y="1460027"/>
                </a:lnTo>
                <a:lnTo>
                  <a:pt x="1704180" y="1448378"/>
                </a:lnTo>
                <a:lnTo>
                  <a:pt x="1704180" y="1436730"/>
                </a:lnTo>
                <a:lnTo>
                  <a:pt x="1703651" y="1424287"/>
                </a:lnTo>
                <a:lnTo>
                  <a:pt x="1703651" y="1411845"/>
                </a:lnTo>
                <a:lnTo>
                  <a:pt x="1703915" y="1399402"/>
                </a:lnTo>
                <a:lnTo>
                  <a:pt x="1704444" y="1386695"/>
                </a:lnTo>
                <a:lnTo>
                  <a:pt x="1704709" y="1374252"/>
                </a:lnTo>
                <a:lnTo>
                  <a:pt x="1704973" y="1361809"/>
                </a:lnTo>
                <a:lnTo>
                  <a:pt x="1704973" y="1349367"/>
                </a:lnTo>
                <a:lnTo>
                  <a:pt x="1704444" y="1336659"/>
                </a:lnTo>
                <a:lnTo>
                  <a:pt x="1705238" y="1323422"/>
                </a:lnTo>
                <a:lnTo>
                  <a:pt x="1705502" y="1310185"/>
                </a:lnTo>
                <a:lnTo>
                  <a:pt x="1705767" y="1297213"/>
                </a:lnTo>
                <a:lnTo>
                  <a:pt x="1705502" y="1283976"/>
                </a:lnTo>
                <a:lnTo>
                  <a:pt x="1705502" y="1270475"/>
                </a:lnTo>
                <a:lnTo>
                  <a:pt x="1705502" y="1257238"/>
                </a:lnTo>
                <a:lnTo>
                  <a:pt x="1705767" y="1244266"/>
                </a:lnTo>
                <a:lnTo>
                  <a:pt x="1706561" y="1231029"/>
                </a:lnTo>
                <a:lnTo>
                  <a:pt x="1707090" y="1218322"/>
                </a:lnTo>
                <a:lnTo>
                  <a:pt x="1707354" y="1205614"/>
                </a:lnTo>
                <a:lnTo>
                  <a:pt x="1707354" y="1193171"/>
                </a:lnTo>
                <a:lnTo>
                  <a:pt x="1707354" y="1180464"/>
                </a:lnTo>
                <a:lnTo>
                  <a:pt x="1707090" y="1168286"/>
                </a:lnTo>
                <a:lnTo>
                  <a:pt x="1707354" y="1155579"/>
                </a:lnTo>
                <a:lnTo>
                  <a:pt x="1707619" y="1142871"/>
                </a:lnTo>
                <a:lnTo>
                  <a:pt x="1708677" y="1130429"/>
                </a:lnTo>
                <a:lnTo>
                  <a:pt x="1708148" y="1116662"/>
                </a:lnTo>
                <a:lnTo>
                  <a:pt x="1708148" y="1103161"/>
                </a:lnTo>
                <a:lnTo>
                  <a:pt x="1708942" y="1075893"/>
                </a:lnTo>
                <a:lnTo>
                  <a:pt x="1709206" y="1062126"/>
                </a:lnTo>
                <a:lnTo>
                  <a:pt x="1709471" y="1048625"/>
                </a:lnTo>
                <a:lnTo>
                  <a:pt x="1709471" y="1035123"/>
                </a:lnTo>
                <a:lnTo>
                  <a:pt x="1708942" y="1021357"/>
                </a:lnTo>
                <a:lnTo>
                  <a:pt x="1709735" y="1004149"/>
                </a:lnTo>
                <a:lnTo>
                  <a:pt x="1710000" y="987206"/>
                </a:lnTo>
                <a:lnTo>
                  <a:pt x="1710000" y="952790"/>
                </a:lnTo>
                <a:lnTo>
                  <a:pt x="1710264" y="935847"/>
                </a:lnTo>
                <a:lnTo>
                  <a:pt x="1710529" y="918639"/>
                </a:lnTo>
                <a:lnTo>
                  <a:pt x="1711058" y="901696"/>
                </a:lnTo>
                <a:lnTo>
                  <a:pt x="1712116" y="884488"/>
                </a:lnTo>
                <a:lnTo>
                  <a:pt x="1711587" y="870721"/>
                </a:lnTo>
                <a:lnTo>
                  <a:pt x="1711587" y="857220"/>
                </a:lnTo>
                <a:lnTo>
                  <a:pt x="1711852" y="843718"/>
                </a:lnTo>
                <a:lnTo>
                  <a:pt x="1712116" y="830217"/>
                </a:lnTo>
                <a:lnTo>
                  <a:pt x="1713174" y="802684"/>
                </a:lnTo>
                <a:lnTo>
                  <a:pt x="1713174" y="789182"/>
                </a:lnTo>
                <a:lnTo>
                  <a:pt x="1712910" y="775416"/>
                </a:lnTo>
                <a:lnTo>
                  <a:pt x="1713439" y="759267"/>
                </a:lnTo>
                <a:lnTo>
                  <a:pt x="1713704" y="742853"/>
                </a:lnTo>
                <a:lnTo>
                  <a:pt x="1713968" y="710555"/>
                </a:lnTo>
                <a:lnTo>
                  <a:pt x="1713968" y="694141"/>
                </a:lnTo>
                <a:lnTo>
                  <a:pt x="1714233" y="677992"/>
                </a:lnTo>
                <a:lnTo>
                  <a:pt x="1714497" y="661844"/>
                </a:lnTo>
                <a:lnTo>
                  <a:pt x="1715555" y="645695"/>
                </a:lnTo>
                <a:lnTo>
                  <a:pt x="1715820" y="642253"/>
                </a:lnTo>
                <a:lnTo>
                  <a:pt x="1716084" y="639076"/>
                </a:lnTo>
                <a:lnTo>
                  <a:pt x="1715820" y="631928"/>
                </a:lnTo>
                <a:lnTo>
                  <a:pt x="1715555" y="618162"/>
                </a:lnTo>
                <a:lnTo>
                  <a:pt x="1715555" y="611543"/>
                </a:lnTo>
                <a:lnTo>
                  <a:pt x="1715820" y="608102"/>
                </a:lnTo>
                <a:lnTo>
                  <a:pt x="1716349" y="604660"/>
                </a:lnTo>
                <a:lnTo>
                  <a:pt x="1717143" y="601748"/>
                </a:lnTo>
                <a:lnTo>
                  <a:pt x="1718201" y="598307"/>
                </a:lnTo>
                <a:lnTo>
                  <a:pt x="1719523" y="595130"/>
                </a:lnTo>
                <a:lnTo>
                  <a:pt x="1720846" y="592218"/>
                </a:lnTo>
                <a:lnTo>
                  <a:pt x="1723756" y="587717"/>
                </a:lnTo>
                <a:lnTo>
                  <a:pt x="1726402" y="583217"/>
                </a:lnTo>
                <a:lnTo>
                  <a:pt x="1729576" y="578981"/>
                </a:lnTo>
                <a:lnTo>
                  <a:pt x="1733015" y="574745"/>
                </a:lnTo>
                <a:lnTo>
                  <a:pt x="1736454" y="570774"/>
                </a:lnTo>
                <a:lnTo>
                  <a:pt x="1739894" y="567332"/>
                </a:lnTo>
                <a:lnTo>
                  <a:pt x="1743862" y="563626"/>
                </a:lnTo>
                <a:lnTo>
                  <a:pt x="1747830" y="560184"/>
                </a:lnTo>
                <a:lnTo>
                  <a:pt x="1752063" y="557008"/>
                </a:lnTo>
                <a:lnTo>
                  <a:pt x="1756296" y="553831"/>
                </a:lnTo>
                <a:lnTo>
                  <a:pt x="1760528" y="550919"/>
                </a:lnTo>
                <a:lnTo>
                  <a:pt x="1765026" y="548271"/>
                </a:lnTo>
                <a:lnTo>
                  <a:pt x="1769258" y="545624"/>
                </a:lnTo>
                <a:lnTo>
                  <a:pt x="1774020" y="543241"/>
                </a:lnTo>
                <a:lnTo>
                  <a:pt x="1783279" y="538741"/>
                </a:lnTo>
                <a:lnTo>
                  <a:pt x="1803385" y="528945"/>
                </a:lnTo>
                <a:lnTo>
                  <a:pt x="1817671" y="521533"/>
                </a:lnTo>
                <a:lnTo>
                  <a:pt x="1832221" y="514650"/>
                </a:lnTo>
                <a:lnTo>
                  <a:pt x="1843067" y="508561"/>
                </a:lnTo>
                <a:lnTo>
                  <a:pt x="1857617" y="501677"/>
                </a:lnTo>
                <a:lnTo>
                  <a:pt x="1872167" y="494265"/>
                </a:lnTo>
                <a:lnTo>
                  <a:pt x="1892008" y="484205"/>
                </a:lnTo>
                <a:lnTo>
                  <a:pt x="1928251" y="466203"/>
                </a:lnTo>
                <a:lnTo>
                  <a:pt x="1946240" y="457466"/>
                </a:lnTo>
                <a:lnTo>
                  <a:pt x="1964494" y="448200"/>
                </a:lnTo>
                <a:lnTo>
                  <a:pt x="1972431" y="444229"/>
                </a:lnTo>
                <a:lnTo>
                  <a:pt x="1998885" y="430728"/>
                </a:lnTo>
                <a:lnTo>
                  <a:pt x="2025076" y="417491"/>
                </a:lnTo>
                <a:lnTo>
                  <a:pt x="2053382" y="403460"/>
                </a:lnTo>
                <a:lnTo>
                  <a:pt x="2081689" y="389164"/>
                </a:lnTo>
                <a:lnTo>
                  <a:pt x="2089890" y="385193"/>
                </a:lnTo>
                <a:lnTo>
                  <a:pt x="2109995" y="374868"/>
                </a:lnTo>
                <a:lnTo>
                  <a:pt x="2120048" y="369838"/>
                </a:lnTo>
                <a:lnTo>
                  <a:pt x="2130366" y="365073"/>
                </a:lnTo>
                <a:lnTo>
                  <a:pt x="2141741" y="359249"/>
                </a:lnTo>
                <a:lnTo>
                  <a:pt x="2157878" y="351042"/>
                </a:lnTo>
                <a:lnTo>
                  <a:pt x="2170577" y="345218"/>
                </a:lnTo>
                <a:lnTo>
                  <a:pt x="2186450" y="336746"/>
                </a:lnTo>
                <a:lnTo>
                  <a:pt x="2206291" y="326686"/>
                </a:lnTo>
                <a:lnTo>
                  <a:pt x="2230100" y="314773"/>
                </a:lnTo>
                <a:lnTo>
                  <a:pt x="2246502" y="306566"/>
                </a:lnTo>
                <a:lnTo>
                  <a:pt x="2259200" y="300477"/>
                </a:lnTo>
                <a:lnTo>
                  <a:pt x="2271369" y="294123"/>
                </a:lnTo>
                <a:lnTo>
                  <a:pt x="2291739" y="284328"/>
                </a:lnTo>
                <a:lnTo>
                  <a:pt x="2351263" y="254148"/>
                </a:lnTo>
                <a:lnTo>
                  <a:pt x="2381685" y="239058"/>
                </a:lnTo>
                <a:lnTo>
                  <a:pt x="2412373" y="223968"/>
                </a:lnTo>
                <a:lnTo>
                  <a:pt x="2468722" y="195641"/>
                </a:lnTo>
                <a:lnTo>
                  <a:pt x="2492795" y="183728"/>
                </a:lnTo>
                <a:lnTo>
                  <a:pt x="2504964" y="177374"/>
                </a:lnTo>
                <a:lnTo>
                  <a:pt x="2517398" y="171550"/>
                </a:lnTo>
                <a:lnTo>
                  <a:pt x="2528509" y="165196"/>
                </a:lnTo>
                <a:lnTo>
                  <a:pt x="2549408" y="155136"/>
                </a:lnTo>
                <a:lnTo>
                  <a:pt x="2630095" y="114896"/>
                </a:lnTo>
                <a:lnTo>
                  <a:pt x="2670307" y="94511"/>
                </a:lnTo>
                <a:lnTo>
                  <a:pt x="2710782" y="74127"/>
                </a:lnTo>
                <a:lnTo>
                  <a:pt x="2722687" y="68302"/>
                </a:lnTo>
                <a:lnTo>
                  <a:pt x="2735121" y="62478"/>
                </a:lnTo>
                <a:lnTo>
                  <a:pt x="2746232" y="56389"/>
                </a:lnTo>
                <a:lnTo>
                  <a:pt x="2768983" y="45270"/>
                </a:lnTo>
                <a:lnTo>
                  <a:pt x="2791469" y="34151"/>
                </a:lnTo>
                <a:lnTo>
                  <a:pt x="2815543" y="21973"/>
                </a:lnTo>
                <a:lnTo>
                  <a:pt x="2839617" y="10060"/>
                </a:lnTo>
                <a:lnTo>
                  <a:pt x="2854961" y="4501"/>
                </a:lnTo>
                <a:lnTo>
                  <a:pt x="2863162" y="2383"/>
                </a:lnTo>
                <a:lnTo>
                  <a:pt x="2871098" y="265"/>
                </a:lnTo>
                <a:lnTo>
                  <a:pt x="2885648" y="0"/>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2E82544-BB97-FC00-BF54-45BD0FCB4F3C}"/>
              </a:ext>
            </a:extLst>
          </p:cNvPr>
          <p:cNvSpPr txBox="1"/>
          <p:nvPr/>
        </p:nvSpPr>
        <p:spPr>
          <a:xfrm>
            <a:off x="2677613" y="4488533"/>
            <a:ext cx="202685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2023.12-2024.01</a:t>
            </a:r>
          </a:p>
          <a:p>
            <a:r>
              <a:rPr lang="zh-CN" altLang="en-US" dirty="0">
                <a:latin typeface="微软雅黑" panose="020B0503020204020204" pitchFamily="34" charset="-122"/>
                <a:ea typeface="微软雅黑" panose="020B0503020204020204" pitchFamily="34" charset="-122"/>
              </a:rPr>
              <a:t>专利撰写与准备中期答辩</a:t>
            </a:r>
          </a:p>
        </p:txBody>
      </p:sp>
    </p:spTree>
    <p:extLst>
      <p:ext uri="{BB962C8B-B14F-4D97-AF65-F5344CB8AC3E}">
        <p14:creationId xmlns:p14="http://schemas.microsoft.com/office/powerpoint/2010/main" val="703331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966738" y="5512872"/>
            <a:ext cx="2225155"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汇报学生：梁晋周</a:t>
            </a:r>
            <a:endParaRPr lang="en-US" altLang="zh-CN" b="1" dirty="0">
              <a:solidFill>
                <a:schemeClr val="tx1">
                  <a:lumMod val="85000"/>
                  <a:lumOff val="15000"/>
                </a:schemeClr>
              </a:solidFill>
              <a:cs typeface="+mn-ea"/>
              <a:sym typeface="+mn-lt"/>
            </a:endParaRP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8" name="矩形 1767"/>
          <p:cNvSpPr/>
          <p:nvPr/>
        </p:nvSpPr>
        <p:spPr>
          <a:xfrm>
            <a:off x="4612936" y="310334"/>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a:t>
            </a:r>
          </a:p>
        </p:txBody>
      </p:sp>
      <p:sp>
        <p:nvSpPr>
          <p:cNvPr id="1771" name="矩形 1770"/>
          <p:cNvSpPr/>
          <p:nvPr/>
        </p:nvSpPr>
        <p:spPr>
          <a:xfrm>
            <a:off x="511734" y="93971"/>
            <a:ext cx="1980029" cy="662554"/>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背景和意义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55" name="文本框 154">
            <a:extLst>
              <a:ext uri="{FF2B5EF4-FFF2-40B4-BE49-F238E27FC236}">
                <a16:creationId xmlns:a16="http://schemas.microsoft.com/office/drawing/2014/main" id="{D1BAA075-6244-4618-8C02-59D2E75EA473}"/>
              </a:ext>
            </a:extLst>
          </p:cNvPr>
          <p:cNvSpPr txBox="1"/>
          <p:nvPr/>
        </p:nvSpPr>
        <p:spPr>
          <a:xfrm>
            <a:off x="1351143" y="997565"/>
            <a:ext cx="9489713" cy="1692771"/>
          </a:xfrm>
          <a:prstGeom prst="rect">
            <a:avLst/>
          </a:prstGeom>
          <a:noFill/>
        </p:spPr>
        <p:txBody>
          <a:bodyPr wrap="square">
            <a:spAutoFit/>
          </a:bodyPr>
          <a:lstStyle/>
          <a:p>
            <a:r>
              <a:rPr lang="zh-CN" altLang="en-US" sz="3200" b="1" dirty="0">
                <a:latin typeface="宋体" panose="02010600030101010101" pitchFamily="2" charset="-122"/>
                <a:ea typeface="宋体" panose="02010600030101010101" pitchFamily="2" charset="-122"/>
              </a:rPr>
              <a:t>研究背景：</a:t>
            </a:r>
            <a:r>
              <a:rPr lang="zh-CN" altLang="en-US" sz="2400" dirty="0">
                <a:latin typeface="宋体" panose="02010600030101010101" pitchFamily="2" charset="-122"/>
                <a:ea typeface="宋体" panose="02010600030101010101" pitchFamily="2" charset="-122"/>
              </a:rPr>
              <a:t>半监督学习（</a:t>
            </a:r>
            <a:r>
              <a:rPr lang="en-US" altLang="zh-CN" sz="2400" dirty="0">
                <a:latin typeface="宋体" panose="02010600030101010101" pitchFamily="2" charset="-122"/>
                <a:ea typeface="宋体" panose="02010600030101010101" pitchFamily="2" charset="-122"/>
              </a:rPr>
              <a:t>Semi-Supervised Learning</a:t>
            </a:r>
            <a:r>
              <a:rPr lang="zh-CN" altLang="en-US" sz="2400" dirty="0">
                <a:latin typeface="宋体" panose="02010600030101010101" pitchFamily="2" charset="-122"/>
                <a:ea typeface="宋体" panose="02010600030101010101" pitchFamily="2" charset="-122"/>
              </a:rPr>
              <a:t>）是一类在训练过程中同时利用少量有标签样本和大量无标签样本的机器学习方法。实际情境中，往往难以获得类别分布均衡的有标签数据，导致半监督学习面临</a:t>
            </a:r>
            <a:r>
              <a:rPr lang="zh-CN" altLang="en-US" sz="2400" dirty="0">
                <a:solidFill>
                  <a:srgbClr val="FF0000"/>
                </a:solidFill>
                <a:latin typeface="宋体" panose="02010600030101010101" pitchFamily="2" charset="-122"/>
                <a:ea typeface="宋体" panose="02010600030101010101" pitchFamily="2" charset="-122"/>
              </a:rPr>
              <a:t>不平衡</a:t>
            </a:r>
            <a:r>
              <a:rPr lang="zh-CN" altLang="en-US" sz="2400" dirty="0">
                <a:latin typeface="宋体" panose="02010600030101010101" pitchFamily="2" charset="-122"/>
                <a:ea typeface="宋体" panose="02010600030101010101" pitchFamily="2" charset="-122"/>
              </a:rPr>
              <a:t>问题。</a:t>
            </a:r>
          </a:p>
        </p:txBody>
      </p:sp>
      <p:pic>
        <p:nvPicPr>
          <p:cNvPr id="4" name="图片 3">
            <a:extLst>
              <a:ext uri="{FF2B5EF4-FFF2-40B4-BE49-F238E27FC236}">
                <a16:creationId xmlns:a16="http://schemas.microsoft.com/office/drawing/2014/main" id="{2BF545C4-ADED-4EC6-BF7C-6E714E0174D1}"/>
              </a:ext>
            </a:extLst>
          </p:cNvPr>
          <p:cNvPicPr>
            <a:picLocks noChangeAspect="1"/>
          </p:cNvPicPr>
          <p:nvPr/>
        </p:nvPicPr>
        <p:blipFill>
          <a:blip r:embed="rId3"/>
          <a:stretch>
            <a:fillRect/>
          </a:stretch>
        </p:blipFill>
        <p:spPr>
          <a:xfrm>
            <a:off x="1501748" y="2606310"/>
            <a:ext cx="8464661" cy="4157719"/>
          </a:xfrm>
          <a:prstGeom prst="rect">
            <a:avLst/>
          </a:prstGeom>
        </p:spPr>
      </p:pic>
      <p:sp>
        <p:nvSpPr>
          <p:cNvPr id="479" name="文本框 478">
            <a:extLst>
              <a:ext uri="{FF2B5EF4-FFF2-40B4-BE49-F238E27FC236}">
                <a16:creationId xmlns:a16="http://schemas.microsoft.com/office/drawing/2014/main" id="{9DBA0BA2-DE48-4834-A456-7BD25F649C5A}"/>
              </a:ext>
            </a:extLst>
          </p:cNvPr>
          <p:cNvSpPr txBox="1"/>
          <p:nvPr/>
        </p:nvSpPr>
        <p:spPr>
          <a:xfrm>
            <a:off x="1463663" y="3128918"/>
            <a:ext cx="81945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Positive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0" name="流程图: 接点 479">
            <a:extLst>
              <a:ext uri="{FF2B5EF4-FFF2-40B4-BE49-F238E27FC236}">
                <a16:creationId xmlns:a16="http://schemas.microsoft.com/office/drawing/2014/main" id="{8A77B763-EB0F-44DE-B032-1489280A07B6}"/>
              </a:ext>
            </a:extLst>
          </p:cNvPr>
          <p:cNvSpPr/>
          <p:nvPr/>
        </p:nvSpPr>
        <p:spPr>
          <a:xfrm>
            <a:off x="2340080" y="32249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1" name="文本框 480">
            <a:extLst>
              <a:ext uri="{FF2B5EF4-FFF2-40B4-BE49-F238E27FC236}">
                <a16:creationId xmlns:a16="http://schemas.microsoft.com/office/drawing/2014/main" id="{793CACCA-6DBF-4551-9227-9178B97FC34F}"/>
              </a:ext>
            </a:extLst>
          </p:cNvPr>
          <p:cNvSpPr txBox="1"/>
          <p:nvPr/>
        </p:nvSpPr>
        <p:spPr>
          <a:xfrm>
            <a:off x="2567756" y="3128918"/>
            <a:ext cx="928972"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Negative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2" name="流程图: 接点 481">
            <a:extLst>
              <a:ext uri="{FF2B5EF4-FFF2-40B4-BE49-F238E27FC236}">
                <a16:creationId xmlns:a16="http://schemas.microsoft.com/office/drawing/2014/main" id="{D8EA28EB-D167-47ED-950C-9275D1A44631}"/>
              </a:ext>
            </a:extLst>
          </p:cNvPr>
          <p:cNvSpPr/>
          <p:nvPr/>
        </p:nvSpPr>
        <p:spPr>
          <a:xfrm>
            <a:off x="3505610" y="322495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3" name="文本框 482">
            <a:extLst>
              <a:ext uri="{FF2B5EF4-FFF2-40B4-BE49-F238E27FC236}">
                <a16:creationId xmlns:a16="http://schemas.microsoft.com/office/drawing/2014/main" id="{3454CE68-AB74-47F3-BCAA-ED02F1AAAF72}"/>
              </a:ext>
            </a:extLst>
          </p:cNvPr>
          <p:cNvSpPr txBox="1"/>
          <p:nvPr/>
        </p:nvSpPr>
        <p:spPr>
          <a:xfrm>
            <a:off x="3885514" y="3128918"/>
            <a:ext cx="102784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Unlabeled</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4" name="流程图: 接点 483">
            <a:extLst>
              <a:ext uri="{FF2B5EF4-FFF2-40B4-BE49-F238E27FC236}">
                <a16:creationId xmlns:a16="http://schemas.microsoft.com/office/drawing/2014/main" id="{3245FDD5-3E20-4170-BFAF-56610F5A2CA7}"/>
              </a:ext>
            </a:extLst>
          </p:cNvPr>
          <p:cNvSpPr/>
          <p:nvPr/>
        </p:nvSpPr>
        <p:spPr>
          <a:xfrm>
            <a:off x="5154014" y="32249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1121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11493" y="2967335"/>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研究现状</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49"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48955" y="319461"/>
            <a:ext cx="340996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GEOMETRIC DEEP LEARNING</a:t>
            </a:r>
          </a:p>
        </p:txBody>
      </p:sp>
      <p:sp>
        <p:nvSpPr>
          <p:cNvPr id="1771" name="矩形 1770"/>
          <p:cNvSpPr/>
          <p:nvPr/>
        </p:nvSpPr>
        <p:spPr>
          <a:xfrm>
            <a:off x="651641" y="162917"/>
            <a:ext cx="233910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半监督学习方法</a:t>
            </a:r>
            <a:endParaRPr lang="en-US" altLang="zh-CN" sz="24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54" name="组合 53">
            <a:extLst>
              <a:ext uri="{FF2B5EF4-FFF2-40B4-BE49-F238E27FC236}">
                <a16:creationId xmlns:a16="http://schemas.microsoft.com/office/drawing/2014/main" id="{7D577EC3-4F5D-4CB7-A18C-B8B17994B50C}"/>
              </a:ext>
            </a:extLst>
          </p:cNvPr>
          <p:cNvGrpSpPr/>
          <p:nvPr/>
        </p:nvGrpSpPr>
        <p:grpSpPr>
          <a:xfrm>
            <a:off x="2293831" y="810576"/>
            <a:ext cx="6853283" cy="5963388"/>
            <a:chOff x="2200524" y="815757"/>
            <a:chExt cx="6853283" cy="5963388"/>
          </a:xfrm>
        </p:grpSpPr>
        <p:sp>
          <p:nvSpPr>
            <p:cNvPr id="3" name="流程图: 过程 2">
              <a:extLst>
                <a:ext uri="{FF2B5EF4-FFF2-40B4-BE49-F238E27FC236}">
                  <a16:creationId xmlns:a16="http://schemas.microsoft.com/office/drawing/2014/main" id="{A7DAAA22-A3F6-417E-BF88-B4D0D2E980DC}"/>
                </a:ext>
              </a:extLst>
            </p:cNvPr>
            <p:cNvSpPr/>
            <p:nvPr/>
          </p:nvSpPr>
          <p:spPr>
            <a:xfrm>
              <a:off x="5097838" y="121698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18" name="流程图: 过程 17">
              <a:extLst>
                <a:ext uri="{FF2B5EF4-FFF2-40B4-BE49-F238E27FC236}">
                  <a16:creationId xmlns:a16="http://schemas.microsoft.com/office/drawing/2014/main" id="{C129C94B-AB69-4AD1-A896-12AB37F3D938}"/>
                </a:ext>
              </a:extLst>
            </p:cNvPr>
            <p:cNvSpPr/>
            <p:nvPr/>
          </p:nvSpPr>
          <p:spPr>
            <a:xfrm>
              <a:off x="2200524" y="3448553"/>
              <a:ext cx="1408924"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2A2B2E"/>
                  </a:solidFill>
                  <a:effectLst/>
                  <a:latin typeface="微软雅黑" panose="020B0503020204020204" pitchFamily="34" charset="-122"/>
                  <a:ea typeface="微软雅黑" panose="020B0503020204020204" pitchFamily="34" charset="-122"/>
                </a:rPr>
                <a:t>半监督学习</a:t>
              </a:r>
            </a:p>
          </p:txBody>
        </p:sp>
        <p:sp>
          <p:nvSpPr>
            <p:cNvPr id="20" name="流程图: 过程 19">
              <a:extLst>
                <a:ext uri="{FF2B5EF4-FFF2-40B4-BE49-F238E27FC236}">
                  <a16:creationId xmlns:a16="http://schemas.microsoft.com/office/drawing/2014/main" id="{1BCA5508-AAB8-4A73-8ED1-0F4CD82B16FB}"/>
                </a:ext>
              </a:extLst>
            </p:cNvPr>
            <p:cNvSpPr/>
            <p:nvPr/>
          </p:nvSpPr>
          <p:spPr>
            <a:xfrm>
              <a:off x="5097838" y="2251125"/>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一致性正则化方法</a:t>
              </a:r>
            </a:p>
          </p:txBody>
        </p:sp>
        <p:sp>
          <p:nvSpPr>
            <p:cNvPr id="21" name="流程图: 过程 20">
              <a:extLst>
                <a:ext uri="{FF2B5EF4-FFF2-40B4-BE49-F238E27FC236}">
                  <a16:creationId xmlns:a16="http://schemas.microsoft.com/office/drawing/2014/main" id="{ADF05E64-F826-4BCD-A3BA-BB7B5D32EB1D}"/>
                </a:ext>
              </a:extLst>
            </p:cNvPr>
            <p:cNvSpPr/>
            <p:nvPr/>
          </p:nvSpPr>
          <p:spPr>
            <a:xfrm>
              <a:off x="5097838" y="3443888"/>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基于图的方法</a:t>
              </a:r>
            </a:p>
          </p:txBody>
        </p:sp>
        <p:sp>
          <p:nvSpPr>
            <p:cNvPr id="22" name="流程图: 过程 21">
              <a:extLst>
                <a:ext uri="{FF2B5EF4-FFF2-40B4-BE49-F238E27FC236}">
                  <a16:creationId xmlns:a16="http://schemas.microsoft.com/office/drawing/2014/main" id="{DB1FDDA3-21DA-41CD-B38F-46AFA7CB55A1}"/>
                </a:ext>
              </a:extLst>
            </p:cNvPr>
            <p:cNvSpPr/>
            <p:nvPr/>
          </p:nvSpPr>
          <p:spPr>
            <a:xfrm>
              <a:off x="5097838" y="463665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混合方法</a:t>
              </a:r>
              <a:endParaRPr lang="zh-CN" altLang="en-US" sz="1200" b="0" i="0" dirty="0">
                <a:solidFill>
                  <a:srgbClr val="2A2B2E"/>
                </a:solidFill>
                <a:effectLst/>
                <a:latin typeface="微软雅黑" panose="020B0503020204020204" pitchFamily="34" charset="-122"/>
                <a:ea typeface="微软雅黑" panose="020B0503020204020204" pitchFamily="34" charset="-122"/>
              </a:endParaRPr>
            </a:p>
          </p:txBody>
        </p:sp>
        <p:sp>
          <p:nvSpPr>
            <p:cNvPr id="23" name="流程图: 过程 22">
              <a:extLst>
                <a:ext uri="{FF2B5EF4-FFF2-40B4-BE49-F238E27FC236}">
                  <a16:creationId xmlns:a16="http://schemas.microsoft.com/office/drawing/2014/main" id="{2EAE385C-126B-45A3-B3C7-31BECE5E7E00}"/>
                </a:ext>
              </a:extLst>
            </p:cNvPr>
            <p:cNvSpPr/>
            <p:nvPr/>
          </p:nvSpPr>
          <p:spPr>
            <a:xfrm>
              <a:off x="5097838" y="569878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伪</a:t>
              </a:r>
              <a:r>
                <a:rPr lang="zh-CN" altLang="en-US" sz="1200" b="0" i="0" dirty="0">
                  <a:solidFill>
                    <a:srgbClr val="2A2B2E"/>
                  </a:solidFill>
                  <a:effectLst/>
                  <a:latin typeface="微软雅黑" panose="020B0503020204020204" pitchFamily="34" charset="-122"/>
                  <a:ea typeface="微软雅黑" panose="020B0503020204020204" pitchFamily="34" charset="-122"/>
                </a:rPr>
                <a:t>标签方法</a:t>
              </a:r>
            </a:p>
          </p:txBody>
        </p:sp>
        <p:cxnSp>
          <p:nvCxnSpPr>
            <p:cNvPr id="7" name="直接箭头连接符 6">
              <a:extLst>
                <a:ext uri="{FF2B5EF4-FFF2-40B4-BE49-F238E27FC236}">
                  <a16:creationId xmlns:a16="http://schemas.microsoft.com/office/drawing/2014/main" id="{61F77D67-A779-4D4C-B50D-AF91FEF5F283}"/>
                </a:ext>
              </a:extLst>
            </p:cNvPr>
            <p:cNvCxnSpPr>
              <a:stCxn id="18" idx="3"/>
              <a:endCxn id="21" idx="1"/>
            </p:cNvCxnSpPr>
            <p:nvPr/>
          </p:nvCxnSpPr>
          <p:spPr>
            <a:xfrm flipV="1">
              <a:off x="3609448" y="3798451"/>
              <a:ext cx="1488390" cy="466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6455E8-EFBA-45CF-BB2E-ED8DDA6EE7A1}"/>
                </a:ext>
              </a:extLst>
            </p:cNvPr>
            <p:cNvCxnSpPr>
              <a:stCxn id="18" idx="3"/>
              <a:endCxn id="3" idx="1"/>
            </p:cNvCxnSpPr>
            <p:nvPr/>
          </p:nvCxnSpPr>
          <p:spPr>
            <a:xfrm flipV="1">
              <a:off x="3609448" y="1571550"/>
              <a:ext cx="1488390" cy="2231566"/>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EF6F68F6-2F95-4B31-9E85-ADBFC0EFE0E5}"/>
                </a:ext>
              </a:extLst>
            </p:cNvPr>
            <p:cNvCxnSpPr>
              <a:stCxn id="18" idx="3"/>
              <a:endCxn id="20" idx="1"/>
            </p:cNvCxnSpPr>
            <p:nvPr/>
          </p:nvCxnSpPr>
          <p:spPr>
            <a:xfrm flipV="1">
              <a:off x="3609448" y="2605688"/>
              <a:ext cx="1488390" cy="119742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61E7EE3-1419-4D03-9AEC-426B9A976C43}"/>
                </a:ext>
              </a:extLst>
            </p:cNvPr>
            <p:cNvCxnSpPr>
              <a:stCxn id="18" idx="3"/>
              <a:endCxn id="23" idx="1"/>
            </p:cNvCxnSpPr>
            <p:nvPr/>
          </p:nvCxnSpPr>
          <p:spPr>
            <a:xfrm>
              <a:off x="3609448" y="3803116"/>
              <a:ext cx="1488390" cy="2250227"/>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B559BB67-15CC-4A94-802B-4EBFB2B20F6F}"/>
                </a:ext>
              </a:extLst>
            </p:cNvPr>
            <p:cNvCxnSpPr>
              <a:stCxn id="18" idx="3"/>
              <a:endCxn id="22" idx="1"/>
            </p:cNvCxnSpPr>
            <p:nvPr/>
          </p:nvCxnSpPr>
          <p:spPr>
            <a:xfrm>
              <a:off x="3609448" y="3803116"/>
              <a:ext cx="1488390" cy="118809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流程图: 过程 33">
              <a:extLst>
                <a:ext uri="{FF2B5EF4-FFF2-40B4-BE49-F238E27FC236}">
                  <a16:creationId xmlns:a16="http://schemas.microsoft.com/office/drawing/2014/main" id="{8B80F6B0-BABD-413B-BEF6-490730E4C3F8}"/>
                </a:ext>
              </a:extLst>
            </p:cNvPr>
            <p:cNvSpPr/>
            <p:nvPr/>
          </p:nvSpPr>
          <p:spPr>
            <a:xfrm>
              <a:off x="7644883" y="81575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35" name="流程图: 过程 34">
              <a:extLst>
                <a:ext uri="{FF2B5EF4-FFF2-40B4-BE49-F238E27FC236}">
                  <a16:creationId xmlns:a16="http://schemas.microsoft.com/office/drawing/2014/main" id="{1F42C747-DFBF-4A3C-9ED1-215A3E64D735}"/>
                </a:ext>
              </a:extLst>
            </p:cNvPr>
            <p:cNvSpPr/>
            <p:nvPr/>
          </p:nvSpPr>
          <p:spPr>
            <a:xfrm>
              <a:off x="7644884" y="1609636"/>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cxnSp>
          <p:nvCxnSpPr>
            <p:cNvPr id="30" name="连接符: 肘形 29">
              <a:extLst>
                <a:ext uri="{FF2B5EF4-FFF2-40B4-BE49-F238E27FC236}">
                  <a16:creationId xmlns:a16="http://schemas.microsoft.com/office/drawing/2014/main" id="{59B0B617-D2B1-455F-B954-158D21FC422D}"/>
                </a:ext>
              </a:extLst>
            </p:cNvPr>
            <p:cNvCxnSpPr>
              <a:cxnSpLocks/>
              <a:stCxn id="3" idx="3"/>
              <a:endCxn id="34" idx="1"/>
            </p:cNvCxnSpPr>
            <p:nvPr/>
          </p:nvCxnSpPr>
          <p:spPr>
            <a:xfrm flipV="1">
              <a:off x="6506761" y="1170320"/>
              <a:ext cx="1138122" cy="40123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4E5FD717-897F-4CAB-B5CC-AAAEF27C4213}"/>
                </a:ext>
              </a:extLst>
            </p:cNvPr>
            <p:cNvCxnSpPr>
              <a:cxnSpLocks/>
              <a:stCxn id="3" idx="3"/>
              <a:endCxn id="35" idx="1"/>
            </p:cNvCxnSpPr>
            <p:nvPr/>
          </p:nvCxnSpPr>
          <p:spPr>
            <a:xfrm>
              <a:off x="6506761" y="1571550"/>
              <a:ext cx="1138123" cy="39264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流程图: 过程 39">
              <a:extLst>
                <a:ext uri="{FF2B5EF4-FFF2-40B4-BE49-F238E27FC236}">
                  <a16:creationId xmlns:a16="http://schemas.microsoft.com/office/drawing/2014/main" id="{DAD38BB7-00DF-4331-B0BB-52A146156F8B}"/>
                </a:ext>
              </a:extLst>
            </p:cNvPr>
            <p:cNvSpPr/>
            <p:nvPr/>
          </p:nvSpPr>
          <p:spPr>
            <a:xfrm>
              <a:off x="7644882" y="3050523"/>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基于自编码模型</a:t>
              </a:r>
            </a:p>
          </p:txBody>
        </p:sp>
        <p:sp>
          <p:nvSpPr>
            <p:cNvPr id="41" name="流程图: 过程 40">
              <a:extLst>
                <a:ext uri="{FF2B5EF4-FFF2-40B4-BE49-F238E27FC236}">
                  <a16:creationId xmlns:a16="http://schemas.microsoft.com/office/drawing/2014/main" id="{8C4231EE-0B07-43CD-A434-3B5C2177D491}"/>
                </a:ext>
              </a:extLst>
            </p:cNvPr>
            <p:cNvSpPr/>
            <p:nvPr/>
          </p:nvSpPr>
          <p:spPr>
            <a:xfrm>
              <a:off x="7644883" y="3844402"/>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a:t>
              </a:r>
              <a:r>
                <a:rPr lang="en-US" altLang="zh-CN" sz="1200" b="0" i="0" dirty="0">
                  <a:solidFill>
                    <a:srgbClr val="2A2B2E"/>
                  </a:solidFill>
                  <a:effectLst/>
                  <a:latin typeface="微软雅黑" panose="020B0503020204020204" pitchFamily="34" charset="-122"/>
                  <a:ea typeface="微软雅黑" panose="020B0503020204020204" pitchFamily="34" charset="-122"/>
                </a:rPr>
                <a:t>GNN</a:t>
              </a:r>
              <a:r>
                <a:rPr lang="zh-CN" altLang="en-US" sz="1200" b="0" i="0" dirty="0">
                  <a:solidFill>
                    <a:srgbClr val="2A2B2E"/>
                  </a:solidFill>
                  <a:effectLst/>
                  <a:latin typeface="微软雅黑" panose="020B0503020204020204" pitchFamily="34" charset="-122"/>
                  <a:ea typeface="微软雅黑" panose="020B0503020204020204" pitchFamily="34" charset="-122"/>
                </a:rPr>
                <a:t>模型</a:t>
              </a:r>
            </a:p>
          </p:txBody>
        </p:sp>
        <p:cxnSp>
          <p:nvCxnSpPr>
            <p:cNvPr id="37" name="连接符: 肘形 36">
              <a:extLst>
                <a:ext uri="{FF2B5EF4-FFF2-40B4-BE49-F238E27FC236}">
                  <a16:creationId xmlns:a16="http://schemas.microsoft.com/office/drawing/2014/main" id="{9666F055-62ED-42BA-B9A7-79BAF1F2A06B}"/>
                </a:ext>
              </a:extLst>
            </p:cNvPr>
            <p:cNvCxnSpPr>
              <a:stCxn id="21" idx="3"/>
              <a:endCxn id="40" idx="1"/>
            </p:cNvCxnSpPr>
            <p:nvPr/>
          </p:nvCxnSpPr>
          <p:spPr>
            <a:xfrm flipV="1">
              <a:off x="6506761" y="3405086"/>
              <a:ext cx="1138121" cy="393365"/>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A986E5C5-2DAE-4BC6-93A0-EE7225409460}"/>
                </a:ext>
              </a:extLst>
            </p:cNvPr>
            <p:cNvCxnSpPr>
              <a:stCxn id="21" idx="3"/>
              <a:endCxn id="41" idx="1"/>
            </p:cNvCxnSpPr>
            <p:nvPr/>
          </p:nvCxnSpPr>
          <p:spPr>
            <a:xfrm>
              <a:off x="6506761" y="3798451"/>
              <a:ext cx="1138122" cy="400514"/>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流程图: 过程 49">
              <a:extLst>
                <a:ext uri="{FF2B5EF4-FFF2-40B4-BE49-F238E27FC236}">
                  <a16:creationId xmlns:a16="http://schemas.microsoft.com/office/drawing/2014/main" id="{C32EB51D-E3B3-454D-9819-33FBE9F8F985}"/>
                </a:ext>
              </a:extLst>
            </p:cNvPr>
            <p:cNvSpPr/>
            <p:nvPr/>
          </p:nvSpPr>
          <p:spPr>
            <a:xfrm>
              <a:off x="7644882" y="527614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基于分歧的模型</a:t>
              </a:r>
            </a:p>
          </p:txBody>
        </p:sp>
        <p:sp>
          <p:nvSpPr>
            <p:cNvPr id="51" name="流程图: 过程 50">
              <a:extLst>
                <a:ext uri="{FF2B5EF4-FFF2-40B4-BE49-F238E27FC236}">
                  <a16:creationId xmlns:a16="http://schemas.microsoft.com/office/drawing/2014/main" id="{3ECE47C0-91E8-426C-9263-34FEEAF04197}"/>
                </a:ext>
              </a:extLst>
            </p:cNvPr>
            <p:cNvSpPr/>
            <p:nvPr/>
          </p:nvSpPr>
          <p:spPr>
            <a:xfrm>
              <a:off x="7644883" y="607002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自训练模型</a:t>
              </a:r>
            </a:p>
          </p:txBody>
        </p:sp>
        <p:cxnSp>
          <p:nvCxnSpPr>
            <p:cNvPr id="46" name="连接符: 肘形 45">
              <a:extLst>
                <a:ext uri="{FF2B5EF4-FFF2-40B4-BE49-F238E27FC236}">
                  <a16:creationId xmlns:a16="http://schemas.microsoft.com/office/drawing/2014/main" id="{5EDF7970-71A4-4516-85A3-242ABE06472C}"/>
                </a:ext>
              </a:extLst>
            </p:cNvPr>
            <p:cNvCxnSpPr>
              <a:stCxn id="23" idx="3"/>
              <a:endCxn id="50" idx="1"/>
            </p:cNvCxnSpPr>
            <p:nvPr/>
          </p:nvCxnSpPr>
          <p:spPr>
            <a:xfrm flipV="1">
              <a:off x="6506761" y="5630704"/>
              <a:ext cx="1138121" cy="42263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97130A0E-3F8E-4EEB-94B7-B14B5076A942}"/>
                </a:ext>
              </a:extLst>
            </p:cNvPr>
            <p:cNvCxnSpPr>
              <a:stCxn id="23" idx="3"/>
              <a:endCxn id="51" idx="1"/>
            </p:cNvCxnSpPr>
            <p:nvPr/>
          </p:nvCxnSpPr>
          <p:spPr>
            <a:xfrm>
              <a:off x="6506761" y="6053343"/>
              <a:ext cx="1138122" cy="37124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72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9"/>
          <p:cNvSpPr>
            <a:spLocks noEditPoints="1"/>
          </p:cNvSpPr>
          <p:nvPr/>
        </p:nvSpPr>
        <p:spPr bwMode="auto">
          <a:xfrm rot="19469485">
            <a:off x="344809" y="187023"/>
            <a:ext cx="275268" cy="29331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800">
              <a:solidFill>
                <a:schemeClr val="tx1">
                  <a:lumMod val="65000"/>
                  <a:lumOff val="35000"/>
                </a:schemeClr>
              </a:solidFill>
            </a:endParaRPr>
          </a:p>
        </p:txBody>
      </p:sp>
      <p:grpSp>
        <p:nvGrpSpPr>
          <p:cNvPr id="85" name="组合 84"/>
          <p:cNvGrpSpPr/>
          <p:nvPr/>
        </p:nvGrpSpPr>
        <p:grpSpPr>
          <a:xfrm>
            <a:off x="967740" y="678180"/>
            <a:ext cx="3940991" cy="123789"/>
            <a:chOff x="1005840" y="678180"/>
            <a:chExt cx="4023360" cy="137160"/>
          </a:xfrm>
        </p:grpSpPr>
        <p:cxnSp>
          <p:nvCxnSpPr>
            <p:cNvPr id="86" name="直接连接符 8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flipH="1">
            <a:off x="7209790" y="678180"/>
            <a:ext cx="4023360" cy="137160"/>
            <a:chOff x="1005840" y="678180"/>
            <a:chExt cx="4023360" cy="137160"/>
          </a:xfrm>
        </p:grpSpPr>
        <p:cxnSp>
          <p:nvCxnSpPr>
            <p:cNvPr id="89" name="直接连接符 8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p:cNvSpPr txBox="1"/>
          <p:nvPr/>
        </p:nvSpPr>
        <p:spPr>
          <a:xfrm>
            <a:off x="5294526" y="481299"/>
            <a:ext cx="1569660" cy="461665"/>
          </a:xfrm>
          <a:prstGeom prst="rect">
            <a:avLst/>
          </a:prstGeom>
          <a:noFill/>
        </p:spPr>
        <p:txBody>
          <a:bodyPr wrap="none" rtlCol="0">
            <a:spAutoFit/>
          </a:bodyPr>
          <a:lstStyle/>
          <a:p>
            <a:pPr algn="ctr"/>
            <a:r>
              <a:rPr lang="zh-CN" altLang="en-US" sz="24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5B58F8E3-5246-6168-23C0-37D7A39C626C}"/>
              </a:ext>
            </a:extLst>
          </p:cNvPr>
          <p:cNvSpPr txBox="1"/>
          <p:nvPr/>
        </p:nvSpPr>
        <p:spPr>
          <a:xfrm>
            <a:off x="595317" y="999392"/>
            <a:ext cx="3262432" cy="461665"/>
          </a:xfrm>
          <a:prstGeom prst="rect">
            <a:avLst/>
          </a:prstGeom>
          <a:noFill/>
        </p:spPr>
        <p:txBody>
          <a:bodyPr wrap="none" rtlCol="0">
            <a:spAutoFit/>
          </a:bodyPr>
          <a:lstStyle/>
          <a:p>
            <a:pPr algn="l"/>
            <a:r>
              <a:rPr lang="zh-CN" altLang="en-US" sz="2400" b="1" i="0" dirty="0">
                <a:solidFill>
                  <a:srgbClr val="232D36"/>
                </a:solidFill>
                <a:effectLst/>
                <a:latin typeface="PingFang SC"/>
              </a:rPr>
              <a:t>不平衡问题的处理策略</a:t>
            </a:r>
          </a:p>
        </p:txBody>
      </p:sp>
      <p:graphicFrame>
        <p:nvGraphicFramePr>
          <p:cNvPr id="4" name="表格 3">
            <a:extLst>
              <a:ext uri="{FF2B5EF4-FFF2-40B4-BE49-F238E27FC236}">
                <a16:creationId xmlns:a16="http://schemas.microsoft.com/office/drawing/2014/main" id="{36B9E4BD-0225-4E80-BA92-D1A75841461A}"/>
              </a:ext>
            </a:extLst>
          </p:cNvPr>
          <p:cNvGraphicFramePr>
            <a:graphicFrameLocks noGrp="1"/>
          </p:cNvGraphicFramePr>
          <p:nvPr>
            <p:extLst>
              <p:ext uri="{D42A27DB-BD31-4B8C-83A1-F6EECF244321}">
                <p14:modId xmlns:p14="http://schemas.microsoft.com/office/powerpoint/2010/main" val="2301200945"/>
              </p:ext>
            </p:extLst>
          </p:nvPr>
        </p:nvGraphicFramePr>
        <p:xfrm>
          <a:off x="698240" y="1517044"/>
          <a:ext cx="10795519" cy="5123054"/>
        </p:xfrm>
        <a:graphic>
          <a:graphicData uri="http://schemas.openxmlformats.org/drawingml/2006/table">
            <a:tbl>
              <a:tblPr/>
              <a:tblGrid>
                <a:gridCol w="1830356">
                  <a:extLst>
                    <a:ext uri="{9D8B030D-6E8A-4147-A177-3AD203B41FA5}">
                      <a16:colId xmlns:a16="http://schemas.microsoft.com/office/drawing/2014/main" val="2249233727"/>
                    </a:ext>
                  </a:extLst>
                </a:gridCol>
                <a:gridCol w="1763486">
                  <a:extLst>
                    <a:ext uri="{9D8B030D-6E8A-4147-A177-3AD203B41FA5}">
                      <a16:colId xmlns:a16="http://schemas.microsoft.com/office/drawing/2014/main" val="1160782877"/>
                    </a:ext>
                  </a:extLst>
                </a:gridCol>
                <a:gridCol w="3153747">
                  <a:extLst>
                    <a:ext uri="{9D8B030D-6E8A-4147-A177-3AD203B41FA5}">
                      <a16:colId xmlns:a16="http://schemas.microsoft.com/office/drawing/2014/main" val="2820784706"/>
                    </a:ext>
                  </a:extLst>
                </a:gridCol>
                <a:gridCol w="1931436">
                  <a:extLst>
                    <a:ext uri="{9D8B030D-6E8A-4147-A177-3AD203B41FA5}">
                      <a16:colId xmlns:a16="http://schemas.microsoft.com/office/drawing/2014/main" val="3716293596"/>
                    </a:ext>
                  </a:extLst>
                </a:gridCol>
                <a:gridCol w="2116494">
                  <a:extLst>
                    <a:ext uri="{9D8B030D-6E8A-4147-A177-3AD203B41FA5}">
                      <a16:colId xmlns:a16="http://schemas.microsoft.com/office/drawing/2014/main" val="3228252552"/>
                    </a:ext>
                  </a:extLst>
                </a:gridCol>
              </a:tblGrid>
              <a:tr h="386401">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策略类别</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具体策略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介绍</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优点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缺点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752473491"/>
                  </a:ext>
                </a:extLst>
              </a:tr>
              <a:tr h="835709">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PU</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问题的解决办法</a:t>
                      </a:r>
                    </a:p>
                    <a:p>
                      <a:pPr algn="ctr" fontAlgn="b"/>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直接法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将正样本和未标记样本分别视为正类和负类，训练标准分类器，并对未标记样本进行打分，高分可能为正样本。</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简单直接，易于实现</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可能将未标记样本中正样本误认为负样本，影响分类器性能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609902"/>
                  </a:ext>
                </a:extLst>
              </a:tr>
              <a:tr h="905113">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微软雅黑" panose="020B0503020204020204" pitchFamily="34" charset="-122"/>
                          <a:ea typeface="微软雅黑" panose="020B0503020204020204" pitchFamily="34" charset="-122"/>
                        </a:rPr>
                        <a:t>PU Bagging</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结合所有正样本和随机抽取的未标记样本创建训练集，重复构建分类器并对未包含的未标记样本打分，最终取平均分。</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通过集成方法提高稳定性和准确性</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计算开销较大，需多次训练分类器</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62625"/>
                  </a:ext>
                </a:extLst>
              </a:tr>
              <a:tr h="766308">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两步法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第一步从未标记样本中识别可靠的负样本，第二步使用正样本和可靠负样本训练分类器，并迭代优化。</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能有效识别可靠负样本，提高分类器性能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需要准确识别可靠负样本，步骤较多</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345878"/>
                  </a:ext>
                </a:extLst>
              </a:tr>
              <a:tr h="696907">
                <a:tc rowSpan="3">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类别不平衡的处理策略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过采样（如</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SMOTE</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通过合成新少数类样本或复制少数类样本，增加少数类样本的数量，达到平衡类别分布。</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增加少数类样本，平衡数据集，有助于模型更好地学习少数类特征</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可能导致过拟合，增加计算开销</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494537"/>
                  </a:ext>
                </a:extLst>
              </a:tr>
              <a:tr h="696907">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减少多数类样本的数量，达到类别平衡，常见方法包括随机欠采样和基于聚类的欠采样。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减少多数类样本，平衡数据集，降低模型训练时间</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可能丢失有用信息，降低模型性能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109346"/>
                  </a:ext>
                </a:extLst>
              </a:tr>
              <a:tr h="835709">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代价敏感学习</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通过设置不同的分类代价，使模型在训练过程中对少数类样本赋予更高的权重，提升少数类的识别能力。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模型更重视少数类样本，提升少数类识别能力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需要合理设置分类代价，设置不当可能影响整体模型性能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163018"/>
                  </a:ext>
                </a:extLst>
              </a:tr>
            </a:tbl>
          </a:graphicData>
        </a:graphic>
      </p:graphicFrame>
    </p:spTree>
    <p:extLst>
      <p:ext uri="{BB962C8B-B14F-4D97-AF65-F5344CB8AC3E}">
        <p14:creationId xmlns:p14="http://schemas.microsoft.com/office/powerpoint/2010/main" val="67523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2698175"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验证数据集介绍</a:t>
            </a:r>
          </a:p>
        </p:txBody>
      </p:sp>
      <p:sp>
        <p:nvSpPr>
          <p:cNvPr id="15" name="文本框 14">
            <a:extLst>
              <a:ext uri="{FF2B5EF4-FFF2-40B4-BE49-F238E27FC236}">
                <a16:creationId xmlns:a16="http://schemas.microsoft.com/office/drawing/2014/main" id="{31ED0953-8416-473C-A182-511C0E03419E}"/>
              </a:ext>
            </a:extLst>
          </p:cNvPr>
          <p:cNvSpPr txBox="1"/>
          <p:nvPr/>
        </p:nvSpPr>
        <p:spPr>
          <a:xfrm>
            <a:off x="2475437" y="2040510"/>
            <a:ext cx="8328950" cy="1077218"/>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：这是一个与葡萄牙银行直接营销活动相关的数据集。营销活动通过电话呼叫进行。它包括四个数据集，我们使用的是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"bank-additional-full"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41,188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个输入</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特征。数据按日期排序，时间跨度从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2008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月。分类的目标是预测客户是否会订阅（是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否）定期存款，由变量</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a:t>
            </a:r>
            <a:endParaRPr lang="zh-CN" altLang="en-US" sz="16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E95587ED-6686-41C9-8C77-1638E1023982}"/>
              </a:ext>
            </a:extLst>
          </p:cNvPr>
          <p:cNvPicPr>
            <a:picLocks noChangeAspect="1"/>
          </p:cNvPicPr>
          <p:nvPr/>
        </p:nvPicPr>
        <p:blipFill>
          <a:blip r:embed="rId3"/>
          <a:stretch>
            <a:fillRect/>
          </a:stretch>
        </p:blipFill>
        <p:spPr>
          <a:xfrm>
            <a:off x="1754860" y="2166078"/>
            <a:ext cx="718333" cy="718333"/>
          </a:xfrm>
          <a:prstGeom prst="rect">
            <a:avLst/>
          </a:prstGeom>
        </p:spPr>
      </p:pic>
      <p:sp>
        <p:nvSpPr>
          <p:cNvPr id="18" name="文本框 17">
            <a:extLst>
              <a:ext uri="{FF2B5EF4-FFF2-40B4-BE49-F238E27FC236}">
                <a16:creationId xmlns:a16="http://schemas.microsoft.com/office/drawing/2014/main" id="{D75CD0BE-6362-43FA-AE2D-8F7204197673}"/>
              </a:ext>
            </a:extLst>
          </p:cNvPr>
          <p:cNvSpPr txBox="1"/>
          <p:nvPr/>
        </p:nvSpPr>
        <p:spPr>
          <a:xfrm>
            <a:off x="2470951" y="3678820"/>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30,000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个信用卡客户的数据和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个变量，包括人口统计学和支付历史信息。该数据集用于构建预测模型，评估客户在下个月是否会违约贷款的可能性，由一个二进制目标变量表示违约状态。</a:t>
            </a:r>
            <a:endParaRPr lang="zh-CN" altLang="en-US" sz="1600" dirty="0">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793DBC82-0532-4DCD-AE94-815DC921313B}"/>
              </a:ext>
            </a:extLst>
          </p:cNvPr>
          <p:cNvPicPr>
            <a:picLocks noChangeAspect="1"/>
          </p:cNvPicPr>
          <p:nvPr/>
        </p:nvPicPr>
        <p:blipFill>
          <a:blip r:embed="rId4"/>
          <a:srcRect/>
          <a:stretch/>
        </p:blipFill>
        <p:spPr>
          <a:xfrm>
            <a:off x="1754860" y="3678820"/>
            <a:ext cx="718333" cy="718333"/>
          </a:xfrm>
          <a:prstGeom prst="rect">
            <a:avLst/>
          </a:prstGeom>
        </p:spPr>
      </p:pic>
      <p:sp>
        <p:nvSpPr>
          <p:cNvPr id="22" name="文本框 21">
            <a:extLst>
              <a:ext uri="{FF2B5EF4-FFF2-40B4-BE49-F238E27FC236}">
                <a16:creationId xmlns:a16="http://schemas.microsoft.com/office/drawing/2014/main" id="{856A25D1-E73F-4144-8DA5-BE7FF9152204}"/>
              </a:ext>
            </a:extLst>
          </p:cNvPr>
          <p:cNvSpPr txBox="1"/>
          <p:nvPr/>
        </p:nvSpPr>
        <p:spPr>
          <a:xfrm>
            <a:off x="2470951" y="5108684"/>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Census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：二分类数据集，目的为判断个人的收入是否大于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美元。此数据集由</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Barry Becker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1994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年美国人口普查数据库中提取的。该数据集包含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48842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6</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个数值型特征，</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个类别型特征</a:t>
            </a:r>
            <a:endParaRPr lang="zh-CN" altLang="en-US" sz="1600"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91D8B89F-DA5B-4C42-88C2-B2426981528C}"/>
              </a:ext>
            </a:extLst>
          </p:cNvPr>
          <p:cNvPicPr>
            <a:picLocks noChangeAspect="1"/>
          </p:cNvPicPr>
          <p:nvPr/>
        </p:nvPicPr>
        <p:blipFill>
          <a:blip r:embed="rId5"/>
          <a:srcRect/>
          <a:stretch/>
        </p:blipFill>
        <p:spPr>
          <a:xfrm>
            <a:off x="1752618" y="5108684"/>
            <a:ext cx="718333" cy="718333"/>
          </a:xfrm>
          <a:prstGeom prst="rect">
            <a:avLst/>
          </a:prstGeom>
        </p:spPr>
      </p:pic>
    </p:spTree>
    <p:extLst>
      <p:ext uri="{BB962C8B-B14F-4D97-AF65-F5344CB8AC3E}">
        <p14:creationId xmlns:p14="http://schemas.microsoft.com/office/powerpoint/2010/main" val="359700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评价指标</a:t>
            </a:r>
          </a:p>
        </p:txBody>
      </p:sp>
      <p:sp>
        <p:nvSpPr>
          <p:cNvPr id="17" name="MH_Other_2">
            <a:extLst>
              <a:ext uri="{FF2B5EF4-FFF2-40B4-BE49-F238E27FC236}">
                <a16:creationId xmlns:a16="http://schemas.microsoft.com/office/drawing/2014/main" id="{A8E2338D-4E59-414B-958A-B12DD60C62F7}"/>
              </a:ext>
            </a:extLst>
          </p:cNvPr>
          <p:cNvSpPr/>
          <p:nvPr>
            <p:custDataLst>
              <p:tags r:id="rId1"/>
            </p:custDataLst>
          </p:nvPr>
        </p:nvSpPr>
        <p:spPr>
          <a:xfrm>
            <a:off x="1509526" y="2242177"/>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01</a:t>
            </a:r>
            <a:endParaRPr lang="zh-CN" altLang="en-US" sz="1600" dirty="0">
              <a:ln w="12700">
                <a:noFill/>
              </a:ln>
              <a:solidFill>
                <a:srgbClr val="FFFFFF"/>
              </a:solidFill>
              <a:latin typeface="Impact" panose="020B0806030902050204" pitchFamily="34" charset="0"/>
              <a:cs typeface="+mn-ea"/>
              <a:sym typeface="+mn-lt"/>
            </a:endParaRPr>
          </a:p>
        </p:txBody>
      </p:sp>
      <p:sp>
        <p:nvSpPr>
          <p:cNvPr id="19" name="文本框 18">
            <a:extLst>
              <a:ext uri="{FF2B5EF4-FFF2-40B4-BE49-F238E27FC236}">
                <a16:creationId xmlns:a16="http://schemas.microsoft.com/office/drawing/2014/main" id="{9E39BBBC-6991-473A-916D-AEC13677469E}"/>
              </a:ext>
            </a:extLst>
          </p:cNvPr>
          <p:cNvSpPr txBox="1"/>
          <p:nvPr/>
        </p:nvSpPr>
        <p:spPr>
          <a:xfrm>
            <a:off x="2291707" y="2289232"/>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准确率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-Accuracy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：预测正确的结果占总样本的百分比</a:t>
            </a:r>
            <a:endParaRPr lang="zh-CN" altLang="en-US" sz="1600" dirty="0">
              <a:latin typeface="微软雅黑" panose="020B0503020204020204" pitchFamily="34" charset="-122"/>
              <a:ea typeface="微软雅黑" panose="020B0503020204020204" pitchFamily="34" charset="-122"/>
            </a:endParaRPr>
          </a:p>
        </p:txBody>
      </p:sp>
      <p:sp>
        <p:nvSpPr>
          <p:cNvPr id="20" name="MH_Other_2">
            <a:extLst>
              <a:ext uri="{FF2B5EF4-FFF2-40B4-BE49-F238E27FC236}">
                <a16:creationId xmlns:a16="http://schemas.microsoft.com/office/drawing/2014/main" id="{8FB42B46-5AD2-4155-891A-F6D0F842C7E0}"/>
              </a:ext>
            </a:extLst>
          </p:cNvPr>
          <p:cNvSpPr/>
          <p:nvPr>
            <p:custDataLst>
              <p:tags r:id="rId2"/>
            </p:custDataLst>
          </p:nvPr>
        </p:nvSpPr>
        <p:spPr>
          <a:xfrm>
            <a:off x="5857395" y="2239933"/>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02</a:t>
            </a:r>
            <a:endParaRPr lang="zh-CN" altLang="en-US" sz="1600" dirty="0">
              <a:ln w="12700">
                <a:noFill/>
              </a:ln>
              <a:solidFill>
                <a:srgbClr val="FFFFFF"/>
              </a:solidFill>
              <a:latin typeface="Impact" panose="020B0806030902050204" pitchFamily="34" charset="0"/>
              <a:cs typeface="+mn-ea"/>
              <a:sym typeface="+mn-lt"/>
            </a:endParaRPr>
          </a:p>
        </p:txBody>
      </p:sp>
      <p:sp>
        <p:nvSpPr>
          <p:cNvPr id="24" name="文本框 23">
            <a:extLst>
              <a:ext uri="{FF2B5EF4-FFF2-40B4-BE49-F238E27FC236}">
                <a16:creationId xmlns:a16="http://schemas.microsoft.com/office/drawing/2014/main" id="{8A9EFE21-93DA-4A62-9923-BF762511D1DB}"/>
              </a:ext>
            </a:extLst>
          </p:cNvPr>
          <p:cNvSpPr txBox="1"/>
          <p:nvPr/>
        </p:nvSpPr>
        <p:spPr>
          <a:xfrm>
            <a:off x="6639576" y="2286988"/>
            <a:ext cx="3493685" cy="830997"/>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精确率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：所有被预测为正的样本中实际为正的样本的概率</a:t>
            </a:r>
            <a:endParaRPr lang="zh-CN" altLang="en-US" sz="1600" dirty="0">
              <a:latin typeface="微软雅黑" panose="020B0503020204020204" pitchFamily="34" charset="-122"/>
              <a:ea typeface="微软雅黑" panose="020B0503020204020204" pitchFamily="34" charset="-122"/>
            </a:endParaRPr>
          </a:p>
        </p:txBody>
      </p:sp>
      <p:sp>
        <p:nvSpPr>
          <p:cNvPr id="25" name="MH_Other_2">
            <a:extLst>
              <a:ext uri="{FF2B5EF4-FFF2-40B4-BE49-F238E27FC236}">
                <a16:creationId xmlns:a16="http://schemas.microsoft.com/office/drawing/2014/main" id="{195C1A1A-235F-4061-8CEB-993B6F04BC13}"/>
              </a:ext>
            </a:extLst>
          </p:cNvPr>
          <p:cNvSpPr/>
          <p:nvPr>
            <p:custDataLst>
              <p:tags r:id="rId3"/>
            </p:custDataLst>
          </p:nvPr>
        </p:nvSpPr>
        <p:spPr>
          <a:xfrm>
            <a:off x="1507282" y="4371289"/>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03</a:t>
            </a:r>
            <a:endParaRPr lang="zh-CN" altLang="en-US" sz="1600" dirty="0">
              <a:ln w="12700">
                <a:noFill/>
              </a:ln>
              <a:solidFill>
                <a:srgbClr val="FFFFFF"/>
              </a:solidFill>
              <a:latin typeface="Impact" panose="020B0806030902050204" pitchFamily="34" charset="0"/>
              <a:cs typeface="+mn-ea"/>
              <a:sym typeface="+mn-lt"/>
            </a:endParaRPr>
          </a:p>
        </p:txBody>
      </p:sp>
      <p:sp>
        <p:nvSpPr>
          <p:cNvPr id="26" name="文本框 25">
            <a:extLst>
              <a:ext uri="{FF2B5EF4-FFF2-40B4-BE49-F238E27FC236}">
                <a16:creationId xmlns:a16="http://schemas.microsoft.com/office/drawing/2014/main" id="{9A4C3569-6F30-4052-B2FE-327823CE3901}"/>
              </a:ext>
            </a:extLst>
          </p:cNvPr>
          <p:cNvSpPr txBox="1"/>
          <p:nvPr/>
        </p:nvSpPr>
        <p:spPr>
          <a:xfrm>
            <a:off x="2289463" y="4418344"/>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召回率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：实际为正的样本中被预测为正样本的概率</a:t>
            </a:r>
            <a:endParaRPr lang="zh-CN" altLang="en-US" sz="1600" dirty="0">
              <a:latin typeface="微软雅黑" panose="020B0503020204020204" pitchFamily="34" charset="-122"/>
              <a:ea typeface="微软雅黑" panose="020B0503020204020204" pitchFamily="34" charset="-122"/>
            </a:endParaRPr>
          </a:p>
        </p:txBody>
      </p:sp>
      <p:sp>
        <p:nvSpPr>
          <p:cNvPr id="27" name="MH_Other_2">
            <a:extLst>
              <a:ext uri="{FF2B5EF4-FFF2-40B4-BE49-F238E27FC236}">
                <a16:creationId xmlns:a16="http://schemas.microsoft.com/office/drawing/2014/main" id="{21B26029-252C-4E42-ADEC-6889C7DB9F29}"/>
              </a:ext>
            </a:extLst>
          </p:cNvPr>
          <p:cNvSpPr/>
          <p:nvPr>
            <p:custDataLst>
              <p:tags r:id="rId4"/>
            </p:custDataLst>
          </p:nvPr>
        </p:nvSpPr>
        <p:spPr>
          <a:xfrm>
            <a:off x="5857395" y="4368200"/>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04</a:t>
            </a:r>
            <a:endParaRPr lang="zh-CN" altLang="en-US" sz="1600" dirty="0">
              <a:ln w="12700">
                <a:noFill/>
              </a:ln>
              <a:solidFill>
                <a:srgbClr val="FFFFFF"/>
              </a:solidFill>
              <a:latin typeface="Impact" panose="020B0806030902050204" pitchFamily="34" charset="0"/>
              <a:cs typeface="+mn-ea"/>
              <a:sym typeface="+mn-lt"/>
            </a:endParaRPr>
          </a:p>
        </p:txBody>
      </p:sp>
      <p:sp>
        <p:nvSpPr>
          <p:cNvPr id="28" name="文本框 27">
            <a:extLst>
              <a:ext uri="{FF2B5EF4-FFF2-40B4-BE49-F238E27FC236}">
                <a16:creationId xmlns:a16="http://schemas.microsoft.com/office/drawing/2014/main" id="{E850C0A5-808E-452B-83A8-39CCBF7BBA7B}"/>
              </a:ext>
            </a:extLst>
          </p:cNvPr>
          <p:cNvSpPr txBox="1"/>
          <p:nvPr/>
        </p:nvSpPr>
        <p:spPr>
          <a:xfrm>
            <a:off x="6639576" y="4415255"/>
            <a:ext cx="3493685" cy="1569660"/>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分数</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分数是精确率和召回率的调和平均值，其计算公式为：</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 = 2 * (Precision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 / (Precision+ 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分数的值范围在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之间，值越接近</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表示模型的性能越好。</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8579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PA" val="v5.2.7"/>
</p:tagLst>
</file>

<file path=ppt/tags/tag11.xml><?xml version="1.0" encoding="utf-8"?>
<p:tagLst xmlns:a="http://schemas.openxmlformats.org/drawingml/2006/main" xmlns:r="http://schemas.openxmlformats.org/officeDocument/2006/relationships" xmlns:p="http://schemas.openxmlformats.org/presentationml/2006/main">
  <p:tag name="PA" val="v5.2.7"/>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c429d890-d656-4f88-be99-141b18867d4c}"/>
</p:tagLst>
</file>

<file path=ppt/tags/tag2.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VALUE" val="252"/>
  <p:tag name="KSO_WM_UNIT_TYPE" val="f"/>
  <p:tag name="KSO_WM_UNIT_INDEX" val="1"/>
  <p:tag name="KSO_WM_UNIT_TEXTBOXSTYLE_GUID" val="{f3a4c66f-85a1-4791-aaa7-e3b8d3e8b78d}"/>
  <p:tag name="KSO_WM_UNIT_TEXTBOXSTYLE_TEMPLATEID" val="3139430"/>
  <p:tag name="KSO_WM_UNIT_TEXTBOXSTYLE_TYPE" val="8"/>
</p:tagLst>
</file>

<file path=ppt/tags/tag6.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7867"/>
  <p:tag name="RESOURCELIB_SHAPETYPE" val="4"/>
  <p:tag name="KSO_WM_UNIT_TEXTBOXSTYLE_SHAPETYPE" val="1"/>
  <p:tag name="KSO_WM_UNIT_TEXTBOXSTYLE_DECORATEINDEX" val="1"/>
  <p:tag name="KSO_WM_UNIT_TEXTBOXSTYLE_GUID" val="{f3a4c66f-85a1-4791-aaa7-e3b8d3e8b78d}"/>
  <p:tag name="KSO_WM_UNIT_TEXTBOXSTYLE_TEMPLATEID" val="3140119"/>
</p:tagLst>
</file>

<file path=ppt/tags/tag7.xml><?xml version="1.0" encoding="utf-8"?>
<p:tagLst xmlns:a="http://schemas.openxmlformats.org/drawingml/2006/main" xmlns:r="http://schemas.openxmlformats.org/officeDocument/2006/relationships" xmlns:p="http://schemas.openxmlformats.org/presentationml/2006/main">
  <p:tag name="PA" val="v5.2.7"/>
  <p:tag name="PAMAINTYPE" val="4"/>
  <p:tag name="PATYPE" val="171"/>
  <p:tag name="PASUBTYPE" val="172"/>
  <p:tag name="RESOURCELIBID_SHAPE" val="3917"/>
  <p:tag name="RESOURCELIB_SHAPETYPE" val="4"/>
  <p:tag name="KSO_WM_UNIT_TEXTBOXSTYLE_SHAPETYPE" val="1"/>
  <p:tag name="KSO_WM_UNIT_TEXTBOXSTYLE_DECORATEINDEX" val="2"/>
  <p:tag name="KSO_WM_UNIT_TEXTBOXSTYLE_GUID" val="{f3a4c66f-85a1-4791-aaa7-e3b8d3e8b78d}"/>
  <p:tag name="KSO_WM_UNIT_TEXTBOXSTYLE_TEMPLATEID" val="3139649"/>
</p:tagLst>
</file>

<file path=ppt/tags/tag8.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0789"/>
  <p:tag name="RESOURCELIB_SHAPETYPE" val="4"/>
  <p:tag name="KSO_WM_UNIT_TEXTBOXSTYLE_SHAPETYPE" val="1"/>
  <p:tag name="KSO_WM_UNIT_TEXTBOXSTYLE_DECORATEINDEX" val="3"/>
  <p:tag name="KSO_WM_UNIT_TEXTBOXSTYLE_GUID" val="{f3a4c66f-85a1-4791-aaa7-e3b8d3e8b78d}"/>
  <p:tag name="KSO_WM_UNIT_TEXTBOXSTYLE_TEMPLATEID" val="3140091"/>
</p:tagLst>
</file>

<file path=ppt/tags/tag9.xml><?xml version="1.0" encoding="utf-8"?>
<p:tagLst xmlns:a="http://schemas.openxmlformats.org/drawingml/2006/main" xmlns:r="http://schemas.openxmlformats.org/officeDocument/2006/relationships" xmlns:p="http://schemas.openxmlformats.org/presentationml/2006/main">
  <p:tag name="PA" val="v5.2.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15941</TotalTime>
  <Words>4460</Words>
  <Application>Microsoft Office PowerPoint</Application>
  <PresentationFormat>宽屏</PresentationFormat>
  <Paragraphs>1096</Paragraphs>
  <Slides>35</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9" baseType="lpstr">
      <vt:lpstr>PingFang SC</vt:lpstr>
      <vt:lpstr>等线</vt:lpstr>
      <vt:lpstr>方正清刻本悦宋简体</vt:lpstr>
      <vt:lpstr>宋体</vt:lpstr>
      <vt:lpstr>微软雅黑</vt:lpstr>
      <vt:lpstr>Arial</vt:lpstr>
      <vt:lpstr>Calibri</vt:lpstr>
      <vt:lpstr>Calibri Light</vt:lpstr>
      <vt:lpstr>Cambria Math</vt:lpstr>
      <vt:lpstr>Impact</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 Shine</dc:creator>
  <cp:lastModifiedBy>Administrator</cp:lastModifiedBy>
  <cp:revision>3033</cp:revision>
  <dcterms:created xsi:type="dcterms:W3CDTF">2020-11-28T04:06:09Z</dcterms:created>
  <dcterms:modified xsi:type="dcterms:W3CDTF">2024-12-16T01:09:59Z</dcterms:modified>
</cp:coreProperties>
</file>