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28"/>
  </p:notesMasterIdLst>
  <p:sldIdLst>
    <p:sldId id="257" r:id="rId2"/>
    <p:sldId id="355" r:id="rId3"/>
    <p:sldId id="392" r:id="rId4"/>
    <p:sldId id="378" r:id="rId5"/>
    <p:sldId id="379" r:id="rId6"/>
    <p:sldId id="380" r:id="rId7"/>
    <p:sldId id="381" r:id="rId8"/>
    <p:sldId id="376" r:id="rId9"/>
    <p:sldId id="382" r:id="rId10"/>
    <p:sldId id="383" r:id="rId11"/>
    <p:sldId id="385" r:id="rId12"/>
    <p:sldId id="389" r:id="rId13"/>
    <p:sldId id="390" r:id="rId14"/>
    <p:sldId id="391" r:id="rId15"/>
    <p:sldId id="388" r:id="rId16"/>
    <p:sldId id="386" r:id="rId17"/>
    <p:sldId id="387" r:id="rId18"/>
    <p:sldId id="393" r:id="rId19"/>
    <p:sldId id="335" r:id="rId20"/>
    <p:sldId id="396" r:id="rId21"/>
    <p:sldId id="297" r:id="rId22"/>
    <p:sldId id="377" r:id="rId23"/>
    <p:sldId id="395" r:id="rId24"/>
    <p:sldId id="394" r:id="rId25"/>
    <p:sldId id="334"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autoAdjust="0"/>
    <p:restoredTop sz="96238" autoAdjust="0"/>
  </p:normalViewPr>
  <p:slideViewPr>
    <p:cSldViewPr snapToGrid="0" showGuides="1">
      <p:cViewPr varScale="1">
        <p:scale>
          <a:sx n="82" d="100"/>
          <a:sy n="82" d="100"/>
        </p:scale>
        <p:origin x="960" y="77"/>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10</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662584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4</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5</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6</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7</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17820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4.xml"/><Relationship Id="rId21" Type="http://schemas.openxmlformats.org/officeDocument/2006/relationships/image" Target="../media/image11.wmf"/><Relationship Id="rId7" Type="http://schemas.openxmlformats.org/officeDocument/2006/relationships/image" Target="../media/image5.wmf"/><Relationship Id="rId12" Type="http://schemas.openxmlformats.org/officeDocument/2006/relationships/oleObject" Target="../embeddings/oleObject6.bin"/><Relationship Id="rId17" Type="http://schemas.openxmlformats.org/officeDocument/2006/relationships/image" Target="../media/image9.wmf"/><Relationship Id="rId25" Type="http://schemas.openxmlformats.org/officeDocument/2006/relationships/image" Target="../media/image13.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24" Type="http://schemas.openxmlformats.org/officeDocument/2006/relationships/oleObject" Target="../embeddings/oleObject12.bin"/><Relationship Id="rId5" Type="http://schemas.openxmlformats.org/officeDocument/2006/relationships/image" Target="../media/image4.wmf"/><Relationship Id="rId15" Type="http://schemas.openxmlformats.org/officeDocument/2006/relationships/image" Target="../media/image8.wmf"/><Relationship Id="rId23" Type="http://schemas.openxmlformats.org/officeDocument/2006/relationships/image" Target="../media/image12.wmf"/><Relationship Id="rId10" Type="http://schemas.openxmlformats.org/officeDocument/2006/relationships/oleObject" Target="../embeddings/oleObject5.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4.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7.wmf"/></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571C6C5F-036A-4712-9EC2-A60261FB5A44}"/>
              </a:ext>
            </a:extLst>
          </p:cNvPr>
          <p:cNvSpPr/>
          <p:nvPr/>
        </p:nvSpPr>
        <p:spPr>
          <a:xfrm>
            <a:off x="103031" y="6173046"/>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数据预处理</a:t>
            </a:r>
          </a:p>
        </p:txBody>
      </p:sp>
      <p:sp>
        <p:nvSpPr>
          <p:cNvPr id="15" name="矩形 14">
            <a:extLst>
              <a:ext uri="{FF2B5EF4-FFF2-40B4-BE49-F238E27FC236}">
                <a16:creationId xmlns:a16="http://schemas.microsoft.com/office/drawing/2014/main" id="{DF6B64B2-0AF3-420E-9957-9C6099ABC0FF}"/>
              </a:ext>
            </a:extLst>
          </p:cNvPr>
          <p:cNvSpPr/>
          <p:nvPr/>
        </p:nvSpPr>
        <p:spPr>
          <a:xfrm>
            <a:off x="103030" y="5230742"/>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加密样本对齐</a:t>
            </a:r>
          </a:p>
        </p:txBody>
      </p:sp>
      <p:sp>
        <p:nvSpPr>
          <p:cNvPr id="16" name="矩形 15">
            <a:extLst>
              <a:ext uri="{FF2B5EF4-FFF2-40B4-BE49-F238E27FC236}">
                <a16:creationId xmlns:a16="http://schemas.microsoft.com/office/drawing/2014/main" id="{51656043-014D-4E97-AD15-827F251381F9}"/>
              </a:ext>
            </a:extLst>
          </p:cNvPr>
          <p:cNvSpPr/>
          <p:nvPr/>
        </p:nvSpPr>
        <p:spPr>
          <a:xfrm>
            <a:off x="103029" y="3473320"/>
            <a:ext cx="1362895" cy="4589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dirty="0">
                <a:solidFill>
                  <a:schemeClr val="tx1"/>
                </a:solidFill>
              </a:rPr>
              <a:t>算法训练</a:t>
            </a:r>
          </a:p>
        </p:txBody>
      </p:sp>
    </p:spTree>
    <p:extLst>
      <p:ext uri="{BB962C8B-B14F-4D97-AF65-F5344CB8AC3E}">
        <p14:creationId xmlns:p14="http://schemas.microsoft.com/office/powerpoint/2010/main" val="671040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75"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3563712" cy="168747"/>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909250" y="678180"/>
            <a:ext cx="3541189" cy="92664"/>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7" y="442644"/>
            <a:ext cx="1980029" cy="584775"/>
          </a:xfrm>
          <a:prstGeom prst="rect">
            <a:avLst/>
          </a:prstGeom>
          <a:noFill/>
        </p:spPr>
        <p:txBody>
          <a:bodyPr wrap="none" rtlCol="0">
            <a:spAutoFit/>
          </a:bodyPr>
          <a:lstStyle/>
          <a:p>
            <a:pPr algn="ctr"/>
            <a:r>
              <a:rPr lang="zh-CN" altLang="en-US" sz="3200" b="1" spc="300">
                <a:solidFill>
                  <a:schemeClr val="tx1">
                    <a:lumMod val="85000"/>
                    <a:lumOff val="15000"/>
                  </a:schemeClr>
                </a:solidFill>
              </a:rPr>
              <a:t>研究</a:t>
            </a:r>
            <a:r>
              <a:rPr lang="zh-CN" altLang="en-US" sz="3200" b="1" spc="300" dirty="0">
                <a:solidFill>
                  <a:schemeClr val="tx1">
                    <a:lumMod val="85000"/>
                    <a:lumOff val="15000"/>
                  </a:schemeClr>
                </a:solidFill>
              </a:rPr>
              <a:t>工作</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11" name="图片 10">
            <a:extLst>
              <a:ext uri="{FF2B5EF4-FFF2-40B4-BE49-F238E27FC236}">
                <a16:creationId xmlns:a16="http://schemas.microsoft.com/office/drawing/2014/main" id="{3039987F-A56D-4A2E-8470-369B9BEBBD08}"/>
              </a:ext>
            </a:extLst>
          </p:cNvPr>
          <p:cNvPicPr/>
          <p:nvPr/>
        </p:nvPicPr>
        <p:blipFill>
          <a:blip r:embed="rId3"/>
          <a:stretch>
            <a:fillRect/>
          </a:stretch>
        </p:blipFill>
        <p:spPr>
          <a:xfrm>
            <a:off x="1595534" y="1530234"/>
            <a:ext cx="9657183" cy="4432355"/>
          </a:xfrm>
          <a:prstGeom prst="rect">
            <a:avLst/>
          </a:prstGeom>
        </p:spPr>
      </p:pic>
    </p:spTree>
    <p:extLst>
      <p:ext uri="{BB962C8B-B14F-4D97-AF65-F5344CB8AC3E}">
        <p14:creationId xmlns:p14="http://schemas.microsoft.com/office/powerpoint/2010/main" val="3147287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问题的解决思路，对未标记样本进行随机抽样，并设立补偿机制，将抽取的样本补偿给标签数量少的样本，形成一个正负样本均衡的训练集。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rotWithShape="1">
          <a:blip r:embed="rId3"/>
          <a:srcRect r="-237" b="23683"/>
          <a:stretch/>
        </p:blipFill>
        <p:spPr>
          <a:xfrm>
            <a:off x="629343" y="3036891"/>
            <a:ext cx="4625693" cy="259078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5371"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5372"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5373"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5374"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5375"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5376"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5377"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5378"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5379"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5380"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5381"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1775465728"/>
              </p:ext>
            </p:extLst>
          </p:nvPr>
        </p:nvGraphicFramePr>
        <p:xfrm>
          <a:off x="0" y="6108963"/>
          <a:ext cx="12192000" cy="741680"/>
        </p:xfrm>
        <a:graphic>
          <a:graphicData uri="http://schemas.openxmlformats.org/drawingml/2006/table">
            <a:tbl>
              <a:tblPr firstRow="1" bandRow="1">
                <a:tableStyleId>{9D7B26C5-4107-4FEC-AEDC-1716B250A1EF}</a:tableStyleId>
              </a:tblPr>
              <a:tblGrid>
                <a:gridCol w="1524555">
                  <a:extLst>
                    <a:ext uri="{9D8B030D-6E8A-4147-A177-3AD203B41FA5}">
                      <a16:colId xmlns:a16="http://schemas.microsoft.com/office/drawing/2014/main" val="4196799017"/>
                    </a:ext>
                  </a:extLst>
                </a:gridCol>
                <a:gridCol w="1524555">
                  <a:extLst>
                    <a:ext uri="{9D8B030D-6E8A-4147-A177-3AD203B41FA5}">
                      <a16:colId xmlns:a16="http://schemas.microsoft.com/office/drawing/2014/main" val="20000"/>
                    </a:ext>
                  </a:extLst>
                </a:gridCol>
                <a:gridCol w="1523815">
                  <a:extLst>
                    <a:ext uri="{9D8B030D-6E8A-4147-A177-3AD203B41FA5}">
                      <a16:colId xmlns:a16="http://schemas.microsoft.com/office/drawing/2014/main" val="20001"/>
                    </a:ext>
                  </a:extLst>
                </a:gridCol>
                <a:gridCol w="1523815">
                  <a:extLst>
                    <a:ext uri="{9D8B030D-6E8A-4147-A177-3AD203B41FA5}">
                      <a16:colId xmlns:a16="http://schemas.microsoft.com/office/drawing/2014/main" val="3089084362"/>
                    </a:ext>
                  </a:extLst>
                </a:gridCol>
                <a:gridCol w="1523815">
                  <a:extLst>
                    <a:ext uri="{9D8B030D-6E8A-4147-A177-3AD203B41FA5}">
                      <a16:colId xmlns:a16="http://schemas.microsoft.com/office/drawing/2014/main" val="20002"/>
                    </a:ext>
                  </a:extLst>
                </a:gridCol>
                <a:gridCol w="1523815">
                  <a:extLst>
                    <a:ext uri="{9D8B030D-6E8A-4147-A177-3AD203B41FA5}">
                      <a16:colId xmlns:a16="http://schemas.microsoft.com/office/drawing/2014/main" val="20003"/>
                    </a:ext>
                  </a:extLst>
                </a:gridCol>
                <a:gridCol w="1523815">
                  <a:extLst>
                    <a:ext uri="{9D8B030D-6E8A-4147-A177-3AD203B41FA5}">
                      <a16:colId xmlns:a16="http://schemas.microsoft.com/office/drawing/2014/main" val="20004"/>
                    </a:ext>
                  </a:extLst>
                </a:gridCol>
                <a:gridCol w="1523815">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迭代</a:t>
                      </a:r>
                      <a:r>
                        <a:rPr lang="en-US" altLang="zh-CN" sz="1400" dirty="0">
                          <a:solidFill>
                            <a:sysClr val="windowText" lastClr="000000"/>
                          </a:solidFill>
                        </a:rPr>
                        <a:t>M</a:t>
                      </a:r>
                      <a:r>
                        <a:rPr lang="zh-CN" altLang="en-US" sz="1400" dirty="0">
                          <a:solidFill>
                            <a:sysClr val="windowText" lastClr="000000"/>
                          </a:solidFill>
                        </a:rPr>
                        <a:t>轮</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随机采样</a:t>
                      </a:r>
                      <a:r>
                        <a:rPr lang="en-US" altLang="zh-CN" sz="1400" dirty="0">
                          <a:solidFill>
                            <a:sysClr val="windowText" lastClr="000000"/>
                          </a:solidFill>
                        </a:rPr>
                        <a:t>T</a:t>
                      </a:r>
                      <a:r>
                        <a:rPr lang="zh-CN" altLang="en-US" sz="1400" dirty="0">
                          <a:solidFill>
                            <a:sysClr val="windowText" lastClr="000000"/>
                          </a:solidFill>
                        </a:rPr>
                        <a:t>次</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5382"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5383"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5384"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420"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421"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422"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423"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问题，隐藏了大部分训练数据的标签，只保留少量正样本标签。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本研究提出的将迭代</a:t>
            </a:r>
            <a:r>
              <a:rPr lang="en-US" altLang="zh-CN" sz="1400" dirty="0">
                <a:latin typeface="微软雅黑" panose="020B0503020204020204" pitchFamily="34" charset="-122"/>
                <a:ea typeface="微软雅黑" panose="020B0503020204020204" pitchFamily="34" charset="-122"/>
              </a:rPr>
              <a:t>Bagging</a:t>
            </a:r>
            <a:r>
              <a:rPr lang="zh-CN" altLang="en-US" sz="1400" dirty="0">
                <a:latin typeface="微软雅黑" panose="020B0503020204020204" pitchFamily="34" charset="-122"/>
                <a:ea typeface="微软雅黑" panose="020B0503020204020204" pitchFamily="34" charset="-122"/>
              </a:rPr>
              <a:t>算法在解决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a:t>
            </a:r>
            <a:r>
              <a:rPr lang="zh-CN" altLang="en-US" dirty="0">
                <a:latin typeface="微软雅黑" panose="020B0503020204020204" pitchFamily="34" charset="-122"/>
                <a:ea typeface="微软雅黑" panose="020B0503020204020204" pitchFamily="34" charset="-122"/>
                <a:cs typeface="宋体" panose="02010600030101010101" pitchFamily="2" charset="-122"/>
              </a:rPr>
              <a:t>了迭代</a:t>
            </a:r>
            <a:r>
              <a:rPr lang="en-US" altLang="zh-CN" dirty="0">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算法。该方法利用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然后</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dirty="0">
                <a:latin typeface="微软雅黑" panose="020B0503020204020204" pitchFamily="34" charset="-122"/>
                <a:ea typeface="微软雅黑" panose="020B0503020204020204" pitchFamily="34" charset="-122"/>
                <a:cs typeface="宋体" panose="02010600030101010101" pitchFamily="2" charset="-122"/>
              </a:rPr>
              <a:t>迭代的方式，不断地从未标记样本中选取可靠正样本</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2.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3.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4.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5.xml><?xml version="1.0" encoding="utf-8"?>
<p:tagLst xmlns:a="http://schemas.openxmlformats.org/drawingml/2006/main" xmlns:r="http://schemas.openxmlformats.org/officeDocument/2006/relationships" xmlns:p="http://schemas.openxmlformats.org/presentationml/2006/main">
  <p:tag name="PA" val="v5.2.7"/>
</p:tagLst>
</file>

<file path=ppt/tags/tag6.xml><?xml version="1.0" encoding="utf-8"?>
<p:tagLst xmlns:a="http://schemas.openxmlformats.org/drawingml/2006/main" xmlns:r="http://schemas.openxmlformats.org/officeDocument/2006/relationships" xmlns:p="http://schemas.openxmlformats.org/presentationml/2006/main">
  <p:tag name="PA" val="v5.2.7"/>
</p:tagLst>
</file>

<file path=ppt/tags/tag7.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15991</TotalTime>
  <Words>3649</Words>
  <Application>Microsoft Office PowerPoint</Application>
  <PresentationFormat>宽屏</PresentationFormat>
  <Paragraphs>995</Paragraphs>
  <Slides>26</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6" baseType="lpstr">
      <vt:lpstr>等线</vt:lpstr>
      <vt:lpstr>微软雅黑</vt:lpstr>
      <vt:lpstr>Arial</vt:lpstr>
      <vt:lpstr>Calibri</vt:lpstr>
      <vt:lpstr>Calibri Light</vt:lpstr>
      <vt:lpstr>Cambria Math</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3044</cp:revision>
  <dcterms:created xsi:type="dcterms:W3CDTF">2020-11-28T04:06:09Z</dcterms:created>
  <dcterms:modified xsi:type="dcterms:W3CDTF">2024-12-16T02:10:00Z</dcterms:modified>
</cp:coreProperties>
</file>