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11" r:id="rId2"/>
    <p:sldId id="312" r:id="rId3"/>
    <p:sldId id="293" r:id="rId4"/>
    <p:sldId id="324" r:id="rId5"/>
    <p:sldId id="376" r:id="rId6"/>
    <p:sldId id="377" r:id="rId7"/>
    <p:sldId id="382" r:id="rId8"/>
    <p:sldId id="378" r:id="rId9"/>
    <p:sldId id="383" r:id="rId10"/>
    <p:sldId id="379" r:id="rId11"/>
    <p:sldId id="380" r:id="rId12"/>
    <p:sldId id="381" r:id="rId13"/>
    <p:sldId id="384" r:id="rId14"/>
    <p:sldId id="385" r:id="rId15"/>
    <p:sldId id="386" r:id="rId16"/>
    <p:sldId id="387" r:id="rId17"/>
    <p:sldId id="388" r:id="rId18"/>
    <p:sldId id="389" r:id="rId19"/>
    <p:sldId id="390" r:id="rId20"/>
    <p:sldId id="391" r:id="rId21"/>
    <p:sldId id="393" r:id="rId22"/>
    <p:sldId id="392" r:id="rId23"/>
    <p:sldId id="394" r:id="rId24"/>
    <p:sldId id="395" r:id="rId25"/>
    <p:sldId id="396" r:id="rId26"/>
    <p:sldId id="398" r:id="rId27"/>
    <p:sldId id="397" r:id="rId28"/>
    <p:sldId id="399" r:id="rId29"/>
    <p:sldId id="400" r:id="rId30"/>
    <p:sldId id="401" r:id="rId31"/>
    <p:sldId id="402" r:id="rId3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 autoAdjust="0"/>
    <p:restoredTop sz="96182" autoAdjust="0"/>
  </p:normalViewPr>
  <p:slideViewPr>
    <p:cSldViewPr>
      <p:cViewPr varScale="1">
        <p:scale>
          <a:sx n="157" d="100"/>
          <a:sy n="157" d="100"/>
        </p:scale>
        <p:origin x="494" y="10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2024-04-29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569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7885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010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1435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8088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6259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1456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9645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0038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4783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2161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213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8610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7428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4702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5206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3451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331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130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11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827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156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800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890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921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2024-04-29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2024-04-29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62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2024-04-29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34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2024-04-29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33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2024-04-29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961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2024-04-29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09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2024-04-29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845849" y="14453070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精美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工作总结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www.1ppt.com/xiazai/zongjie/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工作计划：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www.1ppt.com/xiazai/jihua/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商务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www.1ppt.com/moban/shangwu/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个人简历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www.1ppt.com/xiazai/jianli/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毕业答辩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www.1ppt.com/xiazai/dabian/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工作汇报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www.1ppt.com/xiazai/huibao/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123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t>2024-04-29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ime.geekbang.org/column/intro/100020801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2537774" y="1863864"/>
            <a:ext cx="4068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索引优化相关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52BD7D9-64BE-4C26-ACDD-1391E5D3A719}"/>
              </a:ext>
            </a:extLst>
          </p:cNvPr>
          <p:cNvSpPr txBox="1"/>
          <p:nvPr/>
        </p:nvSpPr>
        <p:spPr>
          <a:xfrm>
            <a:off x="2339752" y="4371950"/>
            <a:ext cx="5616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hlinkClick r:id="rId2"/>
              </a:rPr>
              <a:t>https://time.geekbang.org/column/intro/100020801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3291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堆内存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100" name="Picture 4">
            <a:extLst>
              <a:ext uri="{FF2B5EF4-FFF2-40B4-BE49-F238E27FC236}">
                <a16:creationId xmlns:a16="http://schemas.microsoft.com/office/drawing/2014/main" id="{796A7B15-656A-4695-9195-01AB15796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65954" y="869043"/>
            <a:ext cx="7058025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823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3291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本地方法栈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D81A6F0D-CD80-4D3D-BB53-3270A0D1D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2179286"/>
            <a:ext cx="4770533" cy="7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204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>
            <a:extLst>
              <a:ext uri="{FF2B5EF4-FFF2-40B4-BE49-F238E27FC236}">
                <a16:creationId xmlns:a16="http://schemas.microsoft.com/office/drawing/2014/main" id="{B755B8DA-9984-4CAE-896D-6D3772ECC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556812" y="915566"/>
            <a:ext cx="5587188" cy="3325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AC3C2603-EF5C-4966-A729-B8C2FB95C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96" y="843558"/>
            <a:ext cx="3280616" cy="366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493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5364088" y="2070506"/>
            <a:ext cx="3049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进程模型</a:t>
            </a:r>
            <a:endParaRPr lang="zh-CN" altLang="en-US" sz="2000" b="1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73570" y="179052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02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096000" y="411510"/>
            <a:ext cx="258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2F2F2"/>
                </a:solidFill>
              </a:rPr>
              <a:t>https://www.ypppt.com/</a:t>
            </a:r>
            <a:endParaRPr lang="zh-CN" altLang="en-US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404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4756B1B8-D924-4282-92D0-53898E184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362" y="1563638"/>
            <a:ext cx="562927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3321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5364088" y="2070506"/>
            <a:ext cx="3049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操作系统线程模型</a:t>
            </a:r>
            <a:endParaRPr lang="zh-CN" altLang="en-US" sz="2000" b="1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73570" y="179052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03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096000" y="411510"/>
            <a:ext cx="258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2F2F2"/>
                </a:solidFill>
              </a:rPr>
              <a:t>https://www.ypppt.com/</a:t>
            </a:r>
            <a:endParaRPr lang="zh-CN" altLang="en-US" dirty="0">
              <a:solidFill>
                <a:srgbClr val="F2F2F2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38FC8EC-E642-443B-BF55-488DC7198925}"/>
              </a:ext>
            </a:extLst>
          </p:cNvPr>
          <p:cNvSpPr/>
          <p:nvPr/>
        </p:nvSpPr>
        <p:spPr>
          <a:xfrm>
            <a:off x="4573570" y="2676794"/>
            <a:ext cx="2281394" cy="9884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多线程与多核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内核线程、轻量级进程、用户线程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操作系统的线程模型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线程模型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0860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3291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多线程与多核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26" name="Picture 2" descr="在这里插入图片描述">
            <a:extLst>
              <a:ext uri="{FF2B5EF4-FFF2-40B4-BE49-F238E27FC236}">
                <a16:creationId xmlns:a16="http://schemas.microsoft.com/office/drawing/2014/main" id="{C371F47B-F726-49FB-A2E7-1DA617B62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14" y="1635646"/>
            <a:ext cx="2374664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E67D052D-3E0A-422E-B054-D0526B610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723307"/>
            <a:ext cx="2438611" cy="1661304"/>
          </a:xfrm>
          <a:prstGeom prst="rect">
            <a:avLst/>
          </a:prstGeom>
        </p:spPr>
      </p:pic>
      <p:pic>
        <p:nvPicPr>
          <p:cNvPr id="1028" name="Picture 4" descr="在这里插入图片描述">
            <a:extLst>
              <a:ext uri="{FF2B5EF4-FFF2-40B4-BE49-F238E27FC236}">
                <a16:creationId xmlns:a16="http://schemas.microsoft.com/office/drawing/2014/main" id="{EFD9A04E-BE8D-4C26-9621-D660A0550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462" y="2418232"/>
            <a:ext cx="3629013" cy="1881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在这里插入图片描述">
            <a:extLst>
              <a:ext uri="{FF2B5EF4-FFF2-40B4-BE49-F238E27FC236}">
                <a16:creationId xmlns:a16="http://schemas.microsoft.com/office/drawing/2014/main" id="{AF1FD9D3-D1F2-4E78-8573-AE6B459BB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462" y="4303259"/>
            <a:ext cx="3506515" cy="788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54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3291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多线程与多核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1EDD134A-D0C4-4372-BB49-B276D9733817}"/>
              </a:ext>
            </a:extLst>
          </p:cNvPr>
          <p:cNvSpPr/>
          <p:nvPr/>
        </p:nvSpPr>
        <p:spPr>
          <a:xfrm>
            <a:off x="323528" y="876572"/>
            <a:ext cx="29570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内核线程</a:t>
            </a:r>
            <a:r>
              <a:rPr lang="en-US" altLang="zh-CN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(Kernel Thread, KLT)</a:t>
            </a:r>
            <a:endParaRPr lang="zh-CN" altLang="en-US" sz="16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13CA802-0ABC-49BD-BA36-0418ED0CB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975" y="1275606"/>
            <a:ext cx="362902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EC2DC612-7AA7-4E31-AF4C-6ACB06816761}"/>
              </a:ext>
            </a:extLst>
          </p:cNvPr>
          <p:cNvSpPr/>
          <p:nvPr/>
        </p:nvSpPr>
        <p:spPr>
          <a:xfrm>
            <a:off x="390073" y="2696690"/>
            <a:ext cx="307199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超线程技术</a:t>
            </a:r>
            <a:r>
              <a:rPr lang="en-US" altLang="zh-CN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(Hyper Thread, HT)</a:t>
            </a:r>
            <a:endParaRPr lang="zh-CN" altLang="en-US" sz="16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26FBEEC-EB4D-46F1-A862-C8647E8966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45210" y="3026666"/>
            <a:ext cx="5629275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4597689-D2AA-494E-BEFE-2EA722689E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6256" y="3291830"/>
            <a:ext cx="1800020" cy="177617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39AF423-D485-4272-B305-9F3A8A9709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2040" y="1063739"/>
            <a:ext cx="1710189" cy="152654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BB7D32B-D9B4-422B-A769-AAE3AAF8F4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2893" y="1063739"/>
            <a:ext cx="1926474" cy="192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72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3291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多线程与多核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7BFB265B-A334-43F2-A6C5-3F71AD14C8FF}"/>
              </a:ext>
            </a:extLst>
          </p:cNvPr>
          <p:cNvSpPr/>
          <p:nvPr/>
        </p:nvSpPr>
        <p:spPr>
          <a:xfrm>
            <a:off x="529090" y="901510"/>
            <a:ext cx="20168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</a:t>
            </a:r>
            <a:r>
              <a:rPr lang="en-US" altLang="zh-CN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线程的</a:t>
            </a:r>
            <a:r>
              <a:rPr lang="en-US" altLang="zh-CN" sz="16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endParaRPr lang="zh-CN" altLang="en-US" sz="16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B7CA524-A06A-499A-9481-E71DE9922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04" y="1203598"/>
            <a:ext cx="8105775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347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40118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内核线程、轻量级进程、用户线程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8F927965-D6FF-449D-86EF-79F3BAC1F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1" y="843669"/>
            <a:ext cx="6033029" cy="414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659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3294112" y="863575"/>
            <a:ext cx="2555776" cy="4742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832860" y="51470"/>
            <a:ext cx="1478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n w="6350">
                  <a:noFill/>
                </a:ln>
                <a:solidFill>
                  <a:schemeClr val="accent1"/>
                </a:solidFill>
                <a:latin typeface="Impact" pitchFamily="34" charset="0"/>
                <a:ea typeface="微软雅黑" pitchFamily="34" charset="-122"/>
              </a:rPr>
              <a:t>目  录</a:t>
            </a:r>
            <a:endParaRPr lang="en-US" altLang="zh-CN" sz="2800" b="1" dirty="0">
              <a:ln w="6350">
                <a:noFill/>
              </a:ln>
              <a:solidFill>
                <a:schemeClr val="accent1"/>
              </a:solidFill>
              <a:latin typeface="Impact" pitchFamily="34" charset="0"/>
              <a:ea typeface="微软雅黑" pitchFamily="34" charset="-122"/>
            </a:endParaRPr>
          </a:p>
          <a:p>
            <a:pPr algn="ctr"/>
            <a:r>
              <a:rPr lang="en-US" altLang="zh-CN" sz="16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CONTENTS</a:t>
            </a:r>
            <a:endParaRPr lang="zh-CN" altLang="en-US" sz="1600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627784" y="1146038"/>
            <a:ext cx="47708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 MySQL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为什么有时候会选错索引？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25EBF20-3C2F-4D8F-9A19-76DB26BC8344}"/>
              </a:ext>
            </a:extLst>
          </p:cNvPr>
          <p:cNvSpPr/>
          <p:nvPr/>
        </p:nvSpPr>
        <p:spPr>
          <a:xfrm>
            <a:off x="2627784" y="1647869"/>
            <a:ext cx="38539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 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怎么给字符串字段加索引？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7625C6-2B54-4B20-992B-65C73B842FC0}"/>
              </a:ext>
            </a:extLst>
          </p:cNvPr>
          <p:cNvSpPr/>
          <p:nvPr/>
        </p:nvSpPr>
        <p:spPr>
          <a:xfrm>
            <a:off x="2627784" y="2149700"/>
            <a:ext cx="46506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 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为什么我的</a:t>
            </a:r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会“抖”一下？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AF285D-7C4F-44BA-8BAC-F66129FA0296}"/>
              </a:ext>
            </a:extLst>
          </p:cNvPr>
          <p:cNvSpPr/>
          <p:nvPr/>
        </p:nvSpPr>
        <p:spPr>
          <a:xfrm>
            <a:off x="2627784" y="2651531"/>
            <a:ext cx="629050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  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为什么这些</a:t>
            </a:r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语句逻辑相同，性能却差异巨大？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80201A5-9D50-4357-B47E-1EB78E25F6CF}"/>
              </a:ext>
            </a:extLst>
          </p:cNvPr>
          <p:cNvSpPr/>
          <p:nvPr/>
        </p:nvSpPr>
        <p:spPr>
          <a:xfrm>
            <a:off x="2627784" y="3153362"/>
            <a:ext cx="59330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  MySQL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有哪些“饮鸩止渴”提高性能的方法？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58F2529-264D-46EB-9DE6-563D86E013D7}"/>
              </a:ext>
            </a:extLst>
          </p:cNvPr>
          <p:cNvSpPr/>
          <p:nvPr/>
        </p:nvSpPr>
        <p:spPr>
          <a:xfrm>
            <a:off x="2593899" y="4157024"/>
            <a:ext cx="44951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  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一条</a:t>
            </a:r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执行的很慢的原因有哪些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DAC3FE0-72FE-4854-A9CE-6A31739C54D7}"/>
              </a:ext>
            </a:extLst>
          </p:cNvPr>
          <p:cNvSpPr/>
          <p:nvPr/>
        </p:nvSpPr>
        <p:spPr>
          <a:xfrm>
            <a:off x="2627784" y="4658853"/>
            <a:ext cx="37337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07  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索引优化相关面试题连环炮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509CF07-75B9-43E0-A650-BC5AA88E7C12}"/>
              </a:ext>
            </a:extLst>
          </p:cNvPr>
          <p:cNvSpPr/>
          <p:nvPr/>
        </p:nvSpPr>
        <p:spPr>
          <a:xfrm>
            <a:off x="2593898" y="3655193"/>
            <a:ext cx="55290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06  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为什么我只查一行的语句，也执行这么慢？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40118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内核线程、轻量级进程、用户线程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ED45FB72-1D1E-4D3F-8490-4F8A07ED0B31}"/>
              </a:ext>
            </a:extLst>
          </p:cNvPr>
          <p:cNvSpPr/>
          <p:nvPr/>
        </p:nvSpPr>
        <p:spPr>
          <a:xfrm>
            <a:off x="416158" y="883218"/>
            <a:ext cx="1005403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内核线程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6616652-5734-449A-8062-0C659C9F97BF}"/>
              </a:ext>
            </a:extLst>
          </p:cNvPr>
          <p:cNvSpPr/>
          <p:nvPr/>
        </p:nvSpPr>
        <p:spPr>
          <a:xfrm>
            <a:off x="405964" y="1419622"/>
            <a:ext cx="81984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内核线程（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Kernel Thread, KLT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）是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直接由操作系统内核支持的线程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，由操作系统内核来完成内核线程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切换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，内核通过操作调度器对内核线程进行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AD5C5C7-0A23-496C-BD77-F9148B3AAA05}"/>
              </a:ext>
            </a:extLst>
          </p:cNvPr>
          <p:cNvSpPr/>
          <p:nvPr/>
        </p:nvSpPr>
        <p:spPr>
          <a:xfrm>
            <a:off x="405964" y="2233196"/>
            <a:ext cx="1210588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轻量级进程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B8265B7-87C4-4EF6-A85B-A74D39EF55EF}"/>
              </a:ext>
            </a:extLst>
          </p:cNvPr>
          <p:cNvSpPr/>
          <p:nvPr/>
        </p:nvSpPr>
        <p:spPr>
          <a:xfrm>
            <a:off x="404048" y="2813683"/>
            <a:ext cx="81984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轻量级进程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(Light Weight Process, LWP)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是基于内核线程的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高级接口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，只有先支持内核线程，才能有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LWP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400" dirty="0">
                <a:ln w="6350">
                  <a:noFill/>
                </a:ln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lang="en-US" altLang="zh-CN" sz="1400" dirty="0">
                <a:ln w="6350">
                  <a:noFill/>
                </a:ln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LWP</a:t>
            </a:r>
            <a:r>
              <a:rPr lang="zh-CN" altLang="en-US" sz="1400" dirty="0">
                <a:ln w="6350">
                  <a:noFill/>
                </a:ln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由一个内核线程支持，</a:t>
            </a:r>
            <a:r>
              <a:rPr lang="en-US" altLang="zh-CN" sz="1400" dirty="0">
                <a:ln w="6350">
                  <a:noFill/>
                </a:ln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LWP</a:t>
            </a:r>
            <a:r>
              <a:rPr lang="zh-CN" altLang="en-US" sz="1400" dirty="0">
                <a:ln w="6350">
                  <a:noFill/>
                </a:ln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与内核线程是一对一的关系。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5F1FAB9-CCAC-4449-8706-794F03FB8854}"/>
              </a:ext>
            </a:extLst>
          </p:cNvPr>
          <p:cNvSpPr/>
          <p:nvPr/>
        </p:nvSpPr>
        <p:spPr>
          <a:xfrm>
            <a:off x="416158" y="3603838"/>
            <a:ext cx="1005403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用户线程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C232123-B080-4A6D-9437-12F2D424EA14}"/>
              </a:ext>
            </a:extLst>
          </p:cNvPr>
          <p:cNvSpPr/>
          <p:nvPr/>
        </p:nvSpPr>
        <p:spPr>
          <a:xfrm>
            <a:off x="472758" y="4259849"/>
            <a:ext cx="81984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用户线程指的是完全建立在用户空间</a:t>
            </a:r>
            <a:r>
              <a:rPr lang="zh-CN" altLang="en-US" sz="140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的线程，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用户线程的建立，同步，</a:t>
            </a:r>
            <a:r>
              <a:rPr lang="zh-CN" altLang="en-US" sz="140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调度，销毁</a:t>
            </a:r>
            <a:r>
              <a:rPr lang="zh-CN" altLang="en-US" sz="140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</a:t>
            </a:r>
            <a:r>
              <a:rPr lang="zh-CN" altLang="en-US" sz="1400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在用户空间完成，不需要内核的帮助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，因此这种线程的操作是极其快速的且低消耗的。</a:t>
            </a:r>
            <a:endParaRPr lang="zh-CN" altLang="en-US" sz="1400" dirty="0">
              <a:ln w="6350">
                <a:noFill/>
              </a:ln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579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40118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操作系统线程模型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5F97558-E89D-4059-9510-D1A42FA103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275606"/>
            <a:ext cx="7380312" cy="339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739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40118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操作系统线程模型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CA04B5A-E327-4C20-B3FC-0479BED8C0BD}"/>
              </a:ext>
            </a:extLst>
          </p:cNvPr>
          <p:cNvSpPr txBox="1"/>
          <p:nvPr/>
        </p:nvSpPr>
        <p:spPr>
          <a:xfrm>
            <a:off x="1367644" y="4659982"/>
            <a:ext cx="6408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内核线程模型又叫一对一模型，这里的一对一是指</a:t>
            </a:r>
            <a:r>
              <a:rPr lang="en-US" altLang="zh-CN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LWP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和内核线程是一对一。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CEC7674-1A45-447B-B853-69F95D76C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816017"/>
            <a:ext cx="4770825" cy="351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EDA44F9-09A8-428A-BED4-02C54D1C23DA}"/>
              </a:ext>
            </a:extLst>
          </p:cNvPr>
          <p:cNvSpPr txBox="1"/>
          <p:nvPr/>
        </p:nvSpPr>
        <p:spPr>
          <a:xfrm>
            <a:off x="2051720" y="4371950"/>
            <a:ext cx="223224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700" dirty="0">
                <a:ln w="6350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图片来源：操作系统概念第七版中文版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A84B612-DFC7-46A9-8598-38CAC7F1FB68}"/>
              </a:ext>
            </a:extLst>
          </p:cNvPr>
          <p:cNvSpPr/>
          <p:nvPr/>
        </p:nvSpPr>
        <p:spPr>
          <a:xfrm>
            <a:off x="356356" y="825074"/>
            <a:ext cx="14689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内核线程模型</a:t>
            </a:r>
          </a:p>
        </p:txBody>
      </p:sp>
    </p:spTree>
    <p:extLst>
      <p:ext uri="{BB962C8B-B14F-4D97-AF65-F5344CB8AC3E}">
        <p14:creationId xmlns:p14="http://schemas.microsoft.com/office/powerpoint/2010/main" val="1476186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40118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操作系统线程模型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CA04B5A-E327-4C20-B3FC-0479BED8C0BD}"/>
              </a:ext>
            </a:extLst>
          </p:cNvPr>
          <p:cNvSpPr txBox="1"/>
          <p:nvPr/>
        </p:nvSpPr>
        <p:spPr>
          <a:xfrm>
            <a:off x="1367644" y="4659982"/>
            <a:ext cx="6408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用户线程模型又叫多对一模型，这里的多对一是指用户线程和进程是多对一。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CEC7674-1A45-447B-B853-69F95D76C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46882" y="816017"/>
            <a:ext cx="4724517" cy="351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EDA44F9-09A8-428A-BED4-02C54D1C23DA}"/>
              </a:ext>
            </a:extLst>
          </p:cNvPr>
          <p:cNvSpPr txBox="1"/>
          <p:nvPr/>
        </p:nvSpPr>
        <p:spPr>
          <a:xfrm>
            <a:off x="2051720" y="4371950"/>
            <a:ext cx="223224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700" dirty="0">
                <a:ln w="6350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图片来源：操作系统概念第七版中文版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07C53B-684F-4441-9D9B-7D6EC2B9ECF2}"/>
              </a:ext>
            </a:extLst>
          </p:cNvPr>
          <p:cNvSpPr/>
          <p:nvPr/>
        </p:nvSpPr>
        <p:spPr>
          <a:xfrm>
            <a:off x="356356" y="825074"/>
            <a:ext cx="14689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用户线程模型</a:t>
            </a:r>
          </a:p>
        </p:txBody>
      </p:sp>
    </p:spTree>
    <p:extLst>
      <p:ext uri="{BB962C8B-B14F-4D97-AF65-F5344CB8AC3E}">
        <p14:creationId xmlns:p14="http://schemas.microsoft.com/office/powerpoint/2010/main" val="163252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40118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操作系统线程模型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CCA04B5A-E327-4C20-B3FC-0479BED8C0BD}"/>
              </a:ext>
            </a:extLst>
          </p:cNvPr>
          <p:cNvSpPr txBox="1"/>
          <p:nvPr/>
        </p:nvSpPr>
        <p:spPr>
          <a:xfrm>
            <a:off x="1367644" y="4659982"/>
            <a:ext cx="64087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用户线程模型又叫多对多模型，这里的多对多是指用户线程和</a:t>
            </a:r>
            <a:r>
              <a:rPr lang="en-US" altLang="zh-CN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LWP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是多对多。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CEC7674-1A45-447B-B853-69F95D76C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46882" y="882711"/>
            <a:ext cx="4724517" cy="3378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EDA44F9-09A8-428A-BED4-02C54D1C23DA}"/>
              </a:ext>
            </a:extLst>
          </p:cNvPr>
          <p:cNvSpPr txBox="1"/>
          <p:nvPr/>
        </p:nvSpPr>
        <p:spPr>
          <a:xfrm>
            <a:off x="2051720" y="4371950"/>
            <a:ext cx="2232248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700" dirty="0">
                <a:ln w="6350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图片来源：操作系统概念第七版中文版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07C53B-684F-4441-9D9B-7D6EC2B9ECF2}"/>
              </a:ext>
            </a:extLst>
          </p:cNvPr>
          <p:cNvSpPr/>
          <p:nvPr/>
        </p:nvSpPr>
        <p:spPr>
          <a:xfrm>
            <a:off x="356356" y="825074"/>
            <a:ext cx="146899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混合线程模型</a:t>
            </a:r>
          </a:p>
        </p:txBody>
      </p:sp>
    </p:spTree>
    <p:extLst>
      <p:ext uri="{BB962C8B-B14F-4D97-AF65-F5344CB8AC3E}">
        <p14:creationId xmlns:p14="http://schemas.microsoft.com/office/powerpoint/2010/main" val="3438619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5364088" y="2070506"/>
            <a:ext cx="3049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线程模型</a:t>
            </a:r>
            <a:endParaRPr lang="zh-CN" altLang="en-US" sz="2000" b="1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73570" y="179052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04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096000" y="411510"/>
            <a:ext cx="258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2F2F2"/>
                </a:solidFill>
              </a:rPr>
              <a:t>https://www.ypppt.com/</a:t>
            </a:r>
            <a:endParaRPr lang="zh-CN" altLang="en-US" dirty="0">
              <a:solidFill>
                <a:srgbClr val="F2F2F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5033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40118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线程模型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5E07C53B-684F-4441-9D9B-7D6EC2B9ECF2}"/>
              </a:ext>
            </a:extLst>
          </p:cNvPr>
          <p:cNvSpPr/>
          <p:nvPr/>
        </p:nvSpPr>
        <p:spPr>
          <a:xfrm>
            <a:off x="388910" y="1203598"/>
            <a:ext cx="1210588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Jdk1.2</a:t>
            </a: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F392990-94BA-46F1-99D0-D18906008756}"/>
              </a:ext>
            </a:extLst>
          </p:cNvPr>
          <p:cNvSpPr/>
          <p:nvPr/>
        </p:nvSpPr>
        <p:spPr>
          <a:xfrm>
            <a:off x="388910" y="3075806"/>
            <a:ext cx="1415772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altLang="zh-CN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Jdk1.2</a:t>
            </a: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及以后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0C169E7-3389-4635-9F7B-4D1DCE708524}"/>
              </a:ext>
            </a:extLst>
          </p:cNvPr>
          <p:cNvSpPr/>
          <p:nvPr/>
        </p:nvSpPr>
        <p:spPr>
          <a:xfrm>
            <a:off x="659461" y="1863525"/>
            <a:ext cx="7537046" cy="910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使用一种叫 “绿色线程” 的用户线程实现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线程。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绿色线程是指由虚拟机调度，而不是本地的操作系统调度的线程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，对应</a:t>
            </a:r>
            <a:r>
              <a:rPr lang="zh-CN" altLang="en-US" sz="1400" dirty="0">
                <a:ln w="6350">
                  <a:noFill/>
                </a:ln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多对一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模型，它可以在本来不支持多线程的操作系统上实现多线程。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26A29B9-8F84-4AE8-8F1A-CE141FC356F7}"/>
              </a:ext>
            </a:extLst>
          </p:cNvPr>
          <p:cNvSpPr/>
          <p:nvPr/>
        </p:nvSpPr>
        <p:spPr>
          <a:xfrm>
            <a:off x="659461" y="3800843"/>
            <a:ext cx="7537046" cy="910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采用内核线程来实现 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线程。内核线程是操作系统内核直接支持的线程，它由内核的线程调度器对内核线程进行控制和分配，程序一般不直接使用内核线程，而是使用它的高级接口：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轻量级线程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。每个轻量级线程都由一个内核线程与其对应，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所以也叫做 </a:t>
            </a:r>
            <a:r>
              <a:rPr lang="en-US" altLang="zh-CN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1:1 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的线程模型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050113AD-2227-4939-BA6B-7133EBEC6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75307" y="339502"/>
            <a:ext cx="1877841" cy="1395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38904CA1-6606-44B7-A860-FB15C2998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3" y="2634258"/>
            <a:ext cx="1752956" cy="116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497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5364088" y="2070506"/>
            <a:ext cx="304957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其他面试问题</a:t>
            </a:r>
            <a:endParaRPr lang="zh-CN" altLang="en-US" sz="2000" b="1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573570" y="179052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05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096000" y="411510"/>
            <a:ext cx="258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2F2F2"/>
                </a:solidFill>
              </a:rPr>
              <a:t>https://www.ypppt.com/</a:t>
            </a:r>
            <a:endParaRPr lang="zh-CN" altLang="en-US" dirty="0">
              <a:solidFill>
                <a:srgbClr val="F2F2F2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38FC8EC-E642-443B-BF55-488DC7198925}"/>
              </a:ext>
            </a:extLst>
          </p:cNvPr>
          <p:cNvSpPr/>
          <p:nvPr/>
        </p:nvSpPr>
        <p:spPr>
          <a:xfrm>
            <a:off x="4573570" y="2676794"/>
            <a:ext cx="2666114" cy="9884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堆和栈有啥区别？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什么时候会出现堆栈溢出呢？如何排查？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对象一定是在堆在分配的吗？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常量池了解吗，有啥用？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32739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40118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堆和栈有啥区别？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3" name="表格 3">
            <a:extLst>
              <a:ext uri="{FF2B5EF4-FFF2-40B4-BE49-F238E27FC236}">
                <a16:creationId xmlns:a16="http://schemas.microsoft.com/office/drawing/2014/main" id="{831A40DB-6CB6-4CFA-81D2-94EF09A30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722373"/>
              </p:ext>
            </p:extLst>
          </p:nvPr>
        </p:nvGraphicFramePr>
        <p:xfrm>
          <a:off x="546530" y="1203598"/>
          <a:ext cx="8219856" cy="3446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3074722771"/>
                    </a:ext>
                  </a:extLst>
                </a:gridCol>
                <a:gridCol w="4471792">
                  <a:extLst>
                    <a:ext uri="{9D8B030D-6E8A-4147-A177-3AD203B41FA5}">
                      <a16:colId xmlns:a16="http://schemas.microsoft.com/office/drawing/2014/main" val="1383315002"/>
                    </a:ext>
                  </a:extLst>
                </a:gridCol>
                <a:gridCol w="2739952">
                  <a:extLst>
                    <a:ext uri="{9D8B030D-6E8A-4147-A177-3AD203B41FA5}">
                      <a16:colId xmlns:a16="http://schemas.microsoft.com/office/drawing/2014/main" val="1499940441"/>
                    </a:ext>
                  </a:extLst>
                </a:gridCol>
              </a:tblGrid>
              <a:tr h="6714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区别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153430"/>
                  </a:ext>
                </a:extLst>
              </a:tr>
              <a:tr h="6714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存储内容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zh-CN" alt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主要存储我们在代码中创建的各种对象和数组。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存储方法调用时的栈帧，栈帧里面有方法调用上下文，局部变量表等信息。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336433"/>
                  </a:ext>
                </a:extLst>
              </a:tr>
              <a:tr h="6714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内存分配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由 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JVM 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动态分配和管理，对象实例一般通过 </a:t>
                      </a:r>
                      <a:r>
                        <a:rPr lang="en-US" altLang="zh-CN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new 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关键字来在堆中分配内存。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在方法调用时动态创建栈帧，压入栈中。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8727923"/>
                  </a:ext>
                </a:extLst>
              </a:tr>
              <a:tr h="6714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内存回收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/>
                        <a:t>对象在 </a:t>
                      </a:r>
                      <a:r>
                        <a:rPr lang="en-US" altLang="zh-CN" sz="1400" dirty="0"/>
                        <a:t>Java </a:t>
                      </a:r>
                      <a:r>
                        <a:rPr lang="zh-CN" altLang="en-US" sz="1400" dirty="0"/>
                        <a:t>堆上分配内存后，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分配的内存由垃圾回收器自动回收，防止内存泄漏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dirty="0"/>
                        <a:t>虚拟机栈中的栈帧的内存回收，则取决于方法何时执行完毕并返回。</a:t>
                      </a:r>
                      <a:endParaRPr lang="en-US" altLang="zh-CN" sz="14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dirty="0"/>
                        <a:t>方法执行完毕后，对应栈帧会出栈，栈帧里面的数据也就从内存中清除了。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405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88881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45158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什么时候会出现堆栈溢出呢？如何排查？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9" name="表格 3">
            <a:extLst>
              <a:ext uri="{FF2B5EF4-FFF2-40B4-BE49-F238E27FC236}">
                <a16:creationId xmlns:a16="http://schemas.microsoft.com/office/drawing/2014/main" id="{DC3B7427-AA5F-49F7-B1A9-4D4D440E9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771508"/>
              </p:ext>
            </p:extLst>
          </p:nvPr>
        </p:nvGraphicFramePr>
        <p:xfrm>
          <a:off x="611560" y="1635646"/>
          <a:ext cx="8219856" cy="19764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31225">
                  <a:extLst>
                    <a:ext uri="{9D8B030D-6E8A-4147-A177-3AD203B41FA5}">
                      <a16:colId xmlns:a16="http://schemas.microsoft.com/office/drawing/2014/main" val="3074722771"/>
                    </a:ext>
                  </a:extLst>
                </a:gridCol>
                <a:gridCol w="2948679">
                  <a:extLst>
                    <a:ext uri="{9D8B030D-6E8A-4147-A177-3AD203B41FA5}">
                      <a16:colId xmlns:a16="http://schemas.microsoft.com/office/drawing/2014/main" val="1383315002"/>
                    </a:ext>
                  </a:extLst>
                </a:gridCol>
                <a:gridCol w="2739952">
                  <a:extLst>
                    <a:ext uri="{9D8B030D-6E8A-4147-A177-3AD203B41FA5}">
                      <a16:colId xmlns:a16="http://schemas.microsoft.com/office/drawing/2014/main" val="149994044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问题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什么时候会出现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如何排查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153430"/>
                  </a:ext>
                </a:extLst>
              </a:tr>
              <a:tr h="6714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堆溢出</a:t>
                      </a:r>
                      <a:endParaRPr lang="en-US" altLang="zh-CN" sz="1400" dirty="0"/>
                    </a:p>
                    <a:p>
                      <a:pPr algn="ctr"/>
                      <a:r>
                        <a:rPr lang="zh-CN" altLang="en-US" sz="1400" dirty="0"/>
                        <a:t>（</a:t>
                      </a:r>
                      <a:r>
                        <a:rPr lang="en-US" altLang="zh-CN" sz="1400" dirty="0"/>
                        <a:t>Out Of Memory, OOM</a:t>
                      </a:r>
                      <a:r>
                        <a:rPr lang="zh-CN" altLang="en-US" sz="1400" dirty="0"/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Wingdings" panose="05000000000000000000" pitchFamily="2" charset="2"/>
                        <a:buNone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一般是由于创建的对象太多，导致超过了堆的最大容量。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buFont typeface="Arial" panose="020B0604020202020204" pitchFamily="34" charset="0"/>
                        <a:buNone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使用</a:t>
                      </a:r>
                      <a:r>
                        <a:rPr lang="en-US" altLang="zh-CN" sz="14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Jconsole</a:t>
                      </a: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，观察溢出对象是否是必要的：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是必要的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不是必要的</a:t>
                      </a:r>
                      <a:endParaRPr lang="en-US" altLang="zh-CN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336433"/>
                  </a:ext>
                </a:extLst>
              </a:tr>
              <a:tr h="67148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栈溢出</a:t>
                      </a:r>
                      <a:endParaRPr lang="en-US" altLang="zh-CN" sz="1400" dirty="0"/>
                    </a:p>
                    <a:p>
                      <a:pPr algn="ctr"/>
                      <a:r>
                        <a:rPr lang="zh-CN" altLang="en-US" sz="1400" dirty="0"/>
                        <a:t>（</a:t>
                      </a:r>
                      <a:r>
                        <a:rPr lang="en-US" altLang="zh-CN" sz="1400" dirty="0"/>
                        <a:t>Stack Overflow</a:t>
                      </a:r>
                      <a:r>
                        <a:rPr lang="zh-CN" altLang="en-US" sz="1400" dirty="0"/>
                        <a:t>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zh-CN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很可能就是存在死循环，过多的递归调用导致把栈撑满了。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直接看控制台的堆栈信息，比较容易定位。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8727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0661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4573570" y="2676794"/>
            <a:ext cx="1130438" cy="12193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方法区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程序计数器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虚拟机栈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堆内存</a:t>
            </a:r>
            <a:endParaRPr lang="en-US" altLang="zh-CN" sz="10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1450" indent="-171450">
              <a:lnSpc>
                <a:spcPct val="150000"/>
              </a:lnSpc>
              <a:buFont typeface="Wingdings" pitchFamily="2" charset="2"/>
              <a:buChar char="ü"/>
            </a:pPr>
            <a:r>
              <a:rPr lang="zh-CN" altLang="en-US" sz="1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本地方法栈</a:t>
            </a:r>
          </a:p>
        </p:txBody>
      </p:sp>
      <p:sp>
        <p:nvSpPr>
          <p:cNvPr id="39" name="矩形 38"/>
          <p:cNvSpPr/>
          <p:nvPr/>
        </p:nvSpPr>
        <p:spPr>
          <a:xfrm>
            <a:off x="5002478" y="2070506"/>
            <a:ext cx="40324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为什么有时候会选错索引？</a:t>
            </a:r>
            <a:endParaRPr lang="zh-CN" altLang="en-US" sz="2000" b="1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4211960" y="1790523"/>
            <a:ext cx="790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4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Impact" pitchFamily="34" charset="0"/>
                <a:ea typeface="微软雅黑" pitchFamily="34" charset="-122"/>
              </a:rPr>
              <a:t>01</a:t>
            </a:r>
            <a:endParaRPr lang="zh-CN" altLang="en-US" sz="4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Impact" pitchFamily="34" charset="0"/>
              <a:ea typeface="微软雅黑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0" y="2517744"/>
            <a:ext cx="9144000" cy="54006"/>
            <a:chOff x="2190216" y="0"/>
            <a:chExt cx="7128792" cy="108012"/>
          </a:xfrm>
        </p:grpSpPr>
        <p:sp>
          <p:nvSpPr>
            <p:cNvPr id="50" name="矩形 49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6942744" y="0"/>
              <a:ext cx="1188132" cy="10801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8130876" y="0"/>
              <a:ext cx="1188132" cy="10801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096000" y="411510"/>
            <a:ext cx="258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2F2F2"/>
                </a:solidFill>
              </a:rPr>
              <a:t>https://www.ypppt.com/</a:t>
            </a:r>
            <a:endParaRPr lang="zh-CN" altLang="en-US" dirty="0">
              <a:solidFill>
                <a:srgbClr val="F2F2F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45158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对象一定是在堆在分配的吗？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72A7404E-4C58-4C12-AE88-6910D0877FDE}"/>
              </a:ext>
            </a:extLst>
          </p:cNvPr>
          <p:cNvSpPr/>
          <p:nvPr/>
        </p:nvSpPr>
        <p:spPr>
          <a:xfrm>
            <a:off x="388910" y="1203598"/>
            <a:ext cx="1005403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逃逸技术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52504C5-51EB-4FA3-AE35-6F151EF07A8B}"/>
              </a:ext>
            </a:extLst>
          </p:cNvPr>
          <p:cNvSpPr/>
          <p:nvPr/>
        </p:nvSpPr>
        <p:spPr>
          <a:xfrm>
            <a:off x="611560" y="3939902"/>
            <a:ext cx="8027804" cy="62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不一定，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 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会通过 “逃逸分析” 技术，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对于逃不出方法的对象，会直接在栈空间上分配内存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。这样可以直接在栈上快速创建和销毁对象，不用再将对象分配到堆中，减轻 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 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垃圾回收的压力。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3CB233E-9E30-4AFA-BDC6-E90E249C9B22}"/>
              </a:ext>
            </a:extLst>
          </p:cNvPr>
          <p:cNvSpPr/>
          <p:nvPr/>
        </p:nvSpPr>
        <p:spPr>
          <a:xfrm>
            <a:off x="416158" y="3323687"/>
            <a:ext cx="595035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答案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35AACBB-5458-4F9E-A5DC-DE12E34CA736}"/>
              </a:ext>
            </a:extLst>
          </p:cNvPr>
          <p:cNvSpPr/>
          <p:nvPr/>
        </p:nvSpPr>
        <p:spPr>
          <a:xfrm>
            <a:off x="611560" y="1836410"/>
            <a:ext cx="8027804" cy="1193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逃逸分析技术就是用来判断</a:t>
            </a:r>
            <a:r>
              <a:rPr lang="zh-CN" altLang="en-US" sz="1400" dirty="0">
                <a:ln w="6350">
                  <a:noFill/>
                </a:ln>
                <a:solidFill>
                  <a:schemeClr val="accent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对象是否逃逸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的技术。对象逃逸分为</a:t>
            </a:r>
            <a:r>
              <a:rPr lang="zh-CN" altLang="en-US" sz="1400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方法逃逸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400" dirty="0">
                <a:ln w="6350">
                  <a:noFill/>
                </a:ln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线程逃逸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方法逃逸就是指，当一个对象在方法中被定义后，它被</a:t>
            </a:r>
            <a:r>
              <a:rPr lang="zh-CN" altLang="en-US" sz="1400" dirty="0">
                <a:ln w="6350">
                  <a:noFill/>
                </a:ln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外部方法引用了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，例如作为调用参数传递到其他方法中。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ts val="2200"/>
              </a:lnSpc>
              <a:buFont typeface="Wingdings" panose="05000000000000000000" pitchFamily="2" charset="2"/>
              <a:buChar char="Ø"/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线程逃逸就是指，一个对象被</a:t>
            </a:r>
            <a:r>
              <a:rPr lang="zh-CN" altLang="en-US" sz="1400" dirty="0">
                <a:ln w="6350">
                  <a:noFill/>
                </a:ln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外部线程访问到了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，比如赋值给可以在其他线程中访问的实例变量。</a:t>
            </a:r>
          </a:p>
        </p:txBody>
      </p:sp>
    </p:spTree>
    <p:extLst>
      <p:ext uri="{BB962C8B-B14F-4D97-AF65-F5344CB8AC3E}">
        <p14:creationId xmlns:p14="http://schemas.microsoft.com/office/powerpoint/2010/main" val="130557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45158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常量池了解吗？有啥用？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15763C4D-665B-4CA2-960E-E80ABD296E92}"/>
              </a:ext>
            </a:extLst>
          </p:cNvPr>
          <p:cNvSpPr/>
          <p:nvPr/>
        </p:nvSpPr>
        <p:spPr>
          <a:xfrm>
            <a:off x="416158" y="1059582"/>
            <a:ext cx="2236510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常量池所在的内存区域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275E67-9B16-4A7F-BD1D-ED6208E28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04" y="1491629"/>
            <a:ext cx="3013042" cy="1996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5AB6F605-B78B-4152-AC35-07A3C1277CF5}"/>
              </a:ext>
            </a:extLst>
          </p:cNvPr>
          <p:cNvSpPr/>
          <p:nvPr/>
        </p:nvSpPr>
        <p:spPr>
          <a:xfrm>
            <a:off x="421039" y="3686542"/>
            <a:ext cx="2045047" cy="338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常量池中存储的内容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50EA162-E244-4D97-8F15-22A3801EBF68}"/>
              </a:ext>
            </a:extLst>
          </p:cNvPr>
          <p:cNvSpPr/>
          <p:nvPr/>
        </p:nvSpPr>
        <p:spPr>
          <a:xfrm>
            <a:off x="683568" y="4241341"/>
            <a:ext cx="7537046" cy="3466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2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常量池主要用来存储</a:t>
            </a:r>
            <a:r>
              <a:rPr lang="zh-CN" altLang="en-US" sz="1400" dirty="0">
                <a:ln w="6350">
                  <a:noFill/>
                </a:ln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编译期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生成的各种</a:t>
            </a:r>
            <a:r>
              <a:rPr lang="zh-CN" altLang="en-US" sz="1400" dirty="0">
                <a:ln w="6350">
                  <a:noFill/>
                </a:ln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字面量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400" dirty="0">
                <a:ln w="6350">
                  <a:noFill/>
                </a:ln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符号引用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</a:p>
        </p:txBody>
      </p:sp>
    </p:spTree>
    <p:extLst>
      <p:ext uri="{BB962C8B-B14F-4D97-AF65-F5344CB8AC3E}">
        <p14:creationId xmlns:p14="http://schemas.microsoft.com/office/powerpoint/2010/main" val="204998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DD01154-DB9B-45A2-A1CE-FA414CC62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627534"/>
            <a:ext cx="3615919" cy="403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B4AC4EB-3C7B-41D9-A8B5-DBE1CCF527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532455"/>
            <a:ext cx="4631858" cy="407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99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343576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方法区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DD44F9C0-176F-420C-833A-155AF04DF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355726"/>
            <a:ext cx="4032448" cy="112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DA17794-3191-4A7F-B198-5BB1A84FD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59944" y="1754177"/>
            <a:ext cx="4384551" cy="259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387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329174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程序计数器</a:t>
            </a:r>
          </a:p>
          <a:p>
            <a:pPr>
              <a:buFont typeface="Arial" pitchFamily="34" charset="0"/>
              <a:buNone/>
            </a:pP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4D4F9CEE-F8D6-40DF-9D0B-E5DB1AE27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47864" y="1326943"/>
            <a:ext cx="5724525" cy="3406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11FBD27-C634-457B-B8D5-02F807890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1" y="2588690"/>
            <a:ext cx="3338990" cy="112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668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3291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虚拟机栈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Picture 2">
            <a:extLst>
              <a:ext uri="{FF2B5EF4-FFF2-40B4-BE49-F238E27FC236}">
                <a16:creationId xmlns:a16="http://schemas.microsoft.com/office/drawing/2014/main" id="{3D25B154-59A9-4BC1-8447-543C59738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1" y="1221912"/>
            <a:ext cx="3335399" cy="372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3199D88A-103B-4D2D-A740-FF93336F9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221912"/>
            <a:ext cx="1914525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299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3291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虚拟机栈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4100" name="Picture 4">
            <a:extLst>
              <a:ext uri="{FF2B5EF4-FFF2-40B4-BE49-F238E27FC236}">
                <a16:creationId xmlns:a16="http://schemas.microsoft.com/office/drawing/2014/main" id="{796A7B15-656A-4695-9195-01AB15796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03301" y="895111"/>
            <a:ext cx="7058025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731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3291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堆内存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1" name="Picture 2">
            <a:extLst>
              <a:ext uri="{FF2B5EF4-FFF2-40B4-BE49-F238E27FC236}">
                <a16:creationId xmlns:a16="http://schemas.microsoft.com/office/drawing/2014/main" id="{3D25B154-59A9-4BC1-8447-543C59738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1" y="1221912"/>
            <a:ext cx="3335399" cy="372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C9A919F6-60FF-4388-92AB-E21C899D4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494984"/>
            <a:ext cx="4976451" cy="317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909903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1530</TotalTime>
  <Words>1151</Words>
  <Application>Microsoft Office PowerPoint</Application>
  <PresentationFormat>全屏显示(16:9)</PresentationFormat>
  <Paragraphs>142</Paragraphs>
  <Slides>31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7" baseType="lpstr">
      <vt:lpstr>微软雅黑</vt:lpstr>
      <vt:lpstr>Arial</vt:lpstr>
      <vt:lpstr>Calibri</vt:lpstr>
      <vt:lpstr>Impact</vt:lpstr>
      <vt:lpstr>Wingdings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Administrator</cp:lastModifiedBy>
  <cp:revision>476</cp:revision>
  <dcterms:created xsi:type="dcterms:W3CDTF">2016-04-09T09:29:00Z</dcterms:created>
  <dcterms:modified xsi:type="dcterms:W3CDTF">2024-04-29T07:34:38Z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