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11" r:id="rId2"/>
    <p:sldId id="312" r:id="rId3"/>
    <p:sldId id="293" r:id="rId4"/>
    <p:sldId id="324" r:id="rId5"/>
    <p:sldId id="376" r:id="rId6"/>
    <p:sldId id="377" r:id="rId7"/>
    <p:sldId id="382" r:id="rId8"/>
    <p:sldId id="378" r:id="rId9"/>
    <p:sldId id="383" r:id="rId10"/>
    <p:sldId id="379" r:id="rId11"/>
    <p:sldId id="380" r:id="rId12"/>
    <p:sldId id="381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3" r:id="rId22"/>
    <p:sldId id="392" r:id="rId23"/>
    <p:sldId id="394" r:id="rId24"/>
    <p:sldId id="395" r:id="rId25"/>
    <p:sldId id="396" r:id="rId26"/>
    <p:sldId id="398" r:id="rId27"/>
    <p:sldId id="397" r:id="rId28"/>
    <p:sldId id="399" r:id="rId29"/>
    <p:sldId id="400" r:id="rId30"/>
    <p:sldId id="401" r:id="rId31"/>
    <p:sldId id="402" r:id="rId3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182" autoAdjust="0"/>
  </p:normalViewPr>
  <p:slideViewPr>
    <p:cSldViewPr>
      <p:cViewPr varScale="1">
        <p:scale>
          <a:sx n="157" d="100"/>
          <a:sy n="157" d="100"/>
        </p:scale>
        <p:origin x="494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2024-04-18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88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010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14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808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625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145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964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003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478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216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13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610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742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4702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5206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451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331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130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11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827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156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800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890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921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4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3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6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9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845849" y="14453070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2024-04-18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537774" y="2217807"/>
            <a:ext cx="4068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内存模型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堆内存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100" name="Picture 4">
            <a:extLst>
              <a:ext uri="{FF2B5EF4-FFF2-40B4-BE49-F238E27FC236}">
                <a16:creationId xmlns:a16="http://schemas.microsoft.com/office/drawing/2014/main" id="{796A7B15-656A-4695-9195-01AB15796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5954" y="869043"/>
            <a:ext cx="705802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82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本地方法栈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81A6F0D-CD80-4D3D-BB53-3270A0D1D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179286"/>
            <a:ext cx="4770533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04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>
            <a:extLst>
              <a:ext uri="{FF2B5EF4-FFF2-40B4-BE49-F238E27FC236}">
                <a16:creationId xmlns:a16="http://schemas.microsoft.com/office/drawing/2014/main" id="{B755B8DA-9984-4CAE-896D-6D3772ECC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56812" y="915566"/>
            <a:ext cx="5587188" cy="332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C3C2603-EF5C-4966-A729-B8C2FB95C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6" y="843558"/>
            <a:ext cx="3280616" cy="366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493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5364088" y="2070506"/>
            <a:ext cx="3049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进程模型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02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404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4756B1B8-D924-4282-92D0-53898E184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2" y="1563638"/>
            <a:ext cx="562927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321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5364088" y="2070506"/>
            <a:ext cx="3049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线程模型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03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8FC8EC-E642-443B-BF55-488DC7198925}"/>
              </a:ext>
            </a:extLst>
          </p:cNvPr>
          <p:cNvSpPr/>
          <p:nvPr/>
        </p:nvSpPr>
        <p:spPr>
          <a:xfrm>
            <a:off x="4573570" y="2676794"/>
            <a:ext cx="2281394" cy="988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多线程与多核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内核线程、轻量级进程、用户线程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操作系统的线程模型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线程模型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860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多线程与多核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C371F47B-F726-49FB-A2E7-1DA617B62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14" y="1635646"/>
            <a:ext cx="2374664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67D052D-3E0A-422E-B054-D0526B610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723307"/>
            <a:ext cx="2438611" cy="1661304"/>
          </a:xfrm>
          <a:prstGeom prst="rect">
            <a:avLst/>
          </a:prstGeom>
        </p:spPr>
      </p:pic>
      <p:pic>
        <p:nvPicPr>
          <p:cNvPr id="1028" name="Picture 4" descr="在这里插入图片描述">
            <a:extLst>
              <a:ext uri="{FF2B5EF4-FFF2-40B4-BE49-F238E27FC236}">
                <a16:creationId xmlns:a16="http://schemas.microsoft.com/office/drawing/2014/main" id="{EFD9A04E-BE8D-4C26-9621-D660A0550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62" y="2418232"/>
            <a:ext cx="3629013" cy="188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在这里插入图片描述">
            <a:extLst>
              <a:ext uri="{FF2B5EF4-FFF2-40B4-BE49-F238E27FC236}">
                <a16:creationId xmlns:a16="http://schemas.microsoft.com/office/drawing/2014/main" id="{AF1FD9D3-D1F2-4E78-8573-AE6B459BB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62" y="4303259"/>
            <a:ext cx="3506515" cy="78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4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多线程与多核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1EDD134A-D0C4-4372-BB49-B276D9733817}"/>
              </a:ext>
            </a:extLst>
          </p:cNvPr>
          <p:cNvSpPr/>
          <p:nvPr/>
        </p:nvSpPr>
        <p:spPr>
          <a:xfrm>
            <a:off x="323528" y="876572"/>
            <a:ext cx="29570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(Kernel Thread, KLT)</a:t>
            </a:r>
            <a:endParaRPr lang="zh-CN" altLang="en-US" sz="16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3CA802-0ABC-49BD-BA36-0418ED0CB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275606"/>
            <a:ext cx="36290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C2DC612-7AA7-4E31-AF4C-6ACB06816761}"/>
              </a:ext>
            </a:extLst>
          </p:cNvPr>
          <p:cNvSpPr/>
          <p:nvPr/>
        </p:nvSpPr>
        <p:spPr>
          <a:xfrm>
            <a:off x="390073" y="2696690"/>
            <a:ext cx="30719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超线程技术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(Hyper Thread, HT)</a:t>
            </a:r>
            <a:endParaRPr lang="zh-CN" altLang="en-US" sz="16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26FBEEC-EB4D-46F1-A862-C8647E896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5210" y="3026666"/>
            <a:ext cx="562927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4597689-D2AA-494E-BEFE-2EA722689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256" y="3291830"/>
            <a:ext cx="1800020" cy="17761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9AF423-D485-4272-B305-9F3A8A9709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2040" y="1063739"/>
            <a:ext cx="1710189" cy="15265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B7D32B-D9B4-422B-A769-AAE3AAF8F4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2893" y="1063739"/>
            <a:ext cx="1926474" cy="192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2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多线程与多核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7BFB265B-A334-43F2-A6C5-3F71AD14C8FF}"/>
              </a:ext>
            </a:extLst>
          </p:cNvPr>
          <p:cNvSpPr/>
          <p:nvPr/>
        </p:nvSpPr>
        <p:spPr>
          <a:xfrm>
            <a:off x="529090" y="901510"/>
            <a:ext cx="20168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线程的</a:t>
            </a:r>
            <a:r>
              <a:rPr lang="en-US" altLang="zh-CN" sz="16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6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B7CA524-A06A-499A-9481-E71DE9922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04" y="1203598"/>
            <a:ext cx="8105775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347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内核线程、轻量级进程、用户线程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F927965-D6FF-449D-86EF-79F3BAC1F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1" y="843669"/>
            <a:ext cx="6033029" cy="414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5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294112" y="1125349"/>
            <a:ext cx="2555776" cy="4742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832860" y="313244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accent1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accent1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281417" y="1407812"/>
            <a:ext cx="30187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JVM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运行时内存划分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25EBF20-3C2F-4D8F-9A19-76DB26BC8344}"/>
              </a:ext>
            </a:extLst>
          </p:cNvPr>
          <p:cNvSpPr/>
          <p:nvPr/>
        </p:nvSpPr>
        <p:spPr>
          <a:xfrm>
            <a:off x="3281417" y="2184850"/>
            <a:ext cx="22505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JVM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进程模型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7625C6-2B54-4B20-992B-65C73B842FC0}"/>
              </a:ext>
            </a:extLst>
          </p:cNvPr>
          <p:cNvSpPr/>
          <p:nvPr/>
        </p:nvSpPr>
        <p:spPr>
          <a:xfrm>
            <a:off x="3281417" y="2961888"/>
            <a:ext cx="2707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操作系统线程模型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AF285D-7C4F-44BA-8BAC-F66129FA0296}"/>
              </a:ext>
            </a:extLst>
          </p:cNvPr>
          <p:cNvSpPr/>
          <p:nvPr/>
        </p:nvSpPr>
        <p:spPr>
          <a:xfrm>
            <a:off x="3281417" y="3738926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 JVM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线程模型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0201A5-9D50-4357-B47E-1EB78E25F6CF}"/>
              </a:ext>
            </a:extLst>
          </p:cNvPr>
          <p:cNvSpPr/>
          <p:nvPr/>
        </p:nvSpPr>
        <p:spPr>
          <a:xfrm>
            <a:off x="3281417" y="4515966"/>
            <a:ext cx="21948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其它面试问题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内核线程、轻量级进程、用户线程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ED45FB72-1D1E-4D3F-8490-4F8A07ED0B31}"/>
              </a:ext>
            </a:extLst>
          </p:cNvPr>
          <p:cNvSpPr/>
          <p:nvPr/>
        </p:nvSpPr>
        <p:spPr>
          <a:xfrm>
            <a:off x="416158" y="883218"/>
            <a:ext cx="100540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616652-5734-449A-8062-0C659C9F97BF}"/>
              </a:ext>
            </a:extLst>
          </p:cNvPr>
          <p:cNvSpPr/>
          <p:nvPr/>
        </p:nvSpPr>
        <p:spPr>
          <a:xfrm>
            <a:off x="405964" y="1419622"/>
            <a:ext cx="8198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内核线程（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 Thread, KLT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直接由操作系统内核支持的线程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，由操作系统内核来完成内核线程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，内核通过操作调度器对内核线程进行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D5C5C7-0A23-496C-BD77-F9148B3AAA05}"/>
              </a:ext>
            </a:extLst>
          </p:cNvPr>
          <p:cNvSpPr/>
          <p:nvPr/>
        </p:nvSpPr>
        <p:spPr>
          <a:xfrm>
            <a:off x="405964" y="2233196"/>
            <a:ext cx="121058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轻量级进程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B8265B7-87C4-4EF6-A85B-A74D39EF55EF}"/>
              </a:ext>
            </a:extLst>
          </p:cNvPr>
          <p:cNvSpPr/>
          <p:nvPr/>
        </p:nvSpPr>
        <p:spPr>
          <a:xfrm>
            <a:off x="404048" y="2813683"/>
            <a:ext cx="8198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轻量级进程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(Light Weight Process, LWP)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是基于内核线程的高级接口，只有先支持内核线程，才能有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LWP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LWP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由一个内核线程支持，</a:t>
            </a:r>
            <a:r>
              <a:rPr lang="en-US" altLang="zh-CN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LWP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与内核线程是一对一的关系。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F1FAB9-CCAC-4449-8706-794F03FB8854}"/>
              </a:ext>
            </a:extLst>
          </p:cNvPr>
          <p:cNvSpPr/>
          <p:nvPr/>
        </p:nvSpPr>
        <p:spPr>
          <a:xfrm>
            <a:off x="416158" y="3603838"/>
            <a:ext cx="100540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C232123-B080-4A6D-9437-12F2D424EA14}"/>
              </a:ext>
            </a:extLst>
          </p:cNvPr>
          <p:cNvSpPr/>
          <p:nvPr/>
        </p:nvSpPr>
        <p:spPr>
          <a:xfrm>
            <a:off x="472758" y="4259849"/>
            <a:ext cx="8198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用户线程指的是完全建立在用户空间的线程库，用户线程的建立，同步，销毁，调度</a:t>
            </a: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完全在用户空间完成，不需要内核的帮助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，因此这种线程的操作是极其快速的且低消耗的。</a:t>
            </a:r>
            <a:endParaRPr lang="zh-CN" altLang="en-US" sz="1400" dirty="0">
              <a:ln w="6350">
                <a:noFill/>
              </a:ln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579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操作系统线程模型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5F97558-E89D-4059-9510-D1A42FA10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75606"/>
            <a:ext cx="7380312" cy="339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3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操作系统线程模型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CA04B5A-E327-4C20-B3FC-0479BED8C0BD}"/>
              </a:ext>
            </a:extLst>
          </p:cNvPr>
          <p:cNvSpPr txBox="1"/>
          <p:nvPr/>
        </p:nvSpPr>
        <p:spPr>
          <a:xfrm>
            <a:off x="1367644" y="4659982"/>
            <a:ext cx="6408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内核线程模型又叫一对一模型，这里的一对一是指</a:t>
            </a:r>
            <a:r>
              <a:rPr lang="en-US" altLang="zh-CN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LWP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和内核线程是一对一。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CEC7674-1A45-447B-B853-69F95D76C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816017"/>
            <a:ext cx="4770825" cy="351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EDA44F9-09A8-428A-BED4-02C54D1C23DA}"/>
              </a:ext>
            </a:extLst>
          </p:cNvPr>
          <p:cNvSpPr txBox="1"/>
          <p:nvPr/>
        </p:nvSpPr>
        <p:spPr>
          <a:xfrm>
            <a:off x="2051720" y="4371950"/>
            <a:ext cx="223224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700" dirty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图片来源：操作系统概念第七版中文版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A84B612-DFC7-46A9-8598-38CAC7F1FB68}"/>
              </a:ext>
            </a:extLst>
          </p:cNvPr>
          <p:cNvSpPr/>
          <p:nvPr/>
        </p:nvSpPr>
        <p:spPr>
          <a:xfrm>
            <a:off x="356356" y="825074"/>
            <a:ext cx="14689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内核线程模型</a:t>
            </a:r>
          </a:p>
        </p:txBody>
      </p:sp>
    </p:spTree>
    <p:extLst>
      <p:ext uri="{BB962C8B-B14F-4D97-AF65-F5344CB8AC3E}">
        <p14:creationId xmlns:p14="http://schemas.microsoft.com/office/powerpoint/2010/main" val="147618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操作系统线程模型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CA04B5A-E327-4C20-B3FC-0479BED8C0BD}"/>
              </a:ext>
            </a:extLst>
          </p:cNvPr>
          <p:cNvSpPr txBox="1"/>
          <p:nvPr/>
        </p:nvSpPr>
        <p:spPr>
          <a:xfrm>
            <a:off x="1367644" y="4659982"/>
            <a:ext cx="6408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用户线程模型又叫多对一模型，这里的多对一是指用户线程和进程是多对一。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CEC7674-1A45-447B-B853-69F95D76C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46882" y="816017"/>
            <a:ext cx="4724517" cy="351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EDA44F9-09A8-428A-BED4-02C54D1C23DA}"/>
              </a:ext>
            </a:extLst>
          </p:cNvPr>
          <p:cNvSpPr txBox="1"/>
          <p:nvPr/>
        </p:nvSpPr>
        <p:spPr>
          <a:xfrm>
            <a:off x="2051720" y="4371950"/>
            <a:ext cx="223224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700" dirty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图片来源：操作系统概念第七版中文版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07C53B-684F-4441-9D9B-7D6EC2B9ECF2}"/>
              </a:ext>
            </a:extLst>
          </p:cNvPr>
          <p:cNvSpPr/>
          <p:nvPr/>
        </p:nvSpPr>
        <p:spPr>
          <a:xfrm>
            <a:off x="356356" y="825074"/>
            <a:ext cx="14689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用户线程模型</a:t>
            </a:r>
          </a:p>
        </p:txBody>
      </p:sp>
    </p:spTree>
    <p:extLst>
      <p:ext uri="{BB962C8B-B14F-4D97-AF65-F5344CB8AC3E}">
        <p14:creationId xmlns:p14="http://schemas.microsoft.com/office/powerpoint/2010/main" val="163252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操作系统线程模型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CA04B5A-E327-4C20-B3FC-0479BED8C0BD}"/>
              </a:ext>
            </a:extLst>
          </p:cNvPr>
          <p:cNvSpPr txBox="1"/>
          <p:nvPr/>
        </p:nvSpPr>
        <p:spPr>
          <a:xfrm>
            <a:off x="1367644" y="4659982"/>
            <a:ext cx="6408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用户线程模型又叫多对多模型，这里的多对多是指用户线程和</a:t>
            </a:r>
            <a:r>
              <a:rPr lang="en-US" altLang="zh-CN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LWP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是多对多。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CEC7674-1A45-447B-B853-69F95D76C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46882" y="882711"/>
            <a:ext cx="4724517" cy="337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EDA44F9-09A8-428A-BED4-02C54D1C23DA}"/>
              </a:ext>
            </a:extLst>
          </p:cNvPr>
          <p:cNvSpPr txBox="1"/>
          <p:nvPr/>
        </p:nvSpPr>
        <p:spPr>
          <a:xfrm>
            <a:off x="2051720" y="4371950"/>
            <a:ext cx="223224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700" dirty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图片来源：操作系统概念第七版中文版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07C53B-684F-4441-9D9B-7D6EC2B9ECF2}"/>
              </a:ext>
            </a:extLst>
          </p:cNvPr>
          <p:cNvSpPr/>
          <p:nvPr/>
        </p:nvSpPr>
        <p:spPr>
          <a:xfrm>
            <a:off x="356356" y="825074"/>
            <a:ext cx="14689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混合线程模型</a:t>
            </a:r>
          </a:p>
        </p:txBody>
      </p:sp>
    </p:spTree>
    <p:extLst>
      <p:ext uri="{BB962C8B-B14F-4D97-AF65-F5344CB8AC3E}">
        <p14:creationId xmlns:p14="http://schemas.microsoft.com/office/powerpoint/2010/main" val="343861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5364088" y="2070506"/>
            <a:ext cx="3049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线程模型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04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8FC8EC-E642-443B-BF55-488DC7198925}"/>
              </a:ext>
            </a:extLst>
          </p:cNvPr>
          <p:cNvSpPr/>
          <p:nvPr/>
        </p:nvSpPr>
        <p:spPr>
          <a:xfrm>
            <a:off x="4573570" y="2676794"/>
            <a:ext cx="2281394" cy="988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多线程与多核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内核线程、轻量级进程、用户线程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操作系统的线程模型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线程模型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5033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线程模型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E07C53B-684F-4441-9D9B-7D6EC2B9ECF2}"/>
              </a:ext>
            </a:extLst>
          </p:cNvPr>
          <p:cNvSpPr/>
          <p:nvPr/>
        </p:nvSpPr>
        <p:spPr>
          <a:xfrm>
            <a:off x="388910" y="1203598"/>
            <a:ext cx="121058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Jdk1.2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392990-94BA-46F1-99D0-D18906008756}"/>
              </a:ext>
            </a:extLst>
          </p:cNvPr>
          <p:cNvSpPr/>
          <p:nvPr/>
        </p:nvSpPr>
        <p:spPr>
          <a:xfrm>
            <a:off x="388910" y="3075806"/>
            <a:ext cx="1415772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Jdk1.2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及以后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0C169E7-3389-4635-9F7B-4D1DCE708524}"/>
              </a:ext>
            </a:extLst>
          </p:cNvPr>
          <p:cNvSpPr/>
          <p:nvPr/>
        </p:nvSpPr>
        <p:spPr>
          <a:xfrm>
            <a:off x="659461" y="1863525"/>
            <a:ext cx="7537046" cy="910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使用一种叫 “绿色线程” 的用户线程实现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线程。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绿色线程是指由虚拟机调度，而不是本地的操作系统调度的线程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，对应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多对一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模型，它可以在本来不支持多线程的操作系统上实现多线程。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6A29B9-8F84-4AE8-8F1A-CE141FC356F7}"/>
              </a:ext>
            </a:extLst>
          </p:cNvPr>
          <p:cNvSpPr/>
          <p:nvPr/>
        </p:nvSpPr>
        <p:spPr>
          <a:xfrm>
            <a:off x="659461" y="3800843"/>
            <a:ext cx="7537046" cy="910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采用内核线程来实现 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线程。内核线程是操作系统内核直接支持的线程，它由内核的线程调度器对内核线程进行控制和分配，程序一般不直接使用内核线程，而是使用它的高级接口：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轻量级线程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。每个轻量级线程都由一个内核线程与其对应，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所以也叫做 </a:t>
            </a:r>
            <a:r>
              <a:rPr lang="en-US" altLang="zh-CN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1:1 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的线程模型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8449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5364088" y="2070506"/>
            <a:ext cx="3049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其他面试问题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05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8FC8EC-E642-443B-BF55-488DC7198925}"/>
              </a:ext>
            </a:extLst>
          </p:cNvPr>
          <p:cNvSpPr/>
          <p:nvPr/>
        </p:nvSpPr>
        <p:spPr>
          <a:xfrm>
            <a:off x="4573570" y="2676794"/>
            <a:ext cx="2666114" cy="988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堆和栈有啥区别？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什么时候会出现堆栈溢出呢？如何排查？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对象一定是在堆在分配的吗？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常量池了解吗，有啥用？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3273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堆和栈有啥区别？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31A40DB-6CB6-4CFA-81D2-94EF09A30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172765"/>
              </p:ext>
            </p:extLst>
          </p:nvPr>
        </p:nvGraphicFramePr>
        <p:xfrm>
          <a:off x="528607" y="1275606"/>
          <a:ext cx="8219856" cy="2745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3074722771"/>
                    </a:ext>
                  </a:extLst>
                </a:gridCol>
                <a:gridCol w="4471792">
                  <a:extLst>
                    <a:ext uri="{9D8B030D-6E8A-4147-A177-3AD203B41FA5}">
                      <a16:colId xmlns:a16="http://schemas.microsoft.com/office/drawing/2014/main" val="1383315002"/>
                    </a:ext>
                  </a:extLst>
                </a:gridCol>
                <a:gridCol w="2739952">
                  <a:extLst>
                    <a:ext uri="{9D8B030D-6E8A-4147-A177-3AD203B41FA5}">
                      <a16:colId xmlns:a16="http://schemas.microsoft.com/office/drawing/2014/main" val="1499940441"/>
                    </a:ext>
                  </a:extLst>
                </a:gridCol>
              </a:tblGrid>
              <a:tr h="6714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区别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153430"/>
                  </a:ext>
                </a:extLst>
              </a:tr>
              <a:tr h="6714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存储内容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存储对象实例和数组等动态分配的内容。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分配的内存由垃圾回收器自动回收，防止内存泄漏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存储方法调用时的栈帧，栈帧里面有方法调用上下文，局部变量表等信息。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336433"/>
                  </a:ext>
                </a:extLst>
              </a:tr>
              <a:tr h="6714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内存分配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由 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JVM 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动态分配和管理，对象实例一般通过 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关键字来在堆中分配内存。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在方法调用时动态创建栈帧，压入栈中。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727923"/>
                  </a:ext>
                </a:extLst>
              </a:tr>
              <a:tr h="6714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生命周期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对象在 </a:t>
                      </a:r>
                      <a:r>
                        <a:rPr lang="en-US" altLang="zh-CN" sz="1400" dirty="0"/>
                        <a:t>Java </a:t>
                      </a:r>
                      <a:r>
                        <a:rPr lang="zh-CN" altLang="en-US" sz="1400" dirty="0"/>
                        <a:t>堆上分配内存后，其生命周期可以贯穿整个 </a:t>
                      </a:r>
                      <a:r>
                        <a:rPr lang="en-US" altLang="zh-CN" sz="1400" dirty="0"/>
                        <a:t>Java </a:t>
                      </a:r>
                      <a:r>
                        <a:rPr lang="zh-CN" altLang="en-US" sz="1400" dirty="0"/>
                        <a:t>程序的运行。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虚拟机栈中的栈帧则取决于方法何时调用和返回。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05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888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5158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什么时候会出现堆栈溢出呢？如何排查？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9" name="表格 3">
            <a:extLst>
              <a:ext uri="{FF2B5EF4-FFF2-40B4-BE49-F238E27FC236}">
                <a16:creationId xmlns:a16="http://schemas.microsoft.com/office/drawing/2014/main" id="{DC3B7427-AA5F-49F7-B1A9-4D4D440E9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771508"/>
              </p:ext>
            </p:extLst>
          </p:nvPr>
        </p:nvGraphicFramePr>
        <p:xfrm>
          <a:off x="611560" y="1635646"/>
          <a:ext cx="8219856" cy="1976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1225">
                  <a:extLst>
                    <a:ext uri="{9D8B030D-6E8A-4147-A177-3AD203B41FA5}">
                      <a16:colId xmlns:a16="http://schemas.microsoft.com/office/drawing/2014/main" val="3074722771"/>
                    </a:ext>
                  </a:extLst>
                </a:gridCol>
                <a:gridCol w="2948679">
                  <a:extLst>
                    <a:ext uri="{9D8B030D-6E8A-4147-A177-3AD203B41FA5}">
                      <a16:colId xmlns:a16="http://schemas.microsoft.com/office/drawing/2014/main" val="1383315002"/>
                    </a:ext>
                  </a:extLst>
                </a:gridCol>
                <a:gridCol w="2739952">
                  <a:extLst>
                    <a:ext uri="{9D8B030D-6E8A-4147-A177-3AD203B41FA5}">
                      <a16:colId xmlns:a16="http://schemas.microsoft.com/office/drawing/2014/main" val="149994044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问题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什么时候会出现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如何排查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153430"/>
                  </a:ext>
                </a:extLst>
              </a:tr>
              <a:tr h="6714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堆溢出</a:t>
                      </a:r>
                      <a:endParaRPr lang="en-US" altLang="zh-CN" sz="1400" dirty="0"/>
                    </a:p>
                    <a:p>
                      <a:pPr algn="ctr"/>
                      <a:r>
                        <a:rPr lang="zh-CN" altLang="en-US" sz="1400" dirty="0"/>
                        <a:t>（</a:t>
                      </a:r>
                      <a:r>
                        <a:rPr lang="en-US" altLang="zh-CN" sz="1400" dirty="0"/>
                        <a:t>Out Of Memory, OOM</a:t>
                      </a:r>
                      <a:r>
                        <a:rPr lang="zh-CN" altLang="en-US" sz="1400" dirty="0"/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一般是由于创建的对象太多，导致超过了堆的最大容量。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使用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Jconsole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，观察溢出对象是否是必要的：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是必要的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不是必要的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336433"/>
                  </a:ext>
                </a:extLst>
              </a:tr>
              <a:tr h="6714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栈溢出</a:t>
                      </a:r>
                      <a:endParaRPr lang="en-US" altLang="zh-CN" sz="1400" dirty="0"/>
                    </a:p>
                    <a:p>
                      <a:pPr algn="ctr"/>
                      <a:r>
                        <a:rPr lang="zh-CN" altLang="en-US" sz="1400" dirty="0"/>
                        <a:t>（</a:t>
                      </a:r>
                      <a:r>
                        <a:rPr lang="en-US" altLang="zh-CN" sz="1400" dirty="0"/>
                        <a:t>Stack Overflow</a:t>
                      </a:r>
                      <a:r>
                        <a:rPr lang="zh-CN" altLang="en-US" sz="1400" dirty="0"/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很可能就是存在死循环，过多的递归调用导致把栈撑满了。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直接看控制台的堆栈信息，比较容易定位。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727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66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130438" cy="1219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方法区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虚拟机栈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堆内存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本地方法栈</a:t>
            </a: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3049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运行时内存划分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01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5158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对象一定是在堆在分配的吗？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72A7404E-4C58-4C12-AE88-6910D0877FDE}"/>
              </a:ext>
            </a:extLst>
          </p:cNvPr>
          <p:cNvSpPr/>
          <p:nvPr/>
        </p:nvSpPr>
        <p:spPr>
          <a:xfrm>
            <a:off x="388910" y="1203598"/>
            <a:ext cx="100540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逃逸技术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2504C5-51EB-4FA3-AE35-6F151EF07A8B}"/>
              </a:ext>
            </a:extLst>
          </p:cNvPr>
          <p:cNvSpPr/>
          <p:nvPr/>
        </p:nvSpPr>
        <p:spPr>
          <a:xfrm>
            <a:off x="611560" y="3939902"/>
            <a:ext cx="8027804" cy="62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不一定，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 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会通过 “逃逸分析” 技术，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对于逃不出方法的对象，会直接在栈空间上分配内存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。这样可以直接在栈上快速创建和销毁对象，不用再将对象分配到堆中，减轻 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 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垃圾回收的压力。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3CB233E-9E30-4AFA-BDC6-E90E249C9B22}"/>
              </a:ext>
            </a:extLst>
          </p:cNvPr>
          <p:cNvSpPr/>
          <p:nvPr/>
        </p:nvSpPr>
        <p:spPr>
          <a:xfrm>
            <a:off x="416158" y="3323687"/>
            <a:ext cx="59503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35AACBB-5458-4F9E-A5DC-DE12E34CA736}"/>
              </a:ext>
            </a:extLst>
          </p:cNvPr>
          <p:cNvSpPr/>
          <p:nvPr/>
        </p:nvSpPr>
        <p:spPr>
          <a:xfrm>
            <a:off x="611560" y="1836410"/>
            <a:ext cx="8027804" cy="1193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逃逸分析技术就是用来判断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对象是否逃逸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的技术。对象逃逸分为</a:t>
            </a: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方法逃逸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线程逃逸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方法逃逸就是指，当一个对象在方法中被定义后，它被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外部方法引用了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，例如作为调用参数传递到其他方法中。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线程逃逸就是指，一个对象被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外部线程访问到了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，比如赋值给可以在其他线程中访问的实例变量。</a:t>
            </a:r>
          </a:p>
        </p:txBody>
      </p:sp>
    </p:spTree>
    <p:extLst>
      <p:ext uri="{BB962C8B-B14F-4D97-AF65-F5344CB8AC3E}">
        <p14:creationId xmlns:p14="http://schemas.microsoft.com/office/powerpoint/2010/main" val="130557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5158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常量池了解吗？有啥用？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15763C4D-665B-4CA2-960E-E80ABD296E92}"/>
              </a:ext>
            </a:extLst>
          </p:cNvPr>
          <p:cNvSpPr/>
          <p:nvPr/>
        </p:nvSpPr>
        <p:spPr>
          <a:xfrm>
            <a:off x="416158" y="1059582"/>
            <a:ext cx="223651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常量池所在的内存区域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275E67-9B16-4A7F-BD1D-ED6208E28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04" y="1491629"/>
            <a:ext cx="3013042" cy="199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AB6F605-B78B-4152-AC35-07A3C1277CF5}"/>
              </a:ext>
            </a:extLst>
          </p:cNvPr>
          <p:cNvSpPr/>
          <p:nvPr/>
        </p:nvSpPr>
        <p:spPr>
          <a:xfrm>
            <a:off x="421039" y="3686542"/>
            <a:ext cx="2045047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常量池中存储的内容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0EA162-E244-4D97-8F15-22A3801EBF68}"/>
              </a:ext>
            </a:extLst>
          </p:cNvPr>
          <p:cNvSpPr/>
          <p:nvPr/>
        </p:nvSpPr>
        <p:spPr>
          <a:xfrm>
            <a:off x="683568" y="4241341"/>
            <a:ext cx="7537046" cy="346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常量池主要用来存储</a:t>
            </a:r>
            <a:r>
              <a:rPr lang="zh-CN" altLang="en-US" sz="1400" dirty="0">
                <a:ln w="6350">
                  <a:noFill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编译期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生成的各种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字面量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符号引用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204998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DD01154-DB9B-45A2-A1CE-FA414CC62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627534"/>
            <a:ext cx="3615919" cy="403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4AC4EB-3C7B-41D9-A8B5-DBE1CCF527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32455"/>
            <a:ext cx="4631858" cy="407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9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4357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方法区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D44F9C0-176F-420C-833A-155AF04DF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55726"/>
            <a:ext cx="4032448" cy="112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DA17794-3191-4A7F-B198-5BB1A84FD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59944" y="1754177"/>
            <a:ext cx="4384551" cy="259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38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程序计数器</a:t>
            </a:r>
          </a:p>
          <a:p>
            <a:pPr>
              <a:buFont typeface="Arial" pitchFamily="34" charset="0"/>
              <a:buNone/>
            </a:pP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4F9CEE-F8D6-40DF-9D0B-E5DB1AE27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47864" y="1326943"/>
            <a:ext cx="5724525" cy="340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11FBD27-C634-457B-B8D5-02F807890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1" y="2588690"/>
            <a:ext cx="3338990" cy="112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66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虚拟机栈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3D25B154-59A9-4BC1-8447-543C59738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1" y="1221912"/>
            <a:ext cx="3335399" cy="372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199D88A-103B-4D2D-A740-FF93336F9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221912"/>
            <a:ext cx="191452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29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虚拟机栈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100" name="Picture 4">
            <a:extLst>
              <a:ext uri="{FF2B5EF4-FFF2-40B4-BE49-F238E27FC236}">
                <a16:creationId xmlns:a16="http://schemas.microsoft.com/office/drawing/2014/main" id="{796A7B15-656A-4695-9195-01AB15796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03301" y="895111"/>
            <a:ext cx="705802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73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堆内存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3D25B154-59A9-4BC1-8447-543C59738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1" y="1221912"/>
            <a:ext cx="3335399" cy="372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C9A919F6-60FF-4388-92AB-E21C899D4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94984"/>
            <a:ext cx="4976451" cy="317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909903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1070</Words>
  <Application>Microsoft Office PowerPoint</Application>
  <PresentationFormat>全屏显示(16:9)</PresentationFormat>
  <Paragraphs>142</Paragraphs>
  <Slides>31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微软雅黑</vt:lpstr>
      <vt:lpstr>Arial</vt:lpstr>
      <vt:lpstr>Calibri</vt:lpstr>
      <vt:lpstr>Impact</vt:lpstr>
      <vt:lpstr>Wingdings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Administrator</cp:lastModifiedBy>
  <cp:revision>460</cp:revision>
  <dcterms:created xsi:type="dcterms:W3CDTF">2016-04-09T09:29:00Z</dcterms:created>
  <dcterms:modified xsi:type="dcterms:W3CDTF">2024-04-18T07:27:59Z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