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7" r:id="rId2"/>
  </p:sldMasterIdLst>
  <p:notesMasterIdLst>
    <p:notesMasterId r:id="rId13"/>
  </p:notesMasterIdLst>
  <p:sldIdLst>
    <p:sldId id="264" r:id="rId3"/>
    <p:sldId id="272" r:id="rId4"/>
    <p:sldId id="266" r:id="rId5"/>
    <p:sldId id="265" r:id="rId6"/>
    <p:sldId id="269" r:id="rId7"/>
    <p:sldId id="270" r:id="rId8"/>
    <p:sldId id="267" r:id="rId9"/>
    <p:sldId id="271" r:id="rId10"/>
    <p:sldId id="273" r:id="rId11"/>
    <p:sldId id="274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2F2F2"/>
    <a:srgbClr val="E7E7E7"/>
    <a:srgbClr val="FFFFFF"/>
    <a:srgbClr val="9E9E9E"/>
    <a:srgbClr val="7F7F7F"/>
    <a:srgbClr val="FFF2CD"/>
    <a:srgbClr val="F4CCCD"/>
    <a:srgbClr val="D8EAD2"/>
    <a:srgbClr val="FF7E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度样式 3 - 强调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度样式 3 - 强调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68" autoAdjust="0"/>
    <p:restoredTop sz="96182" autoAdjust="0"/>
  </p:normalViewPr>
  <p:slideViewPr>
    <p:cSldViewPr>
      <p:cViewPr varScale="1">
        <p:scale>
          <a:sx n="108" d="100"/>
          <a:sy n="108" d="100"/>
        </p:scale>
        <p:origin x="629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1.wmf"/><Relationship Id="rId7" Type="http://schemas.openxmlformats.org/officeDocument/2006/relationships/image" Target="../media/image15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6" Type="http://schemas.openxmlformats.org/officeDocument/2006/relationships/image" Target="../media/image14.wmf"/><Relationship Id="rId11" Type="http://schemas.openxmlformats.org/officeDocument/2006/relationships/image" Target="../media/image19.wmf"/><Relationship Id="rId5" Type="http://schemas.openxmlformats.org/officeDocument/2006/relationships/image" Target="../media/image13.wmf"/><Relationship Id="rId10" Type="http://schemas.openxmlformats.org/officeDocument/2006/relationships/image" Target="../media/image18.wmf"/><Relationship Id="rId4" Type="http://schemas.openxmlformats.org/officeDocument/2006/relationships/image" Target="../media/image12.wmf"/><Relationship Id="rId9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2024-07-24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995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240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1421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5253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49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117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181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2024-07-24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2024-07-24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2024-07-24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2024-07-24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2024-07-24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2024-07-24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2024-07-24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6AB950-965D-46C6-B583-D3A45DA497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7FBA36C-E3B0-4837-849B-E794FC6BB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A829AF-E40A-4111-A392-C6781F16A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B643CA36-63E9-42AD-8DF4-7F6F04DD13F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2024-07-24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E6E45A-3202-4AEF-A746-A6B7AA67A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64210D-C862-4977-8DBB-E37889AB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2B8B6EC9-CF27-4BC3-862E-E037D148D437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8954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2024-07-24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4C403FD-15A9-4511-A3A9-0BE27C92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3044F2-B177-4A4D-823D-76491DBF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CD57B-3CD2-4F94-AA3E-1B9B43FDFC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3CA36-63E9-42AD-8DF4-7F6F04DD13FC}" type="datetimeFigureOut">
              <a:rPr lang="zh-CN" altLang="en-US" smtClean="0"/>
              <a:t>2024-07-24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9DB0F1-AB6B-437F-82C2-0C2C25ED9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D5EA9-4772-4148-BD18-2A3723915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B6EC9-CF27-4BC3-862E-E037D148D4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2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.emf"/><Relationship Id="rId12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7.e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7.bin"/><Relationship Id="rId26" Type="http://schemas.openxmlformats.org/officeDocument/2006/relationships/oleObject" Target="../embeddings/oleObject2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6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6.bin"/><Relationship Id="rId20" Type="http://schemas.openxmlformats.org/officeDocument/2006/relationships/oleObject" Target="../embeddings/oleObject18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20.bin"/><Relationship Id="rId5" Type="http://schemas.openxmlformats.org/officeDocument/2006/relationships/image" Target="../media/image9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2.bin"/><Relationship Id="rId14" Type="http://schemas.openxmlformats.org/officeDocument/2006/relationships/oleObject" Target="../embeddings/oleObject15.bin"/><Relationship Id="rId22" Type="http://schemas.openxmlformats.org/officeDocument/2006/relationships/oleObject" Target="../embeddings/oleObject19.bin"/><Relationship Id="rId27" Type="http://schemas.openxmlformats.org/officeDocument/2006/relationships/image" Target="../media/image1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4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21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3.wmf"/><Relationship Id="rId5" Type="http://schemas.openxmlformats.org/officeDocument/2006/relationships/image" Target="../media/image20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6C7FB6-3A46-46F8-8C54-923594E14CA7}"/>
              </a:ext>
            </a:extLst>
          </p:cNvPr>
          <p:cNvSpPr txBox="1"/>
          <p:nvPr/>
        </p:nvSpPr>
        <p:spPr>
          <a:xfrm>
            <a:off x="-6350" y="58031"/>
            <a:ext cx="15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Problem Setup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4AE02611-F194-4ECA-BD1F-E23D8AC2F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890512"/>
                  </p:ext>
                </p:extLst>
              </p:nvPr>
            </p:nvGraphicFramePr>
            <p:xfrm>
              <a:off x="1331640" y="483518"/>
              <a:ext cx="5946348" cy="44579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810352546"/>
                        </a:ext>
                      </a:extLst>
                    </a:gridCol>
                    <a:gridCol w="5226268">
                      <a:extLst>
                        <a:ext uri="{9D8B030D-6E8A-4147-A177-3AD203B41FA5}">
                          <a16:colId xmlns:a16="http://schemas.microsoft.com/office/drawing/2014/main" val="1621510335"/>
                        </a:ext>
                      </a:extLst>
                    </a:gridCol>
                  </a:tblGrid>
                  <a:tr h="397037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400" kern="100" dirty="0">
                              <a:effectLst/>
                            </a:rPr>
                            <a:t>Symbol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 dirty="0">
                              <a:effectLst/>
                            </a:rPr>
                            <a:t>description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0812015"/>
                      </a:ext>
                    </a:extLst>
                  </a:tr>
                  <a:tr h="74349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CN" altLang="zh-CN" sz="1800" i="1" kern="120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𝒟</m:t>
                                    </m:r>
                                  </m:e>
                                  <m:sub>
                                    <m:r>
                                      <a:rPr lang="en-US" altLang="zh-CN" sz="1800" i="1" kern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The data held by each data owner </a:t>
                          </a:r>
                          <a14:m>
                            <m:oMath xmlns:m="http://schemas.openxmlformats.org/officeDocument/2006/math">
                              <m:r>
                                <a:rPr lang="en-US" sz="1600" kern="100"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1400" kern="100" dirty="0">
                              <a:effectLst/>
                            </a:rPr>
                            <a:t>. Each row of the matrix represents a sample, and each column represents a feature. At the same time, some datasets may also contain label data.</a:t>
                          </a:r>
                          <a:r>
                            <a:rPr lang="en-US" sz="1600" kern="100" dirty="0">
                              <a:effectLst/>
                            </a:rPr>
                            <a:t> 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>
                          <a:noFill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516746107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𝒳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Feature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7571847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𝒴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Label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67485906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Identifier (ID)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83312983"/>
                      </a:ext>
                    </a:extLst>
                  </a:tr>
                  <a:tr h="35213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For illustration, consider three data owners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26557474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The maximum number of iterations for selecting reliable positives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3806585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positive 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173279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𝑈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unlabeled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9905443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negative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6424652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The number of sampling iterations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92386958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out-of-bag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0641417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Out-of-bag scores of  unlabeled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3317704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Indicator function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725652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oMath>
                            </m:oMathPara>
                          </a14:m>
                          <a:endParaRPr lang="zh-CN" sz="1400" kern="10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Reliable Positives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8723751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kern="100">
                                    <a:effectLst/>
                                    <a:latin typeface="Cambria Math" panose="02040503050406030204" pitchFamily="18" charset="0"/>
                                  </a:rPr>
                                  <m:t>𝒫</m:t>
                                </m:r>
                              </m:oMath>
                            </m:oMathPara>
                          </a14:m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The probability of each unlabeled data is positive</a:t>
                          </a:r>
                          <a:endParaRPr lang="zh-CN" altLang="en-US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62160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3" name="表格 82">
                <a:extLst>
                  <a:ext uri="{FF2B5EF4-FFF2-40B4-BE49-F238E27FC236}">
                    <a16:creationId xmlns:a16="http://schemas.microsoft.com/office/drawing/2014/main" id="{4AE02611-F194-4ECA-BD1F-E23D8AC2F2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2890512"/>
                  </p:ext>
                </p:extLst>
              </p:nvPr>
            </p:nvGraphicFramePr>
            <p:xfrm>
              <a:off x="1331640" y="483518"/>
              <a:ext cx="5946348" cy="4457935"/>
            </p:xfrm>
            <a:graphic>
              <a:graphicData uri="http://schemas.openxmlformats.org/drawingml/2006/table">
                <a:tbl>
                  <a:tblPr firstRow="1" firstCol="1" bandRow="1">
                    <a:tableStyleId>{2D5ABB26-0587-4C30-8999-92F81FD0307C}</a:tableStyleId>
                  </a:tblPr>
                  <a:tblGrid>
                    <a:gridCol w="720080">
                      <a:extLst>
                        <a:ext uri="{9D8B030D-6E8A-4147-A177-3AD203B41FA5}">
                          <a16:colId xmlns:a16="http://schemas.microsoft.com/office/drawing/2014/main" val="810352546"/>
                        </a:ext>
                      </a:extLst>
                    </a:gridCol>
                    <a:gridCol w="5226268">
                      <a:extLst>
                        <a:ext uri="{9D8B030D-6E8A-4147-A177-3AD203B41FA5}">
                          <a16:colId xmlns:a16="http://schemas.microsoft.com/office/drawing/2014/main" val="1621510335"/>
                        </a:ext>
                      </a:extLst>
                    </a:gridCol>
                  </a:tblGrid>
                  <a:tr h="397037"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en-US" sz="1400" kern="100" dirty="0">
                              <a:effectLst/>
                            </a:rPr>
                            <a:t>Symbol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400" kern="100" dirty="0">
                              <a:effectLst/>
                            </a:rPr>
                            <a:t>description</a:t>
                          </a:r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650812015"/>
                      </a:ext>
                    </a:extLst>
                  </a:tr>
                  <a:tr h="74349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60656" r="-727966" b="-4590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T>
                          <a:noFill/>
                        </a:lnT>
                        <a:blipFill>
                          <a:blip r:embed="rId4"/>
                          <a:stretch>
                            <a:fillRect l="-13753" t="-60656" r="-117" b="-45901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6746107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515789" r="-727966" b="-137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Feature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67571847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632432" r="-727966" b="-13108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Label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67485906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pPr algn="ctr"/>
                          <a:endParaRPr lang="zh-CN" sz="14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Identifier (ID) space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83312983"/>
                      </a:ext>
                    </a:extLst>
                  </a:tr>
                  <a:tr h="35213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542105" r="-727966" b="-68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For illustration, consider three data owners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026557474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963158" r="-727966" b="-9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The maximum number of iterations for selecting reliable positives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3806585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091892" r="-727966" b="-851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positive </a:t>
                          </a:r>
                          <a:r>
                            <a:rPr lang="en-US" altLang="zh-CN" sz="1400" kern="100" dirty="0">
                              <a:effectLst/>
                            </a:rPr>
                            <a:t>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1173279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160526" r="-727966" b="-7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unlabeled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9905443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294595" r="-727966" b="-6486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negative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76424652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357895" r="-727966" b="-5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The number of sampling iterations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92386958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497297" r="-727966" b="-445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out-of-bag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80641417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555263" r="-727966" b="-3342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Out-of-bag scores of  unlabeled data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43317704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700000" r="-727966" b="-2432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Indicator function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227256525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t="-1752632" r="-727966" b="-1368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kern="100" dirty="0">
                              <a:effectLst/>
                            </a:rPr>
                            <a:t>Index set of Reliable Positives</a:t>
                          </a:r>
                          <a:endParaRPr lang="zh-CN" sz="1600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287237519"/>
                      </a:ext>
                    </a:extLst>
                  </a:tr>
                  <a:tr h="228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t="-1902703" r="-727966" b="-405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l" defTabSz="914400" rtl="0" eaLnBrk="1" latinLnBrk="0" hangingPunct="1"/>
                          <a:r>
                            <a:rPr lang="en-US" sz="1400" kern="100" dirty="0">
                              <a:solidFill>
                                <a:schemeClr val="tx1"/>
                              </a:solidFill>
                              <a:effectLst/>
                            </a:rPr>
                            <a:t>The probability of each unlabeled data is positive</a:t>
                          </a:r>
                          <a:endParaRPr lang="zh-CN" altLang="en-US" sz="1400" kern="1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36216025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86" name="对象 85">
            <a:extLst>
              <a:ext uri="{FF2B5EF4-FFF2-40B4-BE49-F238E27FC236}">
                <a16:creationId xmlns:a16="http://schemas.microsoft.com/office/drawing/2014/main" id="{4887A994-1429-4543-82E8-49B0E80308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2531586"/>
              </p:ext>
            </p:extLst>
          </p:nvPr>
        </p:nvGraphicFramePr>
        <p:xfrm>
          <a:off x="1563182" y="2067693"/>
          <a:ext cx="200506" cy="21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48" name="Equation" r:id="rId5" imgW="152280" imgH="164880" progId="Equation.DSMT4">
                  <p:embed/>
                </p:oleObj>
              </mc:Choice>
              <mc:Fallback>
                <p:oleObj name="Equation" r:id="rId5" imgW="1522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63182" y="2067693"/>
                        <a:ext cx="200506" cy="2172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303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FF3A3E-9FA5-4AB5-9707-4563632B95B2}"/>
              </a:ext>
            </a:extLst>
          </p:cNvPr>
          <p:cNvSpPr/>
          <p:nvPr/>
        </p:nvSpPr>
        <p:spPr>
          <a:xfrm>
            <a:off x="4499992" y="1779662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40D5BE22-B4E0-4519-9ACF-D997AF6E9EF2}"/>
              </a:ext>
            </a:extLst>
          </p:cNvPr>
          <p:cNvSpPr/>
          <p:nvPr/>
        </p:nvSpPr>
        <p:spPr>
          <a:xfrm>
            <a:off x="4906146" y="201936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B45B835-B2DF-4384-98C3-13981D1CE612}"/>
              </a:ext>
            </a:extLst>
          </p:cNvPr>
          <p:cNvSpPr/>
          <p:nvPr/>
        </p:nvSpPr>
        <p:spPr>
          <a:xfrm>
            <a:off x="5524629" y="196387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E3765CCA-13F3-4ADE-983C-359D96D0CA73}"/>
              </a:ext>
            </a:extLst>
          </p:cNvPr>
          <p:cNvSpPr/>
          <p:nvPr/>
        </p:nvSpPr>
        <p:spPr>
          <a:xfrm>
            <a:off x="4769669" y="242256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D6FB6168-5E8A-436F-AFF1-4EDCA9F30DC7}"/>
              </a:ext>
            </a:extLst>
          </p:cNvPr>
          <p:cNvSpPr/>
          <p:nvPr/>
        </p:nvSpPr>
        <p:spPr>
          <a:xfrm>
            <a:off x="5771344" y="250431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B94DDFF-655F-4279-91C6-373D68004671}"/>
              </a:ext>
            </a:extLst>
          </p:cNvPr>
          <p:cNvSpPr/>
          <p:nvPr/>
        </p:nvSpPr>
        <p:spPr>
          <a:xfrm>
            <a:off x="5143624" y="260306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5C4C6664-AE60-4786-A78A-0A0841AD583B}"/>
              </a:ext>
            </a:extLst>
          </p:cNvPr>
          <p:cNvSpPr/>
          <p:nvPr/>
        </p:nvSpPr>
        <p:spPr>
          <a:xfrm>
            <a:off x="5014146" y="224279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CCA0C3F-4C0D-43D9-B1B8-D4EC8388B8FC}"/>
              </a:ext>
            </a:extLst>
          </p:cNvPr>
          <p:cNvSpPr/>
          <p:nvPr/>
        </p:nvSpPr>
        <p:spPr>
          <a:xfrm>
            <a:off x="4654243" y="199311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6285EA32-074E-4CC0-8702-6BFD7F24B9C0}"/>
              </a:ext>
            </a:extLst>
          </p:cNvPr>
          <p:cNvSpPr/>
          <p:nvPr/>
        </p:nvSpPr>
        <p:spPr>
          <a:xfrm>
            <a:off x="4780055" y="25980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822D9E0C-701C-4075-A7AB-3C798E395B26}"/>
              </a:ext>
            </a:extLst>
          </p:cNvPr>
          <p:cNvSpPr/>
          <p:nvPr/>
        </p:nvSpPr>
        <p:spPr>
          <a:xfrm>
            <a:off x="5343729" y="257237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0768ECD-A0E4-4168-9657-389AC1B3C300}"/>
              </a:ext>
            </a:extLst>
          </p:cNvPr>
          <p:cNvSpPr/>
          <p:nvPr/>
        </p:nvSpPr>
        <p:spPr>
          <a:xfrm>
            <a:off x="5350746" y="21614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9D03D351-682E-45C8-93AE-9B1482729229}"/>
              </a:ext>
            </a:extLst>
          </p:cNvPr>
          <p:cNvSpPr/>
          <p:nvPr/>
        </p:nvSpPr>
        <p:spPr>
          <a:xfrm>
            <a:off x="4569920" y="248728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FB3B9316-E5AB-4127-B165-F3A26C84245B}"/>
              </a:ext>
            </a:extLst>
          </p:cNvPr>
          <p:cNvSpPr/>
          <p:nvPr/>
        </p:nvSpPr>
        <p:spPr>
          <a:xfrm>
            <a:off x="4997535" y="243587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707943F-BD9B-46C2-87F1-D5D96968442B}"/>
              </a:ext>
            </a:extLst>
          </p:cNvPr>
          <p:cNvSpPr/>
          <p:nvPr/>
        </p:nvSpPr>
        <p:spPr>
          <a:xfrm>
            <a:off x="5751083" y="192599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47344391-DD24-41D6-905E-35CC0F630EA1}"/>
              </a:ext>
            </a:extLst>
          </p:cNvPr>
          <p:cNvSpPr/>
          <p:nvPr/>
        </p:nvSpPr>
        <p:spPr>
          <a:xfrm>
            <a:off x="5395546" y="234820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6B1DD461-458B-4FD8-A390-405547EEFDFE}"/>
              </a:ext>
            </a:extLst>
          </p:cNvPr>
          <p:cNvSpPr/>
          <p:nvPr/>
        </p:nvSpPr>
        <p:spPr>
          <a:xfrm>
            <a:off x="5603437" y="259437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E7402935-3558-48CC-92DA-AE61166B66DF}"/>
              </a:ext>
            </a:extLst>
          </p:cNvPr>
          <p:cNvSpPr/>
          <p:nvPr/>
        </p:nvSpPr>
        <p:spPr>
          <a:xfrm>
            <a:off x="5197624" y="218375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5FEE8B6D-5198-4D1B-94A1-4CC5796F136F}"/>
              </a:ext>
            </a:extLst>
          </p:cNvPr>
          <p:cNvSpPr/>
          <p:nvPr/>
        </p:nvSpPr>
        <p:spPr>
          <a:xfrm>
            <a:off x="4810327" y="224279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481B188-9370-4E36-8919-7FAC4256BDA7}"/>
              </a:ext>
            </a:extLst>
          </p:cNvPr>
          <p:cNvSpPr/>
          <p:nvPr/>
        </p:nvSpPr>
        <p:spPr>
          <a:xfrm>
            <a:off x="5260896" y="200196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8CA7B2A-D3F0-41C0-8F45-CFD5FF434B14}"/>
              </a:ext>
            </a:extLst>
          </p:cNvPr>
          <p:cNvSpPr/>
          <p:nvPr/>
        </p:nvSpPr>
        <p:spPr>
          <a:xfrm>
            <a:off x="5086294" y="192599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21B8B239-F6E3-41E1-90FC-BDF6DC866F4F}"/>
              </a:ext>
            </a:extLst>
          </p:cNvPr>
          <p:cNvSpPr/>
          <p:nvPr/>
        </p:nvSpPr>
        <p:spPr>
          <a:xfrm>
            <a:off x="5644819" y="22757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550265D-A877-4C0C-BAAF-38EF89C2F209}"/>
              </a:ext>
            </a:extLst>
          </p:cNvPr>
          <p:cNvSpPr/>
          <p:nvPr/>
        </p:nvSpPr>
        <p:spPr>
          <a:xfrm>
            <a:off x="5509846" y="246250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9E42F67-DEB8-4B73-BB5B-049AD47A15FB}"/>
              </a:ext>
            </a:extLst>
          </p:cNvPr>
          <p:cNvSpPr/>
          <p:nvPr/>
        </p:nvSpPr>
        <p:spPr>
          <a:xfrm>
            <a:off x="4780055" y="185403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33FF7FF-3207-4113-9CBE-6F10ADE294DB}"/>
              </a:ext>
            </a:extLst>
          </p:cNvPr>
          <p:cNvSpPr/>
          <p:nvPr/>
        </p:nvSpPr>
        <p:spPr>
          <a:xfrm>
            <a:off x="4634590" y="222836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F3E22FA9-73E4-49BB-A10D-765B3A8B175B}"/>
              </a:ext>
            </a:extLst>
          </p:cNvPr>
          <p:cNvSpPr/>
          <p:nvPr/>
        </p:nvSpPr>
        <p:spPr>
          <a:xfrm>
            <a:off x="5218009" y="241626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8E99A7DF-6CAA-4FB2-B512-49B62D541FE8}"/>
              </a:ext>
            </a:extLst>
          </p:cNvPr>
          <p:cNvSpPr/>
          <p:nvPr/>
        </p:nvSpPr>
        <p:spPr>
          <a:xfrm>
            <a:off x="5663344" y="21574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FA14215-FAC0-416A-884D-6DF7D2AEE86F}"/>
              </a:ext>
            </a:extLst>
          </p:cNvPr>
          <p:cNvSpPr/>
          <p:nvPr/>
        </p:nvSpPr>
        <p:spPr>
          <a:xfrm>
            <a:off x="5347293" y="184792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BBBFDD9-ED82-418B-AB7B-D9AB90FCCB22}"/>
              </a:ext>
            </a:extLst>
          </p:cNvPr>
          <p:cNvSpPr txBox="1"/>
          <p:nvPr/>
        </p:nvSpPr>
        <p:spPr>
          <a:xfrm>
            <a:off x="323528" y="627534"/>
            <a:ext cx="11256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Positive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560B7196-15C2-4D80-B818-9CD58902A29E}"/>
              </a:ext>
            </a:extLst>
          </p:cNvPr>
          <p:cNvSpPr txBox="1"/>
          <p:nvPr/>
        </p:nvSpPr>
        <p:spPr>
          <a:xfrm>
            <a:off x="326675" y="981847"/>
            <a:ext cx="13083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Unlabeled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1" name="流程图: 接点 190">
            <a:extLst>
              <a:ext uri="{FF2B5EF4-FFF2-40B4-BE49-F238E27FC236}">
                <a16:creationId xmlns:a16="http://schemas.microsoft.com/office/drawing/2014/main" id="{FC8E98A5-C10F-4534-9C8A-BE26D9E64161}"/>
              </a:ext>
            </a:extLst>
          </p:cNvPr>
          <p:cNvSpPr/>
          <p:nvPr/>
        </p:nvSpPr>
        <p:spPr>
          <a:xfrm>
            <a:off x="1771832" y="735534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BDFE4E0-5BE6-4689-9819-BABD7D5AA4EB}"/>
              </a:ext>
            </a:extLst>
          </p:cNvPr>
          <p:cNvSpPr txBox="1"/>
          <p:nvPr/>
        </p:nvSpPr>
        <p:spPr>
          <a:xfrm>
            <a:off x="337032" y="1334224"/>
            <a:ext cx="12218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Negative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3" name="流程图: 接点 192">
            <a:extLst>
              <a:ext uri="{FF2B5EF4-FFF2-40B4-BE49-F238E27FC236}">
                <a16:creationId xmlns:a16="http://schemas.microsoft.com/office/drawing/2014/main" id="{EF7A52F5-3A8D-468A-9108-E0F0DCE751FA}"/>
              </a:ext>
            </a:extLst>
          </p:cNvPr>
          <p:cNvSpPr/>
          <p:nvPr/>
        </p:nvSpPr>
        <p:spPr>
          <a:xfrm>
            <a:off x="1771832" y="107454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4" name="流程图: 接点 193">
            <a:extLst>
              <a:ext uri="{FF2B5EF4-FFF2-40B4-BE49-F238E27FC236}">
                <a16:creationId xmlns:a16="http://schemas.microsoft.com/office/drawing/2014/main" id="{611CB527-1EAB-49D8-A985-E2A1599CE396}"/>
              </a:ext>
            </a:extLst>
          </p:cNvPr>
          <p:cNvSpPr/>
          <p:nvPr/>
        </p:nvSpPr>
        <p:spPr>
          <a:xfrm>
            <a:off x="1771832" y="1413554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4CFFF9-BAF2-404B-953F-49BA18E6D874}"/>
              </a:ext>
            </a:extLst>
          </p:cNvPr>
          <p:cNvSpPr txBox="1"/>
          <p:nvPr/>
        </p:nvSpPr>
        <p:spPr>
          <a:xfrm>
            <a:off x="22386" y="62342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m-</a:t>
            </a:r>
            <a:r>
              <a:rPr lang="en-US" altLang="zh-CN" dirty="0" err="1"/>
              <a:t>th</a:t>
            </a:r>
            <a:r>
              <a:rPr lang="en-US" altLang="zh-CN" dirty="0"/>
              <a:t> round Bagging</a:t>
            </a:r>
            <a:r>
              <a:rPr lang="zh-CN" altLang="en-US" dirty="0"/>
              <a:t>，</a:t>
            </a:r>
            <a:r>
              <a:rPr lang="en-US" altLang="zh-CN" dirty="0"/>
              <a:t>t-</a:t>
            </a:r>
            <a:r>
              <a:rPr lang="en-US" altLang="zh-CN" dirty="0" err="1"/>
              <a:t>th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endParaRPr lang="zh-CN" altLang="en-US" dirty="0"/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F8D1526-A872-46A5-9166-E22138C85CEB}"/>
              </a:ext>
            </a:extLst>
          </p:cNvPr>
          <p:cNvSpPr/>
          <p:nvPr/>
        </p:nvSpPr>
        <p:spPr>
          <a:xfrm>
            <a:off x="4499992" y="3481074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4" name="流程图: 接点 103">
            <a:extLst>
              <a:ext uri="{FF2B5EF4-FFF2-40B4-BE49-F238E27FC236}">
                <a16:creationId xmlns:a16="http://schemas.microsoft.com/office/drawing/2014/main" id="{63186187-9BAE-4B83-BC6B-290207188F8C}"/>
              </a:ext>
            </a:extLst>
          </p:cNvPr>
          <p:cNvSpPr/>
          <p:nvPr/>
        </p:nvSpPr>
        <p:spPr>
          <a:xfrm>
            <a:off x="4906146" y="372077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5" name="流程图: 接点 104">
            <a:extLst>
              <a:ext uri="{FF2B5EF4-FFF2-40B4-BE49-F238E27FC236}">
                <a16:creationId xmlns:a16="http://schemas.microsoft.com/office/drawing/2014/main" id="{99678DC4-7643-40C4-9365-ED91D7CFA618}"/>
              </a:ext>
            </a:extLst>
          </p:cNvPr>
          <p:cNvSpPr/>
          <p:nvPr/>
        </p:nvSpPr>
        <p:spPr>
          <a:xfrm>
            <a:off x="5524629" y="3665288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6" name="流程图: 接点 105">
            <a:extLst>
              <a:ext uri="{FF2B5EF4-FFF2-40B4-BE49-F238E27FC236}">
                <a16:creationId xmlns:a16="http://schemas.microsoft.com/office/drawing/2014/main" id="{3A1B9ACD-E0FF-489B-8A4D-C27C992E0040}"/>
              </a:ext>
            </a:extLst>
          </p:cNvPr>
          <p:cNvSpPr/>
          <p:nvPr/>
        </p:nvSpPr>
        <p:spPr>
          <a:xfrm>
            <a:off x="4769669" y="412397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7" name="流程图: 接点 106">
            <a:extLst>
              <a:ext uri="{FF2B5EF4-FFF2-40B4-BE49-F238E27FC236}">
                <a16:creationId xmlns:a16="http://schemas.microsoft.com/office/drawing/2014/main" id="{44963066-002C-4CCE-B1F8-F61642EB51C2}"/>
              </a:ext>
            </a:extLst>
          </p:cNvPr>
          <p:cNvSpPr/>
          <p:nvPr/>
        </p:nvSpPr>
        <p:spPr>
          <a:xfrm>
            <a:off x="5771344" y="4205731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8" name="流程图: 接点 107">
            <a:extLst>
              <a:ext uri="{FF2B5EF4-FFF2-40B4-BE49-F238E27FC236}">
                <a16:creationId xmlns:a16="http://schemas.microsoft.com/office/drawing/2014/main" id="{F7ACB0A1-A09D-4996-B714-2A88A19C1BD9}"/>
              </a:ext>
            </a:extLst>
          </p:cNvPr>
          <p:cNvSpPr/>
          <p:nvPr/>
        </p:nvSpPr>
        <p:spPr>
          <a:xfrm>
            <a:off x="5143624" y="4304478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9" name="流程图: 接点 108">
            <a:extLst>
              <a:ext uri="{FF2B5EF4-FFF2-40B4-BE49-F238E27FC236}">
                <a16:creationId xmlns:a16="http://schemas.microsoft.com/office/drawing/2014/main" id="{F481157B-63EA-4F60-95DB-AD8171AEE2F8}"/>
              </a:ext>
            </a:extLst>
          </p:cNvPr>
          <p:cNvSpPr/>
          <p:nvPr/>
        </p:nvSpPr>
        <p:spPr>
          <a:xfrm>
            <a:off x="5014146" y="3944202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0" name="流程图: 接点 109">
            <a:extLst>
              <a:ext uri="{FF2B5EF4-FFF2-40B4-BE49-F238E27FC236}">
                <a16:creationId xmlns:a16="http://schemas.microsoft.com/office/drawing/2014/main" id="{CEAEF713-6CD7-4CA2-AE99-F4FD3FAA1449}"/>
              </a:ext>
            </a:extLst>
          </p:cNvPr>
          <p:cNvSpPr/>
          <p:nvPr/>
        </p:nvSpPr>
        <p:spPr>
          <a:xfrm>
            <a:off x="4654243" y="369452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1" name="流程图: 接点 110">
            <a:extLst>
              <a:ext uri="{FF2B5EF4-FFF2-40B4-BE49-F238E27FC236}">
                <a16:creationId xmlns:a16="http://schemas.microsoft.com/office/drawing/2014/main" id="{8762D52E-40BA-49D8-BF0D-96035DC8B22D}"/>
              </a:ext>
            </a:extLst>
          </p:cNvPr>
          <p:cNvSpPr/>
          <p:nvPr/>
        </p:nvSpPr>
        <p:spPr>
          <a:xfrm>
            <a:off x="4780055" y="4299491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2" name="流程图: 接点 111">
            <a:extLst>
              <a:ext uri="{FF2B5EF4-FFF2-40B4-BE49-F238E27FC236}">
                <a16:creationId xmlns:a16="http://schemas.microsoft.com/office/drawing/2014/main" id="{83AB7E0A-9908-4F81-BD76-7B63EB308F30}"/>
              </a:ext>
            </a:extLst>
          </p:cNvPr>
          <p:cNvSpPr/>
          <p:nvPr/>
        </p:nvSpPr>
        <p:spPr>
          <a:xfrm>
            <a:off x="5343729" y="427378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3" name="流程图: 接点 112">
            <a:extLst>
              <a:ext uri="{FF2B5EF4-FFF2-40B4-BE49-F238E27FC236}">
                <a16:creationId xmlns:a16="http://schemas.microsoft.com/office/drawing/2014/main" id="{3C808494-1345-401B-ADE2-ED06E247D8B0}"/>
              </a:ext>
            </a:extLst>
          </p:cNvPr>
          <p:cNvSpPr/>
          <p:nvPr/>
        </p:nvSpPr>
        <p:spPr>
          <a:xfrm>
            <a:off x="5350746" y="386281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4" name="流程图: 接点 113">
            <a:extLst>
              <a:ext uri="{FF2B5EF4-FFF2-40B4-BE49-F238E27FC236}">
                <a16:creationId xmlns:a16="http://schemas.microsoft.com/office/drawing/2014/main" id="{928AFFCD-91BC-4039-B234-F0D7485AD9FF}"/>
              </a:ext>
            </a:extLst>
          </p:cNvPr>
          <p:cNvSpPr/>
          <p:nvPr/>
        </p:nvSpPr>
        <p:spPr>
          <a:xfrm>
            <a:off x="4569920" y="418869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5" name="流程图: 接点 114">
            <a:extLst>
              <a:ext uri="{FF2B5EF4-FFF2-40B4-BE49-F238E27FC236}">
                <a16:creationId xmlns:a16="http://schemas.microsoft.com/office/drawing/2014/main" id="{F9DB1786-BEEA-4404-8EE5-56F654A02C09}"/>
              </a:ext>
            </a:extLst>
          </p:cNvPr>
          <p:cNvSpPr/>
          <p:nvPr/>
        </p:nvSpPr>
        <p:spPr>
          <a:xfrm>
            <a:off x="4997535" y="413729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6" name="流程图: 接点 115">
            <a:extLst>
              <a:ext uri="{FF2B5EF4-FFF2-40B4-BE49-F238E27FC236}">
                <a16:creationId xmlns:a16="http://schemas.microsoft.com/office/drawing/2014/main" id="{8CC8D832-F682-4062-9BFF-86ED6E93F0AE}"/>
              </a:ext>
            </a:extLst>
          </p:cNvPr>
          <p:cNvSpPr/>
          <p:nvPr/>
        </p:nvSpPr>
        <p:spPr>
          <a:xfrm>
            <a:off x="5751083" y="362740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7" name="流程图: 接点 116">
            <a:extLst>
              <a:ext uri="{FF2B5EF4-FFF2-40B4-BE49-F238E27FC236}">
                <a16:creationId xmlns:a16="http://schemas.microsoft.com/office/drawing/2014/main" id="{75BA8925-C4EC-4C1D-AD2A-E37FD379BD8B}"/>
              </a:ext>
            </a:extLst>
          </p:cNvPr>
          <p:cNvSpPr/>
          <p:nvPr/>
        </p:nvSpPr>
        <p:spPr>
          <a:xfrm>
            <a:off x="5395546" y="404962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8" name="流程图: 接点 117">
            <a:extLst>
              <a:ext uri="{FF2B5EF4-FFF2-40B4-BE49-F238E27FC236}">
                <a16:creationId xmlns:a16="http://schemas.microsoft.com/office/drawing/2014/main" id="{F4434F3E-5F80-41D8-A88F-8C1CEB61596E}"/>
              </a:ext>
            </a:extLst>
          </p:cNvPr>
          <p:cNvSpPr/>
          <p:nvPr/>
        </p:nvSpPr>
        <p:spPr>
          <a:xfrm>
            <a:off x="5603437" y="429578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9" name="流程图: 接点 118">
            <a:extLst>
              <a:ext uri="{FF2B5EF4-FFF2-40B4-BE49-F238E27FC236}">
                <a16:creationId xmlns:a16="http://schemas.microsoft.com/office/drawing/2014/main" id="{BABDD2B0-3428-47B4-ABE3-D14D27CB0392}"/>
              </a:ext>
            </a:extLst>
          </p:cNvPr>
          <p:cNvSpPr/>
          <p:nvPr/>
        </p:nvSpPr>
        <p:spPr>
          <a:xfrm>
            <a:off x="5197624" y="388516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0" name="流程图: 接点 119">
            <a:extLst>
              <a:ext uri="{FF2B5EF4-FFF2-40B4-BE49-F238E27FC236}">
                <a16:creationId xmlns:a16="http://schemas.microsoft.com/office/drawing/2014/main" id="{9F321107-9C62-4339-A04E-0145FCF73872}"/>
              </a:ext>
            </a:extLst>
          </p:cNvPr>
          <p:cNvSpPr/>
          <p:nvPr/>
        </p:nvSpPr>
        <p:spPr>
          <a:xfrm>
            <a:off x="4810327" y="394420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1" name="流程图: 接点 120">
            <a:extLst>
              <a:ext uri="{FF2B5EF4-FFF2-40B4-BE49-F238E27FC236}">
                <a16:creationId xmlns:a16="http://schemas.microsoft.com/office/drawing/2014/main" id="{BB781055-4D41-43EE-B24E-EB9D98159218}"/>
              </a:ext>
            </a:extLst>
          </p:cNvPr>
          <p:cNvSpPr/>
          <p:nvPr/>
        </p:nvSpPr>
        <p:spPr>
          <a:xfrm>
            <a:off x="5260896" y="3703379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2" name="流程图: 接点 121">
            <a:extLst>
              <a:ext uri="{FF2B5EF4-FFF2-40B4-BE49-F238E27FC236}">
                <a16:creationId xmlns:a16="http://schemas.microsoft.com/office/drawing/2014/main" id="{FDFD0771-7257-4D88-AEA0-479463F86743}"/>
              </a:ext>
            </a:extLst>
          </p:cNvPr>
          <p:cNvSpPr/>
          <p:nvPr/>
        </p:nvSpPr>
        <p:spPr>
          <a:xfrm>
            <a:off x="5086294" y="362740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3" name="流程图: 接点 122">
            <a:extLst>
              <a:ext uri="{FF2B5EF4-FFF2-40B4-BE49-F238E27FC236}">
                <a16:creationId xmlns:a16="http://schemas.microsoft.com/office/drawing/2014/main" id="{30FBEA5B-9AF9-446E-94BD-9E375B54ACA0}"/>
              </a:ext>
            </a:extLst>
          </p:cNvPr>
          <p:cNvSpPr/>
          <p:nvPr/>
        </p:nvSpPr>
        <p:spPr>
          <a:xfrm>
            <a:off x="5644819" y="397711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4" name="流程图: 接点 123">
            <a:extLst>
              <a:ext uri="{FF2B5EF4-FFF2-40B4-BE49-F238E27FC236}">
                <a16:creationId xmlns:a16="http://schemas.microsoft.com/office/drawing/2014/main" id="{7565A128-62B0-4D76-B515-4E326157F506}"/>
              </a:ext>
            </a:extLst>
          </p:cNvPr>
          <p:cNvSpPr/>
          <p:nvPr/>
        </p:nvSpPr>
        <p:spPr>
          <a:xfrm>
            <a:off x="5509846" y="4163920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5" name="流程图: 接点 124">
            <a:extLst>
              <a:ext uri="{FF2B5EF4-FFF2-40B4-BE49-F238E27FC236}">
                <a16:creationId xmlns:a16="http://schemas.microsoft.com/office/drawing/2014/main" id="{94510776-EAD0-46AB-A447-3A3A2384331D}"/>
              </a:ext>
            </a:extLst>
          </p:cNvPr>
          <p:cNvSpPr/>
          <p:nvPr/>
        </p:nvSpPr>
        <p:spPr>
          <a:xfrm>
            <a:off x="4780055" y="355545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6" name="流程图: 接点 125">
            <a:extLst>
              <a:ext uri="{FF2B5EF4-FFF2-40B4-BE49-F238E27FC236}">
                <a16:creationId xmlns:a16="http://schemas.microsoft.com/office/drawing/2014/main" id="{4D439B3C-302F-457A-B6A3-D9B81D67211A}"/>
              </a:ext>
            </a:extLst>
          </p:cNvPr>
          <p:cNvSpPr/>
          <p:nvPr/>
        </p:nvSpPr>
        <p:spPr>
          <a:xfrm>
            <a:off x="4634590" y="3929780"/>
            <a:ext cx="108000" cy="108000"/>
          </a:xfrm>
          <a:prstGeom prst="flowChartConnector">
            <a:avLst/>
          </a:prstGeom>
          <a:solidFill>
            <a:srgbClr val="ED7D31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7" name="流程图: 接点 126">
            <a:extLst>
              <a:ext uri="{FF2B5EF4-FFF2-40B4-BE49-F238E27FC236}">
                <a16:creationId xmlns:a16="http://schemas.microsoft.com/office/drawing/2014/main" id="{D71A95B6-F4E3-45CC-AFAD-04587E6344D5}"/>
              </a:ext>
            </a:extLst>
          </p:cNvPr>
          <p:cNvSpPr/>
          <p:nvPr/>
        </p:nvSpPr>
        <p:spPr>
          <a:xfrm>
            <a:off x="5218009" y="411767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8" name="流程图: 接点 127">
            <a:extLst>
              <a:ext uri="{FF2B5EF4-FFF2-40B4-BE49-F238E27FC236}">
                <a16:creationId xmlns:a16="http://schemas.microsoft.com/office/drawing/2014/main" id="{80EBDB7A-A88E-4C90-8DDC-AD2328471367}"/>
              </a:ext>
            </a:extLst>
          </p:cNvPr>
          <p:cNvSpPr/>
          <p:nvPr/>
        </p:nvSpPr>
        <p:spPr>
          <a:xfrm>
            <a:off x="5663344" y="385886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9" name="流程图: 接点 128">
            <a:extLst>
              <a:ext uri="{FF2B5EF4-FFF2-40B4-BE49-F238E27FC236}">
                <a16:creationId xmlns:a16="http://schemas.microsoft.com/office/drawing/2014/main" id="{B12F8C0F-C93B-4E6C-ACED-0DE216C434AB}"/>
              </a:ext>
            </a:extLst>
          </p:cNvPr>
          <p:cNvSpPr/>
          <p:nvPr/>
        </p:nvSpPr>
        <p:spPr>
          <a:xfrm>
            <a:off x="5347293" y="35493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9925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A6C7FB6-3A46-46F8-8C54-923594E14CA7}"/>
              </a:ext>
            </a:extLst>
          </p:cNvPr>
          <p:cNvSpPr txBox="1"/>
          <p:nvPr/>
        </p:nvSpPr>
        <p:spPr>
          <a:xfrm>
            <a:off x="-7720" y="45099"/>
            <a:ext cx="1569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Problem Setup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8930E7F-A1AD-4639-99C5-8F60334D16C7}"/>
              </a:ext>
            </a:extLst>
          </p:cNvPr>
          <p:cNvSpPr txBox="1"/>
          <p:nvPr/>
        </p:nvSpPr>
        <p:spPr>
          <a:xfrm>
            <a:off x="270886" y="555526"/>
            <a:ext cx="182101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Data </a:t>
            </a:r>
            <a:r>
              <a:rPr lang="en-US" altLang="zh-CN" dirty="0">
                <a:latin typeface="Calibri" panose="020F0502020204030204" pitchFamily="34" charset="0"/>
              </a:rPr>
              <a:t>R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estrictions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79500E-BE64-4E46-8426-4A20DEF9BCE0}"/>
              </a:ext>
            </a:extLst>
          </p:cNvPr>
          <p:cNvSpPr txBox="1"/>
          <p:nvPr/>
        </p:nvSpPr>
        <p:spPr>
          <a:xfrm>
            <a:off x="459386" y="1079907"/>
            <a:ext cx="84969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: a limited number of positive samples.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/>
              <a:t>B,C: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large datasets consisting of unlabeled samples.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dirty="0">
                <a:latin typeface="Calibri" panose="020F0502020204030204" pitchFamily="34" charset="0"/>
              </a:rPr>
              <a:t> we can define a dataset as :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90E95E-AF77-4305-8F85-B8F038194030}"/>
              </a:ext>
            </a:extLst>
          </p:cNvPr>
          <p:cNvSpPr txBox="1"/>
          <p:nvPr/>
        </p:nvSpPr>
        <p:spPr>
          <a:xfrm>
            <a:off x="181037" y="2549391"/>
            <a:ext cx="856742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O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ut-of-bag (OOB) data refers to the </a:t>
            </a:r>
            <a:r>
              <a:rPr lang="en-US" altLang="zh-CN" dirty="0">
                <a:solidFill>
                  <a:srgbClr val="374151"/>
                </a:solidFill>
                <a:latin typeface="Söhne"/>
              </a:rPr>
              <a:t>data</a:t>
            </a: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that are not selected during the bootstrap sampling process. </a:t>
            </a:r>
            <a:endParaRPr lang="en-US" altLang="zh-CN" dirty="0">
              <a:solidFill>
                <a:srgbClr val="374151"/>
              </a:solidFill>
              <a:latin typeface="Söhne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The OOB score is defined as the probability of predicting a positive class for an OOB sample.</a:t>
            </a:r>
          </a:p>
          <a:p>
            <a:pPr marL="400050" indent="-400050">
              <a:buFont typeface="+mj-lt"/>
              <a:buAutoNum type="romanUcPeriod"/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RP: Reliable Positives</a:t>
            </a:r>
            <a:endParaRPr lang="en-US" altLang="zh-C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400050" indent="-400050">
              <a:buFont typeface="+mj-lt"/>
              <a:buAutoNum type="romanUcPeriod"/>
            </a:pPr>
            <a:r>
              <a:rPr lang="en-US" altLang="zh-CN" dirty="0">
                <a:solidFill>
                  <a:srgbClr val="374151"/>
                </a:solidFill>
                <a:latin typeface="Söhne"/>
              </a:rPr>
              <a:t>Indicator function:</a:t>
            </a:r>
          </a:p>
          <a:p>
            <a:r>
              <a:rPr lang="en-US" altLang="zh-CN" b="0" i="0" dirty="0">
                <a:solidFill>
                  <a:srgbClr val="374151"/>
                </a:solidFill>
                <a:effectLst/>
                <a:latin typeface="Söhne"/>
              </a:rPr>
              <a:t>                                            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B8F875-83E7-45F7-8EB4-18925678D637}"/>
              </a:ext>
            </a:extLst>
          </p:cNvPr>
          <p:cNvSpPr txBox="1"/>
          <p:nvPr/>
        </p:nvSpPr>
        <p:spPr>
          <a:xfrm>
            <a:off x="270886" y="2132255"/>
            <a:ext cx="134075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Terminology</a:t>
            </a:r>
            <a:endParaRPr lang="zh-CN" altLang="en-US" dirty="0"/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F30381A-2605-4634-8BB6-D5B59D3CAC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1988804"/>
              </p:ext>
            </p:extLst>
          </p:nvPr>
        </p:nvGraphicFramePr>
        <p:xfrm>
          <a:off x="2797175" y="4129088"/>
          <a:ext cx="2759075" cy="83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1" name="Equation" r:id="rId4" imgW="1511280" imgH="457200" progId="Equation.DSMT4">
                  <p:embed/>
                </p:oleObj>
              </mc:Choice>
              <mc:Fallback>
                <p:oleObj name="Equation" r:id="rId4" imgW="151128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97175" y="4129088"/>
                        <a:ext cx="2759075" cy="83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FA734DB3-D910-4684-B227-CE17A65A6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7544633"/>
              </p:ext>
            </p:extLst>
          </p:nvPr>
        </p:nvGraphicFramePr>
        <p:xfrm>
          <a:off x="3419872" y="1707654"/>
          <a:ext cx="1542215" cy="2955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92" name="Equation" r:id="rId6" imgW="761760" imgH="203040" progId="Equation.DSMT4">
                  <p:embed/>
                </p:oleObj>
              </mc:Choice>
              <mc:Fallback>
                <p:oleObj name="Equation" r:id="rId6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19872" y="1707654"/>
                        <a:ext cx="1542215" cy="2955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3262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11FE63A-DF38-4ACB-AAE3-D9A6CA447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832861"/>
              </p:ext>
            </p:extLst>
          </p:nvPr>
        </p:nvGraphicFramePr>
        <p:xfrm>
          <a:off x="1671638" y="1160463"/>
          <a:ext cx="51816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6" name="Equation" r:id="rId4" imgW="1714320" imgH="228600" progId="Equation.DSMT4">
                  <p:embed/>
                </p:oleObj>
              </mc:Choice>
              <mc:Fallback>
                <p:oleObj name="Equation" r:id="rId4" imgW="171432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A5BB03FD-5BCD-4DC4-8B7E-7003DB9A8F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71638" y="1160463"/>
                        <a:ext cx="5181600" cy="690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601F3BA2-D87F-4E83-89BA-DA02FD5F5193}"/>
              </a:ext>
            </a:extLst>
          </p:cNvPr>
          <p:cNvSpPr txBox="1"/>
          <p:nvPr/>
        </p:nvSpPr>
        <p:spPr>
          <a:xfrm>
            <a:off x="423258" y="545837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101214"/>
                </a:solidFill>
                <a:effectLst/>
                <a:latin typeface="PingFang SC"/>
              </a:rPr>
              <a:t>1. Set Intersection between B and C</a:t>
            </a:r>
            <a:endParaRPr lang="zh-CN" altLang="en-US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F973107C-31AA-47F7-98BC-0F8272D73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72447"/>
              </p:ext>
            </p:extLst>
          </p:nvPr>
        </p:nvGraphicFramePr>
        <p:xfrm>
          <a:off x="8458" y="4230974"/>
          <a:ext cx="9135543" cy="889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0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3089084362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639727249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Feature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space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Label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space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space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</a:p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Indicator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Data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owner</a:t>
                      </a:r>
                    </a:p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FA0311DE-A8AB-49ED-B4A4-A2CAB6B75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5321571"/>
              </p:ext>
            </p:extLst>
          </p:nvPr>
        </p:nvGraphicFramePr>
        <p:xfrm>
          <a:off x="593080" y="4224812"/>
          <a:ext cx="450528" cy="403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7" name="Equation" r:id="rId6" imgW="181159" imgH="162047" progId="Equation.DSMT4">
                  <p:embed/>
                </p:oleObj>
              </mc:Choice>
              <mc:Fallback>
                <p:oleObj name="Equation" r:id="rId6" imgW="181159" imgH="1620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3080" y="4224812"/>
                        <a:ext cx="450528" cy="403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9B176F5A-C72A-4311-8ED5-85B5C0172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64719"/>
              </p:ext>
            </p:extLst>
          </p:nvPr>
        </p:nvGraphicFramePr>
        <p:xfrm>
          <a:off x="1732247" y="4224812"/>
          <a:ext cx="368995" cy="43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8" name="Equation" r:id="rId8" imgW="162071" imgH="190495" progId="Equation.DSMT4">
                  <p:embed/>
                </p:oleObj>
              </mc:Choice>
              <mc:Fallback>
                <p:oleObj name="Equation" r:id="rId8" imgW="162071" imgH="1904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732247" y="4224812"/>
                        <a:ext cx="368995" cy="434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A6791B56-6F5B-4CE6-A5E0-5F63AC349C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5803435"/>
              </p:ext>
            </p:extLst>
          </p:nvPr>
        </p:nvGraphicFramePr>
        <p:xfrm>
          <a:off x="3059832" y="4164411"/>
          <a:ext cx="436240" cy="463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29" name="Equation" r:id="rId10" imgW="152346" imgH="162047" progId="Equation.DSMT4">
                  <p:embed/>
                </p:oleObj>
              </mc:Choice>
              <mc:Fallback>
                <p:oleObj name="Equation" r:id="rId10" imgW="152346" imgH="16204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59832" y="4164411"/>
                        <a:ext cx="436240" cy="463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>
            <a:extLst>
              <a:ext uri="{FF2B5EF4-FFF2-40B4-BE49-F238E27FC236}">
                <a16:creationId xmlns:a16="http://schemas.microsoft.com/office/drawing/2014/main" id="{25AC1CA4-87BA-40F4-8FA4-39B75E1B7ED5}"/>
              </a:ext>
            </a:extLst>
          </p:cNvPr>
          <p:cNvSpPr txBox="1"/>
          <p:nvPr/>
        </p:nvSpPr>
        <p:spPr>
          <a:xfrm>
            <a:off x="0" y="87474"/>
            <a:ext cx="174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Entity Alignment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2E01082-DBD6-4692-927B-B086A189146C}"/>
              </a:ext>
            </a:extLst>
          </p:cNvPr>
          <p:cNvSpPr txBox="1"/>
          <p:nvPr/>
        </p:nvSpPr>
        <p:spPr>
          <a:xfrm>
            <a:off x="415125" y="241307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2. Set Intersection between A and C</a:t>
            </a:r>
            <a:endParaRPr lang="zh-CN" altLang="en-US" dirty="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D4057635-E857-4CD1-A98E-FAD94F95A0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1181839"/>
              </p:ext>
            </p:extLst>
          </p:nvPr>
        </p:nvGraphicFramePr>
        <p:xfrm>
          <a:off x="2481932" y="3033315"/>
          <a:ext cx="4178300" cy="69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30" name="Equation" r:id="rId12" imgW="1460160" imgH="241200" progId="Equation.DSMT4">
                  <p:embed/>
                </p:oleObj>
              </mc:Choice>
              <mc:Fallback>
                <p:oleObj name="Equation" r:id="rId12" imgW="1460160" imgH="2412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35AB8BA9-B7E4-4F54-9A0B-4714E04238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481932" y="3033315"/>
                        <a:ext cx="4178300" cy="69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0883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1C07453-5A22-4A4A-BC20-BEAC632EFCD6}"/>
              </a:ext>
            </a:extLst>
          </p:cNvPr>
          <p:cNvSpPr txBox="1"/>
          <p:nvPr/>
        </p:nvSpPr>
        <p:spPr>
          <a:xfrm>
            <a:off x="251520" y="1923678"/>
            <a:ext cx="1368152" cy="903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E768532-29D7-4625-9CE3-B3A89E37D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34601"/>
              </p:ext>
            </p:extLst>
          </p:nvPr>
        </p:nvGraphicFramePr>
        <p:xfrm>
          <a:off x="539552" y="2083844"/>
          <a:ext cx="792088" cy="654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3" name="Equation" r:id="rId4" imgW="291960" imgH="241200" progId="Equation.DSMT4">
                  <p:embed/>
                </p:oleObj>
              </mc:Choice>
              <mc:Fallback>
                <p:oleObj name="Equation" r:id="rId4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9552" y="2083844"/>
                        <a:ext cx="792088" cy="654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142531F-384F-41D7-B278-4F9387207617}"/>
              </a:ext>
            </a:extLst>
          </p:cNvPr>
          <p:cNvSpPr txBox="1"/>
          <p:nvPr/>
        </p:nvSpPr>
        <p:spPr>
          <a:xfrm>
            <a:off x="2699792" y="555527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FB221B8-E7B2-4DCF-BAFE-6861ED3CA8BE}"/>
              </a:ext>
            </a:extLst>
          </p:cNvPr>
          <p:cNvSpPr txBox="1"/>
          <p:nvPr/>
        </p:nvSpPr>
        <p:spPr>
          <a:xfrm>
            <a:off x="3563888" y="555527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362F8D3-48FE-48D7-8DCD-5701137CF54D}"/>
              </a:ext>
            </a:extLst>
          </p:cNvPr>
          <p:cNvSpPr txBox="1"/>
          <p:nvPr/>
        </p:nvSpPr>
        <p:spPr>
          <a:xfrm>
            <a:off x="2699792" y="1635646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1FA6476-65C9-43B6-9F4D-EF01ED6D364F}"/>
              </a:ext>
            </a:extLst>
          </p:cNvPr>
          <p:cNvSpPr txBox="1"/>
          <p:nvPr/>
        </p:nvSpPr>
        <p:spPr>
          <a:xfrm>
            <a:off x="2699792" y="3312452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568C1D5-F2E1-4B35-BAB3-BEB3CD8FD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8400795"/>
              </p:ext>
            </p:extLst>
          </p:nvPr>
        </p:nvGraphicFramePr>
        <p:xfrm>
          <a:off x="3660279" y="491176"/>
          <a:ext cx="527298" cy="63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4" name="Equation" r:id="rId6" imgW="190440" imgH="228600" progId="Equation.DSMT4">
                  <p:embed/>
                </p:oleObj>
              </mc:Choice>
              <mc:Fallback>
                <p:oleObj name="Equation" r:id="rId6" imgW="1904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0279" y="491176"/>
                        <a:ext cx="527298" cy="63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EE6918C4-B709-4C6A-A0F0-E76D9BE9A52F}"/>
              </a:ext>
            </a:extLst>
          </p:cNvPr>
          <p:cNvSpPr txBox="1"/>
          <p:nvPr/>
        </p:nvSpPr>
        <p:spPr>
          <a:xfrm>
            <a:off x="3563888" y="1635646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A663CD3B-E8C2-4FC6-804F-9AFD853AB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466983"/>
              </p:ext>
            </p:extLst>
          </p:nvPr>
        </p:nvGraphicFramePr>
        <p:xfrm>
          <a:off x="3660279" y="1571295"/>
          <a:ext cx="527298" cy="63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5" name="Equation" r:id="rId8" imgW="190440" imgH="228600" progId="Equation.DSMT4">
                  <p:embed/>
                </p:oleObj>
              </mc:Choice>
              <mc:Fallback>
                <p:oleObj name="Equation" r:id="rId8" imgW="190440" imgH="22860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3568C1D5-F2E1-4B35-BAB3-BEB3CD8FD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0279" y="1571295"/>
                        <a:ext cx="527298" cy="63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E618CDC9-2A09-4B3C-823C-7BCC2645C3FE}"/>
              </a:ext>
            </a:extLst>
          </p:cNvPr>
          <p:cNvSpPr txBox="1"/>
          <p:nvPr/>
        </p:nvSpPr>
        <p:spPr>
          <a:xfrm>
            <a:off x="3563888" y="3312452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8C9B5C74-CF54-493B-A3D7-D51C85970F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4257647"/>
              </p:ext>
            </p:extLst>
          </p:nvPr>
        </p:nvGraphicFramePr>
        <p:xfrm>
          <a:off x="3660279" y="3248101"/>
          <a:ext cx="527298" cy="63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6" name="Equation" r:id="rId9" imgW="190440" imgH="228600" progId="Equation.DSMT4">
                  <p:embed/>
                </p:oleObj>
              </mc:Choice>
              <mc:Fallback>
                <p:oleObj name="Equation" r:id="rId9" imgW="190440" imgH="22860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A663CD3B-E8C2-4FC6-804F-9AFD853ABC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60279" y="3248101"/>
                        <a:ext cx="527298" cy="6327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2AEE3E0D-A303-4DE0-AD70-27F6468064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304756"/>
              </p:ext>
            </p:extLst>
          </p:nvPr>
        </p:nvGraphicFramePr>
        <p:xfrm>
          <a:off x="2796183" y="522445"/>
          <a:ext cx="527297" cy="55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7" name="Equation" r:id="rId10" imgW="228600" imgH="241200" progId="Equation.DSMT4">
                  <p:embed/>
                </p:oleObj>
              </mc:Choice>
              <mc:Fallback>
                <p:oleObj name="Equation" r:id="rId10" imgW="228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96183" y="522445"/>
                        <a:ext cx="527297" cy="556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B3466D90-DF7A-4D94-AFDF-ADE58C28DE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14655"/>
              </p:ext>
            </p:extLst>
          </p:nvPr>
        </p:nvGraphicFramePr>
        <p:xfrm>
          <a:off x="2799460" y="1616211"/>
          <a:ext cx="527297" cy="556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8" name="Equation" r:id="rId12" imgW="228600" imgH="241200" progId="Equation.DSMT4">
                  <p:embed/>
                </p:oleObj>
              </mc:Choice>
              <mc:Fallback>
                <p:oleObj name="Equation" r:id="rId12" imgW="228600" imgH="241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2AEE3E0D-A303-4DE0-AD70-27F6468064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99460" y="1616211"/>
                        <a:ext cx="527297" cy="5565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6B53AC2C-2523-4EA0-AB23-1448AE1F41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1445535"/>
              </p:ext>
            </p:extLst>
          </p:nvPr>
        </p:nvGraphicFramePr>
        <p:xfrm>
          <a:off x="2772668" y="3290888"/>
          <a:ext cx="5556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69" name="Equation" r:id="rId14" imgW="241200" imgH="241200" progId="Equation.DSMT4">
                  <p:embed/>
                </p:oleObj>
              </mc:Choice>
              <mc:Fallback>
                <p:oleObj name="Equation" r:id="rId14" imgW="241200" imgH="2412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B3466D90-DF7A-4D94-AFDF-ADE58C28DE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772668" y="3290888"/>
                        <a:ext cx="55562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D82E5EB5-F81C-4A24-BBDC-289C32DC41BF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1619672" y="1079036"/>
            <a:ext cx="1080120" cy="129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11799784-E8B4-4F9E-AD51-F4709017A746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1619672" y="1887674"/>
            <a:ext cx="1080120" cy="487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4CEC44D0-48CC-4A4D-BDAA-B66EE1CFF7B4}"/>
              </a:ext>
            </a:extLst>
          </p:cNvPr>
          <p:cNvCxnSpPr>
            <a:stCxn id="4" idx="3"/>
            <a:endCxn id="10" idx="1"/>
          </p:cNvCxnSpPr>
          <p:nvPr/>
        </p:nvCxnSpPr>
        <p:spPr>
          <a:xfrm>
            <a:off x="1619672" y="2375181"/>
            <a:ext cx="1080120" cy="1189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CEB22D52-FD5E-4B80-A5A1-FEA7F2ED08A7}"/>
              </a:ext>
            </a:extLst>
          </p:cNvPr>
          <p:cNvSpPr txBox="1"/>
          <p:nvPr/>
        </p:nvSpPr>
        <p:spPr>
          <a:xfrm>
            <a:off x="5004048" y="622889"/>
            <a:ext cx="9941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2D9D9EFC-77A8-45E2-AC45-8A9C422DFEB2}"/>
              </a:ext>
            </a:extLst>
          </p:cNvPr>
          <p:cNvCxnSpPr>
            <a:cxnSpLocks/>
            <a:stCxn id="7" idx="3"/>
            <a:endCxn id="30" idx="1"/>
          </p:cNvCxnSpPr>
          <p:nvPr/>
        </p:nvCxnSpPr>
        <p:spPr>
          <a:xfrm>
            <a:off x="4283968" y="807555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9770EC07-80C3-4A5E-9F7B-A33FCC2B282D}"/>
              </a:ext>
            </a:extLst>
          </p:cNvPr>
          <p:cNvSpPr txBox="1"/>
          <p:nvPr/>
        </p:nvSpPr>
        <p:spPr>
          <a:xfrm>
            <a:off x="4357717" y="780749"/>
            <a:ext cx="52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endParaRPr lang="zh-CN" altLang="en-US" sz="1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F4A95FB1-C9A3-4ABA-8581-2B60BE123772}"/>
              </a:ext>
            </a:extLst>
          </p:cNvPr>
          <p:cNvSpPr txBox="1"/>
          <p:nvPr/>
        </p:nvSpPr>
        <p:spPr>
          <a:xfrm>
            <a:off x="5004048" y="1703008"/>
            <a:ext cx="99418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6707ACF-82E6-4518-8F2B-95C95BD6E705}"/>
              </a:ext>
            </a:extLst>
          </p:cNvPr>
          <p:cNvSpPr txBox="1"/>
          <p:nvPr/>
        </p:nvSpPr>
        <p:spPr>
          <a:xfrm>
            <a:off x="4357717" y="1887674"/>
            <a:ext cx="527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endParaRPr lang="zh-CN" altLang="en-US" sz="1400" dirty="0"/>
          </a:p>
          <a:p>
            <a:endParaRPr lang="zh-CN" altLang="en-US" sz="1400" dirty="0"/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5109690-7BED-411D-ACED-27A00ED84A0A}"/>
              </a:ext>
            </a:extLst>
          </p:cNvPr>
          <p:cNvCxnSpPr>
            <a:cxnSpLocks/>
            <a:stCxn id="15" idx="3"/>
            <a:endCxn id="36" idx="1"/>
          </p:cNvCxnSpPr>
          <p:nvPr/>
        </p:nvCxnSpPr>
        <p:spPr>
          <a:xfrm>
            <a:off x="4283968" y="1887674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BEF7C10E-DE6E-4FE4-B78C-795649FBAC96}"/>
              </a:ext>
            </a:extLst>
          </p:cNvPr>
          <p:cNvSpPr txBox="1"/>
          <p:nvPr/>
        </p:nvSpPr>
        <p:spPr>
          <a:xfrm>
            <a:off x="5004048" y="3379814"/>
            <a:ext cx="989373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9720544A-58E3-4ED0-A1FB-FA00FB849C20}"/>
              </a:ext>
            </a:extLst>
          </p:cNvPr>
          <p:cNvCxnSpPr>
            <a:cxnSpLocks/>
            <a:stCxn id="18" idx="3"/>
            <a:endCxn id="41" idx="1"/>
          </p:cNvCxnSpPr>
          <p:nvPr/>
        </p:nvCxnSpPr>
        <p:spPr>
          <a:xfrm>
            <a:off x="4283968" y="3564480"/>
            <a:ext cx="720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8242F824-3766-4BF5-80F5-B7D1E0F602F8}"/>
              </a:ext>
            </a:extLst>
          </p:cNvPr>
          <p:cNvSpPr txBox="1"/>
          <p:nvPr/>
        </p:nvSpPr>
        <p:spPr>
          <a:xfrm>
            <a:off x="4357717" y="3592845"/>
            <a:ext cx="527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endParaRPr lang="zh-CN" altLang="en-US" sz="14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14B561E-3DDE-4C63-B691-21BA1FA30803}"/>
              </a:ext>
            </a:extLst>
          </p:cNvPr>
          <p:cNvSpPr txBox="1"/>
          <p:nvPr/>
        </p:nvSpPr>
        <p:spPr>
          <a:xfrm>
            <a:off x="5196408" y="2139702"/>
            <a:ext cx="6094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/>
              <a:t>…</a:t>
            </a:r>
            <a:endParaRPr lang="zh-CN" altLang="en-US" sz="4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4414863-3F4A-41DE-9666-ECDAB9A6E9FA}"/>
              </a:ext>
            </a:extLst>
          </p:cNvPr>
          <p:cNvSpPr txBox="1"/>
          <p:nvPr/>
        </p:nvSpPr>
        <p:spPr>
          <a:xfrm>
            <a:off x="6588224" y="555526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47" name="对象 46">
            <a:extLst>
              <a:ext uri="{FF2B5EF4-FFF2-40B4-BE49-F238E27FC236}">
                <a16:creationId xmlns:a16="http://schemas.microsoft.com/office/drawing/2014/main" id="{CAAA1FF9-D491-46B8-8BF9-98E115C2BC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902289"/>
              </p:ext>
            </p:extLst>
          </p:nvPr>
        </p:nvGraphicFramePr>
        <p:xfrm>
          <a:off x="6718238" y="555526"/>
          <a:ext cx="487622" cy="54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0" name="Equation" r:id="rId16" imgW="215640" imgH="241200" progId="Equation.DSMT4">
                  <p:embed/>
                </p:oleObj>
              </mc:Choice>
              <mc:Fallback>
                <p:oleObj name="Equation" r:id="rId16" imgW="2156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18238" y="555526"/>
                        <a:ext cx="487622" cy="54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文本框 47">
            <a:extLst>
              <a:ext uri="{FF2B5EF4-FFF2-40B4-BE49-F238E27FC236}">
                <a16:creationId xmlns:a16="http://schemas.microsoft.com/office/drawing/2014/main" id="{A0FE3869-0D52-457C-8A52-2DB08C35ED8F}"/>
              </a:ext>
            </a:extLst>
          </p:cNvPr>
          <p:cNvSpPr txBox="1"/>
          <p:nvPr/>
        </p:nvSpPr>
        <p:spPr>
          <a:xfrm>
            <a:off x="6588224" y="1635646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8A425A2B-341F-4E79-AE49-91F7203330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666463"/>
              </p:ext>
            </p:extLst>
          </p:nvPr>
        </p:nvGraphicFramePr>
        <p:xfrm>
          <a:off x="6718238" y="1624968"/>
          <a:ext cx="487622" cy="54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1" name="Equation" r:id="rId18" imgW="215640" imgH="241200" progId="Equation.DSMT4">
                  <p:embed/>
                </p:oleObj>
              </mc:Choice>
              <mc:Fallback>
                <p:oleObj name="Equation" r:id="rId18" imgW="215640" imgH="241200" progId="Equation.DSMT4">
                  <p:embed/>
                  <p:pic>
                    <p:nvPicPr>
                      <p:cNvPr id="47" name="对象 46">
                        <a:extLst>
                          <a:ext uri="{FF2B5EF4-FFF2-40B4-BE49-F238E27FC236}">
                            <a16:creationId xmlns:a16="http://schemas.microsoft.com/office/drawing/2014/main" id="{CAAA1FF9-D491-46B8-8BF9-98E115C2BC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718238" y="1624968"/>
                        <a:ext cx="487622" cy="54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DAC878A6-C3AB-47A7-890B-D7993645CE88}"/>
              </a:ext>
            </a:extLst>
          </p:cNvPr>
          <p:cNvSpPr txBox="1"/>
          <p:nvPr/>
        </p:nvSpPr>
        <p:spPr>
          <a:xfrm>
            <a:off x="6588224" y="3312452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graphicFrame>
        <p:nvGraphicFramePr>
          <p:cNvPr id="51" name="对象 50">
            <a:extLst>
              <a:ext uri="{FF2B5EF4-FFF2-40B4-BE49-F238E27FC236}">
                <a16:creationId xmlns:a16="http://schemas.microsoft.com/office/drawing/2014/main" id="{79CBFD98-3831-48BE-B399-938EDF4DB1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746919"/>
              </p:ext>
            </p:extLst>
          </p:nvPr>
        </p:nvGraphicFramePr>
        <p:xfrm>
          <a:off x="6718238" y="3291830"/>
          <a:ext cx="487622" cy="544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2" name="Equation" r:id="rId20" imgW="215640" imgH="241200" progId="Equation.DSMT4">
                  <p:embed/>
                </p:oleObj>
              </mc:Choice>
              <mc:Fallback>
                <p:oleObj name="Equation" r:id="rId20" imgW="215640" imgH="241200" progId="Equation.DSMT4">
                  <p:embed/>
                  <p:pic>
                    <p:nvPicPr>
                      <p:cNvPr id="49" name="对象 48">
                        <a:extLst>
                          <a:ext uri="{FF2B5EF4-FFF2-40B4-BE49-F238E27FC236}">
                            <a16:creationId xmlns:a16="http://schemas.microsoft.com/office/drawing/2014/main" id="{8A425A2B-341F-4E79-AE49-91F7203330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18238" y="3291830"/>
                        <a:ext cx="487622" cy="544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A280E3A7-DF61-4CF1-9D12-DF621CF88F23}"/>
              </a:ext>
            </a:extLst>
          </p:cNvPr>
          <p:cNvCxnSpPr>
            <a:cxnSpLocks/>
            <a:stCxn id="30" idx="3"/>
            <a:endCxn id="46" idx="1"/>
          </p:cNvCxnSpPr>
          <p:nvPr/>
        </p:nvCxnSpPr>
        <p:spPr>
          <a:xfrm flipV="1">
            <a:off x="5998231" y="807554"/>
            <a:ext cx="58999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8E1413E7-C6EC-4612-B3B7-C6DC02432577}"/>
              </a:ext>
            </a:extLst>
          </p:cNvPr>
          <p:cNvSpPr txBox="1"/>
          <p:nvPr/>
        </p:nvSpPr>
        <p:spPr>
          <a:xfrm>
            <a:off x="5940152" y="800740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predict</a:t>
            </a:r>
            <a:endParaRPr lang="zh-CN" altLang="en-US" dirty="0"/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156957C3-650B-4D87-B1DA-9C7CC293142F}"/>
              </a:ext>
            </a:extLst>
          </p:cNvPr>
          <p:cNvCxnSpPr>
            <a:cxnSpLocks/>
            <a:stCxn id="36" idx="3"/>
            <a:endCxn id="48" idx="1"/>
          </p:cNvCxnSpPr>
          <p:nvPr/>
        </p:nvCxnSpPr>
        <p:spPr>
          <a:xfrm>
            <a:off x="5998231" y="1887674"/>
            <a:ext cx="5899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37C470F5-C463-4050-965E-A58D1C5AD4A8}"/>
              </a:ext>
            </a:extLst>
          </p:cNvPr>
          <p:cNvCxnSpPr>
            <a:cxnSpLocks/>
            <a:stCxn id="41" idx="3"/>
            <a:endCxn id="50" idx="1"/>
          </p:cNvCxnSpPr>
          <p:nvPr/>
        </p:nvCxnSpPr>
        <p:spPr>
          <a:xfrm>
            <a:off x="5993421" y="3564480"/>
            <a:ext cx="594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2D248F35-663A-4F8E-9F3C-9A8539F9D078}"/>
              </a:ext>
            </a:extLst>
          </p:cNvPr>
          <p:cNvSpPr txBox="1"/>
          <p:nvPr/>
        </p:nvSpPr>
        <p:spPr>
          <a:xfrm>
            <a:off x="7884368" y="555526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48C4E2D4-44E9-4157-9601-AF1D486C860D}"/>
              </a:ext>
            </a:extLst>
          </p:cNvPr>
          <p:cNvCxnSpPr>
            <a:cxnSpLocks/>
            <a:stCxn id="46" idx="3"/>
            <a:endCxn id="65" idx="1"/>
          </p:cNvCxnSpPr>
          <p:nvPr/>
        </p:nvCxnSpPr>
        <p:spPr>
          <a:xfrm>
            <a:off x="7308304" y="807554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文本框 67">
            <a:extLst>
              <a:ext uri="{FF2B5EF4-FFF2-40B4-BE49-F238E27FC236}">
                <a16:creationId xmlns:a16="http://schemas.microsoft.com/office/drawing/2014/main" id="{D7F7A9CB-57FA-4ABA-9475-AB0D1B0D20DD}"/>
              </a:ext>
            </a:extLst>
          </p:cNvPr>
          <p:cNvSpPr txBox="1"/>
          <p:nvPr/>
        </p:nvSpPr>
        <p:spPr>
          <a:xfrm>
            <a:off x="7884368" y="1642478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16CAD84A-101D-475B-846D-FF5D4F1D826F}"/>
              </a:ext>
            </a:extLst>
          </p:cNvPr>
          <p:cNvCxnSpPr>
            <a:stCxn id="48" idx="3"/>
            <a:endCxn id="68" idx="1"/>
          </p:cNvCxnSpPr>
          <p:nvPr/>
        </p:nvCxnSpPr>
        <p:spPr>
          <a:xfrm>
            <a:off x="7308304" y="1887674"/>
            <a:ext cx="576064" cy="6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82C8F413-7774-4CB9-8C4D-36EAC15A6317}"/>
              </a:ext>
            </a:extLst>
          </p:cNvPr>
          <p:cNvSpPr txBox="1"/>
          <p:nvPr/>
        </p:nvSpPr>
        <p:spPr>
          <a:xfrm>
            <a:off x="7884368" y="3312452"/>
            <a:ext cx="720080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endParaRPr lang="zh-CN" altLang="en-US" sz="4800" dirty="0"/>
          </a:p>
        </p:txBody>
      </p: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D860C41E-D00B-4968-9B09-F29A316FF442}"/>
              </a:ext>
            </a:extLst>
          </p:cNvPr>
          <p:cNvCxnSpPr>
            <a:stCxn id="50" idx="3"/>
            <a:endCxn id="71" idx="1"/>
          </p:cNvCxnSpPr>
          <p:nvPr/>
        </p:nvCxnSpPr>
        <p:spPr>
          <a:xfrm>
            <a:off x="7308304" y="3564480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对象 75">
            <a:extLst>
              <a:ext uri="{FF2B5EF4-FFF2-40B4-BE49-F238E27FC236}">
                <a16:creationId xmlns:a16="http://schemas.microsoft.com/office/drawing/2014/main" id="{DB25AB6C-D765-4832-BA99-33CA368852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769835"/>
              </p:ext>
            </p:extLst>
          </p:nvPr>
        </p:nvGraphicFramePr>
        <p:xfrm>
          <a:off x="8064227" y="537679"/>
          <a:ext cx="360362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3" name="Equation" r:id="rId22" imgW="190440" imgH="241200" progId="Equation.DSMT4">
                  <p:embed/>
                </p:oleObj>
              </mc:Choice>
              <mc:Fallback>
                <p:oleObj name="Equation" r:id="rId22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064227" y="537679"/>
                        <a:ext cx="360362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" name="文本框 78">
            <a:extLst>
              <a:ext uri="{FF2B5EF4-FFF2-40B4-BE49-F238E27FC236}">
                <a16:creationId xmlns:a16="http://schemas.microsoft.com/office/drawing/2014/main" id="{5BD35012-74E1-4602-87C2-9206B50DE33B}"/>
              </a:ext>
            </a:extLst>
          </p:cNvPr>
          <p:cNvSpPr txBox="1"/>
          <p:nvPr/>
        </p:nvSpPr>
        <p:spPr>
          <a:xfrm>
            <a:off x="7269183" y="810437"/>
            <a:ext cx="644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scores</a:t>
            </a:r>
            <a:endParaRPr lang="zh-CN" altLang="en-US" sz="1400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E282B54-D080-4C70-B411-AA4317E4A0A3}"/>
              </a:ext>
            </a:extLst>
          </p:cNvPr>
          <p:cNvSpPr txBox="1"/>
          <p:nvPr/>
        </p:nvSpPr>
        <p:spPr>
          <a:xfrm>
            <a:off x="7250628" y="1878092"/>
            <a:ext cx="644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scores</a:t>
            </a:r>
            <a:endParaRPr lang="zh-CN" altLang="en-US" sz="1400" dirty="0"/>
          </a:p>
          <a:p>
            <a:endParaRPr lang="zh-CN" altLang="en-US" sz="1400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4F222C45-FC72-4C39-8920-BE757F7728AC}"/>
              </a:ext>
            </a:extLst>
          </p:cNvPr>
          <p:cNvSpPr txBox="1"/>
          <p:nvPr/>
        </p:nvSpPr>
        <p:spPr>
          <a:xfrm>
            <a:off x="7269183" y="3550446"/>
            <a:ext cx="6440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scores</a:t>
            </a:r>
            <a:endParaRPr lang="zh-CN" altLang="en-US" sz="1400" dirty="0"/>
          </a:p>
        </p:txBody>
      </p:sp>
      <p:graphicFrame>
        <p:nvGraphicFramePr>
          <p:cNvPr id="83" name="Table 9">
            <a:extLst>
              <a:ext uri="{FF2B5EF4-FFF2-40B4-BE49-F238E27FC236}">
                <a16:creationId xmlns:a16="http://schemas.microsoft.com/office/drawing/2014/main" id="{013BA03B-3A63-423D-B3C8-A42B319158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513332"/>
              </p:ext>
            </p:extLst>
          </p:nvPr>
        </p:nvGraphicFramePr>
        <p:xfrm>
          <a:off x="8458" y="4230974"/>
          <a:ext cx="9135543" cy="889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05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3089084362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049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Select RP for the m-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</a:rPr>
                        <a:t>th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The iterations of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r>
                        <a:rPr lang="zh-CN" altLang="en-US" sz="140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of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positives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of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unlabeled data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of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negatives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of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OOB data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OOB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scores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4" name="文本框 83">
            <a:extLst>
              <a:ext uri="{FF2B5EF4-FFF2-40B4-BE49-F238E27FC236}">
                <a16:creationId xmlns:a16="http://schemas.microsoft.com/office/drawing/2014/main" id="{CA710387-BC6A-4D7E-A61D-593F6C5AD0F6}"/>
              </a:ext>
            </a:extLst>
          </p:cNvPr>
          <p:cNvSpPr txBox="1"/>
          <p:nvPr/>
        </p:nvSpPr>
        <p:spPr>
          <a:xfrm>
            <a:off x="1680806" y="2236867"/>
            <a:ext cx="110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Bootstrap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5510DFB-ED75-41AF-B517-99DB2BB1ADA1}"/>
              </a:ext>
            </a:extLst>
          </p:cNvPr>
          <p:cNvSpPr txBox="1"/>
          <p:nvPr/>
        </p:nvSpPr>
        <p:spPr>
          <a:xfrm>
            <a:off x="-36512" y="128816"/>
            <a:ext cx="3443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 Bagging process in m-</a:t>
            </a:r>
            <a:r>
              <a:rPr lang="en-US" altLang="zh-CN" dirty="0" err="1"/>
              <a:t>th</a:t>
            </a:r>
            <a:r>
              <a:rPr lang="en-US" altLang="zh-CN" dirty="0"/>
              <a:t> round</a:t>
            </a:r>
            <a:endParaRPr lang="zh-CN" altLang="en-US" dirty="0"/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65BDD90-A6E6-485D-89E0-AFDEC93DB3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449062"/>
              </p:ext>
            </p:extLst>
          </p:nvPr>
        </p:nvGraphicFramePr>
        <p:xfrm>
          <a:off x="8064227" y="1643693"/>
          <a:ext cx="396019" cy="501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4" name="Equation" r:id="rId24" imgW="190440" imgH="241200" progId="Equation.DSMT4">
                  <p:embed/>
                </p:oleObj>
              </mc:Choice>
              <mc:Fallback>
                <p:oleObj name="Equation" r:id="rId24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064227" y="1643693"/>
                        <a:ext cx="396019" cy="501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46EE992-325D-4053-8E32-AAA1118CCC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737285"/>
              </p:ext>
            </p:extLst>
          </p:nvPr>
        </p:nvGraphicFramePr>
        <p:xfrm>
          <a:off x="8077132" y="3300006"/>
          <a:ext cx="415855" cy="52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5" name="Equation" r:id="rId26" imgW="190440" imgH="241200" progId="Equation.DSMT4">
                  <p:embed/>
                </p:oleObj>
              </mc:Choice>
              <mc:Fallback>
                <p:oleObj name="Equation" r:id="rId26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077132" y="3300006"/>
                        <a:ext cx="415855" cy="52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文本框 57">
            <a:extLst>
              <a:ext uri="{FF2B5EF4-FFF2-40B4-BE49-F238E27FC236}">
                <a16:creationId xmlns:a16="http://schemas.microsoft.com/office/drawing/2014/main" id="{1F7A7FDF-9F95-4ECF-9232-84EF402A9483}"/>
              </a:ext>
            </a:extLst>
          </p:cNvPr>
          <p:cNvSpPr txBox="1"/>
          <p:nvPr/>
        </p:nvSpPr>
        <p:spPr>
          <a:xfrm>
            <a:off x="5944638" y="1875576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148F80E2-F7C1-4A7F-97A4-637D5D75005E}"/>
              </a:ext>
            </a:extLst>
          </p:cNvPr>
          <p:cNvSpPr txBox="1"/>
          <p:nvPr/>
        </p:nvSpPr>
        <p:spPr>
          <a:xfrm>
            <a:off x="5924427" y="3588455"/>
            <a:ext cx="7016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400"/>
            </a:lvl1pPr>
          </a:lstStyle>
          <a:p>
            <a:r>
              <a:rPr lang="en-US" altLang="zh-CN" dirty="0"/>
              <a:t>predict</a:t>
            </a:r>
            <a:endParaRPr lang="zh-CN" altLang="en-US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DF05B8D-7786-496D-88C4-4C8D25CF01C4}"/>
              </a:ext>
            </a:extLst>
          </p:cNvPr>
          <p:cNvSpPr txBox="1"/>
          <p:nvPr/>
        </p:nvSpPr>
        <p:spPr>
          <a:xfrm>
            <a:off x="4969250" y="628062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Estimator</a:t>
            </a:r>
            <a:endParaRPr lang="zh-CN" altLang="en-US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0043CDB5-E1FD-4A36-855F-A08FFE6EC809}"/>
              </a:ext>
            </a:extLst>
          </p:cNvPr>
          <p:cNvSpPr txBox="1"/>
          <p:nvPr/>
        </p:nvSpPr>
        <p:spPr>
          <a:xfrm>
            <a:off x="4968241" y="1693829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Estimator</a:t>
            </a:r>
            <a:endParaRPr lang="zh-CN" altLang="en-US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C70CDCAB-A27B-49FD-AABF-2B1B15C15EDA}"/>
              </a:ext>
            </a:extLst>
          </p:cNvPr>
          <p:cNvSpPr txBox="1"/>
          <p:nvPr/>
        </p:nvSpPr>
        <p:spPr>
          <a:xfrm>
            <a:off x="4956292" y="3398766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Estimator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67388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FF3A3E-9FA5-4AB5-9707-4563632B95B2}"/>
              </a:ext>
            </a:extLst>
          </p:cNvPr>
          <p:cNvSpPr/>
          <p:nvPr/>
        </p:nvSpPr>
        <p:spPr>
          <a:xfrm>
            <a:off x="3069455" y="555526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40D5BE22-B4E0-4519-9ACF-D997AF6E9EF2}"/>
              </a:ext>
            </a:extLst>
          </p:cNvPr>
          <p:cNvSpPr/>
          <p:nvPr/>
        </p:nvSpPr>
        <p:spPr>
          <a:xfrm>
            <a:off x="3475609" y="795224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B45B835-B2DF-4384-98C3-13981D1CE612}"/>
              </a:ext>
            </a:extLst>
          </p:cNvPr>
          <p:cNvSpPr/>
          <p:nvPr/>
        </p:nvSpPr>
        <p:spPr>
          <a:xfrm>
            <a:off x="4094092" y="73974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E3765CCA-13F3-4ADE-983C-359D96D0CA73}"/>
              </a:ext>
            </a:extLst>
          </p:cNvPr>
          <p:cNvSpPr/>
          <p:nvPr/>
        </p:nvSpPr>
        <p:spPr>
          <a:xfrm>
            <a:off x="3339132" y="1198424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D6FB6168-5E8A-436F-AFF1-4EDCA9F30DC7}"/>
              </a:ext>
            </a:extLst>
          </p:cNvPr>
          <p:cNvSpPr/>
          <p:nvPr/>
        </p:nvSpPr>
        <p:spPr>
          <a:xfrm>
            <a:off x="4340807" y="1280183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4B94DDFF-655F-4279-91C6-373D68004671}"/>
              </a:ext>
            </a:extLst>
          </p:cNvPr>
          <p:cNvSpPr/>
          <p:nvPr/>
        </p:nvSpPr>
        <p:spPr>
          <a:xfrm>
            <a:off x="3713087" y="137893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5C4C6664-AE60-4786-A78A-0A0841AD583B}"/>
              </a:ext>
            </a:extLst>
          </p:cNvPr>
          <p:cNvSpPr/>
          <p:nvPr/>
        </p:nvSpPr>
        <p:spPr>
          <a:xfrm>
            <a:off x="3583609" y="10186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2CCA0C3F-4C0D-43D9-B1B8-D4EC8388B8FC}"/>
              </a:ext>
            </a:extLst>
          </p:cNvPr>
          <p:cNvSpPr/>
          <p:nvPr/>
        </p:nvSpPr>
        <p:spPr>
          <a:xfrm>
            <a:off x="3223706" y="76897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6285EA32-074E-4CC0-8702-6BFD7F24B9C0}"/>
              </a:ext>
            </a:extLst>
          </p:cNvPr>
          <p:cNvSpPr/>
          <p:nvPr/>
        </p:nvSpPr>
        <p:spPr>
          <a:xfrm>
            <a:off x="3349518" y="137394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822D9E0C-701C-4075-A7AB-3C798E395B26}"/>
              </a:ext>
            </a:extLst>
          </p:cNvPr>
          <p:cNvSpPr/>
          <p:nvPr/>
        </p:nvSpPr>
        <p:spPr>
          <a:xfrm>
            <a:off x="3913192" y="134823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00768ECD-A0E4-4168-9657-389AC1B3C300}"/>
              </a:ext>
            </a:extLst>
          </p:cNvPr>
          <p:cNvSpPr/>
          <p:nvPr/>
        </p:nvSpPr>
        <p:spPr>
          <a:xfrm>
            <a:off x="3920209" y="9372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9D03D351-682E-45C8-93AE-9B1482729229}"/>
              </a:ext>
            </a:extLst>
          </p:cNvPr>
          <p:cNvSpPr/>
          <p:nvPr/>
        </p:nvSpPr>
        <p:spPr>
          <a:xfrm>
            <a:off x="3139383" y="126314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" name="流程图: 接点 16">
            <a:extLst>
              <a:ext uri="{FF2B5EF4-FFF2-40B4-BE49-F238E27FC236}">
                <a16:creationId xmlns:a16="http://schemas.microsoft.com/office/drawing/2014/main" id="{FB3B9316-E5AB-4127-B165-F3A26C84245B}"/>
              </a:ext>
            </a:extLst>
          </p:cNvPr>
          <p:cNvSpPr/>
          <p:nvPr/>
        </p:nvSpPr>
        <p:spPr>
          <a:xfrm>
            <a:off x="3566998" y="121174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" name="流程图: 接点 17">
            <a:extLst>
              <a:ext uri="{FF2B5EF4-FFF2-40B4-BE49-F238E27FC236}">
                <a16:creationId xmlns:a16="http://schemas.microsoft.com/office/drawing/2014/main" id="{4707943F-BD9B-46C2-87F1-D5D96968442B}"/>
              </a:ext>
            </a:extLst>
          </p:cNvPr>
          <p:cNvSpPr/>
          <p:nvPr/>
        </p:nvSpPr>
        <p:spPr>
          <a:xfrm>
            <a:off x="4320546" y="7018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" name="流程图: 接点 18">
            <a:extLst>
              <a:ext uri="{FF2B5EF4-FFF2-40B4-BE49-F238E27FC236}">
                <a16:creationId xmlns:a16="http://schemas.microsoft.com/office/drawing/2014/main" id="{47344391-DD24-41D6-905E-35CC0F630EA1}"/>
              </a:ext>
            </a:extLst>
          </p:cNvPr>
          <p:cNvSpPr/>
          <p:nvPr/>
        </p:nvSpPr>
        <p:spPr>
          <a:xfrm>
            <a:off x="3965009" y="112407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0" name="流程图: 接点 19">
            <a:extLst>
              <a:ext uri="{FF2B5EF4-FFF2-40B4-BE49-F238E27FC236}">
                <a16:creationId xmlns:a16="http://schemas.microsoft.com/office/drawing/2014/main" id="{6B1DD461-458B-4FD8-A390-405547EEFDFE}"/>
              </a:ext>
            </a:extLst>
          </p:cNvPr>
          <p:cNvSpPr/>
          <p:nvPr/>
        </p:nvSpPr>
        <p:spPr>
          <a:xfrm>
            <a:off x="4172900" y="137023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3" name="流程图: 接点 22">
            <a:extLst>
              <a:ext uri="{FF2B5EF4-FFF2-40B4-BE49-F238E27FC236}">
                <a16:creationId xmlns:a16="http://schemas.microsoft.com/office/drawing/2014/main" id="{E7402935-3558-48CC-92DA-AE61166B66DF}"/>
              </a:ext>
            </a:extLst>
          </p:cNvPr>
          <p:cNvSpPr/>
          <p:nvPr/>
        </p:nvSpPr>
        <p:spPr>
          <a:xfrm>
            <a:off x="3767087" y="95961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4" name="流程图: 接点 23">
            <a:extLst>
              <a:ext uri="{FF2B5EF4-FFF2-40B4-BE49-F238E27FC236}">
                <a16:creationId xmlns:a16="http://schemas.microsoft.com/office/drawing/2014/main" id="{5FEE8B6D-5198-4D1B-94A1-4CC5796F136F}"/>
              </a:ext>
            </a:extLst>
          </p:cNvPr>
          <p:cNvSpPr/>
          <p:nvPr/>
        </p:nvSpPr>
        <p:spPr>
          <a:xfrm>
            <a:off x="3379790" y="10186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流程图: 接点 24">
            <a:extLst>
              <a:ext uri="{FF2B5EF4-FFF2-40B4-BE49-F238E27FC236}">
                <a16:creationId xmlns:a16="http://schemas.microsoft.com/office/drawing/2014/main" id="{2481B188-9370-4E36-8919-7FAC4256BDA7}"/>
              </a:ext>
            </a:extLst>
          </p:cNvPr>
          <p:cNvSpPr/>
          <p:nvPr/>
        </p:nvSpPr>
        <p:spPr>
          <a:xfrm>
            <a:off x="3830359" y="7778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7" name="流程图: 接点 26">
            <a:extLst>
              <a:ext uri="{FF2B5EF4-FFF2-40B4-BE49-F238E27FC236}">
                <a16:creationId xmlns:a16="http://schemas.microsoft.com/office/drawing/2014/main" id="{18CA7B2A-D3F0-41C0-8F45-CFD5FF434B14}"/>
              </a:ext>
            </a:extLst>
          </p:cNvPr>
          <p:cNvSpPr/>
          <p:nvPr/>
        </p:nvSpPr>
        <p:spPr>
          <a:xfrm>
            <a:off x="3655757" y="70185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8" name="流程图: 接点 27">
            <a:extLst>
              <a:ext uri="{FF2B5EF4-FFF2-40B4-BE49-F238E27FC236}">
                <a16:creationId xmlns:a16="http://schemas.microsoft.com/office/drawing/2014/main" id="{21B8B239-F6E3-41E1-90FC-BDF6DC866F4F}"/>
              </a:ext>
            </a:extLst>
          </p:cNvPr>
          <p:cNvSpPr/>
          <p:nvPr/>
        </p:nvSpPr>
        <p:spPr>
          <a:xfrm>
            <a:off x="4214282" y="10515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9" name="流程图: 接点 28">
            <a:extLst>
              <a:ext uri="{FF2B5EF4-FFF2-40B4-BE49-F238E27FC236}">
                <a16:creationId xmlns:a16="http://schemas.microsoft.com/office/drawing/2014/main" id="{0550265D-A877-4C0C-BAAF-38EF89C2F209}"/>
              </a:ext>
            </a:extLst>
          </p:cNvPr>
          <p:cNvSpPr/>
          <p:nvPr/>
        </p:nvSpPr>
        <p:spPr>
          <a:xfrm>
            <a:off x="4079309" y="123837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0" name="流程图: 接点 29">
            <a:extLst>
              <a:ext uri="{FF2B5EF4-FFF2-40B4-BE49-F238E27FC236}">
                <a16:creationId xmlns:a16="http://schemas.microsoft.com/office/drawing/2014/main" id="{39E42F67-DEB8-4B73-BB5B-049AD47A15FB}"/>
              </a:ext>
            </a:extLst>
          </p:cNvPr>
          <p:cNvSpPr/>
          <p:nvPr/>
        </p:nvSpPr>
        <p:spPr>
          <a:xfrm>
            <a:off x="3349518" y="62990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1" name="流程图: 接点 30">
            <a:extLst>
              <a:ext uri="{FF2B5EF4-FFF2-40B4-BE49-F238E27FC236}">
                <a16:creationId xmlns:a16="http://schemas.microsoft.com/office/drawing/2014/main" id="{833FF7FF-3207-4113-9CBE-6F10ADE294DB}"/>
              </a:ext>
            </a:extLst>
          </p:cNvPr>
          <p:cNvSpPr/>
          <p:nvPr/>
        </p:nvSpPr>
        <p:spPr>
          <a:xfrm>
            <a:off x="3204053" y="1004232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2" name="流程图: 接点 31">
            <a:extLst>
              <a:ext uri="{FF2B5EF4-FFF2-40B4-BE49-F238E27FC236}">
                <a16:creationId xmlns:a16="http://schemas.microsoft.com/office/drawing/2014/main" id="{F3E22FA9-73E4-49BB-A10D-765B3A8B175B}"/>
              </a:ext>
            </a:extLst>
          </p:cNvPr>
          <p:cNvSpPr/>
          <p:nvPr/>
        </p:nvSpPr>
        <p:spPr>
          <a:xfrm>
            <a:off x="3787472" y="119212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3" name="流程图: 接点 32">
            <a:extLst>
              <a:ext uri="{FF2B5EF4-FFF2-40B4-BE49-F238E27FC236}">
                <a16:creationId xmlns:a16="http://schemas.microsoft.com/office/drawing/2014/main" id="{8E99A7DF-6CAA-4FB2-B512-49B62D541FE8}"/>
              </a:ext>
            </a:extLst>
          </p:cNvPr>
          <p:cNvSpPr/>
          <p:nvPr/>
        </p:nvSpPr>
        <p:spPr>
          <a:xfrm>
            <a:off x="4232807" y="93331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34" name="流程图: 接点 33">
            <a:extLst>
              <a:ext uri="{FF2B5EF4-FFF2-40B4-BE49-F238E27FC236}">
                <a16:creationId xmlns:a16="http://schemas.microsoft.com/office/drawing/2014/main" id="{0FA14215-FAC0-416A-884D-6DF7D2AEE86F}"/>
              </a:ext>
            </a:extLst>
          </p:cNvPr>
          <p:cNvSpPr/>
          <p:nvPr/>
        </p:nvSpPr>
        <p:spPr>
          <a:xfrm>
            <a:off x="3916756" y="62378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6A67771-CB39-4A04-825F-3267678AFE9D}"/>
              </a:ext>
            </a:extLst>
          </p:cNvPr>
          <p:cNvSpPr/>
          <p:nvPr/>
        </p:nvSpPr>
        <p:spPr>
          <a:xfrm>
            <a:off x="3953061" y="208428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4" name="流程图: 接点 73">
            <a:extLst>
              <a:ext uri="{FF2B5EF4-FFF2-40B4-BE49-F238E27FC236}">
                <a16:creationId xmlns:a16="http://schemas.microsoft.com/office/drawing/2014/main" id="{9BA51546-8F78-470E-8F45-E61828F27952}"/>
              </a:ext>
            </a:extLst>
          </p:cNvPr>
          <p:cNvSpPr/>
          <p:nvPr/>
        </p:nvSpPr>
        <p:spPr>
          <a:xfrm>
            <a:off x="4467215" y="254450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5" name="流程图: 接点 74">
            <a:extLst>
              <a:ext uri="{FF2B5EF4-FFF2-40B4-BE49-F238E27FC236}">
                <a16:creationId xmlns:a16="http://schemas.microsoft.com/office/drawing/2014/main" id="{5EC2BD9C-C052-4AD0-B640-473D6FECF0E3}"/>
              </a:ext>
            </a:extLst>
          </p:cNvPr>
          <p:cNvSpPr/>
          <p:nvPr/>
        </p:nvSpPr>
        <p:spPr>
          <a:xfrm>
            <a:off x="4107311" y="229482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6" name="流程图: 接点 75">
            <a:extLst>
              <a:ext uri="{FF2B5EF4-FFF2-40B4-BE49-F238E27FC236}">
                <a16:creationId xmlns:a16="http://schemas.microsoft.com/office/drawing/2014/main" id="{04F19EDE-F697-471E-A142-452B1EE30E54}"/>
              </a:ext>
            </a:extLst>
          </p:cNvPr>
          <p:cNvSpPr/>
          <p:nvPr/>
        </p:nvSpPr>
        <p:spPr>
          <a:xfrm>
            <a:off x="4233124" y="289979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7" name="流程图: 接点 76">
            <a:extLst>
              <a:ext uri="{FF2B5EF4-FFF2-40B4-BE49-F238E27FC236}">
                <a16:creationId xmlns:a16="http://schemas.microsoft.com/office/drawing/2014/main" id="{B70A3EB5-54BE-47A8-ABEA-48EC367258E4}"/>
              </a:ext>
            </a:extLst>
          </p:cNvPr>
          <p:cNvSpPr/>
          <p:nvPr/>
        </p:nvSpPr>
        <p:spPr>
          <a:xfrm>
            <a:off x="4796798" y="287408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8" name="流程图: 接点 77">
            <a:extLst>
              <a:ext uri="{FF2B5EF4-FFF2-40B4-BE49-F238E27FC236}">
                <a16:creationId xmlns:a16="http://schemas.microsoft.com/office/drawing/2014/main" id="{11C9CCA4-8D71-4716-A509-50FE12567094}"/>
              </a:ext>
            </a:extLst>
          </p:cNvPr>
          <p:cNvSpPr/>
          <p:nvPr/>
        </p:nvSpPr>
        <p:spPr>
          <a:xfrm>
            <a:off x="4803815" y="246312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79" name="流程图: 接点 78">
            <a:extLst>
              <a:ext uri="{FF2B5EF4-FFF2-40B4-BE49-F238E27FC236}">
                <a16:creationId xmlns:a16="http://schemas.microsoft.com/office/drawing/2014/main" id="{538C98D3-C100-45B1-A15B-C5587C12185D}"/>
              </a:ext>
            </a:extLst>
          </p:cNvPr>
          <p:cNvSpPr/>
          <p:nvPr/>
        </p:nvSpPr>
        <p:spPr>
          <a:xfrm>
            <a:off x="4022989" y="278900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0" name="流程图: 接点 79">
            <a:extLst>
              <a:ext uri="{FF2B5EF4-FFF2-40B4-BE49-F238E27FC236}">
                <a16:creationId xmlns:a16="http://schemas.microsoft.com/office/drawing/2014/main" id="{CFC55F92-6B33-452D-A616-AC9A36400703}"/>
              </a:ext>
            </a:extLst>
          </p:cNvPr>
          <p:cNvSpPr/>
          <p:nvPr/>
        </p:nvSpPr>
        <p:spPr>
          <a:xfrm>
            <a:off x="4450604" y="273759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1" name="流程图: 接点 80">
            <a:extLst>
              <a:ext uri="{FF2B5EF4-FFF2-40B4-BE49-F238E27FC236}">
                <a16:creationId xmlns:a16="http://schemas.microsoft.com/office/drawing/2014/main" id="{62AF1E9C-5961-49F3-B3C2-0EC3D42BDF71}"/>
              </a:ext>
            </a:extLst>
          </p:cNvPr>
          <p:cNvSpPr/>
          <p:nvPr/>
        </p:nvSpPr>
        <p:spPr>
          <a:xfrm>
            <a:off x="5204152" y="22277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2" name="流程图: 接点 81">
            <a:extLst>
              <a:ext uri="{FF2B5EF4-FFF2-40B4-BE49-F238E27FC236}">
                <a16:creationId xmlns:a16="http://schemas.microsoft.com/office/drawing/2014/main" id="{086CF81B-E6E6-49D8-B470-3656896C144B}"/>
              </a:ext>
            </a:extLst>
          </p:cNvPr>
          <p:cNvSpPr/>
          <p:nvPr/>
        </p:nvSpPr>
        <p:spPr>
          <a:xfrm>
            <a:off x="4848615" y="26499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3" name="流程图: 接点 82">
            <a:extLst>
              <a:ext uri="{FF2B5EF4-FFF2-40B4-BE49-F238E27FC236}">
                <a16:creationId xmlns:a16="http://schemas.microsoft.com/office/drawing/2014/main" id="{4E6D2825-72FB-420C-9D97-E648CF3893BD}"/>
              </a:ext>
            </a:extLst>
          </p:cNvPr>
          <p:cNvSpPr/>
          <p:nvPr/>
        </p:nvSpPr>
        <p:spPr>
          <a:xfrm>
            <a:off x="5056506" y="289609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4" name="流程图: 接点 83">
            <a:extLst>
              <a:ext uri="{FF2B5EF4-FFF2-40B4-BE49-F238E27FC236}">
                <a16:creationId xmlns:a16="http://schemas.microsoft.com/office/drawing/2014/main" id="{02A783D8-96B0-4B60-847E-6B3252C1B1EE}"/>
              </a:ext>
            </a:extLst>
          </p:cNvPr>
          <p:cNvSpPr/>
          <p:nvPr/>
        </p:nvSpPr>
        <p:spPr>
          <a:xfrm>
            <a:off x="4650692" y="248547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5" name="流程图: 接点 84">
            <a:extLst>
              <a:ext uri="{FF2B5EF4-FFF2-40B4-BE49-F238E27FC236}">
                <a16:creationId xmlns:a16="http://schemas.microsoft.com/office/drawing/2014/main" id="{8449F8E0-4326-4AE8-9B57-12E036C9E6EF}"/>
              </a:ext>
            </a:extLst>
          </p:cNvPr>
          <p:cNvSpPr/>
          <p:nvPr/>
        </p:nvSpPr>
        <p:spPr>
          <a:xfrm>
            <a:off x="4263395" y="254450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6" name="流程图: 接点 85">
            <a:extLst>
              <a:ext uri="{FF2B5EF4-FFF2-40B4-BE49-F238E27FC236}">
                <a16:creationId xmlns:a16="http://schemas.microsoft.com/office/drawing/2014/main" id="{8BBED6F0-A26E-4A88-8D51-128067E7D797}"/>
              </a:ext>
            </a:extLst>
          </p:cNvPr>
          <p:cNvSpPr/>
          <p:nvPr/>
        </p:nvSpPr>
        <p:spPr>
          <a:xfrm>
            <a:off x="4713965" y="230368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7" name="流程图: 接点 86">
            <a:extLst>
              <a:ext uri="{FF2B5EF4-FFF2-40B4-BE49-F238E27FC236}">
                <a16:creationId xmlns:a16="http://schemas.microsoft.com/office/drawing/2014/main" id="{1C2FFCD8-B4AD-4800-8C73-22767B186E3B}"/>
              </a:ext>
            </a:extLst>
          </p:cNvPr>
          <p:cNvSpPr/>
          <p:nvPr/>
        </p:nvSpPr>
        <p:spPr>
          <a:xfrm>
            <a:off x="4539363" y="222770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8" name="流程图: 接点 87">
            <a:extLst>
              <a:ext uri="{FF2B5EF4-FFF2-40B4-BE49-F238E27FC236}">
                <a16:creationId xmlns:a16="http://schemas.microsoft.com/office/drawing/2014/main" id="{2D625920-2652-491C-B55B-E9FE63F3E9C9}"/>
              </a:ext>
            </a:extLst>
          </p:cNvPr>
          <p:cNvSpPr/>
          <p:nvPr/>
        </p:nvSpPr>
        <p:spPr>
          <a:xfrm>
            <a:off x="5097888" y="257742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9" name="流程图: 接点 88">
            <a:extLst>
              <a:ext uri="{FF2B5EF4-FFF2-40B4-BE49-F238E27FC236}">
                <a16:creationId xmlns:a16="http://schemas.microsoft.com/office/drawing/2014/main" id="{4DC7ED61-DA29-4104-BAD9-146478D4F6A0}"/>
              </a:ext>
            </a:extLst>
          </p:cNvPr>
          <p:cNvSpPr/>
          <p:nvPr/>
        </p:nvSpPr>
        <p:spPr>
          <a:xfrm>
            <a:off x="4962915" y="276422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0" name="流程图: 接点 89">
            <a:extLst>
              <a:ext uri="{FF2B5EF4-FFF2-40B4-BE49-F238E27FC236}">
                <a16:creationId xmlns:a16="http://schemas.microsoft.com/office/drawing/2014/main" id="{C6803477-34DD-4B60-9A9C-6233902ED572}"/>
              </a:ext>
            </a:extLst>
          </p:cNvPr>
          <p:cNvSpPr/>
          <p:nvPr/>
        </p:nvSpPr>
        <p:spPr>
          <a:xfrm>
            <a:off x="4233124" y="215575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1" name="流程图: 接点 90">
            <a:extLst>
              <a:ext uri="{FF2B5EF4-FFF2-40B4-BE49-F238E27FC236}">
                <a16:creationId xmlns:a16="http://schemas.microsoft.com/office/drawing/2014/main" id="{4BF1EA91-58DF-494C-A3FA-E81D760AFCA9}"/>
              </a:ext>
            </a:extLst>
          </p:cNvPr>
          <p:cNvSpPr/>
          <p:nvPr/>
        </p:nvSpPr>
        <p:spPr>
          <a:xfrm>
            <a:off x="4087658" y="253008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2" name="流程图: 接点 91">
            <a:extLst>
              <a:ext uri="{FF2B5EF4-FFF2-40B4-BE49-F238E27FC236}">
                <a16:creationId xmlns:a16="http://schemas.microsoft.com/office/drawing/2014/main" id="{79C19133-7F69-4CBC-A572-225B7E418189}"/>
              </a:ext>
            </a:extLst>
          </p:cNvPr>
          <p:cNvSpPr/>
          <p:nvPr/>
        </p:nvSpPr>
        <p:spPr>
          <a:xfrm>
            <a:off x="4671077" y="2717977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3" name="流程图: 接点 92">
            <a:extLst>
              <a:ext uri="{FF2B5EF4-FFF2-40B4-BE49-F238E27FC236}">
                <a16:creationId xmlns:a16="http://schemas.microsoft.com/office/drawing/2014/main" id="{A362FEB7-CA13-47BC-93BE-F74A578DDDF4}"/>
              </a:ext>
            </a:extLst>
          </p:cNvPr>
          <p:cNvSpPr/>
          <p:nvPr/>
        </p:nvSpPr>
        <p:spPr>
          <a:xfrm>
            <a:off x="5116413" y="245917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4" name="流程图: 接点 93">
            <a:extLst>
              <a:ext uri="{FF2B5EF4-FFF2-40B4-BE49-F238E27FC236}">
                <a16:creationId xmlns:a16="http://schemas.microsoft.com/office/drawing/2014/main" id="{E1CB5BF2-EA4E-4157-98A5-ACACECB2B822}"/>
              </a:ext>
            </a:extLst>
          </p:cNvPr>
          <p:cNvSpPr/>
          <p:nvPr/>
        </p:nvSpPr>
        <p:spPr>
          <a:xfrm>
            <a:off x="4800362" y="214963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C8593CA9-7572-4944-B131-04AC785A793E}"/>
              </a:ext>
            </a:extLst>
          </p:cNvPr>
          <p:cNvSpPr/>
          <p:nvPr/>
        </p:nvSpPr>
        <p:spPr>
          <a:xfrm>
            <a:off x="2351890" y="208428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6" name="流程图: 接点 95">
            <a:extLst>
              <a:ext uri="{FF2B5EF4-FFF2-40B4-BE49-F238E27FC236}">
                <a16:creationId xmlns:a16="http://schemas.microsoft.com/office/drawing/2014/main" id="{65BF35A1-7FBD-4FD3-9876-26A2436562D6}"/>
              </a:ext>
            </a:extLst>
          </p:cNvPr>
          <p:cNvSpPr/>
          <p:nvPr/>
        </p:nvSpPr>
        <p:spPr>
          <a:xfrm>
            <a:off x="2758044" y="232398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7" name="流程图: 接点 96">
            <a:extLst>
              <a:ext uri="{FF2B5EF4-FFF2-40B4-BE49-F238E27FC236}">
                <a16:creationId xmlns:a16="http://schemas.microsoft.com/office/drawing/2014/main" id="{2E9C5C4A-DC97-4C36-A535-AC5821BED99A}"/>
              </a:ext>
            </a:extLst>
          </p:cNvPr>
          <p:cNvSpPr/>
          <p:nvPr/>
        </p:nvSpPr>
        <p:spPr>
          <a:xfrm>
            <a:off x="3376527" y="226850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8" name="流程图: 接点 97">
            <a:extLst>
              <a:ext uri="{FF2B5EF4-FFF2-40B4-BE49-F238E27FC236}">
                <a16:creationId xmlns:a16="http://schemas.microsoft.com/office/drawing/2014/main" id="{E31B1A7A-3776-4EB8-8CFD-F10524B3255D}"/>
              </a:ext>
            </a:extLst>
          </p:cNvPr>
          <p:cNvSpPr/>
          <p:nvPr/>
        </p:nvSpPr>
        <p:spPr>
          <a:xfrm>
            <a:off x="2621567" y="2727187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9" name="流程图: 接点 98">
            <a:extLst>
              <a:ext uri="{FF2B5EF4-FFF2-40B4-BE49-F238E27FC236}">
                <a16:creationId xmlns:a16="http://schemas.microsoft.com/office/drawing/2014/main" id="{72E023FD-874F-4082-92F1-BC76DF78335C}"/>
              </a:ext>
            </a:extLst>
          </p:cNvPr>
          <p:cNvSpPr/>
          <p:nvPr/>
        </p:nvSpPr>
        <p:spPr>
          <a:xfrm>
            <a:off x="3623243" y="280894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0" name="流程图: 接点 99">
            <a:extLst>
              <a:ext uri="{FF2B5EF4-FFF2-40B4-BE49-F238E27FC236}">
                <a16:creationId xmlns:a16="http://schemas.microsoft.com/office/drawing/2014/main" id="{D6EB6E66-036B-4F6D-BBB9-C182E4ECDEC3}"/>
              </a:ext>
            </a:extLst>
          </p:cNvPr>
          <p:cNvSpPr/>
          <p:nvPr/>
        </p:nvSpPr>
        <p:spPr>
          <a:xfrm>
            <a:off x="2995522" y="2907692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3" name="箭头: 右 132">
            <a:extLst>
              <a:ext uri="{FF2B5EF4-FFF2-40B4-BE49-F238E27FC236}">
                <a16:creationId xmlns:a16="http://schemas.microsoft.com/office/drawing/2014/main" id="{9AFCEF90-A1DB-4A94-B734-6A858A237808}"/>
              </a:ext>
            </a:extLst>
          </p:cNvPr>
          <p:cNvSpPr/>
          <p:nvPr/>
        </p:nvSpPr>
        <p:spPr>
          <a:xfrm rot="7748476">
            <a:off x="3016752" y="1718341"/>
            <a:ext cx="455104" cy="1794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4" name="箭头: 右 133">
            <a:extLst>
              <a:ext uri="{FF2B5EF4-FFF2-40B4-BE49-F238E27FC236}">
                <a16:creationId xmlns:a16="http://schemas.microsoft.com/office/drawing/2014/main" id="{4DD42993-D979-471F-AAFC-7FA330292E20}"/>
              </a:ext>
            </a:extLst>
          </p:cNvPr>
          <p:cNvSpPr/>
          <p:nvPr/>
        </p:nvSpPr>
        <p:spPr>
          <a:xfrm rot="2845683">
            <a:off x="4179289" y="1715345"/>
            <a:ext cx="455104" cy="179412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5" name="矩形 134">
            <a:extLst>
              <a:ext uri="{FF2B5EF4-FFF2-40B4-BE49-F238E27FC236}">
                <a16:creationId xmlns:a16="http://schemas.microsoft.com/office/drawing/2014/main" id="{8B7B3E88-41D4-49BC-9DBB-E236FA97A24A}"/>
              </a:ext>
            </a:extLst>
          </p:cNvPr>
          <p:cNvSpPr/>
          <p:nvPr/>
        </p:nvSpPr>
        <p:spPr>
          <a:xfrm>
            <a:off x="2352998" y="3536903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6" name="流程图: 接点 135">
            <a:extLst>
              <a:ext uri="{FF2B5EF4-FFF2-40B4-BE49-F238E27FC236}">
                <a16:creationId xmlns:a16="http://schemas.microsoft.com/office/drawing/2014/main" id="{2EF4072D-C7BA-4761-9C83-2C1A668762CA}"/>
              </a:ext>
            </a:extLst>
          </p:cNvPr>
          <p:cNvSpPr/>
          <p:nvPr/>
        </p:nvSpPr>
        <p:spPr>
          <a:xfrm>
            <a:off x="2759152" y="377660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7" name="流程图: 接点 136">
            <a:extLst>
              <a:ext uri="{FF2B5EF4-FFF2-40B4-BE49-F238E27FC236}">
                <a16:creationId xmlns:a16="http://schemas.microsoft.com/office/drawing/2014/main" id="{C5A5D180-D0D1-4F38-8421-BDB1A649D118}"/>
              </a:ext>
            </a:extLst>
          </p:cNvPr>
          <p:cNvSpPr/>
          <p:nvPr/>
        </p:nvSpPr>
        <p:spPr>
          <a:xfrm>
            <a:off x="3377635" y="372111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8" name="流程图: 接点 137">
            <a:extLst>
              <a:ext uri="{FF2B5EF4-FFF2-40B4-BE49-F238E27FC236}">
                <a16:creationId xmlns:a16="http://schemas.microsoft.com/office/drawing/2014/main" id="{602536D2-BC98-4576-BEF0-0826AABA13C1}"/>
              </a:ext>
            </a:extLst>
          </p:cNvPr>
          <p:cNvSpPr/>
          <p:nvPr/>
        </p:nvSpPr>
        <p:spPr>
          <a:xfrm>
            <a:off x="2622675" y="4179800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39" name="流程图: 接点 138">
            <a:extLst>
              <a:ext uri="{FF2B5EF4-FFF2-40B4-BE49-F238E27FC236}">
                <a16:creationId xmlns:a16="http://schemas.microsoft.com/office/drawing/2014/main" id="{FF561BA0-967A-4867-83E3-5B6AA6B38B4A}"/>
              </a:ext>
            </a:extLst>
          </p:cNvPr>
          <p:cNvSpPr/>
          <p:nvPr/>
        </p:nvSpPr>
        <p:spPr>
          <a:xfrm>
            <a:off x="3624350" y="4261559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0" name="流程图: 接点 139">
            <a:extLst>
              <a:ext uri="{FF2B5EF4-FFF2-40B4-BE49-F238E27FC236}">
                <a16:creationId xmlns:a16="http://schemas.microsoft.com/office/drawing/2014/main" id="{F7B67B8C-DA55-4678-AEE1-91DE2D9C8C79}"/>
              </a:ext>
            </a:extLst>
          </p:cNvPr>
          <p:cNvSpPr/>
          <p:nvPr/>
        </p:nvSpPr>
        <p:spPr>
          <a:xfrm>
            <a:off x="2996630" y="436030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6AC4E40F-95CD-49CA-91EA-26DD38AE1756}"/>
              </a:ext>
            </a:extLst>
          </p:cNvPr>
          <p:cNvSpPr/>
          <p:nvPr/>
        </p:nvSpPr>
        <p:spPr>
          <a:xfrm>
            <a:off x="3954170" y="3536903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5" name="流程图: 接点 144">
            <a:extLst>
              <a:ext uri="{FF2B5EF4-FFF2-40B4-BE49-F238E27FC236}">
                <a16:creationId xmlns:a16="http://schemas.microsoft.com/office/drawing/2014/main" id="{F8DC9F5F-983F-44CD-AD41-BA4B3AB2DC36}"/>
              </a:ext>
            </a:extLst>
          </p:cNvPr>
          <p:cNvSpPr/>
          <p:nvPr/>
        </p:nvSpPr>
        <p:spPr>
          <a:xfrm>
            <a:off x="4234233" y="4352410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7" name="流程图: 接点 146">
            <a:extLst>
              <a:ext uri="{FF2B5EF4-FFF2-40B4-BE49-F238E27FC236}">
                <a16:creationId xmlns:a16="http://schemas.microsoft.com/office/drawing/2014/main" id="{35D45D0D-503D-4F1E-8947-389AC9311AAA}"/>
              </a:ext>
            </a:extLst>
          </p:cNvPr>
          <p:cNvSpPr/>
          <p:nvPr/>
        </p:nvSpPr>
        <p:spPr>
          <a:xfrm>
            <a:off x="4804924" y="3915736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48" name="流程图: 接点 147">
            <a:extLst>
              <a:ext uri="{FF2B5EF4-FFF2-40B4-BE49-F238E27FC236}">
                <a16:creationId xmlns:a16="http://schemas.microsoft.com/office/drawing/2014/main" id="{B2A579C9-6EAB-40D4-B280-AA481AD8F0AB}"/>
              </a:ext>
            </a:extLst>
          </p:cNvPr>
          <p:cNvSpPr/>
          <p:nvPr/>
        </p:nvSpPr>
        <p:spPr>
          <a:xfrm>
            <a:off x="4024098" y="4241616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4" name="流程图: 接点 153">
            <a:extLst>
              <a:ext uri="{FF2B5EF4-FFF2-40B4-BE49-F238E27FC236}">
                <a16:creationId xmlns:a16="http://schemas.microsoft.com/office/drawing/2014/main" id="{1E411207-F1E7-471A-B13B-10F5CA449F0F}"/>
              </a:ext>
            </a:extLst>
          </p:cNvPr>
          <p:cNvSpPr/>
          <p:nvPr/>
        </p:nvSpPr>
        <p:spPr>
          <a:xfrm>
            <a:off x="4264505" y="3997120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603FB18F-A869-4CD1-A3F3-E43C9108BE7E}"/>
              </a:ext>
            </a:extLst>
          </p:cNvPr>
          <p:cNvSpPr/>
          <p:nvPr/>
        </p:nvSpPr>
        <p:spPr>
          <a:xfrm>
            <a:off x="4540472" y="3680321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4" name="箭头: 右 163">
            <a:extLst>
              <a:ext uri="{FF2B5EF4-FFF2-40B4-BE49-F238E27FC236}">
                <a16:creationId xmlns:a16="http://schemas.microsoft.com/office/drawing/2014/main" id="{5F93EEA1-18FE-4B9C-89B6-F4654A054A8E}"/>
              </a:ext>
            </a:extLst>
          </p:cNvPr>
          <p:cNvSpPr/>
          <p:nvPr/>
        </p:nvSpPr>
        <p:spPr>
          <a:xfrm rot="5400000">
            <a:off x="2893596" y="3201045"/>
            <a:ext cx="368087" cy="2162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5" name="箭头: 右 164">
            <a:extLst>
              <a:ext uri="{FF2B5EF4-FFF2-40B4-BE49-F238E27FC236}">
                <a16:creationId xmlns:a16="http://schemas.microsoft.com/office/drawing/2014/main" id="{35D2AFDF-C594-424A-AFCF-051FC8FDAB48}"/>
              </a:ext>
            </a:extLst>
          </p:cNvPr>
          <p:cNvSpPr/>
          <p:nvPr/>
        </p:nvSpPr>
        <p:spPr>
          <a:xfrm rot="5400000">
            <a:off x="4494766" y="3201045"/>
            <a:ext cx="368087" cy="216293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12DC5C64-5E94-494F-BD12-2B54C83D4701}"/>
              </a:ext>
            </a:extLst>
          </p:cNvPr>
          <p:cNvSpPr/>
          <p:nvPr/>
        </p:nvSpPr>
        <p:spPr>
          <a:xfrm>
            <a:off x="5552152" y="3536898"/>
            <a:ext cx="1451500" cy="985422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 dirty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7" name="流程图: 接点 166">
            <a:extLst>
              <a:ext uri="{FF2B5EF4-FFF2-40B4-BE49-F238E27FC236}">
                <a16:creationId xmlns:a16="http://schemas.microsoft.com/office/drawing/2014/main" id="{5EBBD525-E8CF-49AE-9058-B8984BA28A16}"/>
              </a:ext>
            </a:extLst>
          </p:cNvPr>
          <p:cNvSpPr/>
          <p:nvPr/>
        </p:nvSpPr>
        <p:spPr>
          <a:xfrm>
            <a:off x="6066306" y="3997115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68" name="流程图: 接点 167">
            <a:extLst>
              <a:ext uri="{FF2B5EF4-FFF2-40B4-BE49-F238E27FC236}">
                <a16:creationId xmlns:a16="http://schemas.microsoft.com/office/drawing/2014/main" id="{6ECB94E5-C3A4-4DBF-B773-9898B3C7F65F}"/>
              </a:ext>
            </a:extLst>
          </p:cNvPr>
          <p:cNvSpPr/>
          <p:nvPr/>
        </p:nvSpPr>
        <p:spPr>
          <a:xfrm>
            <a:off x="5706403" y="374743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0" name="流程图: 接点 169">
            <a:extLst>
              <a:ext uri="{FF2B5EF4-FFF2-40B4-BE49-F238E27FC236}">
                <a16:creationId xmlns:a16="http://schemas.microsoft.com/office/drawing/2014/main" id="{405A1DDB-5574-4B08-A5AE-97AF5E4D75F0}"/>
              </a:ext>
            </a:extLst>
          </p:cNvPr>
          <p:cNvSpPr/>
          <p:nvPr/>
        </p:nvSpPr>
        <p:spPr>
          <a:xfrm>
            <a:off x="6395889" y="432669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1" name="流程图: 接点 170">
            <a:extLst>
              <a:ext uri="{FF2B5EF4-FFF2-40B4-BE49-F238E27FC236}">
                <a16:creationId xmlns:a16="http://schemas.microsoft.com/office/drawing/2014/main" id="{60793D03-5B4A-4911-BD63-23BE9C9B3697}"/>
              </a:ext>
            </a:extLst>
          </p:cNvPr>
          <p:cNvSpPr/>
          <p:nvPr/>
        </p:nvSpPr>
        <p:spPr>
          <a:xfrm>
            <a:off x="6402906" y="39157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49167FB5-1985-473C-9D9B-119B5A74D308}"/>
              </a:ext>
            </a:extLst>
          </p:cNvPr>
          <p:cNvSpPr/>
          <p:nvPr/>
        </p:nvSpPr>
        <p:spPr>
          <a:xfrm>
            <a:off x="6049695" y="419020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4" name="流程图: 接点 173">
            <a:extLst>
              <a:ext uri="{FF2B5EF4-FFF2-40B4-BE49-F238E27FC236}">
                <a16:creationId xmlns:a16="http://schemas.microsoft.com/office/drawing/2014/main" id="{D5CF1145-E9C5-4709-B845-6AFB8C011DFD}"/>
              </a:ext>
            </a:extLst>
          </p:cNvPr>
          <p:cNvSpPr/>
          <p:nvPr/>
        </p:nvSpPr>
        <p:spPr>
          <a:xfrm>
            <a:off x="6803243" y="368031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5" name="流程图: 接点 174">
            <a:extLst>
              <a:ext uri="{FF2B5EF4-FFF2-40B4-BE49-F238E27FC236}">
                <a16:creationId xmlns:a16="http://schemas.microsoft.com/office/drawing/2014/main" id="{41E7282B-F470-49BD-B166-B8A678EFB87A}"/>
              </a:ext>
            </a:extLst>
          </p:cNvPr>
          <p:cNvSpPr/>
          <p:nvPr/>
        </p:nvSpPr>
        <p:spPr>
          <a:xfrm>
            <a:off x="6447707" y="41025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6" name="流程图: 接点 175">
            <a:extLst>
              <a:ext uri="{FF2B5EF4-FFF2-40B4-BE49-F238E27FC236}">
                <a16:creationId xmlns:a16="http://schemas.microsoft.com/office/drawing/2014/main" id="{E0DF8BAB-AF15-4DDE-8CED-43646BE4106A}"/>
              </a:ext>
            </a:extLst>
          </p:cNvPr>
          <p:cNvSpPr/>
          <p:nvPr/>
        </p:nvSpPr>
        <p:spPr>
          <a:xfrm>
            <a:off x="6655598" y="434870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77" name="流程图: 接点 176">
            <a:extLst>
              <a:ext uri="{FF2B5EF4-FFF2-40B4-BE49-F238E27FC236}">
                <a16:creationId xmlns:a16="http://schemas.microsoft.com/office/drawing/2014/main" id="{48E9FF90-9BFE-4130-96E6-37BF9C8627AE}"/>
              </a:ext>
            </a:extLst>
          </p:cNvPr>
          <p:cNvSpPr/>
          <p:nvPr/>
        </p:nvSpPr>
        <p:spPr>
          <a:xfrm>
            <a:off x="6249784" y="3938080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1" name="流程图: 接点 180">
            <a:extLst>
              <a:ext uri="{FF2B5EF4-FFF2-40B4-BE49-F238E27FC236}">
                <a16:creationId xmlns:a16="http://schemas.microsoft.com/office/drawing/2014/main" id="{2866A2EA-9873-4085-87A5-8F086BC550E3}"/>
              </a:ext>
            </a:extLst>
          </p:cNvPr>
          <p:cNvSpPr/>
          <p:nvPr/>
        </p:nvSpPr>
        <p:spPr>
          <a:xfrm>
            <a:off x="6696980" y="4030031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2" name="流程图: 接点 181">
            <a:extLst>
              <a:ext uri="{FF2B5EF4-FFF2-40B4-BE49-F238E27FC236}">
                <a16:creationId xmlns:a16="http://schemas.microsoft.com/office/drawing/2014/main" id="{38F3404D-7FBB-4A62-B8EF-EC9D033C9247}"/>
              </a:ext>
            </a:extLst>
          </p:cNvPr>
          <p:cNvSpPr/>
          <p:nvPr/>
        </p:nvSpPr>
        <p:spPr>
          <a:xfrm>
            <a:off x="6562007" y="4216834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3" name="流程图: 接点 182">
            <a:extLst>
              <a:ext uri="{FF2B5EF4-FFF2-40B4-BE49-F238E27FC236}">
                <a16:creationId xmlns:a16="http://schemas.microsoft.com/office/drawing/2014/main" id="{41C2B38C-614E-4353-9B89-DAD10718D962}"/>
              </a:ext>
            </a:extLst>
          </p:cNvPr>
          <p:cNvSpPr/>
          <p:nvPr/>
        </p:nvSpPr>
        <p:spPr>
          <a:xfrm>
            <a:off x="5832215" y="360836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4" name="流程图: 接点 183">
            <a:extLst>
              <a:ext uri="{FF2B5EF4-FFF2-40B4-BE49-F238E27FC236}">
                <a16:creationId xmlns:a16="http://schemas.microsoft.com/office/drawing/2014/main" id="{C73DF94E-6E59-4D99-A00E-CC1E5702D350}"/>
              </a:ext>
            </a:extLst>
          </p:cNvPr>
          <p:cNvSpPr/>
          <p:nvPr/>
        </p:nvSpPr>
        <p:spPr>
          <a:xfrm>
            <a:off x="5686750" y="3982693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5" name="流程图: 接点 184">
            <a:extLst>
              <a:ext uri="{FF2B5EF4-FFF2-40B4-BE49-F238E27FC236}">
                <a16:creationId xmlns:a16="http://schemas.microsoft.com/office/drawing/2014/main" id="{964609D4-CF2D-44C0-9091-DD14933DF4E9}"/>
              </a:ext>
            </a:extLst>
          </p:cNvPr>
          <p:cNvSpPr/>
          <p:nvPr/>
        </p:nvSpPr>
        <p:spPr>
          <a:xfrm>
            <a:off x="6270169" y="417058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6" name="流程图: 接点 185">
            <a:extLst>
              <a:ext uri="{FF2B5EF4-FFF2-40B4-BE49-F238E27FC236}">
                <a16:creationId xmlns:a16="http://schemas.microsoft.com/office/drawing/2014/main" id="{F7828598-CF4A-488F-95E9-3956DC4FDE24}"/>
              </a:ext>
            </a:extLst>
          </p:cNvPr>
          <p:cNvSpPr/>
          <p:nvPr/>
        </p:nvSpPr>
        <p:spPr>
          <a:xfrm>
            <a:off x="6715505" y="3911779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7" name="流程图: 接点 186">
            <a:extLst>
              <a:ext uri="{FF2B5EF4-FFF2-40B4-BE49-F238E27FC236}">
                <a16:creationId xmlns:a16="http://schemas.microsoft.com/office/drawing/2014/main" id="{C60457DD-7DCF-491F-B26F-DCAE17A955C4}"/>
              </a:ext>
            </a:extLst>
          </p:cNvPr>
          <p:cNvSpPr/>
          <p:nvPr/>
        </p:nvSpPr>
        <p:spPr>
          <a:xfrm>
            <a:off x="6399453" y="3602248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8" name="箭头: 右 187">
            <a:extLst>
              <a:ext uri="{FF2B5EF4-FFF2-40B4-BE49-F238E27FC236}">
                <a16:creationId xmlns:a16="http://schemas.microsoft.com/office/drawing/2014/main" id="{39742DA6-0B00-4C91-970B-E63EE8E548E8}"/>
              </a:ext>
            </a:extLst>
          </p:cNvPr>
          <p:cNvSpPr/>
          <p:nvPr/>
        </p:nvSpPr>
        <p:spPr>
          <a:xfrm rot="2024324">
            <a:off x="5450424" y="3196877"/>
            <a:ext cx="689988" cy="160285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1BBBFDD9-ED82-418B-AB7B-D9AB90FCCB22}"/>
              </a:ext>
            </a:extLst>
          </p:cNvPr>
          <p:cNvSpPr txBox="1"/>
          <p:nvPr/>
        </p:nvSpPr>
        <p:spPr>
          <a:xfrm>
            <a:off x="5501348" y="623786"/>
            <a:ext cx="112562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Positive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560B7196-15C2-4D80-B818-9CD58902A29E}"/>
              </a:ext>
            </a:extLst>
          </p:cNvPr>
          <p:cNvSpPr txBox="1"/>
          <p:nvPr/>
        </p:nvSpPr>
        <p:spPr>
          <a:xfrm>
            <a:off x="5504495" y="978099"/>
            <a:ext cx="130837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Unlabeled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1" name="流程图: 接点 190">
            <a:extLst>
              <a:ext uri="{FF2B5EF4-FFF2-40B4-BE49-F238E27FC236}">
                <a16:creationId xmlns:a16="http://schemas.microsoft.com/office/drawing/2014/main" id="{FC8E98A5-C10F-4534-9C8A-BE26D9E64161}"/>
              </a:ext>
            </a:extLst>
          </p:cNvPr>
          <p:cNvSpPr/>
          <p:nvPr/>
        </p:nvSpPr>
        <p:spPr>
          <a:xfrm>
            <a:off x="6949652" y="731786"/>
            <a:ext cx="108000" cy="10800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2" name="文本框 191">
            <a:extLst>
              <a:ext uri="{FF2B5EF4-FFF2-40B4-BE49-F238E27FC236}">
                <a16:creationId xmlns:a16="http://schemas.microsoft.com/office/drawing/2014/main" id="{EBDFE4E0-5BE6-4689-9819-BABD7D5AA4EB}"/>
              </a:ext>
            </a:extLst>
          </p:cNvPr>
          <p:cNvSpPr txBox="1"/>
          <p:nvPr/>
        </p:nvSpPr>
        <p:spPr>
          <a:xfrm>
            <a:off x="5514852" y="1330476"/>
            <a:ext cx="122180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/>
            <a:r>
              <a:rPr lang="en-US" altLang="zh-CN" sz="1350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Negative data</a:t>
            </a:r>
            <a:endParaRPr lang="zh-CN" altLang="en-US" sz="1350" dirty="0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3" name="流程图: 接点 192">
            <a:extLst>
              <a:ext uri="{FF2B5EF4-FFF2-40B4-BE49-F238E27FC236}">
                <a16:creationId xmlns:a16="http://schemas.microsoft.com/office/drawing/2014/main" id="{EF7A52F5-3A8D-468A-9108-E0F0DCE751FA}"/>
              </a:ext>
            </a:extLst>
          </p:cNvPr>
          <p:cNvSpPr/>
          <p:nvPr/>
        </p:nvSpPr>
        <p:spPr>
          <a:xfrm>
            <a:off x="6949652" y="1070796"/>
            <a:ext cx="108000" cy="108000"/>
          </a:xfrm>
          <a:prstGeom prst="flowChartConnector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94" name="流程图: 接点 193">
            <a:extLst>
              <a:ext uri="{FF2B5EF4-FFF2-40B4-BE49-F238E27FC236}">
                <a16:creationId xmlns:a16="http://schemas.microsoft.com/office/drawing/2014/main" id="{611CB527-1EAB-49D8-A985-E2A1599CE396}"/>
              </a:ext>
            </a:extLst>
          </p:cNvPr>
          <p:cNvSpPr/>
          <p:nvPr/>
        </p:nvSpPr>
        <p:spPr>
          <a:xfrm>
            <a:off x="6949652" y="1409806"/>
            <a:ext cx="108000" cy="108000"/>
          </a:xfrm>
          <a:prstGeom prst="flowChartConnector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/>
            <a:endParaRPr lang="zh-CN" altLang="en-US" sz="135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214CFFF9-BAF2-404B-953F-49BA18E6D874}"/>
              </a:ext>
            </a:extLst>
          </p:cNvPr>
          <p:cNvSpPr txBox="1"/>
          <p:nvPr/>
        </p:nvSpPr>
        <p:spPr>
          <a:xfrm>
            <a:off x="22386" y="62342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m-</a:t>
            </a:r>
            <a:r>
              <a:rPr lang="en-US" altLang="zh-CN" dirty="0" err="1"/>
              <a:t>th</a:t>
            </a:r>
            <a:r>
              <a:rPr lang="en-US" altLang="zh-CN" dirty="0"/>
              <a:t> round Bagging</a:t>
            </a:r>
            <a:r>
              <a:rPr lang="zh-CN" altLang="en-US" dirty="0"/>
              <a:t>，</a:t>
            </a:r>
            <a:r>
              <a:rPr lang="en-US" altLang="zh-CN" dirty="0"/>
              <a:t>t-</a:t>
            </a:r>
            <a:r>
              <a:rPr lang="en-US" altLang="zh-CN" dirty="0" err="1"/>
              <a:t>th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endParaRPr lang="zh-CN" altLang="en-US" dirty="0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05C74D4A-332F-417D-88B7-57D4040F296B}"/>
              </a:ext>
            </a:extLst>
          </p:cNvPr>
          <p:cNvSpPr/>
          <p:nvPr/>
        </p:nvSpPr>
        <p:spPr>
          <a:xfrm rot="5400000">
            <a:off x="3775919" y="3175358"/>
            <a:ext cx="216024" cy="30412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FDE6C50-517A-4653-BDF0-2FB56AF745D3}"/>
              </a:ext>
            </a:extLst>
          </p:cNvPr>
          <p:cNvSpPr txBox="1"/>
          <p:nvPr/>
        </p:nvSpPr>
        <p:spPr>
          <a:xfrm>
            <a:off x="3510958" y="4848308"/>
            <a:ext cx="1181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Train</a:t>
            </a:r>
            <a:r>
              <a:rPr lang="zh-CN" altLang="en-US" sz="1400" dirty="0"/>
              <a:t> </a:t>
            </a:r>
            <a:r>
              <a:rPr lang="en-US" altLang="zh-CN" sz="1400" dirty="0"/>
              <a:t>dataset</a:t>
            </a:r>
            <a:endParaRPr lang="zh-CN" altLang="en-US" dirty="0"/>
          </a:p>
        </p:txBody>
      </p:sp>
      <p:sp>
        <p:nvSpPr>
          <p:cNvPr id="22" name="右大括号 21">
            <a:extLst>
              <a:ext uri="{FF2B5EF4-FFF2-40B4-BE49-F238E27FC236}">
                <a16:creationId xmlns:a16="http://schemas.microsoft.com/office/drawing/2014/main" id="{CC0A4D2E-58BD-46CD-ABE4-0F55657EA1F7}"/>
              </a:ext>
            </a:extLst>
          </p:cNvPr>
          <p:cNvSpPr/>
          <p:nvPr/>
        </p:nvSpPr>
        <p:spPr>
          <a:xfrm rot="5400000">
            <a:off x="6195747" y="3944379"/>
            <a:ext cx="164310" cy="14515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853F18EB-BA6B-4D47-9C72-F0F52720E435}"/>
              </a:ext>
            </a:extLst>
          </p:cNvPr>
          <p:cNvSpPr txBox="1"/>
          <p:nvPr/>
        </p:nvSpPr>
        <p:spPr>
          <a:xfrm>
            <a:off x="5908531" y="4843509"/>
            <a:ext cx="1116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Test</a:t>
            </a:r>
            <a:r>
              <a:rPr lang="zh-CN" altLang="en-US" sz="1400" dirty="0"/>
              <a:t> </a:t>
            </a:r>
            <a:r>
              <a:rPr lang="en-US" altLang="zh-CN" sz="1400" dirty="0"/>
              <a:t>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3496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AEC4285-E1F7-4EB1-BE75-A41DA61BD849}"/>
              </a:ext>
            </a:extLst>
          </p:cNvPr>
          <p:cNvSpPr txBox="1"/>
          <p:nvPr/>
        </p:nvSpPr>
        <p:spPr>
          <a:xfrm>
            <a:off x="179512" y="1770370"/>
            <a:ext cx="5012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C notifies all participants to set their own data 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A4ED14-B2C7-4E7D-842D-6EA8DF9D2696}"/>
              </a:ext>
            </a:extLst>
          </p:cNvPr>
          <p:cNvSpPr txBox="1"/>
          <p:nvPr/>
        </p:nvSpPr>
        <p:spPr>
          <a:xfrm>
            <a:off x="168858" y="3021144"/>
            <a:ext cx="6558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C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server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conduct federated training and predicting.</a:t>
            </a:r>
            <a:endParaRPr lang="zh-CN" altLang="en-US" dirty="0"/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230BBB0-F130-4748-ACBA-A35918ADC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230044"/>
              </p:ext>
            </p:extLst>
          </p:nvPr>
        </p:nvGraphicFramePr>
        <p:xfrm>
          <a:off x="560388" y="3471863"/>
          <a:ext cx="6675437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2" name="Equation" r:id="rId4" imgW="3085920" imgH="241200" progId="Equation.DSMT4">
                  <p:embed/>
                </p:oleObj>
              </mc:Choice>
              <mc:Fallback>
                <p:oleObj name="Equation" r:id="rId4" imgW="308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0388" y="3471863"/>
                        <a:ext cx="6675437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7F472D1F-0DA9-4C33-8AF9-E73A5A44542A}"/>
              </a:ext>
            </a:extLst>
          </p:cNvPr>
          <p:cNvSpPr txBox="1"/>
          <p:nvPr/>
        </p:nvSpPr>
        <p:spPr>
          <a:xfrm>
            <a:off x="0" y="57999"/>
            <a:ext cx="4600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M-</a:t>
            </a:r>
            <a:r>
              <a:rPr lang="en-US" altLang="zh-CN" dirty="0" err="1"/>
              <a:t>th</a:t>
            </a:r>
            <a:r>
              <a:rPr lang="en-US" altLang="zh-CN" dirty="0"/>
              <a:t> round Bagging</a:t>
            </a:r>
            <a:r>
              <a:rPr lang="zh-CN" altLang="en-US" dirty="0"/>
              <a:t>，</a:t>
            </a:r>
            <a:r>
              <a:rPr lang="en-US" altLang="zh-CN" dirty="0"/>
              <a:t>t-</a:t>
            </a:r>
            <a:r>
              <a:rPr lang="en-US" altLang="zh-CN" dirty="0" err="1"/>
              <a:t>th</a:t>
            </a:r>
            <a:r>
              <a:rPr lang="zh-CN" altLang="en-US" dirty="0"/>
              <a:t> </a:t>
            </a:r>
            <a:r>
              <a:rPr lang="en-US" altLang="zh-CN" dirty="0"/>
              <a:t>sampling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230A0C3-DB54-4645-BE86-C693DEB6466C}"/>
              </a:ext>
            </a:extLst>
          </p:cNvPr>
          <p:cNvSpPr txBox="1"/>
          <p:nvPr/>
        </p:nvSpPr>
        <p:spPr>
          <a:xfrm>
            <a:off x="168858" y="497352"/>
            <a:ext cx="1705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C calculates  </a:t>
            </a:r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2952C52-ECA1-4F57-9161-2B787B2DD4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590185"/>
              </p:ext>
            </p:extLst>
          </p:nvPr>
        </p:nvGraphicFramePr>
        <p:xfrm>
          <a:off x="1763688" y="499389"/>
          <a:ext cx="747737" cy="365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3" name="Equation" r:id="rId6" imgW="495000" imgH="241200" progId="Equation.DSMT4">
                  <p:embed/>
                </p:oleObj>
              </mc:Choice>
              <mc:Fallback>
                <p:oleObj name="Equation" r:id="rId6" imgW="495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63688" y="499389"/>
                        <a:ext cx="747737" cy="3650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9D45684-6A8D-4AC5-AB3E-75A58F45FE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673385"/>
              </p:ext>
            </p:extLst>
          </p:nvPr>
        </p:nvGraphicFramePr>
        <p:xfrm>
          <a:off x="899592" y="808038"/>
          <a:ext cx="7612063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4" name="Equation" r:id="rId8" imgW="3987720" imgH="482400" progId="Equation.DSMT4">
                  <p:embed/>
                </p:oleObj>
              </mc:Choice>
              <mc:Fallback>
                <p:oleObj name="Equation" r:id="rId8" imgW="39877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99592" y="808038"/>
                        <a:ext cx="7612063" cy="920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283FDE9D-5333-4A21-A36C-4885A99D5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5217467"/>
              </p:ext>
            </p:extLst>
          </p:nvPr>
        </p:nvGraphicFramePr>
        <p:xfrm>
          <a:off x="8457" y="4210238"/>
          <a:ext cx="9135546" cy="8890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951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08908436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64714735"/>
                    </a:ext>
                  </a:extLst>
                </a:gridCol>
                <a:gridCol w="7555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P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B,C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Select RP for the m-</a:t>
                      </a:r>
                      <a:r>
                        <a:rPr lang="en-US" sz="1400" dirty="0" err="1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</a:t>
                      </a:r>
                      <a:r>
                        <a:rPr lang="en-US" sz="14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iterations of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positives</a:t>
                      </a:r>
                      <a:endParaRPr lang="en-US" sz="140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unlabeled data</a:t>
                      </a:r>
                      <a:endParaRPr lang="en-US" sz="140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negatives</a:t>
                      </a:r>
                      <a:endParaRPr lang="en-US" sz="140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Index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set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of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OOB data</a:t>
                      </a:r>
                      <a:endParaRPr lang="en-US" sz="140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</a:t>
                      </a:r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ata owners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OOB</a:t>
                      </a:r>
                      <a:r>
                        <a:rPr lang="zh-CN" altLang="en-US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scores</a:t>
                      </a:r>
                      <a:endParaRPr lang="en-US" sz="1400" kern="1200" dirty="0">
                        <a:solidFill>
                          <a:sysClr val="windowText" lastClr="00000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0C4B6AC1-CB51-4598-B0D0-A7B5351531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1726212"/>
              </p:ext>
            </p:extLst>
          </p:nvPr>
        </p:nvGraphicFramePr>
        <p:xfrm>
          <a:off x="820738" y="2122356"/>
          <a:ext cx="40465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5" name="Equation" r:id="rId10" imgW="1968480" imgH="482400" progId="Equation.DSMT4">
                  <p:embed/>
                </p:oleObj>
              </mc:Choice>
              <mc:Fallback>
                <p:oleObj name="Equation" r:id="rId10" imgW="196848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20738" y="2122356"/>
                        <a:ext cx="4046537" cy="908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3218EE4-589E-4537-A27D-8B28DA8B27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89159"/>
              </p:ext>
            </p:extLst>
          </p:nvPr>
        </p:nvGraphicFramePr>
        <p:xfrm>
          <a:off x="5292080" y="2364540"/>
          <a:ext cx="1200326" cy="369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06" name="Equation" r:id="rId12" imgW="660240" imgH="203040" progId="Equation.DSMT4">
                  <p:embed/>
                </p:oleObj>
              </mc:Choice>
              <mc:Fallback>
                <p:oleObj name="Equation" r:id="rId12" imgW="660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92080" y="2364540"/>
                        <a:ext cx="1200326" cy="3693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84849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2435E26-6F84-4D50-9901-A010FBC5B5BD}"/>
              </a:ext>
            </a:extLst>
          </p:cNvPr>
          <p:cNvSpPr txBox="1"/>
          <p:nvPr/>
        </p:nvSpPr>
        <p:spPr>
          <a:xfrm>
            <a:off x="323528" y="267494"/>
            <a:ext cx="4415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m-</a:t>
            </a:r>
            <a:r>
              <a:rPr lang="en-US" altLang="zh-CN" dirty="0" err="1"/>
              <a:t>th</a:t>
            </a:r>
            <a:r>
              <a:rPr lang="zh-CN" altLang="en-US" dirty="0"/>
              <a:t> </a:t>
            </a:r>
            <a:r>
              <a:rPr lang="en-US" altLang="zh-CN" dirty="0"/>
              <a:t>round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selecting</a:t>
            </a:r>
            <a:r>
              <a:rPr lang="zh-CN" altLang="en-US" dirty="0"/>
              <a:t> </a:t>
            </a:r>
            <a:r>
              <a:rPr lang="en-US" altLang="zh-CN" dirty="0"/>
              <a:t>reliable</a:t>
            </a:r>
            <a:r>
              <a:rPr lang="zh-CN" altLang="en-US" dirty="0"/>
              <a:t> </a:t>
            </a:r>
            <a:r>
              <a:rPr lang="en-US" altLang="zh-CN" dirty="0"/>
              <a:t>positives</a:t>
            </a:r>
            <a:endParaRPr lang="zh-CN" altLang="en-US" dirty="0"/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5058814C-71A5-4DC5-B0A8-3BB3DB070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28709"/>
              </p:ext>
            </p:extLst>
          </p:nvPr>
        </p:nvGraphicFramePr>
        <p:xfrm>
          <a:off x="34517" y="3723878"/>
          <a:ext cx="9134226" cy="1317954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08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4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361">
                  <a:extLst>
                    <a:ext uri="{9D8B030D-6E8A-4147-A177-3AD203B41FA5}">
                      <a16:colId xmlns:a16="http://schemas.microsoft.com/office/drawing/2014/main" val="241816195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3089084362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7754">
                  <a:extLst>
                    <a:ext uri="{9D8B030D-6E8A-4147-A177-3AD203B41FA5}">
                      <a16:colId xmlns:a16="http://schemas.microsoft.com/office/drawing/2014/main" val="2074184792"/>
                    </a:ext>
                  </a:extLst>
                </a:gridCol>
                <a:gridCol w="12987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69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1800" b="1" kern="1200" dirty="0">
                        <a:solidFill>
                          <a:sysClr val="windowText" lastClr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U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ysClr val="windowText" lastClr="000000"/>
                          </a:solidFill>
                        </a:rPr>
                        <a:t>R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19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 RP for the m-</a:t>
                      </a:r>
                      <a:r>
                        <a:rPr lang="en-US" altLang="zh-CN" sz="14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The iterations of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Indicator function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>
                          <a:solidFill>
                            <a:schemeClr val="tx1"/>
                          </a:solidFill>
                          <a:effectLst/>
                        </a:rPr>
                        <a:t>the probabilities of each unlabeled data is positive</a:t>
                      </a:r>
                      <a:endParaRPr lang="zh-CN" altLang="en-US" sz="14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Index set of unlabeled data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Index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set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of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OOB data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Index set of RP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OOB</a:t>
                      </a:r>
                      <a:r>
                        <a:rPr lang="zh-CN" altLang="en-US" sz="1400" dirty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scores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D94C27B-F8C8-4B4A-85FF-F0630D90A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576254"/>
              </p:ext>
            </p:extLst>
          </p:nvPr>
        </p:nvGraphicFramePr>
        <p:xfrm>
          <a:off x="552450" y="1116013"/>
          <a:ext cx="2613025" cy="223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4" name="Equation" r:id="rId4" imgW="1244520" imgH="1066680" progId="Equation.DSMT4">
                  <p:embed/>
                </p:oleObj>
              </mc:Choice>
              <mc:Fallback>
                <p:oleObj name="Equation" r:id="rId4" imgW="1244520" imgH="1066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450" y="1116013"/>
                        <a:ext cx="2613025" cy="2238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6B16948E-AB99-4A2C-84C3-533ADDBFC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818828"/>
              </p:ext>
            </p:extLst>
          </p:nvPr>
        </p:nvGraphicFramePr>
        <p:xfrm>
          <a:off x="4105275" y="3723878"/>
          <a:ext cx="385061" cy="41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5" name="Equation" r:id="rId6" imgW="164880" imgH="177480" progId="Equation.DSMT4">
                  <p:embed/>
                </p:oleObj>
              </mc:Choice>
              <mc:Fallback>
                <p:oleObj name="Equation" r:id="rId6" imgW="16488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05275" y="3723878"/>
                        <a:ext cx="385061" cy="4146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25E9B14-E465-4BF7-B871-151D8A82F3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9481608"/>
              </p:ext>
            </p:extLst>
          </p:nvPr>
        </p:nvGraphicFramePr>
        <p:xfrm>
          <a:off x="4105275" y="1489075"/>
          <a:ext cx="465455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6" name="Equation" r:id="rId8" imgW="2565360" imgH="228600" progId="Equation.DSMT4">
                  <p:embed/>
                </p:oleObj>
              </mc:Choice>
              <mc:Fallback>
                <p:oleObj name="Equation" r:id="rId8" imgW="256536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CFA6B141-14BD-47D5-9989-C143117765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05275" y="1489075"/>
                        <a:ext cx="4654550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7009C1-373D-4D35-9B5E-5A4ECABA37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0558926"/>
              </p:ext>
            </p:extLst>
          </p:nvPr>
        </p:nvGraphicFramePr>
        <p:xfrm>
          <a:off x="4430713" y="2392363"/>
          <a:ext cx="2652712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7" name="Equation" r:id="rId10" imgW="1028520" imgH="241200" progId="Equation.DSMT4">
                  <p:embed/>
                </p:oleObj>
              </mc:Choice>
              <mc:Fallback>
                <p:oleObj name="Equation" r:id="rId10" imgW="1028520" imgH="24120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66C5520E-FEDB-4C44-A2B2-8D85FF8643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30713" y="2392363"/>
                        <a:ext cx="2652712" cy="622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34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92435E26-6F84-4D50-9901-A010FBC5B5BD}"/>
              </a:ext>
            </a:extLst>
          </p:cNvPr>
          <p:cNvSpPr txBox="1"/>
          <p:nvPr/>
        </p:nvSpPr>
        <p:spPr>
          <a:xfrm>
            <a:off x="236114" y="195486"/>
            <a:ext cx="344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Expand the set of reliable positives</a:t>
            </a: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EAACEAF0-B94E-437F-8BE1-485A3A841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630338"/>
              </p:ext>
            </p:extLst>
          </p:nvPr>
        </p:nvGraphicFramePr>
        <p:xfrm>
          <a:off x="3203848" y="1512122"/>
          <a:ext cx="1783464" cy="1240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25" name="Equation" r:id="rId4" imgW="622080" imgH="431640" progId="Equation.DSMT4">
                  <p:embed/>
                </p:oleObj>
              </mc:Choice>
              <mc:Fallback>
                <p:oleObj name="Equation" r:id="rId4" imgW="622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03848" y="1512122"/>
                        <a:ext cx="1783464" cy="12406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9">
            <a:extLst>
              <a:ext uri="{FF2B5EF4-FFF2-40B4-BE49-F238E27FC236}">
                <a16:creationId xmlns:a16="http://schemas.microsoft.com/office/drawing/2014/main" id="{1E9BCD63-E3A5-45EF-8FE3-C71910003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16191"/>
              </p:ext>
            </p:extLst>
          </p:nvPr>
        </p:nvGraphicFramePr>
        <p:xfrm>
          <a:off x="35006" y="4155926"/>
          <a:ext cx="9108994" cy="9017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5466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2358">
                  <a:extLst>
                    <a:ext uri="{9D8B030D-6E8A-4147-A177-3AD203B41FA5}">
                      <a16:colId xmlns:a16="http://schemas.microsoft.com/office/drawing/2014/main" val="2074184792"/>
                    </a:ext>
                  </a:extLst>
                </a:gridCol>
              </a:tblGrid>
              <a:tr h="20589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ysClr val="windowText" lastClr="000000"/>
                          </a:solidFill>
                        </a:rPr>
                        <a:t>m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Select RP for the m-</a:t>
                      </a:r>
                      <a:r>
                        <a:rPr lang="en-US" altLang="zh-CN" sz="1400" kern="1200" dirty="0" err="1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th</a:t>
                      </a:r>
                      <a:r>
                        <a:rPr lang="en-US" altLang="zh-CN" sz="1400" kern="1200" dirty="0">
                          <a:solidFill>
                            <a:sysClr val="windowText" lastClr="000000"/>
                          </a:solidFill>
                          <a:latin typeface="+mn-lt"/>
                          <a:ea typeface="+mn-ea"/>
                          <a:cs typeface="+mn-cs"/>
                        </a:rPr>
                        <a:t> round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ysClr val="windowText" lastClr="000000"/>
                          </a:solidFill>
                        </a:rPr>
                        <a:t>Index set of </a:t>
                      </a:r>
                      <a:r>
                        <a:rPr lang="en-US" altLang="zh-CN" sz="1400">
                          <a:solidFill>
                            <a:sysClr val="windowText" lastClr="000000"/>
                          </a:solidFill>
                        </a:rPr>
                        <a:t>Reliable positives</a:t>
                      </a:r>
                      <a:endParaRPr lang="en-US" sz="1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9051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99DEAB7-A6F9-47EB-B46B-3DDFC5453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2055" y="0"/>
            <a:ext cx="413989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71169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2651</TotalTime>
  <Words>483</Words>
  <Application>Microsoft Office PowerPoint</Application>
  <PresentationFormat>全屏显示(16:9)</PresentationFormat>
  <Paragraphs>145</Paragraphs>
  <Slides>10</Slides>
  <Notes>8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PingFang SC</vt:lpstr>
      <vt:lpstr>Söhne</vt:lpstr>
      <vt:lpstr>等线</vt:lpstr>
      <vt:lpstr>等线 Light</vt:lpstr>
      <vt:lpstr>Arial</vt:lpstr>
      <vt:lpstr>Calibri</vt:lpstr>
      <vt:lpstr>Cambria Math</vt:lpstr>
      <vt:lpstr>Wingdings</vt:lpstr>
      <vt:lpstr>第一PPT，www.1ppt.com​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619</cp:revision>
  <dcterms:created xsi:type="dcterms:W3CDTF">2016-04-09T09:29:00Z</dcterms:created>
  <dcterms:modified xsi:type="dcterms:W3CDTF">2024-07-24T01:14:33Z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