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1" r:id="rId2"/>
    <p:sldId id="312" r:id="rId3"/>
    <p:sldId id="324" r:id="rId4"/>
    <p:sldId id="367" r:id="rId5"/>
    <p:sldId id="368" r:id="rId6"/>
    <p:sldId id="372" r:id="rId7"/>
    <p:sldId id="373" r:id="rId8"/>
    <p:sldId id="369" r:id="rId9"/>
    <p:sldId id="374" r:id="rId10"/>
    <p:sldId id="370" r:id="rId11"/>
    <p:sldId id="371" r:id="rId12"/>
    <p:sldId id="375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10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10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709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81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8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9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76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60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6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087724" y="2217807"/>
            <a:ext cx="49685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 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双亲委派机制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124A90E2-C27B-4726-8CE4-FA95C6B87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755559"/>
            <a:ext cx="3821981" cy="425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双亲委派机制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B0661AC5-9C4C-4EAD-B6BA-43DE0C50F8C8}"/>
              </a:ext>
            </a:extLst>
          </p:cNvPr>
          <p:cNvSpPr txBox="1"/>
          <p:nvPr/>
        </p:nvSpPr>
        <p:spPr>
          <a:xfrm>
            <a:off x="323528" y="86904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为什么需要双亲委派机制？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6620B2EA-C013-4DDF-80BF-5667269C8A61}"/>
              </a:ext>
            </a:extLst>
          </p:cNvPr>
          <p:cNvSpPr txBox="1"/>
          <p:nvPr/>
        </p:nvSpPr>
        <p:spPr>
          <a:xfrm>
            <a:off x="3203848" y="192367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避免重复加载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543E4A62-8A3B-4C22-819D-C789208AC039}"/>
              </a:ext>
            </a:extLst>
          </p:cNvPr>
          <p:cNvSpPr txBox="1"/>
          <p:nvPr/>
        </p:nvSpPr>
        <p:spPr>
          <a:xfrm>
            <a:off x="3203848" y="3096605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保护</a:t>
            </a:r>
            <a:r>
              <a:rPr lang="en-US" altLang="zh-CN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核心类库的安全</a:t>
            </a:r>
          </a:p>
        </p:txBody>
      </p:sp>
    </p:spTree>
    <p:extLst>
      <p:ext uri="{BB962C8B-B14F-4D97-AF65-F5344CB8AC3E}">
        <p14:creationId xmlns:p14="http://schemas.microsoft.com/office/powerpoint/2010/main" val="387692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双亲委派机制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21">
            <a:extLst>
              <a:ext uri="{FF2B5EF4-FFF2-40B4-BE49-F238E27FC236}">
                <a16:creationId xmlns:a16="http://schemas.microsoft.com/office/drawing/2014/main" id="{B0661AC5-9C4C-4EAD-B6BA-43DE0C50F8C8}"/>
              </a:ext>
            </a:extLst>
          </p:cNvPr>
          <p:cNvSpPr txBox="1"/>
          <p:nvPr/>
        </p:nvSpPr>
        <p:spPr>
          <a:xfrm>
            <a:off x="323528" y="86904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如何打破双亲委派机制？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490D066-2D03-4074-A21E-F3C1CB7B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699542"/>
            <a:ext cx="4991199" cy="43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43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75856" y="1407812"/>
            <a:ext cx="4032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Java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代码是如何运行起来的？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75856" y="2211240"/>
            <a:ext cx="1938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类加载机制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75856" y="3014668"/>
            <a:ext cx="16818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类加载器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75856" y="3818096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双亲委派机制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代码如是运行起来的？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DBEADD-195B-4EA8-83D1-665C89421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707654"/>
            <a:ext cx="5629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FE997C25-0EF5-4F82-A658-A0C7ABCF9CED}"/>
              </a:ext>
            </a:extLst>
          </p:cNvPr>
          <p:cNvSpPr txBox="1"/>
          <p:nvPr/>
        </p:nvSpPr>
        <p:spPr>
          <a:xfrm>
            <a:off x="539552" y="869043"/>
            <a:ext cx="190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类加载的时机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2A7DD2-3BC5-4F15-B8A2-4A287132A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235" y="1995686"/>
            <a:ext cx="5875529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63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FE997C25-0EF5-4F82-A658-A0C7ABCF9CED}"/>
              </a:ext>
            </a:extLst>
          </p:cNvPr>
          <p:cNvSpPr txBox="1"/>
          <p:nvPr/>
        </p:nvSpPr>
        <p:spPr>
          <a:xfrm>
            <a:off x="348407" y="869043"/>
            <a:ext cx="190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类加载的过程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CC9487-3A82-4651-832C-B8DC000FD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684" y="755559"/>
            <a:ext cx="5702696" cy="39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6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FE997C25-0EF5-4F82-A658-A0C7ABCF9CED}"/>
              </a:ext>
            </a:extLst>
          </p:cNvPr>
          <p:cNvSpPr txBox="1"/>
          <p:nvPr/>
        </p:nvSpPr>
        <p:spPr>
          <a:xfrm>
            <a:off x="323528" y="869043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类中各个部分执行顺序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3DF431-71B7-4329-A128-031DC8CEB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970" y="1131590"/>
            <a:ext cx="5696059" cy="362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8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类加载机制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FE997C25-0EF5-4F82-A658-A0C7ABCF9CED}"/>
              </a:ext>
            </a:extLst>
          </p:cNvPr>
          <p:cNvSpPr txBox="1"/>
          <p:nvPr/>
        </p:nvSpPr>
        <p:spPr>
          <a:xfrm>
            <a:off x="38791" y="864339"/>
            <a:ext cx="2104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类中各个部分执行顺序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AA0273-B194-4031-8988-8D9D2319C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13" y="123478"/>
            <a:ext cx="64309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27165BC-A61A-4D2F-90C2-17BF16B62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38" y="1707654"/>
            <a:ext cx="1924860" cy="295052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8DDE9AA-C996-4039-92AC-243818D28B83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827584" y="755560"/>
            <a:ext cx="2808312" cy="8800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D9F696D-3408-4ABC-A1A3-79D015181CD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30898" y="1203598"/>
            <a:ext cx="1604998" cy="6515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6702152-D2DA-478B-92C1-C4C42525E23F}"/>
              </a:ext>
            </a:extLst>
          </p:cNvPr>
          <p:cNvSpPr/>
          <p:nvPr/>
        </p:nvSpPr>
        <p:spPr>
          <a:xfrm>
            <a:off x="179512" y="1635646"/>
            <a:ext cx="1296144" cy="432048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7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类加载器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54A5A02-FAFC-438C-9AFD-FA17B3573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62334"/>
              </p:ext>
            </p:extLst>
          </p:nvPr>
        </p:nvGraphicFramePr>
        <p:xfrm>
          <a:off x="1203301" y="1361823"/>
          <a:ext cx="7090422" cy="3082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995">
                  <a:extLst>
                    <a:ext uri="{9D8B030D-6E8A-4147-A177-3AD203B41FA5}">
                      <a16:colId xmlns:a16="http://schemas.microsoft.com/office/drawing/2014/main" val="1445429102"/>
                    </a:ext>
                  </a:extLst>
                </a:gridCol>
                <a:gridCol w="5489427">
                  <a:extLst>
                    <a:ext uri="{9D8B030D-6E8A-4147-A177-3AD203B41FA5}">
                      <a16:colId xmlns:a16="http://schemas.microsoft.com/office/drawing/2014/main" val="1039145205"/>
                    </a:ext>
                  </a:extLst>
                </a:gridCol>
              </a:tblGrid>
              <a:tr h="31276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类加载器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负责加载的范围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68894"/>
                  </a:ext>
                </a:extLst>
              </a:tr>
              <a:tr h="920089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启动类加载器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b="0" u="none" strike="noStrike" dirty="0">
                          <a:effectLst/>
                        </a:rPr>
                        <a:t>Java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安装目录下的</a:t>
                      </a:r>
                      <a:r>
                        <a:rPr lang="en-US" altLang="zh-CN" sz="1400" b="0" u="none" strike="noStrike" dirty="0">
                          <a:effectLst/>
                        </a:rPr>
                        <a:t>\lib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目录下的类。</a:t>
                      </a:r>
                      <a:endParaRPr lang="en-US" altLang="zh-CN" sz="1400" b="0" u="none" strike="noStrike" dirty="0">
                        <a:effectLst/>
                      </a:endParaRPr>
                    </a:p>
                    <a:p>
                      <a:pPr marL="285750" indent="-285750" algn="l" fontAlgn="b">
                        <a:lnSpc>
                          <a:spcPts val="2200"/>
                        </a:lnSpc>
                        <a:buFont typeface="Wingdings" panose="05000000000000000000" pitchFamily="2" charset="2"/>
                        <a:buChar char="l"/>
                      </a:pPr>
                      <a:r>
                        <a:rPr lang="en-US" altLang="zh-CN" sz="1400" b="0" u="none" strike="noStrike" dirty="0">
                          <a:effectLst/>
                        </a:rPr>
                        <a:t>JVM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启动时，会调用启动类加载器去加载核心类库，支持</a:t>
                      </a:r>
                      <a:r>
                        <a:rPr lang="en-US" altLang="zh-CN" sz="1400" b="0" u="none" strike="noStrike" dirty="0">
                          <a:effectLst/>
                        </a:rPr>
                        <a:t>Java</a:t>
                      </a:r>
                      <a:r>
                        <a:rPr lang="zh-CN" altLang="en-US" sz="1400" b="0" u="none" strike="noStrike" dirty="0">
                          <a:effectLst/>
                        </a:rPr>
                        <a:t>程序的执行。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716425"/>
                  </a:ext>
                </a:extLst>
              </a:tr>
              <a:tr h="6164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扩展类加载器</a:t>
                      </a: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加载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Java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安装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目录下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lib\</a:t>
                      </a:r>
                      <a:r>
                        <a:rPr lang="en-US" altLang="zh-CN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ext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目录下的类</a:t>
                      </a: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094898"/>
                  </a:ext>
                </a:extLst>
              </a:tr>
              <a:tr h="6164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应用程序类加载器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u="none" strike="noStrike" dirty="0" err="1">
                          <a:effectLst/>
                        </a:rPr>
                        <a:t>classpath</a:t>
                      </a:r>
                      <a:r>
                        <a:rPr lang="zh-CN" altLang="en-US" sz="1400" u="none" strike="noStrike" dirty="0">
                          <a:effectLst/>
                        </a:rPr>
                        <a:t>环境变量指定的路径，类路径下的类。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968796"/>
                  </a:ext>
                </a:extLst>
              </a:tr>
              <a:tr h="616427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自定义类加载器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400" u="none" strike="noStrike" dirty="0">
                          <a:effectLst/>
                        </a:rPr>
                        <a:t>根据需要加载自己的类。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96" marR="6396" marT="639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08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0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类加载器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47CD1E15-1D45-49F3-9825-D6E9C36F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737" y="771550"/>
            <a:ext cx="34385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49276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202</Words>
  <Application>Microsoft Office PowerPoint</Application>
  <PresentationFormat>全屏显示(16:9)</PresentationFormat>
  <Paragraphs>46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327</cp:revision>
  <dcterms:created xsi:type="dcterms:W3CDTF">2016-04-09T09:29:00Z</dcterms:created>
  <dcterms:modified xsi:type="dcterms:W3CDTF">2024-04-15T09:56:44Z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