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53"/>
  </p:notesMasterIdLst>
  <p:handoutMasterIdLst>
    <p:handoutMasterId r:id="rId54"/>
  </p:handoutMasterIdLst>
  <p:sldIdLst>
    <p:sldId id="256" r:id="rId2"/>
    <p:sldId id="257" r:id="rId3"/>
    <p:sldId id="31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310" r:id="rId12"/>
    <p:sldId id="309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433" autoAdjust="0"/>
  </p:normalViewPr>
  <p:slideViewPr>
    <p:cSldViewPr>
      <p:cViewPr varScale="1">
        <p:scale>
          <a:sx n="37" d="100"/>
          <a:sy n="37" d="100"/>
        </p:scale>
        <p:origin x="54" y="14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7/19/2021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407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3733800"/>
            <a:ext cx="7391400" cy="22097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12342"/>
            <a:ext cx="7315200" cy="122664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4093162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630283"/>
            <a:ext cx="7315200" cy="123497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B5EBB6F0-FD0F-4765-9F5F-B76F17586EDC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914400" y="2602853"/>
            <a:ext cx="7315200" cy="123497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31639268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122074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476499"/>
            <a:ext cx="73152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3048000"/>
            <a:ext cx="7315200" cy="109438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7FDDB4F4-DA1D-452E-AE18-B7509245222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303763"/>
            <a:ext cx="73152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FCAEFE5E-C61D-4E3F-A6DF-6C0BBC0B941C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14400" y="4875264"/>
            <a:ext cx="7315200" cy="106833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</p:spTree>
    <p:extLst>
      <p:ext uri="{BB962C8B-B14F-4D97-AF65-F5344CB8AC3E}">
        <p14:creationId xmlns:p14="http://schemas.microsoft.com/office/powerpoint/2010/main" val="1556614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138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756642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2895600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4605202"/>
            <a:ext cx="7391400" cy="141459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3200400"/>
            <a:ext cx="7391400" cy="27432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95DD0C50-7F59-4B0C-9230-DDDCF08A08BF}"/>
              </a:ext>
            </a:extLst>
          </p:cNvPr>
          <p:cNvSpPr>
            <a:spLocks noGrp="1"/>
          </p:cNvSpPr>
          <p:nvPr>
            <p:ph type="tbl" sz="quarter" idx="14" hasCustomPrompt="1"/>
          </p:nvPr>
        </p:nvSpPr>
        <p:spPr>
          <a:xfrm>
            <a:off x="914400" y="1143000"/>
            <a:ext cx="7315200" cy="1828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</p:spTree>
    <p:extLst>
      <p:ext uri="{BB962C8B-B14F-4D97-AF65-F5344CB8AC3E}">
        <p14:creationId xmlns:p14="http://schemas.microsoft.com/office/powerpoint/2010/main" val="2435051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2B6B2511-37BC-4726-8C5F-37E59A8D82F9}"/>
              </a:ext>
            </a:extLst>
          </p:cNvPr>
          <p:cNvSpPr>
            <a:spLocks noGrp="1"/>
          </p:cNvSpPr>
          <p:nvPr>
            <p:ph type="tbl" sz="quarter" idx="13" hasCustomPrompt="1"/>
          </p:nvPr>
        </p:nvSpPr>
        <p:spPr>
          <a:xfrm>
            <a:off x="914400" y="1295400"/>
            <a:ext cx="7315200" cy="304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0661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_2-lineTit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740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463040"/>
            <a:ext cx="7391400" cy="4495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9648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743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347534"/>
            <a:ext cx="7391400" cy="149673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90" r:id="rId3"/>
    <p:sldLayoutId id="2147483689" r:id="rId4"/>
    <p:sldLayoutId id="2147483685" r:id="rId5"/>
    <p:sldLayoutId id="2147483679" r:id="rId6"/>
    <p:sldLayoutId id="2147483680" r:id="rId7"/>
    <p:sldLayoutId id="2147483683" r:id="rId8"/>
    <p:sldLayoutId id="2147483681" r:id="rId9"/>
    <p:sldLayoutId id="2147483686" r:id="rId10"/>
    <p:sldLayoutId id="2147483674" r:id="rId11"/>
    <p:sldLayoutId id="2147483676" r:id="rId12"/>
    <p:sldLayoutId id="2147483688" r:id="rId13"/>
    <p:sldLayoutId id="2147483687" r:id="rId14"/>
    <p:sldLayoutId id="2147483675" r:id="rId15"/>
    <p:sldLayoutId id="2147483684" r:id="rId16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</a:rPr>
              <a:t>Chapter 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Introduction</a:t>
            </a:r>
            <a:br>
              <a:rPr lang="en-US" dirty="0"/>
            </a:br>
            <a:r>
              <a:rPr lang="en-US" dirty="0"/>
              <a:t>to Python</a:t>
            </a:r>
            <a:br>
              <a:rPr lang="en-US" dirty="0"/>
            </a:br>
            <a:r>
              <a:rPr lang="en-US" dirty="0"/>
              <a:t>for data analysis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Murach's</a:t>
            </a:r>
            <a:r>
              <a:rPr lang="en-US" dirty="0"/>
              <a:t> Python for Data Analysis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2021,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CD99A-C53C-448B-A8FD-52ED79E8C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3D0E7-8339-49E5-971C-74A3B5CE7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programs that are installed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the Anaconda distribution</a:t>
            </a:r>
            <a:endParaRPr lang="en-US" dirty="0"/>
          </a:p>
        </p:txBody>
      </p:sp>
      <p:pic>
        <p:nvPicPr>
          <p:cNvPr id="7" name="Content Placeholder 6" descr="Refer to page 9 in textbook ">
            <a:extLst>
              <a:ext uri="{FF2B5EF4-FFF2-40B4-BE49-F238E27FC236}">
                <a16:creationId xmlns:a16="http://schemas.microsoft.com/office/drawing/2014/main" id="{6DC04693-B011-429F-A445-180A0B0D12D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22400" y="1371599"/>
            <a:ext cx="4064000" cy="427420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FF66B-4398-4928-AA84-ACBA04182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8DBD2-8F2A-47DB-BD68-BF91BB508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63CA6B-BC76-43C7-9C3E-0C3C39E23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4941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0C4CE-3CA7-41A1-AC89-78DF577DB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90"/>
            <a:ext cx="7315200" cy="369332"/>
          </a:xfrm>
        </p:spPr>
        <p:txBody>
          <a:bodyPr/>
          <a:lstStyle/>
          <a:p>
            <a:r>
              <a:rPr lang="en-US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Modules included with the Anaconda distribution</a:t>
            </a:r>
            <a:endParaRPr lang="en-US" dirty="0"/>
          </a:p>
        </p:txBody>
      </p:sp>
      <p:graphicFrame>
        <p:nvGraphicFramePr>
          <p:cNvPr id="10" name="Table Placeholder 9">
            <a:extLst>
              <a:ext uri="{FF2B5EF4-FFF2-40B4-BE49-F238E27FC236}">
                <a16:creationId xmlns:a16="http://schemas.microsoft.com/office/drawing/2014/main" id="{5DAE9BE8-3619-4508-B265-7851DD6C36E2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986504902"/>
              </p:ext>
            </p:extLst>
          </p:nvPr>
        </p:nvGraphicFramePr>
        <p:xfrm>
          <a:off x="914400" y="1143000"/>
          <a:ext cx="7029450" cy="3962400"/>
        </p:xfrm>
        <a:graphic>
          <a:graphicData uri="http://schemas.openxmlformats.org/drawingml/2006/table">
            <a:tbl>
              <a:tblPr firstRow="1"/>
              <a:tblGrid>
                <a:gridCol w="1428750">
                  <a:extLst>
                    <a:ext uri="{9D8B030D-6E8A-4147-A177-3AD203B41FA5}">
                      <a16:colId xmlns:a16="http://schemas.microsoft.com/office/drawing/2014/main" val="2725706857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3740416609"/>
                    </a:ext>
                  </a:extLst>
                </a:gridCol>
                <a:gridCol w="3600450">
                  <a:extLst>
                    <a:ext uri="{9D8B030D-6E8A-4147-A177-3AD203B41FA5}">
                      <a16:colId xmlns:a16="http://schemas.microsoft.com/office/drawing/2014/main" val="41761582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Module</a:t>
                      </a: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7625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Abbreviation</a:t>
                      </a: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7625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Provides methods for</a:t>
                      </a: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200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118745" indent="0"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pandas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18745" indent="0"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pd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 </a:t>
                      </a: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18745" indent="0"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Data analysis and visualization</a:t>
                      </a: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0043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118745" indent="0"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numpy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18745" indent="0"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np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18745" indent="0"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Numerical computing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1146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118745" indent="0"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seaborn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18745" indent="0"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sns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18745" indent="0"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Data visualization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77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118745" indent="0"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datetime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18745" indent="0"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dt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18745" indent="0"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Working with datetime objects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0268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118745" indent="0"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urllib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18745" indent="0"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900" b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18745" indent="0"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Getting files from the web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8567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118745" indent="0"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zipfile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18745" indent="0"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900" b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18745" indent="0"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Working with zip files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975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118745" indent="0"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sqlite3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18745" indent="0"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900" b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18745" indent="0"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Working with a SQLite database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03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118745" indent="0"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json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18745" indent="0"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900" b="1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18745" indent="0"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Working with JSON data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866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118745" indent="0"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sklearn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18745" indent="0"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900" b="1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18745" indent="0"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Regression analysis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5301102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079D5-AA71-4F32-A04F-EADC24C61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74EA-B939-4E4C-BBD4-1566E3028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82CAA-1E76-4D3A-90D6-D86A23F83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202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5060B-D95F-4C44-891D-AD5753EC9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modules you need to install for this book</a:t>
            </a:r>
            <a:endParaRPr lang="en-US" dirty="0"/>
          </a:p>
        </p:txBody>
      </p:sp>
      <p:graphicFrame>
        <p:nvGraphicFramePr>
          <p:cNvPr id="8" name="Table Placeholder 7">
            <a:extLst>
              <a:ext uri="{FF2B5EF4-FFF2-40B4-BE49-F238E27FC236}">
                <a16:creationId xmlns:a16="http://schemas.microsoft.com/office/drawing/2014/main" id="{E282C070-F3EA-44BA-B3E4-6F7FF0D0EA02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3855315030"/>
              </p:ext>
            </p:extLst>
          </p:nvPr>
        </p:nvGraphicFramePr>
        <p:xfrm>
          <a:off x="1295400" y="1097280"/>
          <a:ext cx="6229350" cy="1188720"/>
        </p:xfrm>
        <a:graphic>
          <a:graphicData uri="http://schemas.openxmlformats.org/drawingml/2006/table">
            <a:tbl>
              <a:tblPr firstRow="1"/>
              <a:tblGrid>
                <a:gridCol w="1543050">
                  <a:extLst>
                    <a:ext uri="{9D8B030D-6E8A-4147-A177-3AD203B41FA5}">
                      <a16:colId xmlns:a16="http://schemas.microsoft.com/office/drawing/2014/main" val="39401955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480896492"/>
                    </a:ext>
                  </a:extLst>
                </a:gridCol>
                <a:gridCol w="3143250">
                  <a:extLst>
                    <a:ext uri="{9D8B030D-6E8A-4147-A177-3AD203B41FA5}">
                      <a16:colId xmlns:a16="http://schemas.microsoft.com/office/drawing/2014/main" val="9120652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Module</a:t>
                      </a: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7625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Chapter</a:t>
                      </a: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7625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Provides methods for</a:t>
                      </a:r>
                    </a:p>
                  </a:txBody>
                  <a:tcPr marL="68580" marR="6858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340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pyreadstat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7625" indent="0"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1600" b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5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7625" indent="0"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Reading Stata files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38536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geopandas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7625" indent="0"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12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7625" indent="0"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Plotting geographic data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279281"/>
                  </a:ext>
                </a:extLst>
              </a:tr>
            </a:tbl>
          </a:graphicData>
        </a:graphic>
      </p:graphicFrame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D628BC8-1176-4994-A10D-A8667D1CE1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590800"/>
            <a:ext cx="7391400" cy="3352800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ways to install a module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the </a:t>
            </a:r>
            <a:r>
              <a:rPr lang="en-US" sz="2000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 from the Anaconda prompt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install pandas --yes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 the </a:t>
            </a:r>
            <a:r>
              <a:rPr lang="en-US" sz="2000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 with a different channel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install –-channel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-forge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pyreadstat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--yes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A1730-CF89-4EFE-A80E-ED61B45FF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EBDF0-7F85-46BA-9810-14A0DBB23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A9E45-E64C-4B56-A6EC-B4C888084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981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BF3DB-B4C5-4A83-85AB-5351B3C3B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import modules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091D8-A7CF-42D4-A548-A7CFF3C3F3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import one module into the namespace specified by the as clause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pandas as pd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import one submodule from a module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urllib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import request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D034E-5520-4F3C-971B-02DD5DFDE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27594-25CF-404D-9A92-9D19F375B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E0BFA-C358-4389-9D65-48F87CD52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302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4688F-2370-4578-BAC0-42C80CAF4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call methods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0A928-4E63-47F3-ABFF-3218063528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call a method in a module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 pandas as </a:t>
            </a:r>
            <a:r>
              <a:rPr lang="en-US" sz="12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</a:t>
            </a:r>
            <a:endParaRPr lang="en-US" sz="12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polls_url</a:t>
            </a:r>
            <a: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\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'http://projects.fivethirtyeight.com/.../president_general_polls_2016.csv'</a:t>
            </a:r>
            <a:b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 = 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pd.read_csv</a:t>
            </a:r>
            <a:r>
              <a:rPr lang="en-US" sz="12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poll_url</a:t>
            </a:r>
            <a:r>
              <a:rPr lang="en-US" sz="12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2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call a method from a </a:t>
            </a:r>
            <a:r>
              <a:rPr lang="en-US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2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</a:t>
            </a:r>
            <a:r>
              <a:rPr lang="en-US" sz="1200" b="1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.sort_values</a:t>
            </a:r>
            <a: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12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startdate</a:t>
            </a:r>
            <a:r>
              <a:rPr lang="en-US" sz="12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51698-0C42-44A6-9D37-E3A731D2F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60D24-3F8C-45B7-A195-2625196B8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3EE32-A724-4A04-A602-52276ADD4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538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8E530-5852-471E-965F-EAB8D26CD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chain methods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CF64C-583B-4278-AE0B-393276E4FD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chain the </a:t>
            </a:r>
            <a:r>
              <a:rPr lang="en-US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sort_values</a:t>
            </a: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and head() methods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.sort_values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startdate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</a:t>
            </a:r>
            <a:r>
              <a:rPr lang="en-US" sz="16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.head()</a:t>
            </a:r>
            <a:endParaRPr lang="en-US" sz="16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chain the query() and plot() methods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.query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('state != "U.S."') \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.plot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(x='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startdate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y=['Clinton_pct','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Trump_pct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7313D-4DBB-47E0-81AC-55EC9A552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BCAE9-979C-4080-917D-8958FFCD3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3588E-44DC-4907-88EE-57E0788EF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397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6E699-BF04-4067-B635-B7325C047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call a method with positional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keyword parameters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747AB-FB50-4085-ADA9-510F19934A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95400"/>
            <a:ext cx="7391400" cy="46482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signature for the </a:t>
            </a:r>
            <a:r>
              <a:rPr lang="en-US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sort_values</a:t>
            </a: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sort_values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(by, axis=0, ascending=True,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=False,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kind='quicksort',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na_position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='last')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sort_values</a:t>
            </a: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 with positional </a:t>
            </a:r>
            <a:b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keyword parameters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polls.sort_values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startdate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ascending=False,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=True)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58532-5D88-426F-9C1F-CF04C96AE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9203F-AF09-4F69-B6EC-9ECC97C32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199F9-76ED-4AC4-B0C0-F79F7791E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2071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256D7-A836-4ECA-9536-BF58B0B65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for coding lists, slices, tuples,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dictionary objects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03175-79B1-4FD3-A70B-33C3C196CE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95400"/>
            <a:ext cx="7391400" cy="46482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list is a sequence of items within brackets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[item1,item2,...]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tuple is coded like a list but in parentheses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(item1,item2,...)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dictionary is a sequence of key/value pairs </a:t>
            </a:r>
            <a:b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within braces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{key1:value1, key2:value2, ...}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slice sets the start and stop values </a:t>
            </a:r>
            <a:b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an optional step value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start:stop:step</a:t>
            </a:r>
            <a:endParaRPr lang="en-US" sz="16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8CE2A-947F-4804-8975-6F2B9D370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0E1CE-9930-4CAA-B7C6-C5913168B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99F25-CF01-4883-A18D-208887DD8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027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D7714-C389-487B-8A8B-D18BA5266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lists, slices, tuples,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dictionary objects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133C8-E1EF-4F8D-94F3-5462C97409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95400"/>
            <a:ext cx="7543800" cy="46482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list used as a keyword parameter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polls.drop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(columns=</a:t>
            </a:r>
            <a:r>
              <a:rPr lang="en-US" sz="16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['cycle','branch','matchup','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forecastdate</a:t>
            </a:r>
            <a:r>
              <a:rPr lang="en-US" sz="16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=True)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tuple used as a keyword parameter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polls.plot.line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xlim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6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('2016-06','2016-11')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dictionary used as a keyword parameter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polls.rename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(columns=</a:t>
            </a:r>
            <a:r>
              <a:rPr lang="en-US" sz="16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{'adjpoll_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clinton</a:t>
            </a:r>
            <a:r>
              <a:rPr lang="en-US" sz="16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':'Clinton',</a:t>
            </a:r>
            <a:endParaRPr lang="en-US" sz="16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sz="16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600" b="1" dirty="0" err="1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adjpoll_trump':'Trump</a:t>
            </a:r>
            <a:r>
              <a:rPr lang="en-US" sz="16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'}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slices used in a loc[ ] accessor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polls.loc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16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0:100:10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'state':'grade'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EB587-4441-4541-B485-CAD349C07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F2A8B-F6C2-4FCB-983B-4874604DF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C409A-4DDB-437D-BDA6-86EB9270E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471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E525C-C1ED-46CC-8D9E-D1EF63016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code a list comprehension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3F2C7F-26A0-4EDB-A2BC-57B77BBE35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[expression for member in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iterable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list comprehension used to provide the list </a:t>
            </a:r>
            <a:b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 keyword parameter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xticks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[x for x in range(1900,1920,2)]</a:t>
            </a:r>
            <a:endParaRPr lang="en-US" sz="1600" b="1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resulting list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[1900, 1902, 1904, 1906, 1908, 1910, 1912, 1914, 1916, 1918]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DB7BC-739F-433E-BEA4-CC30FFD3A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28982-079B-4174-ABC2-AE80D146E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EFDBF-F86C-4914-AA90-89FF4C37A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818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CEC24-221D-41A5-9F2C-34B4AFE9B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15434"/>
            <a:ext cx="7315200" cy="369332"/>
          </a:xfrm>
        </p:spPr>
        <p:txBody>
          <a:bodyPr/>
          <a:lstStyle/>
          <a:p>
            <a:r>
              <a:rPr lang="en-US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CEBCB-2D70-4256-80C9-C3BF63530D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  <a:endParaRPr lang="en-US" b="1" dirty="0">
              <a:effectLst/>
              <a:latin typeface="Montserrat Medium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2286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Write Python statements that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743200" algn="l"/>
                <a:tab pos="41148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 a module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743200" algn="l"/>
                <a:tab pos="41148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call and chain methods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743200" algn="l"/>
                <a:tab pos="41148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slices, lists, tuples, dictionaries, and list comprehensions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286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2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JupyterLab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to 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743200" algn="l"/>
                <a:tab pos="41148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open an existing Notebook or to start a new Notebook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743200" algn="l"/>
                <a:tab pos="41148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edit and run the cells of a Notebook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2743200" algn="l"/>
                <a:tab pos="4114800" algn="l"/>
              </a:tabLs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create and modify the headings in a Notebook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286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JupyterLab’s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Tab completion and tooltip features.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286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 startAt="3"/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JupyterLab’s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Magic Commands to time statements and display the current variables.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3442A-9BA3-4585-BAD4-B3BBDD2A1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33D4F-52DE-4B2B-81F1-E83EB7DE6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C74E6-4824-4741-9570-650866EA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388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8DF5F-E08E-43F0-9999-C845FA2DC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ways to continue a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F6336-5FD4-462D-88FB-E9079CDEBB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implicit continuation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polls.sort_values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['state','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startdate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ascending=False,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=True)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explicit continuation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polls.sort_values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(['state','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startdate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'], \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ascending=False, \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16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inplace</a:t>
            </a: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=True)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C03A4-2791-4004-9023-272A250C3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C9055-B52D-440E-B261-10242B664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F0070-A887-4467-B4F5-A1A2DA6D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9945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4635A-8E98-4BB1-B876-D45B8BE7B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 Notebook in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JupyterLab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the File Browser open </a:t>
            </a:r>
            <a:endParaRPr lang="en-US" dirty="0"/>
          </a:p>
        </p:txBody>
      </p:sp>
      <p:pic>
        <p:nvPicPr>
          <p:cNvPr id="7" name="Content Placeholder 6" descr="Refer to page 17 in textbook ">
            <a:extLst>
              <a:ext uri="{FF2B5EF4-FFF2-40B4-BE49-F238E27FC236}">
                <a16:creationId xmlns:a16="http://schemas.microsoft.com/office/drawing/2014/main" id="{CA6C2A55-8064-4B55-BD50-C0E64FF82DA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399" y="1371600"/>
            <a:ext cx="7315199" cy="232518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B88FD-3DF8-4FD9-98D0-91931A68E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456E7-08C8-414A-9926-EC219DCF9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5C731-18B5-44B9-B378-A04898CBE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45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9495E-5496-4B5E-928B-10AF52E16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Notebooks in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JupyterLab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the File Browser closed</a:t>
            </a:r>
            <a:endParaRPr lang="en-US" dirty="0"/>
          </a:p>
        </p:txBody>
      </p:sp>
      <p:pic>
        <p:nvPicPr>
          <p:cNvPr id="7" name="Content Placeholder 6" descr="Refer to page 17 in textbook ">
            <a:extLst>
              <a:ext uri="{FF2B5EF4-FFF2-40B4-BE49-F238E27FC236}">
                <a16:creationId xmlns:a16="http://schemas.microsoft.com/office/drawing/2014/main" id="{8BCED29D-22E8-4E31-B194-9DC9536D5CC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343987"/>
            <a:ext cx="7315200" cy="232509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31FB3-CEDA-4603-AE9C-66AAFCE36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53941-90F9-4C04-BB10-142AF9307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9A0B0-58DD-4BD4-912E-D8A3E2C8A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579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42F49-7751-456F-B7CB-F251F889F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start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JupyterLab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E7852-29C3-4E6A-AEB0-23D87ED5FD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the Start menu to start the Anaconda Navigator, and then launch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JupyterLab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</a:p>
          <a:p>
            <a:pPr marL="0" marR="0">
              <a:spcBef>
                <a:spcPts val="12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work with Notebooks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open or close the File Browser, click the File Browser icon in the upper left corner.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open a Notebook, browse to the file you want to open and double-click on it.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start a new Notebook, select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File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New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Launcher to open a Launcher tab. Then, click the Python 3 icon.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save, close, or rename a Notebook, use the File menu. To save the active Notebook, click on the Save icon in the toolbar for the tab.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restore a Notebook to the last checkpoint, select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File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Revert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Notebook to Checkpoint.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F89CF-701C-41FD-81E0-364B933BA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F6368-52AB-45DC-936A-F2A850A0C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84A78-494D-4DCC-9EAD-4DBFE78A4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655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D437F-E5AC-48B5-947A-296A6602B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cell and its output when the cell is run</a:t>
            </a:r>
            <a:endParaRPr lang="en-US" dirty="0"/>
          </a:p>
        </p:txBody>
      </p:sp>
      <p:pic>
        <p:nvPicPr>
          <p:cNvPr id="7" name="Content Placeholder 6" descr="Refer to page 19 in textbook ">
            <a:extLst>
              <a:ext uri="{FF2B5EF4-FFF2-40B4-BE49-F238E27FC236}">
                <a16:creationId xmlns:a16="http://schemas.microsoft.com/office/drawing/2014/main" id="{601391D1-897C-4847-9B4B-743E199A427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43000"/>
            <a:ext cx="7315200" cy="387825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7EB43-CB7E-48EB-8521-45AB3028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8B52A-ED24-482F-B56A-8F68EA01A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628DF-2089-4F9D-8879-BDE134D3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9249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E71A4-1980-4BCA-A7A8-A0FB84D98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select one or more cells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BFFB3-C0E1-4EA2-AD25-8EB1847B01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select one cell, position the pointer in the left margin of the cell so it becomes a crosshair, and then click so a blue line is displayed.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select more than one cell, select the first cell, hold down the Shift key, and select the last cell.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copy, delete, merge,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 move the selected cells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the buttons in the toolbar or the items in the Edit or shortcut menu.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add a cell after the current cell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the + button in the toolbar.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8DAC2-A5BD-4444-9C98-89FFD8459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CC4D4-A807-423F-89F6-FB86BC2DD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C70FA-79E2-429D-96CD-FFF648CF4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5243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BB68F-B3C3-49D5-84A6-4CC5AA1BB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run the code in one cell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F213F-1C37-4C73-AD12-7FEBB9315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Press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Shift+Enter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or click the Run button in the toolbar.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run the code in selected cells or all cells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the Run button in the toolbar or the items in the Run menu.</a:t>
            </a:r>
          </a:p>
          <a:p>
            <a:pPr marL="0" marR="0"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interrupt, restart, or shutdown the kernel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the items in the Kernel menu.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D6CA7-8442-4E42-9D82-275363422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817E0-59DA-436C-9DFA-7D4A79073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2145D-E59F-40A3-85DB-EE604A765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9837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2C21C-3F57-4A85-869B-F0C4CFDD9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Tab completion feature is activated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you press the Tab key</a:t>
            </a:r>
            <a:endParaRPr lang="en-US" dirty="0"/>
          </a:p>
        </p:txBody>
      </p:sp>
      <p:pic>
        <p:nvPicPr>
          <p:cNvPr id="7" name="Content Placeholder 6" descr="Refer to page 21 in textbook ">
            <a:extLst>
              <a:ext uri="{FF2B5EF4-FFF2-40B4-BE49-F238E27FC236}">
                <a16:creationId xmlns:a16="http://schemas.microsoft.com/office/drawing/2014/main" id="{657B7EE4-C541-4CB4-846D-7A2BCF647DC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39800" y="1447800"/>
            <a:ext cx="7289800" cy="89660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12A1F-4228-49B5-BA90-1ADB24C1D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D6E55-DE3B-4F08-B4C4-4B2E754E1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9FC11-7693-422D-8E6F-ED16BC69E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0838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961E0-3596-4F77-87ED-12DF55AE9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tooltip feature is activated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when you press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Shift+Tab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key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7279C-5654-45E7-9535-DEB85D51670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371600"/>
            <a:ext cx="7391400" cy="4572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start of the tooltip for the </a:t>
            </a:r>
            <a:r>
              <a:rPr lang="en-US" sz="2000" b="1" spc="-10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sort_values</a:t>
            </a: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</a:p>
          <a:p>
            <a:endParaRPr lang="en-US" dirty="0"/>
          </a:p>
        </p:txBody>
      </p:sp>
      <p:pic>
        <p:nvPicPr>
          <p:cNvPr id="8" name="Content Placeholder 7" descr="Refer to page 21 in textbook ">
            <a:extLst>
              <a:ext uri="{FF2B5EF4-FFF2-40B4-BE49-F238E27FC236}">
                <a16:creationId xmlns:a16="http://schemas.microsoft.com/office/drawing/2014/main" id="{69DDA77F-4FEA-4CD5-8305-6571B54D1A2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6374" y="1828800"/>
            <a:ext cx="6875362" cy="25146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AA4D3-ED1B-4129-BD80-805FB0F59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5BF0C-9A8D-46F0-84F6-3ADB2D895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AE5A3-DA05-4F90-86F5-932FB6F1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9966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4017-2640-496A-9C7A-6F297545E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tooltip feature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36740-71FE-4AA1-BEE7-3882C5099FC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766042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More of the tooltip after scrolling down </a:t>
            </a:r>
            <a:b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the start of the parameters</a:t>
            </a:r>
          </a:p>
          <a:p>
            <a:endParaRPr lang="en-US" dirty="0"/>
          </a:p>
        </p:txBody>
      </p:sp>
      <p:pic>
        <p:nvPicPr>
          <p:cNvPr id="8" name="Content Placeholder 7" descr="Refer to page 21 in textbook ">
            <a:extLst>
              <a:ext uri="{FF2B5EF4-FFF2-40B4-BE49-F238E27FC236}">
                <a16:creationId xmlns:a16="http://schemas.microsoft.com/office/drawing/2014/main" id="{32293AA8-C94E-4B77-BA31-8AD1CE2B867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40247" y="1828800"/>
            <a:ext cx="6663506" cy="2426418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F13F9F-10D3-48DD-857D-D008C5EA6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8F54D-5FC5-4331-BC4A-85F8B32DD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D50A13-FF22-40EF-AB25-FE8B13484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668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8E674-2C5D-4FA8-87DD-7DD51F49E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4ED0F-D44A-4A92-BA3D-7BEE5CF5F5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0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  <a:endParaRPr lang="en-US" sz="2000" b="1" dirty="0">
              <a:effectLst/>
              <a:latin typeface="Montserrat Medium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2286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data analysis and data visualization.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286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List the five phases of data analysis and visualization.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286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Pandas and Seaborn modules that are in the Anaconda distribution.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2860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runtime errors and syntax errors.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E8813-A9F2-447C-A8A0-F6DEDBAE3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BB1E9-5AC4-4B05-9225-A1B06AD74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89E97-1389-44F4-A0BC-29747B42F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9429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AB893-33A4-416F-8976-96A8DAD6C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syntax error in a Notebook</a:t>
            </a:r>
            <a:endParaRPr lang="en-US" dirty="0"/>
          </a:p>
        </p:txBody>
      </p:sp>
      <p:pic>
        <p:nvPicPr>
          <p:cNvPr id="7" name="Content Placeholder 6" descr="Refer to page 23 in textbook ">
            <a:extLst>
              <a:ext uri="{FF2B5EF4-FFF2-40B4-BE49-F238E27FC236}">
                <a16:creationId xmlns:a16="http://schemas.microsoft.com/office/drawing/2014/main" id="{D1B2EE4A-C3B0-4B62-917B-E67E19EF138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39800" y="1143000"/>
            <a:ext cx="7289800" cy="126470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C5028-2CBD-4A48-940B-2761B0EA1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D6F50-0A43-408E-AD8D-7FEDAC3F8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60E77-B163-4B8F-ADA0-E63136C68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2945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646B9-811E-447C-BB03-0B28270B0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runtime error in a Notebook</a:t>
            </a:r>
            <a:endParaRPr lang="en-US" dirty="0"/>
          </a:p>
        </p:txBody>
      </p:sp>
      <p:pic>
        <p:nvPicPr>
          <p:cNvPr id="7" name="Content Placeholder 6" descr="Refer to page 23 in textbook ">
            <a:extLst>
              <a:ext uri="{FF2B5EF4-FFF2-40B4-BE49-F238E27FC236}">
                <a16:creationId xmlns:a16="http://schemas.microsoft.com/office/drawing/2014/main" id="{96903729-49E8-4E74-A762-314A45A00D2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27100" y="1060498"/>
            <a:ext cx="6403964" cy="4883102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133FB-1C85-47EE-9D20-814A33617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666D1-AC32-4773-BAB6-6F19E2842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BC911-B496-4C3D-8898-CC20261E1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3519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1EB22-E62A-4DD4-9517-916E09221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Notebook with headings</a:t>
            </a:r>
            <a:endParaRPr lang="en-US" dirty="0"/>
          </a:p>
        </p:txBody>
      </p:sp>
      <p:pic>
        <p:nvPicPr>
          <p:cNvPr id="9" name="Content Placeholder 8" descr="Refer to page 25 in textbook ">
            <a:extLst>
              <a:ext uri="{FF2B5EF4-FFF2-40B4-BE49-F238E27FC236}">
                <a16:creationId xmlns:a16="http://schemas.microsoft.com/office/drawing/2014/main" id="{75FBC3CE-58A8-4D3A-9859-1063F3C94CF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1" y="1091681"/>
            <a:ext cx="7315200" cy="2313709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061671-D7E3-496D-B61F-18AF6A940F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Markdown language for the headings</a:t>
            </a:r>
          </a:p>
          <a:p>
            <a:endParaRPr lang="en-US" dirty="0"/>
          </a:p>
        </p:txBody>
      </p:sp>
      <p:pic>
        <p:nvPicPr>
          <p:cNvPr id="10" name="Content Placeholder 9" descr="Refer to page 25 in textbook ">
            <a:extLst>
              <a:ext uri="{FF2B5EF4-FFF2-40B4-BE49-F238E27FC236}">
                <a16:creationId xmlns:a16="http://schemas.microsoft.com/office/drawing/2014/main" id="{DDCB2D78-F973-4F90-8617-4AB90EF27FDA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914400" y="4272876"/>
            <a:ext cx="7315200" cy="1080892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45F1266-784D-4FA2-9F93-FCCDF83D0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36F6F63-FF65-4D10-99E2-C076BE3A7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B0904B6-75DC-4557-B4F2-A6495F637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8637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918A2-84DF-43ED-AD43-09E7499DD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a heading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 using Markdown language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F572D-0820-4AF7-B7DB-E2CDE7CB0A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95400"/>
            <a:ext cx="7391400" cy="4648200"/>
          </a:xfrm>
        </p:spPr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 the cursor in a new cell, change the drop-down list from Code to Markdown.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Type the text for a heading into the cell preceded by from one to five # signs. The number of signs determines the level of the heading.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Run the cell to convert the Markdown language to the heading.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modify a heading in a Notebook cell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Double-click in the cell to display the Markdown language, modify it, and run the cell.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A6EFB-8D04-4F92-8429-AEDF94383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40E074-E68D-4455-999F-33D8E3B28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7C41B-16B1-44B7-B1AA-4CC7D3CDB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5650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53863-BC36-4FD2-925F-43BFC2303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search for the Pandas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sort_values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  <a:endParaRPr lang="en-US" dirty="0"/>
          </a:p>
        </p:txBody>
      </p:sp>
      <p:pic>
        <p:nvPicPr>
          <p:cNvPr id="7" name="Content Placeholder 6" descr="Refer to page 27 in textbook ">
            <a:extLst>
              <a:ext uri="{FF2B5EF4-FFF2-40B4-BE49-F238E27FC236}">
                <a16:creationId xmlns:a16="http://schemas.microsoft.com/office/drawing/2014/main" id="{9DED40C3-4D17-4F5B-8339-A5FD76AFBC7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01699" y="1143000"/>
            <a:ext cx="7325833" cy="29718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F542A-407B-4185-8FC5-41622863E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199D9-12AE-4115-9CE3-0736CAD22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83925-9FEC-4AD8-A326-60E07BB43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99543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A322D-8C21-4A18-88F2-190D3AE4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JupyterLab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Help menu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a page in the Pandas reference</a:t>
            </a:r>
            <a:endParaRPr lang="en-US" dirty="0"/>
          </a:p>
        </p:txBody>
      </p:sp>
      <p:pic>
        <p:nvPicPr>
          <p:cNvPr id="7" name="Content Placeholder 6" descr="Refer to page 27 in textbook ">
            <a:extLst>
              <a:ext uri="{FF2B5EF4-FFF2-40B4-BE49-F238E27FC236}">
                <a16:creationId xmlns:a16="http://schemas.microsoft.com/office/drawing/2014/main" id="{8CE17652-DF26-4892-B249-DA361D5536B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39800" y="1371600"/>
            <a:ext cx="6375400" cy="4379249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4904C-6553-4A60-A11D-88F736197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91F35-B24E-4DCF-96A6-85563D1B8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AAB7A-E93F-4B97-86A4-316634D7B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6427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BE900-A094-4707-BF77-7EFDA3819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JupyterLab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with two Notebooks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 horizontally split screen</a:t>
            </a:r>
            <a:endParaRPr lang="en-US" dirty="0"/>
          </a:p>
        </p:txBody>
      </p:sp>
      <p:pic>
        <p:nvPicPr>
          <p:cNvPr id="7" name="Content Placeholder 6" descr="Refer to page 29 in textbook ">
            <a:extLst>
              <a:ext uri="{FF2B5EF4-FFF2-40B4-BE49-F238E27FC236}">
                <a16:creationId xmlns:a16="http://schemas.microsoft.com/office/drawing/2014/main" id="{8DC529F5-1999-40FA-A441-466F07F2EDA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27100" y="1295400"/>
            <a:ext cx="7315200" cy="405413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7F225-0057-496F-AACB-518CE28F1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C149C-D6C4-40E7-A74A-04453CAC6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2A7A5-8277-4331-A312-D46EACF01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0966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D6656-8CDA-4EB2-8D7F-D7D76894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split the screen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3F00C-8230-4B8C-8D08-2001481F75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split the screen vertically between two open Notebooks, drag the second tab down and to the right and drop it.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split the screen horizontally between two open Notebooks, drag the second tab down and drop it.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restore the screen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Drag the tab of the bottom or right Notebook until it’s next to the tab of the other Notebook and drop it.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you have trouble restoring the screen by dragging the split tab, you can close one of the Notebooks and then reopen it.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572D0-C0C4-4B43-8A49-712648988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76367-2041-4F1D-81FB-88234D54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61246-FE7E-4C4F-BC8F-715072A1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80552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B3A08-B6EF-44AA-821F-AC23F4C4A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Four of the most useful Magic Commands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D461F-8EA0-4A5A-ACBD-ADB69F7B1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32C44-370E-452A-831D-B34D77B07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CEDC0-6F9D-4D96-8806-334CAA4D1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9" name="Table Placeholder 8">
            <a:extLst>
              <a:ext uri="{FF2B5EF4-FFF2-40B4-BE49-F238E27FC236}">
                <a16:creationId xmlns:a16="http://schemas.microsoft.com/office/drawing/2014/main" id="{896E0842-2740-4F6E-BE83-5A9B4C17ECEB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178060893"/>
              </p:ext>
            </p:extLst>
          </p:nvPr>
        </p:nvGraphicFramePr>
        <p:xfrm>
          <a:off x="915202" y="1143000"/>
          <a:ext cx="6760029" cy="3178630"/>
        </p:xfrm>
        <a:graphic>
          <a:graphicData uri="http://schemas.openxmlformats.org/drawingml/2006/table">
            <a:tbl>
              <a:tblPr firstRow="1"/>
              <a:tblGrid>
                <a:gridCol w="1687286">
                  <a:extLst>
                    <a:ext uri="{9D8B030D-6E8A-4147-A177-3AD203B41FA5}">
                      <a16:colId xmlns:a16="http://schemas.microsoft.com/office/drawing/2014/main" val="1574508277"/>
                    </a:ext>
                  </a:extLst>
                </a:gridCol>
                <a:gridCol w="5072743">
                  <a:extLst>
                    <a:ext uri="{9D8B030D-6E8A-4147-A177-3AD203B41FA5}">
                      <a16:colId xmlns:a16="http://schemas.microsoft.com/office/drawing/2014/main" val="1227308027"/>
                    </a:ext>
                  </a:extLst>
                </a:gridCol>
              </a:tblGrid>
              <a:tr h="377371">
                <a:tc>
                  <a:txBody>
                    <a:bodyPr/>
                    <a:lstStyle/>
                    <a:p>
                      <a:pPr marL="0" marR="118745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Command</a:t>
                      </a:r>
                      <a:endParaRPr lang="en-US" sz="2000" b="1" dirty="0">
                        <a:solidFill>
                          <a:srgbClr val="FFFFFF"/>
                        </a:solidFill>
                        <a:effectLst/>
                        <a:latin typeface="Montserrat Medium" panose="000006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152" marR="73152" marT="43543" marB="435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18745" indent="0">
                        <a:spcBef>
                          <a:spcPts val="300"/>
                        </a:spcBef>
                        <a:spcAft>
                          <a:spcPts val="6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2000" b="1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2000" b="1" dirty="0">
                        <a:solidFill>
                          <a:srgbClr val="FFFFFF"/>
                        </a:solidFill>
                        <a:effectLst/>
                        <a:latin typeface="Montserrat Medium" panose="00000600000000000000" pitchFamily="2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3152" marR="73152" marT="43543" marB="435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D87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1117778"/>
                  </a:ext>
                </a:extLst>
              </a:tr>
              <a:tr h="667657">
                <a:tc>
                  <a:txBody>
                    <a:bodyPr/>
                    <a:lstStyle/>
                    <a:p>
                      <a:pPr marL="0" marR="118745" indent="0"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%time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 marT="43543" marB="435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18745" indent="0"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Displays the time that it takes for a statement to run.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 marT="43543" marB="435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6908669"/>
                  </a:ext>
                </a:extLst>
              </a:tr>
              <a:tr h="667657">
                <a:tc>
                  <a:txBody>
                    <a:bodyPr/>
                    <a:lstStyle/>
                    <a:p>
                      <a:pPr marL="0" marR="118745" indent="0"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%%time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 marT="43543" marB="435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18745" indent="0"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Displays the time that it takes for all the statements in a cell to run.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 marT="43543" marB="435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60977"/>
                  </a:ext>
                </a:extLst>
              </a:tr>
              <a:tr h="667657">
                <a:tc>
                  <a:txBody>
                    <a:bodyPr/>
                    <a:lstStyle/>
                    <a:p>
                      <a:pPr marL="0" marR="118745" indent="0"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%</a:t>
                      </a:r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whos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 marT="43543" marB="435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18745" indent="0"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Displays the variables that are in the namespace along with their data types.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 marT="43543" marB="435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965051"/>
                  </a:ext>
                </a:extLst>
              </a:tr>
              <a:tr h="667657">
                <a:tc>
                  <a:txBody>
                    <a:bodyPr/>
                    <a:lstStyle/>
                    <a:p>
                      <a:pPr marL="0" marR="118745" indent="0"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ea typeface="Times New Roman" panose="02020603050405020304" pitchFamily="18" charset="0"/>
                        </a:rPr>
                        <a:t>%magic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 marT="43543" marB="435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18745" indent="0">
                        <a:spcBef>
                          <a:spcPts val="0"/>
                        </a:spcBef>
                        <a:spcAft>
                          <a:spcPts val="300"/>
                        </a:spcAft>
                        <a:tabLst>
                          <a:tab pos="914400" algn="l"/>
                          <a:tab pos="2057400" algn="l"/>
                          <a:tab pos="457200" algn="l"/>
                        </a:tabLst>
                      </a:pPr>
                      <a:r>
                        <a:rPr lang="en-US" sz="2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Displays a reference for all of the Magic commands.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73152" marR="73152" marT="43543" marB="4354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EC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364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48338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8D165-5711-4B28-8735-61CC27ADB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the %time command works</a:t>
            </a:r>
            <a:endParaRPr lang="en-US" dirty="0"/>
          </a:p>
        </p:txBody>
      </p:sp>
      <p:pic>
        <p:nvPicPr>
          <p:cNvPr id="13" name="Content Placeholder 12" descr="Refer to page 31 in textbook ">
            <a:extLst>
              <a:ext uri="{FF2B5EF4-FFF2-40B4-BE49-F238E27FC236}">
                <a16:creationId xmlns:a16="http://schemas.microsoft.com/office/drawing/2014/main" id="{07F37BB0-42AC-4B32-AECA-B53FE4DAB28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21321"/>
            <a:ext cx="7301978" cy="953957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85BE3E-8E2A-46D4-BA4F-6DC45F4A31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25500" y="2255863"/>
            <a:ext cx="7315200" cy="457200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the %%time command works</a:t>
            </a:r>
          </a:p>
        </p:txBody>
      </p:sp>
      <p:pic>
        <p:nvPicPr>
          <p:cNvPr id="14" name="Content Placeholder 13" descr="Refer to page 31 in textbook ">
            <a:extLst>
              <a:ext uri="{FF2B5EF4-FFF2-40B4-BE49-F238E27FC236}">
                <a16:creationId xmlns:a16="http://schemas.microsoft.com/office/drawing/2014/main" id="{DC8AC01C-F6ED-41C4-9BE4-0395F97CD7C0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914400" y="2797369"/>
            <a:ext cx="7301978" cy="96428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67C08F-96EA-49DC-96BF-20B20FB3B5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5500" y="3970363"/>
            <a:ext cx="7315200" cy="457200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the %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whos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command works</a:t>
            </a:r>
          </a:p>
          <a:p>
            <a:endParaRPr lang="en-US" dirty="0"/>
          </a:p>
        </p:txBody>
      </p:sp>
      <p:pic>
        <p:nvPicPr>
          <p:cNvPr id="15" name="Content Placeholder 14" descr="Refer to page 31 in textbook ">
            <a:extLst>
              <a:ext uri="{FF2B5EF4-FFF2-40B4-BE49-F238E27FC236}">
                <a16:creationId xmlns:a16="http://schemas.microsoft.com/office/drawing/2014/main" id="{2C8CCBB1-D452-4DF0-AA39-7925287FC879}"/>
              </a:ext>
            </a:extLst>
          </p:cNvPr>
          <p:cNvPicPr>
            <a:picLocks noGrp="1" noChangeAspect="1"/>
          </p:cNvPicPr>
          <p:nvPr>
            <p:ph sz="quarter" idx="17"/>
          </p:nvPr>
        </p:nvPicPr>
        <p:blipFill>
          <a:blip r:embed="rId4"/>
          <a:stretch>
            <a:fillRect/>
          </a:stretch>
        </p:blipFill>
        <p:spPr>
          <a:xfrm>
            <a:off x="927100" y="4484755"/>
            <a:ext cx="7289278" cy="1258931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80890E9-6063-413D-B4BC-E5157443F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6F2663D-5093-4A27-A3C7-D72686E98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F90F13D-3F1E-4F78-AF62-22E5E963E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0325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9CFC8-F5BF-4118-A0B5-555A939F9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r>
              <a:rPr lang="en-US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visualization often provides the best insights into the data</a:t>
            </a:r>
            <a:endParaRPr lang="en-US" dirty="0"/>
          </a:p>
        </p:txBody>
      </p:sp>
      <p:pic>
        <p:nvPicPr>
          <p:cNvPr id="7" name="Content Placeholder 6" descr="Refer to page 5 in textbook ">
            <a:extLst>
              <a:ext uri="{FF2B5EF4-FFF2-40B4-BE49-F238E27FC236}">
                <a16:creationId xmlns:a16="http://schemas.microsoft.com/office/drawing/2014/main" id="{AFAF1CF4-6130-43B9-AADE-F4334DFFD8B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42318" y="1295400"/>
            <a:ext cx="6859363" cy="3276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BB08E-6000-4421-B0BE-34B3B97C7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2D4F4-14D1-4796-AC7C-54B67CBB7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BF949-17B4-47CA-AB86-9B78C92C6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4547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89A7C-F04D-4944-A498-E06EA7AA3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use the Python type() function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check the data type of a variable</a:t>
            </a:r>
            <a:endParaRPr lang="en-US" dirty="0"/>
          </a:p>
        </p:txBody>
      </p:sp>
      <p:pic>
        <p:nvPicPr>
          <p:cNvPr id="7" name="Content Placeholder 6" descr="Refer to page 31 in textbook ">
            <a:extLst>
              <a:ext uri="{FF2B5EF4-FFF2-40B4-BE49-F238E27FC236}">
                <a16:creationId xmlns:a16="http://schemas.microsoft.com/office/drawing/2014/main" id="{728E2136-6F16-4DCF-8E58-7598734052B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147845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09437-5441-4397-AA72-B6E7EDD9D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9B26C-3217-4C8E-B560-909DC8B7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8ACC2-9F64-4A38-BCF6-8A1D4D55B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4763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929FE-04F5-44F9-A37F-0126DFE0D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URL for the Polling data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4E9BC-26D1-4413-8138-73C2A7D3C4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3756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http://projects.fivethirtyeight.com/general-model/</a:t>
            </a:r>
            <a:b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president_general_polls_2016.csv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imported </a:t>
            </a:r>
            <a:r>
              <a:rPr lang="en-US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(12,624 rows and 27 columns)</a:t>
            </a:r>
          </a:p>
          <a:p>
            <a:endParaRPr lang="en-US" dirty="0"/>
          </a:p>
        </p:txBody>
      </p:sp>
      <p:pic>
        <p:nvPicPr>
          <p:cNvPr id="8" name="Content Placeholder 7" descr="Refer to page 33 in textbook ">
            <a:extLst>
              <a:ext uri="{FF2B5EF4-FFF2-40B4-BE49-F238E27FC236}">
                <a16:creationId xmlns:a16="http://schemas.microsoft.com/office/drawing/2014/main" id="{697C0D95-AA69-4B3F-9405-42A7E6F065F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01088" y="2506837"/>
            <a:ext cx="7055113" cy="1684163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CF2C7-2D74-4344-8250-6BAD09A40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6B7493-9306-4421-8B13-A6090F01E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4595D-097F-4D3C-B76D-975BF1888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5910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141F8-D07A-4BA2-905B-05F32B60A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cleaned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(4,116 rows and 10 columns)</a:t>
            </a:r>
            <a:endParaRPr lang="en-US" dirty="0"/>
          </a:p>
        </p:txBody>
      </p:sp>
      <p:pic>
        <p:nvPicPr>
          <p:cNvPr id="9" name="Content Placeholder 8" descr="Refer to page 33 in textbook ">
            <a:extLst>
              <a:ext uri="{FF2B5EF4-FFF2-40B4-BE49-F238E27FC236}">
                <a16:creationId xmlns:a16="http://schemas.microsoft.com/office/drawing/2014/main" id="{C6DEA22F-AE48-4F40-83CA-02608E5E52E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336833"/>
            <a:ext cx="7315200" cy="803515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4E7CB-B1C6-4A81-805D-0125233140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2445148"/>
            <a:ext cx="7391400" cy="457200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prepared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(8,232 rows and 9 columns)</a:t>
            </a:r>
          </a:p>
        </p:txBody>
      </p:sp>
      <p:pic>
        <p:nvPicPr>
          <p:cNvPr id="10" name="Content Placeholder 9" descr="Refer to page 33 in textbook ">
            <a:extLst>
              <a:ext uri="{FF2B5EF4-FFF2-40B4-BE49-F238E27FC236}">
                <a16:creationId xmlns:a16="http://schemas.microsoft.com/office/drawing/2014/main" id="{28B93DCB-39A2-4635-BFB7-FD086F4FBC7D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914401" y="3385389"/>
            <a:ext cx="5684403" cy="812972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E851E2D-FA8C-42A3-888B-4AE4B75D9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8E397CE-4B2F-4559-9065-E66C751F5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4C5EF40-3741-4524-9040-DAEE2ABC0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42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8452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9B68F-F99D-4D9B-BB3F-C676F61E4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Seaborn plot of the swing state polls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2 months before the election</a:t>
            </a:r>
            <a:endParaRPr lang="en-US" dirty="0"/>
          </a:p>
        </p:txBody>
      </p:sp>
      <p:pic>
        <p:nvPicPr>
          <p:cNvPr id="7" name="Content Placeholder 6" descr="Refer to page 33 in textbook ">
            <a:extLst>
              <a:ext uri="{FF2B5EF4-FFF2-40B4-BE49-F238E27FC236}">
                <a16:creationId xmlns:a16="http://schemas.microsoft.com/office/drawing/2014/main" id="{CA63E48E-A0D6-4013-9354-D3969DB1279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371600"/>
            <a:ext cx="7337378" cy="35052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E4A76-5387-43F5-A49B-59B96EEDE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29A6-AFB2-4563-8DEA-1075F7B20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7D83A-3C06-4E2E-BC9E-B16C01D1B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0980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F1BBD-AE73-4993-A46F-D8DFCA25A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90"/>
            <a:ext cx="7315200" cy="369332"/>
          </a:xfrm>
        </p:spPr>
        <p:txBody>
          <a:bodyPr/>
          <a:lstStyle/>
          <a:p>
            <a:r>
              <a:rPr lang="en-US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URL for the Fires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6D3C0-A9DC-4244-B62D-458816867CB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https://www.fs.usda.gov/rds/archive/products/RDS-2013-0009.4/</a:t>
            </a:r>
            <a:b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RDS-2013-0009.4_SQLITE.zip</a:t>
            </a:r>
          </a:p>
          <a:p>
            <a:pPr marL="0" marR="0">
              <a:spcBef>
                <a:spcPts val="12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imported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(1,880,465 rows and 8 columns)</a:t>
            </a:r>
          </a:p>
          <a:p>
            <a:endParaRPr lang="en-US" dirty="0"/>
          </a:p>
        </p:txBody>
      </p:sp>
      <p:pic>
        <p:nvPicPr>
          <p:cNvPr id="10" name="Content Placeholder 9" descr="Refer to page 35 in textbook ">
            <a:extLst>
              <a:ext uri="{FF2B5EF4-FFF2-40B4-BE49-F238E27FC236}">
                <a16:creationId xmlns:a16="http://schemas.microsoft.com/office/drawing/2014/main" id="{87C870CC-1F22-4771-A935-55B83D4E0CDC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/>
          <a:stretch>
            <a:fillRect/>
          </a:stretch>
        </p:blipFill>
        <p:spPr>
          <a:xfrm>
            <a:off x="914401" y="2667000"/>
            <a:ext cx="7195123" cy="883387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4602CB-A55B-4E77-A61A-E36D7BFB75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3729420"/>
            <a:ext cx="7391400" cy="457200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prepared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(247,123 rows and 10 columns)</a:t>
            </a:r>
          </a:p>
        </p:txBody>
      </p:sp>
      <p:pic>
        <p:nvPicPr>
          <p:cNvPr id="11" name="Content Placeholder 10" descr="Refer to page 35 in textbook ">
            <a:extLst>
              <a:ext uri="{FF2B5EF4-FFF2-40B4-BE49-F238E27FC236}">
                <a16:creationId xmlns:a16="http://schemas.microsoft.com/office/drawing/2014/main" id="{6B3DCA02-CFB0-4BFE-B036-3D6E87169A3D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927100" y="4594829"/>
            <a:ext cx="7302500" cy="739171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BB77F01-76D9-4E92-9AC8-67F3C62F2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D8715E-0BAE-4D09-ABC2-468F7DEAD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A165BBE-8FB7-4592-B18D-EA681B734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2742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3EEF1-D90A-438B-A296-DE27CEE92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Pandas plot of the total acres burned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top 10 fire states in 2015</a:t>
            </a:r>
            <a:endParaRPr lang="en-US" dirty="0"/>
          </a:p>
        </p:txBody>
      </p:sp>
      <p:pic>
        <p:nvPicPr>
          <p:cNvPr id="7" name="Content Placeholder 6" descr="Refer to page 35 in textbook ">
            <a:extLst>
              <a:ext uri="{FF2B5EF4-FFF2-40B4-BE49-F238E27FC236}">
                <a16:creationId xmlns:a16="http://schemas.microsoft.com/office/drawing/2014/main" id="{EF1955CD-3345-4B15-B23D-EAFF239EA7D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295400"/>
            <a:ext cx="5943600" cy="444327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936BD-538C-450B-99CA-1A0D430E9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D9980-B264-4E77-9F5D-749DEECD4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A2A04-D584-4E95-AB4A-9245C8A9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8115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48AA7-E06D-4F5C-9773-67517248D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GeoPandas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Seaborn plot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California fires over 500 acres in 2015</a:t>
            </a:r>
            <a:endParaRPr lang="en-US" dirty="0"/>
          </a:p>
        </p:txBody>
      </p:sp>
      <p:pic>
        <p:nvPicPr>
          <p:cNvPr id="7" name="Content Placeholder 6" descr="Refer to page 35 in textbook ">
            <a:extLst>
              <a:ext uri="{FF2B5EF4-FFF2-40B4-BE49-F238E27FC236}">
                <a16:creationId xmlns:a16="http://schemas.microsoft.com/office/drawing/2014/main" id="{65DCDF7B-4A50-4C04-BBBE-320E25ECB6D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71600" y="1295400"/>
            <a:ext cx="4572000" cy="437761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43016-3332-414C-82A9-7973C954E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637D4-9F29-4F16-B7A8-0E2B3A5C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13CE4-4BA3-475C-BCF9-6A601F2EB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579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F8BC5-51F1-48EE-8BD1-2A1E38BD7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URL for the Social Survey data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C1446-5A77-419D-B5A0-CA080D64CF0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http://gss.norc.org/Documents/stata/gss_stata_with_codebook.zip</a:t>
            </a:r>
          </a:p>
          <a:p>
            <a:pPr marL="0" marR="0">
              <a:spcBef>
                <a:spcPts val="12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starting dataset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64,814 rows and 6,110 columns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dataset is so large that importing it requires 3 gigabytes of memory. So instead of importing the entire file, you should import just the subsets of data that you need for your analyses.</a:t>
            </a:r>
          </a:p>
          <a:p>
            <a:pPr marL="0" marR="0">
              <a:spcBef>
                <a:spcPts val="12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 of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DataFrames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that’s prepared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analysis (128 rows, 5 columns)</a:t>
            </a:r>
          </a:p>
          <a:p>
            <a:endParaRPr lang="en-US" dirty="0"/>
          </a:p>
        </p:txBody>
      </p:sp>
      <p:pic>
        <p:nvPicPr>
          <p:cNvPr id="8" name="Content Placeholder 7" descr="Refer to page 37 in textbook ">
            <a:extLst>
              <a:ext uri="{FF2B5EF4-FFF2-40B4-BE49-F238E27FC236}">
                <a16:creationId xmlns:a16="http://schemas.microsoft.com/office/drawing/2014/main" id="{98C56460-B242-4886-A05B-71F567B1D01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4267200"/>
            <a:ext cx="3859102" cy="17558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87BBD-8EE5-46D2-952E-4B46F9036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A4A5D7-1C2C-4F4B-8834-FAB3C7649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46B23-91F0-4698-9508-4ED1F38B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52743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AC8A3-920D-46FB-B668-FEEBE7802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Seaborn plot derived from the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en-US" dirty="0"/>
          </a:p>
        </p:txBody>
      </p:sp>
      <p:pic>
        <p:nvPicPr>
          <p:cNvPr id="7" name="Content Placeholder 6" descr="Refer to page 37 in textbook ">
            <a:extLst>
              <a:ext uri="{FF2B5EF4-FFF2-40B4-BE49-F238E27FC236}">
                <a16:creationId xmlns:a16="http://schemas.microsoft.com/office/drawing/2014/main" id="{A6BE4D2B-2846-4C09-957E-96879B938BC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219200"/>
            <a:ext cx="5717127" cy="43434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C3D6E-F931-4269-BD7B-11E1568A1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25754-F724-4D9B-A202-7D7DBACBB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F2517-7CA9-430F-A430-5A59EE097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3829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B1C11-7CD1-431D-9D32-EAA8AC8BB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URL for the Sports Analytics data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2588FD-B8FD-4A09-97D0-28D86A597E3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https://www.murach.com/python_analysis/shots.json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imported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(11,846 rows and 24 columns)</a:t>
            </a:r>
          </a:p>
          <a:p>
            <a:endParaRPr lang="en-US" dirty="0"/>
          </a:p>
        </p:txBody>
      </p:sp>
      <p:pic>
        <p:nvPicPr>
          <p:cNvPr id="8" name="Content Placeholder 7" descr="Refer to page 39 in textbook ">
            <a:extLst>
              <a:ext uri="{FF2B5EF4-FFF2-40B4-BE49-F238E27FC236}">
                <a16:creationId xmlns:a16="http://schemas.microsoft.com/office/drawing/2014/main" id="{D85233F1-0C7B-4707-82D9-94569E91D98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2485901"/>
            <a:ext cx="7289800" cy="1476499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57891-6768-4326-98A4-77FB387DF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23991A-810B-44F0-BDC0-7D7FA1735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1371C-06B7-45EC-9277-BAC38F17A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977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EEEAA-0C4E-4907-AAE5-6861CF4CB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data analysis includes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1BE32-5583-4AD7-B8D0-3F0EDF2CBC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analysis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visualization (data viz)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modeling (predictive analysis)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Related terms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 analytics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Business analytics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Sports analytics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330AB-1F22-451B-B6DB-9C98BD9FA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FD345-180D-45D5-A6CB-A710390E5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B7250-4F99-4723-A142-8341DF228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2319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E7837-A46F-40C5-ACAA-021830038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prepared </a:t>
            </a:r>
            <a:r>
              <a:rPr lang="en-US" sz="2400" b="1" dirty="0" err="1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(11,753 rows and 12 columns)</a:t>
            </a:r>
            <a:endParaRPr lang="en-US" dirty="0"/>
          </a:p>
        </p:txBody>
      </p:sp>
      <p:pic>
        <p:nvPicPr>
          <p:cNvPr id="7" name="Content Placeholder 6" descr="Refer to page 39 in textbook ">
            <a:extLst>
              <a:ext uri="{FF2B5EF4-FFF2-40B4-BE49-F238E27FC236}">
                <a16:creationId xmlns:a16="http://schemas.microsoft.com/office/drawing/2014/main" id="{39B1049D-7A68-401D-A2E4-4B160D26241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432571"/>
            <a:ext cx="7315200" cy="166998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72A899-8281-4155-AAC7-488254D1F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BE93A-1657-4E0A-A462-D155359BD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5B56A-2809-42BE-9873-F9D827E57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9151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4BFFF-6B1A-4D88-9841-4212F24CD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Seaborn plot for how Curry’s shot selection changed </a:t>
            </a:r>
            <a:endParaRPr lang="en-US" dirty="0"/>
          </a:p>
        </p:txBody>
      </p:sp>
      <p:pic>
        <p:nvPicPr>
          <p:cNvPr id="7" name="Content Placeholder 6" descr="Refer to page 39 in textbook ">
            <a:extLst>
              <a:ext uri="{FF2B5EF4-FFF2-40B4-BE49-F238E27FC236}">
                <a16:creationId xmlns:a16="http://schemas.microsoft.com/office/drawing/2014/main" id="{12FB45C2-2967-4D7E-9D6C-923F641F8EE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26604" y="1447800"/>
            <a:ext cx="7290792" cy="33528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39234-05DF-447C-B506-7DCF08D9B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32D91-33D3-413E-BE5A-D3249AAFA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9B905-1E16-41AD-B4A9-33AA45CF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420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F56D1-7C8B-4DC2-9432-BA1CA4572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to do before starting an analysis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C7DB6-7ACD-4F1C-8382-B04707CEF3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your goals</a:t>
            </a:r>
          </a:p>
          <a:p>
            <a:pPr marL="6858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goals of analysis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can be well-defined, like trying to answer specific questions, or more general, like trying to extract useful information from large volumes of data.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Define your target audience</a:t>
            </a:r>
          </a:p>
          <a:p>
            <a:pPr marL="6858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you’re going to present your findings to other people like managers or clients, you also need to define your</a:t>
            </a:r>
            <a:r>
              <a:rPr lang="en-US" sz="2000" i="1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target audience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before you start your analysis.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A6A10-C404-405C-9A97-48C91AF1A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DCFD9-4885-4F0F-BFD4-0FF9BBC03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F2C82-255D-4899-8CE9-1DD661DE5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215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6942A-ADE3-4D81-8273-979F285AE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five phases of data analysis and visualization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D7E63-78CD-4B49-A4F5-936260C6A4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104900"/>
            <a:ext cx="7391400" cy="46482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 the data</a:t>
            </a:r>
          </a:p>
          <a:p>
            <a:pPr marL="6858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Find the data on a website or in one of your company’s databases or spreadsheets.</a:t>
            </a:r>
          </a:p>
          <a:p>
            <a:pPr marL="6858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Read the data into a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DataFrame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or build a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DataFrame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from the data.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Clean the data</a:t>
            </a:r>
          </a:p>
          <a:p>
            <a:pPr marL="6858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Remove unnecessary rows and columns.</a:t>
            </a:r>
          </a:p>
          <a:p>
            <a:pPr marL="6858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Handle invalid or missing values.</a:t>
            </a:r>
          </a:p>
          <a:p>
            <a:pPr marL="6858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Change object data types to datetime or numeric data types.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6D715-5440-44DC-AB85-DC0A395AF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BF3CC-0B12-4AFE-A66B-5A78EEB76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96DFE-F15C-486C-804D-42418B908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3218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43402-12F5-43AA-A971-1CEDC6419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40323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five phases of data analysis and visualization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F778D-373A-409E-B19A-4DD5B4D34E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295400"/>
            <a:ext cx="7391400" cy="4648200"/>
          </a:xfrm>
        </p:spPr>
        <p:txBody>
          <a:bodyPr/>
          <a:lstStyle/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Prepare the data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 columns that are derived from other columns.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Shape the data into the forms that are needed for your analysis.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Make preliminary visualizations to better understand the data.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Analyze the data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Get new views of the data by grouping and aggregating.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Make visualizations that provide insights and show relationships.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 the data as part of predictive analysis.</a:t>
            </a:r>
          </a:p>
          <a:p>
            <a:pPr marL="347345" marR="0">
              <a:spcBef>
                <a:spcPts val="9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000" b="1" spc="-10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Visualize the data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Enhance your visualizations so they’re appropriate for your target audience.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AF4C7-C8A4-46FA-B9C0-A852FE142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43206-0933-41E6-8B08-F26ED3833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3EB14-ACAF-472D-BB77-42D625F74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3559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B7A09-4D4A-4BC5-A6A5-B18C63289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Three of the IDEs for Python data analysis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19BAC-7A16-4150-8601-38C7B6801D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Jupyter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Notebook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JupyterLab</a:t>
            </a:r>
            <a:endParaRPr lang="en-US" sz="2000" spc="-1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VS Code</a:t>
            </a:r>
          </a:p>
          <a:p>
            <a:pPr marL="0"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Our recommendations for Python distributions and IDEs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the Anaconda distribution of Python.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Use </a:t>
            </a:r>
            <a:r>
              <a:rPr lang="en-US" sz="20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JupyterLab</a:t>
            </a:r>
            <a:r>
              <a:rPr lang="en-US" sz="20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as your IDE.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7A0EB-64BA-4EF9-9DB7-771E90E06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Python for Data Analysis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93345-99E2-4C0E-8C6D-E5E1F996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2021, Mike Murach &amp; Associates, Inc.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88A3C-26E0-4EC5-942F-790CD86B8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5732894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2CBF0C51-FCA5-4921-B1FD-7B105874AA55}" vid="{F55EC80B-EFC3-4E89-A5C8-7694F95B6FD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751</TotalTime>
  <Words>3141</Words>
  <Application>Microsoft Office PowerPoint</Application>
  <PresentationFormat>On-screen Show (4:3)</PresentationFormat>
  <Paragraphs>459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Arial</vt:lpstr>
      <vt:lpstr>Arial Narrow</vt:lpstr>
      <vt:lpstr>Consolas</vt:lpstr>
      <vt:lpstr>Courier New</vt:lpstr>
      <vt:lpstr>Montserrat Medium</vt:lpstr>
      <vt:lpstr>Symbol</vt:lpstr>
      <vt:lpstr>Times New Roman</vt:lpstr>
      <vt:lpstr>Master slides_with_titles_logo</vt:lpstr>
      <vt:lpstr>Chapter 1</vt:lpstr>
      <vt:lpstr>Objectives</vt:lpstr>
      <vt:lpstr>Objectives (continued)</vt:lpstr>
      <vt:lpstr>Data visualization often provides the best insights into the data</vt:lpstr>
      <vt:lpstr>What data analysis includes</vt:lpstr>
      <vt:lpstr>What to do before starting an analysis</vt:lpstr>
      <vt:lpstr>The five phases of data analysis and visualization</vt:lpstr>
      <vt:lpstr>The five phases of data analysis and visualization (continued)</vt:lpstr>
      <vt:lpstr>Three of the IDEs for Python data analysis</vt:lpstr>
      <vt:lpstr>The programs that are installed  by the Anaconda distribution</vt:lpstr>
      <vt:lpstr>Modules included with the Anaconda distribution</vt:lpstr>
      <vt:lpstr>The modules you need to install for this book</vt:lpstr>
      <vt:lpstr>How to import modules</vt:lpstr>
      <vt:lpstr>How to call methods</vt:lpstr>
      <vt:lpstr>How to chain methods</vt:lpstr>
      <vt:lpstr>How to call a method with positional  and keyword parameters</vt:lpstr>
      <vt:lpstr>The syntax for coding lists, slices, tuples,  and dictionary objects</vt:lpstr>
      <vt:lpstr>How to use lists, slices, tuples,  and dictionary objects</vt:lpstr>
      <vt:lpstr>How to code a list comprehension</vt:lpstr>
      <vt:lpstr>Two ways to continue a statement</vt:lpstr>
      <vt:lpstr>One Notebook in JupyterLab  with the File Browser open </vt:lpstr>
      <vt:lpstr>Two Notebooks in JupyterLab  with the File Browser closed</vt:lpstr>
      <vt:lpstr>How to start JupyterLab</vt:lpstr>
      <vt:lpstr>A cell and its output when the cell is run</vt:lpstr>
      <vt:lpstr>How to select one or more cells</vt:lpstr>
      <vt:lpstr>How to run the code in one cell</vt:lpstr>
      <vt:lpstr>The Tab completion feature is activated  when you press the Tab key</vt:lpstr>
      <vt:lpstr>The tooltip feature is activated  when you press the Shift+Tab key</vt:lpstr>
      <vt:lpstr>The tooltip feature (continued)</vt:lpstr>
      <vt:lpstr>A syntax error in a Notebook</vt:lpstr>
      <vt:lpstr>A runtime error in a Notebook</vt:lpstr>
      <vt:lpstr>A Notebook with headings</vt:lpstr>
      <vt:lpstr>How to create a heading  by using Markdown language</vt:lpstr>
      <vt:lpstr>A search for the Pandas sort_values() method</vt:lpstr>
      <vt:lpstr>The JupyterLab Help menu  and a page in the Pandas reference</vt:lpstr>
      <vt:lpstr>JupyterLab with two Notebooks  in a horizontally split screen</vt:lpstr>
      <vt:lpstr>How to split the screen</vt:lpstr>
      <vt:lpstr>Four of the most useful Magic Commands</vt:lpstr>
      <vt:lpstr>How the %time command works</vt:lpstr>
      <vt:lpstr>How to use the Python type() function  to check the data type of a variable</vt:lpstr>
      <vt:lpstr>The URL for the Polling data</vt:lpstr>
      <vt:lpstr>The cleaned DataFrame  (4,116 rows and 10 columns)</vt:lpstr>
      <vt:lpstr>A Seaborn plot of the swing state polls  in the 2 months before the election</vt:lpstr>
      <vt:lpstr>The URL for the Fires data</vt:lpstr>
      <vt:lpstr>A Pandas plot of the total acres burned  in the top 10 fire states in 2015</vt:lpstr>
      <vt:lpstr>A GeoPandas and Seaborn plot  of the California fires over 500 acres in 2015</vt:lpstr>
      <vt:lpstr>The URL for the Social Survey data</vt:lpstr>
      <vt:lpstr>A Seaborn plot derived from the DataFrame</vt:lpstr>
      <vt:lpstr>The URL for the Sports Analytics data</vt:lpstr>
      <vt:lpstr>The prepared DataFrame  (11,753 rows and 12 columns)</vt:lpstr>
      <vt:lpstr>A Seaborn plot for how Curry’s shot selection changed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Anne Boehm</dc:creator>
  <cp:lastModifiedBy>Bethany Cabrera</cp:lastModifiedBy>
  <cp:revision>40</cp:revision>
  <cp:lastPrinted>2016-01-14T23:03:16Z</cp:lastPrinted>
  <dcterms:created xsi:type="dcterms:W3CDTF">2021-06-15T21:45:37Z</dcterms:created>
  <dcterms:modified xsi:type="dcterms:W3CDTF">2021-07-19T18:28:07Z</dcterms:modified>
</cp:coreProperties>
</file>