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6">
  <p:sldMasterIdLst>
    <p:sldMasterId id="2147483669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9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414" autoAdjust="0"/>
  </p:normalViewPr>
  <p:slideViewPr>
    <p:cSldViewPr>
      <p:cViewPr varScale="1">
        <p:scale>
          <a:sx n="81" d="100"/>
          <a:sy n="81" d="100"/>
        </p:scale>
        <p:origin x="84" y="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7/19/2021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number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752600"/>
            <a:ext cx="7315200" cy="152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28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3886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3D78B2-A2B3-4F14-970F-D4E0D43533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1062758"/>
            <a:ext cx="7391400" cy="6062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6102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able Placeholder 7">
            <a:extLst>
              <a:ext uri="{FF2B5EF4-FFF2-40B4-BE49-F238E27FC236}">
                <a16:creationId xmlns:a16="http://schemas.microsoft.com/office/drawing/2014/main" id="{1BAA420C-3471-4D6A-BE62-30BE07634CD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1066800" y="12954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421363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14967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able Placeholder 7">
            <a:extLst>
              <a:ext uri="{FF2B5EF4-FFF2-40B4-BE49-F238E27FC236}">
                <a16:creationId xmlns:a16="http://schemas.microsoft.com/office/drawing/2014/main" id="{1BAA420C-3471-4D6A-BE62-30BE07634CD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914400" y="3597780"/>
            <a:ext cx="7315200" cy="15076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43F8196-C45E-4101-8642-53DC9DFF59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743200"/>
            <a:ext cx="739140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08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14967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43F8196-C45E-4101-8642-53DC9DFF59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743200"/>
            <a:ext cx="739140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B39D1673-5FDF-4D83-ADBE-97ACF8D227B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76300" y="3532466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36824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6" r:id="rId5"/>
    <p:sldLayoutId id="2147483688" r:id="rId6"/>
    <p:sldLayoutId id="2147483689" r:id="rId7"/>
    <p:sldLayoutId id="2147483690" r:id="rId8"/>
    <p:sldLayoutId id="2147483680" r:id="rId9"/>
    <p:sldLayoutId id="2147483683" r:id="rId10"/>
    <p:sldLayoutId id="2147483681" r:id="rId11"/>
    <p:sldLayoutId id="2147483674" r:id="rId12"/>
    <p:sldLayoutId id="2147483687" r:id="rId13"/>
    <p:sldLayoutId id="2147483676" r:id="rId14"/>
    <p:sldLayoutId id="2147483691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38200" y="2209800"/>
            <a:ext cx="7543800" cy="2971800"/>
          </a:xfrm>
        </p:spPr>
        <p:txBody>
          <a:bodyPr/>
          <a:lstStyle/>
          <a:p>
            <a:r>
              <a:rPr lang="en-US" dirty="0"/>
              <a:t>How to make predictions with a multiple regression model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C50B9-DF0E-4649-98E3-BC0A95CC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EADF-64D0-44A9-9FE3-9149D41E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calculate the residuals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simple regression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210D9-4D1A-4DAC-A793-B9207DC740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final['residual']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final.price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final.predictedPrice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endParaRPr lang="en-US" sz="1600" dirty="0"/>
          </a:p>
        </p:txBody>
      </p:sp>
      <p:pic>
        <p:nvPicPr>
          <p:cNvPr id="8" name="Content Placeholder 7" descr="Refer to page 377 in textbook">
            <a:extLst>
              <a:ext uri="{FF2B5EF4-FFF2-40B4-BE49-F238E27FC236}">
                <a16:creationId xmlns:a16="http://schemas.microsoft.com/office/drawing/2014/main" id="{A043B89C-29A2-43C5-839B-81F945AC9F2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4" y="1923198"/>
            <a:ext cx="4607626" cy="116889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D6C69-F711-400E-9456-0265EE82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EF758-FE48-4CCB-9E27-186414CC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43117-AE22-4CC2-9156-AA1B3565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0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8438-C05F-492D-9933-C496E6811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plot the residuals with a scatterplot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8B837-852A-46CA-AFB8-A5C15566F8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sns.relplot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(data=final, x='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enginesize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y='residual')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ax in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g.axes.flat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ax.axhline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ls='--')</a:t>
            </a:r>
          </a:p>
          <a:p>
            <a:endParaRPr lang="en-US" sz="1600" dirty="0"/>
          </a:p>
        </p:txBody>
      </p:sp>
      <p:pic>
        <p:nvPicPr>
          <p:cNvPr id="8" name="Content Placeholder 7" descr="Refer to page 377 in textbook">
            <a:extLst>
              <a:ext uri="{FF2B5EF4-FFF2-40B4-BE49-F238E27FC236}">
                <a16:creationId xmlns:a16="http://schemas.microsoft.com/office/drawing/2014/main" id="{D22B8CD3-8E70-47BC-86CE-AA31E640D17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1650" y="1981200"/>
            <a:ext cx="3986150" cy="395056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F01FF-1EC5-4049-80F6-21718CFD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85CFD-CE62-4235-8F60-555E2175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ECFCE-5A49-4B3C-AFAA-844BCEAA7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43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9D03-9A35-421D-BBF6-6CE51AE6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plot the distribution of the residuals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18F0C-E998-4A77-A41A-CECD78D5C1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sns.kdeplot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(data=final, x='residual')</a:t>
            </a:r>
          </a:p>
          <a:p>
            <a:endParaRPr lang="en-US" sz="1600" dirty="0"/>
          </a:p>
        </p:txBody>
      </p:sp>
      <p:pic>
        <p:nvPicPr>
          <p:cNvPr id="8" name="Content Placeholder 7" descr="Refer to page 377 in textbook">
            <a:extLst>
              <a:ext uri="{FF2B5EF4-FFF2-40B4-BE49-F238E27FC236}">
                <a16:creationId xmlns:a16="http://schemas.microsoft.com/office/drawing/2014/main" id="{988003B2-816E-49F8-ACE6-6E49B9E4C6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5" y="1523999"/>
            <a:ext cx="6512625" cy="412793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F4666-81BF-4D72-ADE3-952D7C93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1E119-BE32-4440-979A-CC9AC63A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01492-D404-4822-BFFB-D3486363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987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FE99398-8E19-4137-BEB4-99845149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multiple regression model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two variables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8A215F-8F40-4178-B3D5-17116A1851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495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1: Split the data into the training and test datasets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carsData</a:t>
            </a:r>
            <a:r>
              <a:rPr lang="en-US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[['</a:t>
            </a:r>
            <a:r>
              <a:rPr lang="en-US" sz="14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enginesize</a:t>
            </a:r>
            <a:r>
              <a:rPr lang="en-US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4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curbweight</a:t>
            </a:r>
            <a:r>
              <a:rPr lang="en-US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']],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carsData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[['price']]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=0.20,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=20)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2: Create the model from the training dataset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3: Score the model with the test dataset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model.score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0.758107274867953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4: Score the model with the training dataset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model.score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	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0.7950435284247739</a:t>
            </a:r>
          </a:p>
          <a:p>
            <a:endParaRPr lang="en-US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2A69A-5457-4DCD-9F2B-D455444C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41A5F-5E6D-4156-A3C5-87B03141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BEDD9-A8A2-49D1-879D-77237142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282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0988-B15D-4971-AB53-F103377F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multiple regression model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make predictions for the test dataset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AF9F2-D042-4EEF-A2BB-2E0C55E8B9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y_predicted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model.predict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7B45B-E935-4535-B144-CAC638B9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FB003-7CA2-4304-B9C0-459A4E1E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A2C0A-9352-4717-9FDB-B605E813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06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9D13-D2D8-4F35-A1FF-117DB08F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the predicted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actual prices (multiple regression)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1AB53-F87C-4CA5-A48C-6E671BA121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the price predictions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y_predicted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columns=['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predictedPrice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Combine the test data and the predicted data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b="1" spc="-10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predicted.join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x_test.reset_index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(drop=True),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y_test.reset_index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(drop=True)])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()[['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enginesize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curbweight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','price',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predictedPrice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']]</a:t>
            </a:r>
          </a:p>
          <a:p>
            <a:endParaRPr lang="en-US" sz="1600" dirty="0"/>
          </a:p>
        </p:txBody>
      </p:sp>
      <p:pic>
        <p:nvPicPr>
          <p:cNvPr id="8" name="Content Placeholder 7" descr="Refer to page 379 in textbook">
            <a:extLst>
              <a:ext uri="{FF2B5EF4-FFF2-40B4-BE49-F238E27FC236}">
                <a16:creationId xmlns:a16="http://schemas.microsoft.com/office/drawing/2014/main" id="{A55DE26A-66DC-405E-ABBC-DDE73B3D5B7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5" y="4102448"/>
            <a:ext cx="3724979" cy="184115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56B4-8E83-46F1-AF73-B0DABC1A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40741-AADC-449E-8445-952EA456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45F82-79EA-48CF-BFD2-3A87E612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551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BE6C-BA80-4C81-B66F-D4D12028F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calculate the residuals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multiple regression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43D90-A12E-4EF8-BAC0-D03744377D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final['residual']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final.price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final.predictedPrice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pic>
        <p:nvPicPr>
          <p:cNvPr id="8" name="Content Placeholder 7" descr="Refer to page 381 in textbook">
            <a:extLst>
              <a:ext uri="{FF2B5EF4-FFF2-40B4-BE49-F238E27FC236}">
                <a16:creationId xmlns:a16="http://schemas.microsoft.com/office/drawing/2014/main" id="{01876CA7-A3A3-4EAF-81BF-6327661B8F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4" y="1859124"/>
            <a:ext cx="6408589" cy="248427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20DD7-71AC-42E9-9E5E-79E450DA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F3DE5-C899-4772-9B84-8669A6A6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CFC5F-92D3-4570-86EA-32008844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8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5604-F92F-4B17-94C1-86D631C4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plot the residuals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66AD1-835B-4967-8B4B-FDE5D100A9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sns.kdeplot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(data=final, x='residual')</a:t>
            </a:r>
          </a:p>
          <a:p>
            <a:endParaRPr lang="en-US" sz="1600" dirty="0"/>
          </a:p>
        </p:txBody>
      </p:sp>
      <p:pic>
        <p:nvPicPr>
          <p:cNvPr id="8" name="Content Placeholder 7" descr="Refer to page 381 in textbook">
            <a:extLst>
              <a:ext uri="{FF2B5EF4-FFF2-40B4-BE49-F238E27FC236}">
                <a16:creationId xmlns:a16="http://schemas.microsoft.com/office/drawing/2014/main" id="{66936006-39E7-4FA3-97F5-E19D69E9310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5" y="1524000"/>
            <a:ext cx="6365674" cy="40386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51FD8-0517-41E0-AD37-32FB9656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FE7E6-2A71-48F4-96C0-817B4762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A0C88-0EC4-44D3-A645-A59A6424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282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92903F2-85B1-4B48-B5B6-D492F2036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categorical variables</a:t>
            </a:r>
            <a:endParaRPr lang="en-US" dirty="0"/>
          </a:p>
        </p:txBody>
      </p:sp>
      <p:graphicFrame>
        <p:nvGraphicFramePr>
          <p:cNvPr id="10" name="Table Placeholder 9">
            <a:extLst>
              <a:ext uri="{FF2B5EF4-FFF2-40B4-BE49-F238E27FC236}">
                <a16:creationId xmlns:a16="http://schemas.microsoft.com/office/drawing/2014/main" id="{C227D6F9-0561-4C53-878D-B7A31F9FEA4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171501521"/>
              </p:ext>
            </p:extLst>
          </p:nvPr>
        </p:nvGraphicFramePr>
        <p:xfrm>
          <a:off x="919348" y="1143000"/>
          <a:ext cx="5669280" cy="2499360"/>
        </p:xfrm>
        <a:graphic>
          <a:graphicData uri="http://schemas.openxmlformats.org/drawingml/2006/table">
            <a:tbl>
              <a:tblPr firstRow="1"/>
              <a:tblGrid>
                <a:gridCol w="1725930">
                  <a:extLst>
                    <a:ext uri="{9D8B030D-6E8A-4147-A177-3AD203B41FA5}">
                      <a16:colId xmlns:a16="http://schemas.microsoft.com/office/drawing/2014/main" val="1658382345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8983319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559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nominal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Categorical data that can’t be ordered in a meaningful way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2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ordinal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Categorical data that can be ordered in a meaningful way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26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dichotomous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Categorical data that can fall into only two categories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86196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8FF7B-808B-47B8-82C9-84BDA1C5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1930B-D219-495D-A0CF-B9BD5C8C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54713-C936-4C05-B50C-8B00BCC5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558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89C14B-1FB5-45D7-8C49-1FF777073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identify different types of categorical data</a:t>
            </a:r>
            <a:endParaRPr lang="en-US" dirty="0"/>
          </a:p>
        </p:txBody>
      </p:sp>
      <p:pic>
        <p:nvPicPr>
          <p:cNvPr id="9" name="Content Placeholder 8" descr="Refer to page 383 in textbook">
            <a:extLst>
              <a:ext uri="{FF2B5EF4-FFF2-40B4-BE49-F238E27FC236}">
                <a16:creationId xmlns:a16="http://schemas.microsoft.com/office/drawing/2014/main" id="{40076094-47BA-4313-8260-541249F0F27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0496" y="1175004"/>
            <a:ext cx="7303008" cy="446379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DAEB3-6D10-4554-BEE0-0B18DEEB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9CFF8-466D-4E57-A599-F785FF460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817E3-9A5D-4BED-B3C8-8AFBDC6B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11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38EE-2B03-43AD-A32E-CBCA466F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0202D-4017-480F-A3D4-F511DEAF1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Scikit-learn to create and validate a multiple regression model from the variables that you select and to use the model to make predictions. 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 and review the categorical columns in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dummy variables for the categorical columns in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Scikit-learn to rescale the data in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that includes dummy variables.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feature selector of Scikit-learn to select the independent variables for a multiple regression model.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E5D2-AF37-45DD-95D3-722BA028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2832-913D-4A43-9E73-3C393995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1DFC0-7EE6-4DA6-86D0-03C35392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04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06E493-5FB8-4266-B0CC-2F2A7FEC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review the dichotomous variables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2CAAD2-1167-4600-9E7F-D089532D80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carsData.enginelocation.value_counts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    202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rear       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carsData.fueltype.value_counts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gas       185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diesel     20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carsData.aspiration.value_counts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      168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turbo     37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carsData.doornumber.value_counts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   115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     90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99F8F-E8B8-4253-8F73-1B565F93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93720-3276-4C05-9C0A-6A3DAF67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F9C86-102F-4E8C-9256-4270FE2E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768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1809-9303-4192-B910-A24320F0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review the nominal variables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1CB9C-87F8-4876-9BAB-53EC57AAD9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carsData.fuelsystem.value_counts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mpfi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94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2bbl    66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idi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20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1bbl    11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spdi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4bbl     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spfi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mfi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carsData.carbody.value_counts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sedan          96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hatchback      70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wagon          25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hardtop         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convertible     6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E923-84DC-403E-B387-8BAC3F87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89FA-A9A0-494F-9454-8E595EB0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92C8-223B-4614-A13B-44229E7F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684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26D3-38E3-43A6-9A20-5ADA3A12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review the nominal variables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71447-E513-4131-B662-B4F378F549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carsData.drivewheel.value_counts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fwd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120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rwd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76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4wd      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carsData.enginetype.value_counts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ohc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148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ohcf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15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ohcv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13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        12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dohc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12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rotor     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dohcv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74D91-6436-401F-A590-94925042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3EF87-E77A-4707-AAE9-F91E724C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A9E0A-06B2-406D-89A1-0ED1B472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969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21A7-7F99-4CA0-BD26-7DAF6EFC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review the nominal variables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4496C-E153-4D34-A7A8-5B06569562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carsData.cylindernumber.value_counts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     159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six        24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five       11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eight       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       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     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twelve      1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3AD8E-9706-45D1-8AE3-1B901AF1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4517A-F73A-465F-9B72-67B1F4CF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60335-64CA-456A-A7F8-04836A00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19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45CB43-53D9-4E40-9F8D-A69C157A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dummy variables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categorical columns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F02CAF-A2CD-4923-9708-942944A449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catColumns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['aspiration','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doornumber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carbody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drivewheel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dummies = </a:t>
            </a:r>
            <a:r>
              <a:rPr lang="en-US" sz="14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pd.get_dummies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carsData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catColumns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dummies.info()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columns (total 12 columns):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#   Column               Non-Null Count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  ------               --------------  -----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aspiration_std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205 non-null    uint8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aspiration_turbo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205 non-null    uint8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doornumber_four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205 non-null    uint8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doornumber_two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205 non-null    uint8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carbody_convertible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205 non-null    uint8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carbody_hardtop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205 non-null    uint8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carbody_hatchback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205 non-null    uint8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carbody_sedan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205 non-null    uint8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carbody_wagon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205 non-null    uint8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   drivewheel_4wd       205 non-null    uint8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drivewheel_fwd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205 non-null    uint8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11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drivewheel_rwd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205 non-null    uint8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uint8(12)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 usage: 2.5 KB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C33E1-2DC4-4DDC-BE6C-964BD428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C8882-B5B7-43EF-9D8A-D965C245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18AD8-B0C0-4E9C-94E0-0EB56F77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0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E419-2780-420C-90FD-070FF4A0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combine the numeric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dummy variables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2FFB8-9469-4C4E-86BE-69F2F38F45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carsDummies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carsData.drop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catColumns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carsDummies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carsDummies.join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(dummies)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carsDummies.info()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RangeIndex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205 entries, 0 to 204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columns (total 26 columns):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  Column               Non-Null Count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  ------               --------------  -----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car_ID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205 non-null    int64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symboling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205 non-null    int64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CarName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205 non-null    object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fueltype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205 non-null    object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enginelocation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205 non-null    object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  wheelbase            205 non-null    float64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carlength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205 non-null    float64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9C0AF-91E0-40B9-A86A-B1D39038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39DB-30B0-41C3-9775-85821694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CBC99-34DE-4336-96BA-7248F8E7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818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AA14-7FE4-4FD1-BF75-002208810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combine the numeric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dummy variables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03889-BCB3-43B9-9281-1C7B67415D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28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carbody_hatchback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205 non-null    uint8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29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carbody_sedan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205 non-null    uint8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30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carbody_wagon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205 non-null    uint8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31  drivewheel_4wd       205 non-null    uint8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32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drivewheel_fwd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205 non-null    uint8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33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drivewheel_rwd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205 non-null    uint8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float64(8), int64(8), object(6), uint8(12)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 usage: 37.8+ KB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3DFDF-B198-4E50-83C3-DDDB72BA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9A495-27BE-4575-A356-C1104C95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7C97E-3EEE-4ED8-BB80-CB281BC8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127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9D13-D2D8-4F35-A1FF-117DB08F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rescale the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1AB53-F87C-4CA5-A48C-6E671BA121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5692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sklearn.preprocessing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scaler =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numCols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['wheelbase','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carlength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carwidth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carheight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curbweight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enginesize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boreratio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','stroke','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compressionratio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'horsepower','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peakrpm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citympg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highwaympg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carsDummies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numCols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scaler.fit_transform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carsDummies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numCols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carsDummies.head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400" dirty="0"/>
          </a:p>
        </p:txBody>
      </p:sp>
      <p:pic>
        <p:nvPicPr>
          <p:cNvPr id="8" name="Content Placeholder 7" descr="Refer to page 389 in textbook">
            <a:extLst>
              <a:ext uri="{FF2B5EF4-FFF2-40B4-BE49-F238E27FC236}">
                <a16:creationId xmlns:a16="http://schemas.microsoft.com/office/drawing/2014/main" id="{B007BB14-3632-4CC7-8327-BE40AB857E7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6444" y="2971800"/>
            <a:ext cx="6925656" cy="198137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56B4-8E83-46F1-AF73-B0DABC1A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40741-AADC-449E-8445-952EA456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45F82-79EA-48CF-BFD2-3A87E612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994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D0487FB-9552-4B79-A687-1C5C6533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check the correlations in the rescaled data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B8F2911-2AEB-4BFA-91B0-A16EECD58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carsDummies.corr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()[['price']].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(by='price', ascending=False)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price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-----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             1.000000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enginesize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0.874145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curbweight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0.835305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horsepower         0.808139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carwidth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0.759325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carlength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0.682920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drivewheel_rwd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0.638957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wheelbase          0.577816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boreratio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0.553173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carbody_hardtop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0.225824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aspiration_std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-0.177926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carbody_hatchback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-0.262039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drivewheel_fwd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-0.601950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citympg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-0.685751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highwaympg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-0.697599</a:t>
            </a:r>
          </a:p>
          <a:p>
            <a:endParaRPr lang="en-US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DA5E8-4807-4547-93D1-E42DC5C7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CA77F-60DA-4DF3-A64E-54346621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93FB3-98B5-4ADD-8E59-CB895BDA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390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8B4C98-130D-4D47-8584-E53DDCF5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multiple regression model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includes dummy variables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14EF5D-179E-4E40-A743-364F20B53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1: Split the data into the training and test datasets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carsTrain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carsTest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carsDummies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=0.2,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=20)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2: Create the multiple regression model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xCols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enginesize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','horsepower','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carwidth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'drivewheel_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rwd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highwaympg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carsTrain</a:t>
            </a:r>
            <a:r>
              <a:rPr lang="en-US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xCols</a:t>
            </a:r>
            <a:r>
              <a:rPr lang="en-US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14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carsTrain</a:t>
            </a:r>
            <a:r>
              <a:rPr lang="en-US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['price']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3: Score the model with the test dataset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model.score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carsTest</a:t>
            </a:r>
            <a:r>
              <a:rPr lang="en-US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xCols</a:t>
            </a:r>
            <a:r>
              <a:rPr lang="en-US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14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carsTest</a:t>
            </a:r>
            <a:r>
              <a:rPr lang="en-US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['price']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0.6910912856235985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4: Score the model with the training dataset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model.score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carsTrain</a:t>
            </a:r>
            <a:r>
              <a:rPr lang="en-US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xCols</a:t>
            </a:r>
            <a:r>
              <a:rPr lang="en-US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14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carsTrain</a:t>
            </a:r>
            <a:r>
              <a:rPr lang="en-US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['price']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0.8507491647131596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8F5A9-2373-4398-A2A6-97CAA2F0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0B9EE-63DC-42AF-867A-6260F715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296AA-2A59-44FE-96FF-37CA777E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71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09D9-6E1F-4FFC-BB2C-52FF0008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959C3-639B-41BF-A381-93ACEB457A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Identify the three types of categorical variables.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process of rescaling data that includes dummy variables.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process of selecting the right variables for a multiple regression model as well as the right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variables.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Interpret feature selection charts.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92D0E-3324-4B0D-9CB9-F67A3F1E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78FF7-D4BE-435A-B23C-3D13D29A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32D75-2D10-49DE-957B-5F5437F9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337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E3F3D7-A264-44DF-81E1-4B2C1CAA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model to make predictions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0A6516-FDEB-43C8-B95F-FB0288FCF4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y_predicted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model.predict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carsTest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xCols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C2004-00E7-420D-8269-81229333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B8A4D-3142-42C9-8BE2-26A54FDC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34120-9C8A-4E74-9A3B-64DC875E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094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9D13-D2D8-4F35-A1FF-117DB08F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the predicted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actual prices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1AB53-F87C-4CA5-A48C-6E671BA121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y_predicted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columns=['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predictedPrice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predicted.join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carsTest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xCols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reset_index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(drop=True),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carsTest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['price'].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reset_index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(drop=True)])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final[['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enginesize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','horsepower','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carwidth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drivewheel_rwd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highwaympg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','price','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predictedPrice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']].head()</a:t>
            </a:r>
          </a:p>
          <a:p>
            <a:endParaRPr lang="en-US" sz="1400" dirty="0"/>
          </a:p>
        </p:txBody>
      </p:sp>
      <p:pic>
        <p:nvPicPr>
          <p:cNvPr id="8" name="Content Placeholder 7" descr="Refer to page 391 in textbook">
            <a:extLst>
              <a:ext uri="{FF2B5EF4-FFF2-40B4-BE49-F238E27FC236}">
                <a16:creationId xmlns:a16="http://schemas.microsoft.com/office/drawing/2014/main" id="{B3D8DF01-6621-4D38-BD2D-A2894F53DE8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1879" y="2895600"/>
            <a:ext cx="6891699" cy="19812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56B4-8E83-46F1-AF73-B0DABC1A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40741-AADC-449E-8445-952EA456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45F82-79EA-48CF-BFD2-3A87E612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31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31221EA-9865-43AD-BE8D-2F70578BE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creates a heatmap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independent variables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A2BD7A-F3E0-47C7-B8C9-A4F5FF267A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463040"/>
            <a:ext cx="7450777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sns.heatmap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carsTrain.corr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()[['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enginesize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curbweight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','horsepower',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carwidth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',drivewheel_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rwd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highwaympg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citympg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boreratio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'price']].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(by='price', ascending=False),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='Blues',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annot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endParaRPr lang="en-US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1A19E-FBB5-4EC9-AA11-76400FE0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E9BA8-B84F-4F94-84C4-CA515011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1FEFA-C5F8-4972-AABD-33C6DA5A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51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434533-9795-45C8-8B2A-69307D202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heatmap for the independent variables</a:t>
            </a:r>
            <a:endParaRPr lang="en-US" dirty="0"/>
          </a:p>
        </p:txBody>
      </p:sp>
      <p:pic>
        <p:nvPicPr>
          <p:cNvPr id="9" name="Content Placeholder 8" descr="Refer to page 393 in textbook">
            <a:extLst>
              <a:ext uri="{FF2B5EF4-FFF2-40B4-BE49-F238E27FC236}">
                <a16:creationId xmlns:a16="http://schemas.microsoft.com/office/drawing/2014/main" id="{62BB6378-DB73-400A-81DA-056198E0C99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066799"/>
            <a:ext cx="5029200" cy="493697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C6A12-1922-4C94-B796-B7EDAF2C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F40DD-5176-47FB-868A-CE29A63D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B2575-4840-48C1-81FC-2CB487F6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61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256AEC-1604-4C59-A8D2-22BAA79E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initial model that’s fitted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eight independent variables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CE45FC-CB84-41FD-AB95-64E1E5B6BF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xCols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enginesize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curbweight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','horsepower','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carwidth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carlength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','drivewheel_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rwd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highwaympg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citympg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carsTrain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xCols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carsTrain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['price'])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model.score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carsTest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xCols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carsTest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['price'])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0.684810264257876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model.score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carsTrain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xCols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carsTrain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['price'])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0.851624608739667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D74FF-1B0A-4558-B6F9-407E629B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FB521-9D29-423F-8BC6-56D56783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FA92B-1309-44C7-8CFE-D516D579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467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19A0C7-4314-4A67-ACD3-3B295070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initial model without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citympg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5E2BF2-DAEE-4D49-9E60-E2A426CFAB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xCols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enginesize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curbweight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','horsepower','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carwidth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carlength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','drivewheel_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rwd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highwaympg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carsTrain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xCols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carsTrain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['price'])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model.score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carsTest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xCols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carsTest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['price'])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0.6892190640435765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model.score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carsTrain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xCols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carsTrain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['price'])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0.851100492829518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5CC74-63A5-41A6-A9B7-0DC24DCE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A17DC-8D05-4A32-88CE-8DD47777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33B64-EC7F-4023-8389-007D6BDD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623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E58F33-7E6C-4EFF-B47B-AD56B978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model that’s fitted to all the numeric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dummy variables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8FA5D3-C5D8-4F15-BCA8-30B29F7330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xCols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carsTrain.corr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().drop(columns=['price']).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columns.tolist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carsTrain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xCols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carsTrain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['price'])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model.score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carsTest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xCols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carsTest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['price'])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0.7668904310536844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model.score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carsTrain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xCols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carsTrain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['price'])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0.9031423149672445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0EC2A-76F7-4DFF-B54F-75B268BC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5C008-C3E2-4EEA-BED6-815FDD4A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8A015-47C2-4ABC-9B76-0493217C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471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5804ADD-3529-42D7-81F2-B67E8559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SelectKBest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EC9794C1-0756-43B6-923E-DF94267FE9C8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20689087"/>
              </p:ext>
            </p:extLst>
          </p:nvPr>
        </p:nvGraphicFramePr>
        <p:xfrm>
          <a:off x="914400" y="1115940"/>
          <a:ext cx="6526041" cy="1531996"/>
        </p:xfrm>
        <a:graphic>
          <a:graphicData uri="http://schemas.openxmlformats.org/drawingml/2006/table">
            <a:tbl>
              <a:tblPr firstRow="1"/>
              <a:tblGrid>
                <a:gridCol w="2215446">
                  <a:extLst>
                    <a:ext uri="{9D8B030D-6E8A-4147-A177-3AD203B41FA5}">
                      <a16:colId xmlns:a16="http://schemas.microsoft.com/office/drawing/2014/main" val="3815627622"/>
                    </a:ext>
                  </a:extLst>
                </a:gridCol>
                <a:gridCol w="4310595">
                  <a:extLst>
                    <a:ext uri="{9D8B030D-6E8A-4147-A177-3AD203B41FA5}">
                      <a16:colId xmlns:a16="http://schemas.microsoft.com/office/drawing/2014/main" val="3824242074"/>
                    </a:ext>
                  </a:extLst>
                </a:gridCol>
              </a:tblGrid>
              <a:tr h="347521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0148" marR="60148" marT="40099" marB="40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0148" marR="60148" marT="40099" marB="40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490098"/>
                  </a:ext>
                </a:extLst>
              </a:tr>
              <a:tr h="114949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SelectKBest(params)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148" marR="60148" marT="40099" marB="40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Selects the top k features based on the values returned by the scoring function. Returns a feature selection object that has fit() and transform() methods.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0148" marR="60148" marT="40099" marB="4009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98316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D1C3A9-286A-4A3C-9EC0-03DF1234A4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7432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SelectKBest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endParaRPr lang="en-US" sz="2400" dirty="0"/>
          </a:p>
        </p:txBody>
      </p:sp>
      <p:graphicFrame>
        <p:nvGraphicFramePr>
          <p:cNvPr id="12" name="Table Placeholder 11">
            <a:extLst>
              <a:ext uri="{FF2B5EF4-FFF2-40B4-BE49-F238E27FC236}">
                <a16:creationId xmlns:a16="http://schemas.microsoft.com/office/drawing/2014/main" id="{79509213-ACD7-4006-B3E0-05B325283848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886636703"/>
              </p:ext>
            </p:extLst>
          </p:nvPr>
        </p:nvGraphicFramePr>
        <p:xfrm>
          <a:off x="914400" y="3276600"/>
          <a:ext cx="6526041" cy="1488474"/>
        </p:xfrm>
        <a:graphic>
          <a:graphicData uri="http://schemas.openxmlformats.org/drawingml/2006/table">
            <a:tbl>
              <a:tblPr firstRow="1"/>
              <a:tblGrid>
                <a:gridCol w="1511399">
                  <a:extLst>
                    <a:ext uri="{9D8B030D-6E8A-4147-A177-3AD203B41FA5}">
                      <a16:colId xmlns:a16="http://schemas.microsoft.com/office/drawing/2014/main" val="3553415388"/>
                    </a:ext>
                  </a:extLst>
                </a:gridCol>
                <a:gridCol w="5014642">
                  <a:extLst>
                    <a:ext uri="{9D8B030D-6E8A-4147-A177-3AD203B41FA5}">
                      <a16:colId xmlns:a16="http://schemas.microsoft.com/office/drawing/2014/main" val="130152507"/>
                    </a:ext>
                  </a:extLst>
                </a:gridCol>
              </a:tblGrid>
              <a:tr h="388947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67318" marR="67318" marT="44879" marB="448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3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7318" marR="67318" marT="44879" marB="448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225049"/>
                  </a:ext>
                </a:extLst>
              </a:tr>
              <a:tr h="38894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score_func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318" marR="67318" marT="44879" marB="448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scoring function that selects the variables.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318" marR="67318" marT="44879" marB="448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873457"/>
                  </a:ext>
                </a:extLst>
              </a:tr>
              <a:tr h="68813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318" marR="67318" marT="44879" marB="448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number of independent variables to use. Use ‘all’ for all variables.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318" marR="67318" marT="44879" marB="448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88670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6239B-4B53-429F-BE5C-7276F572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9C2B-B078-4E7A-9F41-B1809729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2D720-645A-4138-8799-A56D1656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018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5EE7802-E285-4F7F-B3AB-7E4C02DD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select the right features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4A32BA-322E-4C8D-BD37-33BD708C9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SelectKBest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mutual_info_regression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sklearn.feature_selection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SelectKBest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sklearn.feature_selection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mutual_info_regression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1: Split the data and drop non-numeric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carsTrain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carsTest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carsDummies.drop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columns=['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CarName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fueltype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enginelocation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cylindernumber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fuelsystem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enginetype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=0.2,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=20)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2: Create the feature selector and fit the data to it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 =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SelectKBest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score_func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mutual_info_regression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k=20)</a:t>
            </a:r>
            <a:endParaRPr lang="en-US" sz="1600" b="1" dirty="0">
              <a:effectLst/>
              <a:highlight>
                <a:srgbClr val="FFFF00"/>
              </a:highlight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fs.fit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carsTrain.drop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(columns=['price']),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carsTrain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['price'])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3: Transform the training and test data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x_train_fs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fs.transform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carsTrain.drop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(columns=['price']))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x_test_fs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fs.transform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carsTest.drop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(columns=['price']))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D3659-09BB-4A02-843C-63CED8EE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2847B-BD9F-4CAD-9B0B-E8F15FAB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E9320-0638-48BF-9E3D-36414734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037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20EC-BC20-4342-A026-87C3398E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select the right features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27BA1-9231-45EB-9D3E-EF398C4F31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4: Use the transformed data in the regression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x_train_fs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carsTrain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['price'])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model.score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x_test_fs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carsTest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['price'])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0.7672356288280073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model.score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x_train_fs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carsTrain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['price'])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0.8916022232056895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00024-0136-431F-AB81-08EFFDE8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ECC46-F048-42FE-9782-30FEEE87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5D4A4-3C0D-4D9E-BBFF-7A20A4B7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8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7B7B94-B086-4030-8F81-3F8E4975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columns of the Cars dataset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50483AA-B030-4943-9761-0F8BA7C6E2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carsData.info()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373 in textbook">
            <a:extLst>
              <a:ext uri="{FF2B5EF4-FFF2-40B4-BE49-F238E27FC236}">
                <a16:creationId xmlns:a16="http://schemas.microsoft.com/office/drawing/2014/main" id="{D3626A1A-E3B0-4331-8D51-0C752F65C36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1650" y="1447799"/>
            <a:ext cx="3217345" cy="449580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36CD1-75B9-451E-8355-9B2EFDB8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5EE0-04EC-43A3-93B6-17162E8C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61676-1E81-48EC-A503-85E5EC2A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C11,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4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9D13-D2D8-4F35-A1FF-117DB08F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display the importance of each feature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1AB53-F87C-4CA5-A48C-6E671BA121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df1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carsTrain.drop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(columns=['price']).columns,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columns=['feature'])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df2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fs.scores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columns=['importance'])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importance = df1.join(df2)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importance.sort_values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('importance', ascending=False).head()</a:t>
            </a:r>
          </a:p>
          <a:p>
            <a:endParaRPr lang="en-US" sz="1600" dirty="0"/>
          </a:p>
        </p:txBody>
      </p:sp>
      <p:pic>
        <p:nvPicPr>
          <p:cNvPr id="8" name="Content Placeholder 7" descr="Refer to page 397 in textbook">
            <a:extLst>
              <a:ext uri="{FF2B5EF4-FFF2-40B4-BE49-F238E27FC236}">
                <a16:creationId xmlns:a16="http://schemas.microsoft.com/office/drawing/2014/main" id="{C0AB73D4-ADCA-4427-8221-F3858E2577B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5" y="2514600"/>
            <a:ext cx="2606900" cy="221384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56B4-8E83-46F1-AF73-B0DABC1A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40741-AADC-449E-8445-952EA456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45F82-79EA-48CF-BFD2-3A87E612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5085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ADD4B58-263D-402E-A1E8-02B99945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use a for loop to score the model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varying numbers of features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D541F9-EA30-4B0C-9147-A5D465FD3A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testScores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trainScores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i in range(1,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carsTrain.columns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fs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SelectKBest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score_func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mutual_info_regression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k=i)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fs.fit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carsTrain.drop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(columns=['price']),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carsTrain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['price'])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x_train_fs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fs.transform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carsTrain.drop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(columns=['price']))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x_test_fs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fs.transform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carsTest.drop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(columns=['price']))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x_train_fs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carsTrain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['price'])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testScore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model.score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x_test_fs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carsTest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['price'])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trainScore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model.score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x_train_fs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carsTrain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['price'])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testScores.append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testScore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trainScores.append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trainScore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EA751-182E-409F-963E-A8EAFD32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17592-3163-4665-B3CF-FD6A8E1F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52704-1B84-4785-8342-3470B296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612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9D13-D2D8-4F35-A1FF-117DB08F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plot the test and training scores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1AB53-F87C-4CA5-A48C-6E671BA121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(data={'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testScores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testScores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trainScores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trainScores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df.reset_index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df.rename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(columns={'index':'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numFeatures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'},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df.numFeatures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df.numFeatures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numFeatures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y=['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testScores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trainScores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</a:t>
            </a:r>
          </a:p>
          <a:p>
            <a:endParaRPr lang="en-US" sz="1600" dirty="0"/>
          </a:p>
        </p:txBody>
      </p:sp>
      <p:pic>
        <p:nvPicPr>
          <p:cNvPr id="8" name="Content Placeholder 7" descr="Refer to page 399 in textbook">
            <a:extLst>
              <a:ext uri="{FF2B5EF4-FFF2-40B4-BE49-F238E27FC236}">
                <a16:creationId xmlns:a16="http://schemas.microsoft.com/office/drawing/2014/main" id="{CE50057F-3156-484D-A99B-603AA68C990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4" y="2743200"/>
            <a:ext cx="4708907" cy="32004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56B4-8E83-46F1-AF73-B0DABC1A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40741-AADC-449E-8445-952EA456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45F82-79EA-48CF-BFD2-3A87E612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93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9D13-D2D8-4F35-A1FF-117DB08F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heatmap for the correlations with price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1AB53-F87C-4CA5-A48C-6E671BA121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sns.heatmap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carsData.corr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()[['price']].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('price',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ascending=False),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annot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cmap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='Blues',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vmin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=-1.0,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vmax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=1.0,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cbar=False,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fmt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='.2f')</a:t>
            </a:r>
          </a:p>
          <a:p>
            <a:endParaRPr lang="en-US" sz="1400" dirty="0"/>
          </a:p>
        </p:txBody>
      </p:sp>
      <p:pic>
        <p:nvPicPr>
          <p:cNvPr id="8" name="Content Placeholder 7" descr="Refer to page 373 in textbook">
            <a:extLst>
              <a:ext uri="{FF2B5EF4-FFF2-40B4-BE49-F238E27FC236}">
                <a16:creationId xmlns:a16="http://schemas.microsoft.com/office/drawing/2014/main" id="{ABA5B4FE-F596-4904-A980-A3D751F8489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4" y="1905000"/>
            <a:ext cx="6603206" cy="35814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56B4-8E83-46F1-AF73-B0DABC1A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40741-AADC-449E-8445-952EA456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45F82-79EA-48CF-BFD2-3A87E612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92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F07F0C8-9CD3-4AFF-8E1D-85AE1FE5D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linear regression model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288BBD-A6A8-4AF4-BB4D-2E1D703A66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the train_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test_split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sklearn.linear_model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1: Split the data into the training and test datasets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carsData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[['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enginesize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']],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carsData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[['price']]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=0.20,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=20)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2: Create the model from the training dataset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LinearRegression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3: Score the model with the test dataset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model.score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0.7063964117029844</a:t>
            </a:r>
          </a:p>
          <a:p>
            <a:endParaRPr lang="en-US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26D90-A4DC-4BDE-9B01-9F117546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3FEA0-C73A-4B31-8288-F2478D10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F28DF-1322-4F02-8555-A31F89E4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9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CF9E-FAE7-4F2B-A88B-C9B521A1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linear regression model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F2232-F93B-4A76-BEF6-E19E549D71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4: Score the model with the training dataset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model.score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0.766524123801206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605E-7356-4A7A-93BC-865BE525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37F9F-7EBD-4EE4-95DA-D0278590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0C223-7D73-4D33-96A1-C8A4A222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83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960EB9-1000-495F-8570-D481369B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simple regression model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make predictions for the test dataset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89E093-84D7-4556-8989-BA65F3024C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y_predicted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model.predict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A742D-0391-42EA-BAA7-B7DA147E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0AA00-9545-43D2-9909-046E63E20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706FB-002D-4C07-8334-A96A59B6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35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9D13-D2D8-4F35-A1FF-117DB08F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the predicted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actual prices (simple regression)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1AB53-F87C-4CA5-A48C-6E671BA121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the price predictions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y_predicted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columns=['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predictedPrice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Combine the test data and the predicted data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b="1" spc="-10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predicted.join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x_test.reset_index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(drop=True),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y_test.reset_index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(drop=True)])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final[['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enginesize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','price','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predictedPrice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']].head()</a:t>
            </a:r>
          </a:p>
          <a:p>
            <a:endParaRPr lang="en-US" sz="1600" dirty="0"/>
          </a:p>
        </p:txBody>
      </p:sp>
      <p:pic>
        <p:nvPicPr>
          <p:cNvPr id="8" name="Content Placeholder 7" descr="Refer to page 375 in textbook">
            <a:extLst>
              <a:ext uri="{FF2B5EF4-FFF2-40B4-BE49-F238E27FC236}">
                <a16:creationId xmlns:a16="http://schemas.microsoft.com/office/drawing/2014/main" id="{29EC4AE9-022A-447F-9375-5B34A09B965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4785" y="3895166"/>
            <a:ext cx="3109229" cy="204843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56B4-8E83-46F1-AF73-B0DABC1A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40741-AADC-449E-8445-952EA456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45F82-79EA-48CF-BFD2-3A87E612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68125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611E833D-05D0-4A5D-A09D-85733BEA6AAA}" vid="{7CAD4F6C-8ECE-45F7-A39E-93FAD23107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4265</TotalTime>
  <Words>3603</Words>
  <Application>Microsoft Office PowerPoint</Application>
  <PresentationFormat>On-screen Show (4:3)</PresentationFormat>
  <Paragraphs>548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Arial Narrow</vt:lpstr>
      <vt:lpstr>Consolas</vt:lpstr>
      <vt:lpstr>Times New Roman</vt:lpstr>
      <vt:lpstr>Master slides_with_titles_logo</vt:lpstr>
      <vt:lpstr>Chapter 11</vt:lpstr>
      <vt:lpstr>Objectives</vt:lpstr>
      <vt:lpstr>Objectives (continued)</vt:lpstr>
      <vt:lpstr>The columns of the Cars dataset</vt:lpstr>
      <vt:lpstr>A heatmap for the correlations with price</vt:lpstr>
      <vt:lpstr>How to create a linear regression model</vt:lpstr>
      <vt:lpstr>How to create a linear regression model (cont.)</vt:lpstr>
      <vt:lpstr>How to use the simple regression model  to make predictions for the test dataset</vt:lpstr>
      <vt:lpstr>How to create a DataFrame for the predicted  and actual prices (simple regression)</vt:lpstr>
      <vt:lpstr>How to calculate the residuals  for a simple regression</vt:lpstr>
      <vt:lpstr>How to plot the residuals with a scatterplot</vt:lpstr>
      <vt:lpstr>How to plot the distribution of the residuals</vt:lpstr>
      <vt:lpstr>How to create a multiple regression model  with two variables</vt:lpstr>
      <vt:lpstr>How to use the multiple regression model  to make predictions for the test dataset</vt:lpstr>
      <vt:lpstr>How to create a DataFrame for the predicted  and actual prices (multiple regression)</vt:lpstr>
      <vt:lpstr>How to calculate the residuals  for a multiple regression</vt:lpstr>
      <vt:lpstr>How to plot the residuals</vt:lpstr>
      <vt:lpstr>Types of categorical variables</vt:lpstr>
      <vt:lpstr>How to identify different types of categorical data</vt:lpstr>
      <vt:lpstr>How to review the dichotomous variables</vt:lpstr>
      <vt:lpstr>How to review the nominal variables (part 1)</vt:lpstr>
      <vt:lpstr>How to review the nominal variables (part 2)</vt:lpstr>
      <vt:lpstr>How to review the nominal variables (part 3)</vt:lpstr>
      <vt:lpstr>How to create dummy variables  for the categorical columns</vt:lpstr>
      <vt:lpstr>How to combine the numeric data  with the dummy variables</vt:lpstr>
      <vt:lpstr>How to combine the numeric data  with the dummy variables (continued)</vt:lpstr>
      <vt:lpstr>How to rescale the data</vt:lpstr>
      <vt:lpstr>How to check the correlations in the rescaled data</vt:lpstr>
      <vt:lpstr>How to create a multiple regression model  that includes dummy variables</vt:lpstr>
      <vt:lpstr>Use the model to make predictions</vt:lpstr>
      <vt:lpstr>Create a DataFrame for the predicted  and actual prices</vt:lpstr>
      <vt:lpstr>Code that creates a heatmap  for the independent variables</vt:lpstr>
      <vt:lpstr>A heatmap for the independent variables</vt:lpstr>
      <vt:lpstr>An initial model that’s fitted  to eight independent variables</vt:lpstr>
      <vt:lpstr>The initial model without the citympg column</vt:lpstr>
      <vt:lpstr>A model that’s fitted to all the numeric  and dummy variables</vt:lpstr>
      <vt:lpstr>The SelectKBest() method</vt:lpstr>
      <vt:lpstr>How to select the right features</vt:lpstr>
      <vt:lpstr>How to select the right features (continued)</vt:lpstr>
      <vt:lpstr>How to display the importance of each feature</vt:lpstr>
      <vt:lpstr>How use a for loop to score the model  for varying numbers of features</vt:lpstr>
      <vt:lpstr>How to plot the test and training scores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Bethany Cabrera</cp:lastModifiedBy>
  <cp:revision>121</cp:revision>
  <cp:lastPrinted>2016-01-14T23:03:16Z</cp:lastPrinted>
  <dcterms:created xsi:type="dcterms:W3CDTF">2021-06-22T20:59:38Z</dcterms:created>
  <dcterms:modified xsi:type="dcterms:W3CDTF">2021-07-19T18:55:54Z</dcterms:modified>
</cp:coreProperties>
</file>