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6">
  <p:sldMasterIdLst>
    <p:sldMasterId id="2147483669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4" r:id="rId39"/>
    <p:sldId id="293" r:id="rId40"/>
    <p:sldId id="295" r:id="rId41"/>
    <p:sldId id="296" r:id="rId42"/>
    <p:sldId id="297" r:id="rId43"/>
    <p:sldId id="299" r:id="rId44"/>
    <p:sldId id="298" r:id="rId4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414" autoAdjust="0"/>
  </p:normalViewPr>
  <p:slideViewPr>
    <p:cSldViewPr>
      <p:cViewPr varScale="1">
        <p:scale>
          <a:sx n="81" d="100"/>
          <a:sy n="81" d="100"/>
        </p:scale>
        <p:origin x="84" y="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7/19/2021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number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752600"/>
            <a:ext cx="7315200" cy="152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2800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3886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3D78B2-A2B3-4F14-970F-D4E0D43533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1062758"/>
            <a:ext cx="7391400" cy="6062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6102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4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able Placeholder 7">
            <a:extLst>
              <a:ext uri="{FF2B5EF4-FFF2-40B4-BE49-F238E27FC236}">
                <a16:creationId xmlns:a16="http://schemas.microsoft.com/office/drawing/2014/main" id="{1BAA420C-3471-4D6A-BE62-30BE07634CDD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1066800" y="12954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</p:spTree>
    <p:extLst>
      <p:ext uri="{BB962C8B-B14F-4D97-AF65-F5344CB8AC3E}">
        <p14:creationId xmlns:p14="http://schemas.microsoft.com/office/powerpoint/2010/main" val="421363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149673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able Placeholder 7">
            <a:extLst>
              <a:ext uri="{FF2B5EF4-FFF2-40B4-BE49-F238E27FC236}">
                <a16:creationId xmlns:a16="http://schemas.microsoft.com/office/drawing/2014/main" id="{1BAA420C-3471-4D6A-BE62-30BE07634CDD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914400" y="3597780"/>
            <a:ext cx="7315200" cy="15076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43F8196-C45E-4101-8642-53DC9DFF59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2743200"/>
            <a:ext cx="7391400" cy="685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084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149673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43F8196-C45E-4101-8642-53DC9DFF59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2743200"/>
            <a:ext cx="7391400" cy="685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B39D1673-5FDF-4D83-ADBE-97ACF8D227B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76300" y="3532466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336824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5" r:id="rId3"/>
    <p:sldLayoutId id="2147483679" r:id="rId4"/>
    <p:sldLayoutId id="2147483686" r:id="rId5"/>
    <p:sldLayoutId id="2147483688" r:id="rId6"/>
    <p:sldLayoutId id="2147483689" r:id="rId7"/>
    <p:sldLayoutId id="2147483690" r:id="rId8"/>
    <p:sldLayoutId id="2147483680" r:id="rId9"/>
    <p:sldLayoutId id="2147483683" r:id="rId10"/>
    <p:sldLayoutId id="2147483681" r:id="rId11"/>
    <p:sldLayoutId id="2147483674" r:id="rId12"/>
    <p:sldLayoutId id="2147483687" r:id="rId13"/>
    <p:sldLayoutId id="2147483676" r:id="rId14"/>
    <p:sldLayoutId id="2147483691" r:id="rId15"/>
    <p:sldLayoutId id="2147483675" r:id="rId16"/>
    <p:sldLayoutId id="2147483684" r:id="rId17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38200" y="2209800"/>
            <a:ext cx="7543800" cy="2971800"/>
          </a:xfrm>
        </p:spPr>
        <p:txBody>
          <a:bodyPr/>
          <a:lstStyle/>
          <a:p>
            <a:r>
              <a:rPr lang="en-US" dirty="0"/>
              <a:t>The Polling case study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C50B9-DF0E-4649-98E3-BC0A95CC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8F4B7-FFA7-4E4D-BB8E-96A961BED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Examine the data with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nunique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(cont.)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D30F1-3B67-4B2B-98AE-653251F784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adjpoll_clinton</a:t>
            </a:r>
            <a:r>
              <a:rPr lang="en-US" sz="16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12569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adjpoll_trump</a:t>
            </a:r>
            <a:r>
              <a:rPr lang="en-US" sz="16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12582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adjpoll_johnson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6630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adjpoll_mcmullin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58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multiversions</a:t>
            </a:r>
            <a:r>
              <a:rPr lang="en-US" sz="16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2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1305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poll_id</a:t>
            </a:r>
            <a:r>
              <a:rPr lang="en-US" sz="16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4208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question_id</a:t>
            </a:r>
            <a:r>
              <a:rPr lang="en-US" sz="16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4208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createddate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222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timestamp               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int64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951D2-6DC3-4034-953C-EA607C949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2965E-DC9E-4068-AFF1-C855D51A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6A584-7BCF-44B5-AF2E-1D1624B3B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42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B97680B-98F9-4202-BF29-DB07A5111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2390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Examine the data with the unique() method (partial results)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896D0C-5815-4933-8D09-C7C930BE02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polls.apply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pd.unique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=====================================================================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cycle                                                          [2016]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branch                                                    [President]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                               [polls-plus, now-cast, polls-only]</a:t>
            </a:r>
            <a:endParaRPr lang="en-US" sz="14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matchup                               [Clinton vs. Trump vs. Johnson]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forecastdate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[11/8/16]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               [U.S., New Mexico, Virginia, Iowa, Wisconsin, ...</a:t>
            </a:r>
            <a:endParaRPr lang="en-US" sz="14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population                                             [lv,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rv</a:t>
            </a:r>
            <a:r>
              <a:rPr lang="en-US" sz="1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a, v]</a:t>
            </a:r>
            <a:endParaRPr lang="en-US" sz="14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multiversions</a:t>
            </a:r>
            <a:r>
              <a:rPr lang="en-US" sz="1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[nan, *]</a:t>
            </a:r>
            <a:endParaRPr lang="en-US" sz="14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4176F-A2DC-4D7C-94DC-E9647B532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0D224-B4DC-4A62-BE30-0020B6B32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09519-DFAB-4D71-95DD-90A4556C3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813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2D3CA-C10B-46F0-AAA4-DD578303C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unnecessary columns and rows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7474AB-1D5E-4F35-B15D-250748513F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19200" y="1066800"/>
            <a:ext cx="7010400" cy="4876800"/>
          </a:xfrm>
        </p:spPr>
        <p:txBody>
          <a:bodyPr/>
          <a:lstStyle/>
          <a:p>
            <a:pPr marL="342900" marR="0" lvl="0" indent="-342900">
              <a:spcBef>
                <a:spcPts val="900"/>
              </a:spcBef>
              <a:spcAft>
                <a:spcPts val="600"/>
              </a:spcAft>
              <a:buFont typeface="+mj-lt"/>
              <a:buAutoNum type="arabicPeriod"/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columns with only one value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polls.drop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(columns=['cycle','branch','matchup','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forecastdate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</a:p>
          <a:p>
            <a:pPr marL="347472" marR="0" lvl="0" indent="-347472">
              <a:spcBef>
                <a:spcPts val="900"/>
              </a:spcBef>
              <a:spcAft>
                <a:spcPts val="600"/>
              </a:spcAft>
              <a:buFont typeface="+mj-lt"/>
              <a:buAutoNum type="arabicPeriod" startAt="2"/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Keep only the rows with “now-cast”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type column and drop that column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 =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polls.query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('type == "now-cast"')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polls.drop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(columns='type',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</a:p>
          <a:p>
            <a:pPr marL="347472" marR="0" lvl="0" indent="-347472">
              <a:spcBef>
                <a:spcPts val="900"/>
              </a:spcBef>
              <a:spcAft>
                <a:spcPts val="600"/>
              </a:spcAft>
              <a:buFont typeface="+mj-lt"/>
              <a:buAutoNum type="arabicPeriod" startAt="3"/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Keep only the rows that have ‘lv’ or ‘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rv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population column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polls.query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('population !="lv" &amp; population != "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rv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"')   # just 63 rows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 =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polls.query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('population in ["lv","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rv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"]')</a:t>
            </a:r>
          </a:p>
          <a:p>
            <a:pPr marL="347472" marR="0" lvl="0" indent="-347472">
              <a:spcBef>
                <a:spcPts val="900"/>
              </a:spcBef>
              <a:spcAft>
                <a:spcPts val="600"/>
              </a:spcAft>
              <a:buFont typeface="+mj-lt"/>
              <a:buAutoNum type="arabicPeriod" startAt="4"/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unnecessary index columns and then drop them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polls.loc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[:,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polls.nunique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polls.shape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[0]]  # display columns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polls.drop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(columns=['poll_id','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question_id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58A62-26F9-4878-882F-DFE984BE6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F300C-2FA2-4C25-BB29-47F268C46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21083-5A6C-4519-BEE5-8CDE154BA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942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7FBD-AEA6-4D8D-AC74-3BEDA0D1B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unnecessary columns and rows (cont.)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CD26D-2ABF-4121-83A2-0C16D8CBF6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19200" y="1066800"/>
            <a:ext cx="7010400" cy="4876800"/>
          </a:xfrm>
        </p:spPr>
        <p:txBody>
          <a:bodyPr/>
          <a:lstStyle/>
          <a:p>
            <a:pPr marL="347472" marR="0" lvl="0" indent="-347472">
              <a:spcBef>
                <a:spcPts val="900"/>
              </a:spcBef>
              <a:spcAft>
                <a:spcPts val="600"/>
              </a:spcAft>
              <a:buFont typeface="+mj-lt"/>
              <a:buAutoNum type="arabicPeriod" startAt="5"/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columns that start with ‘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adjpoll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then drop them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polls.loc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[:,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polls.columns.str.startswith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adjpoll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 =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polls.loc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[:, ~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polls.columns.str.startswith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adjpoll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')]</a:t>
            </a:r>
          </a:p>
          <a:p>
            <a:pPr marL="347472" marR="0" lvl="0" indent="-347472">
              <a:spcBef>
                <a:spcPts val="900"/>
              </a:spcBef>
              <a:spcAft>
                <a:spcPts val="600"/>
              </a:spcAft>
              <a:buFont typeface="+mj-lt"/>
              <a:buAutoNum type="arabicPeriod" startAt="6"/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the columns for Johnson and McMullen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polls.drop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(columns=['rawpoll_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johnson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rawpoll_mcmullin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</a:p>
          <a:p>
            <a:pPr marL="347472" marR="0" lvl="0" indent="-347472">
              <a:spcBef>
                <a:spcPts val="900"/>
              </a:spcBef>
              <a:spcAft>
                <a:spcPts val="600"/>
              </a:spcAft>
              <a:buFont typeface="+mj-lt"/>
              <a:buAutoNum type="arabicPeriod" startAt="7"/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 the non-null rows in the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multiversions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column and drop that  column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polls.loc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polls.multiversions.notnull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()]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polls.drop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(columns='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multiversions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R="0" lvl="0" indent="-347472">
              <a:spcBef>
                <a:spcPts val="900"/>
              </a:spcBef>
              <a:spcAft>
                <a:spcPts val="600"/>
              </a:spcAft>
              <a:buFont typeface="+mj-lt"/>
              <a:buAutoNum type="arabicPeriod" startAt="8"/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3 more columns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polls.drop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(columns=['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createddate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','timestamp','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polls.head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17C7C-C78B-4763-94BB-E9FFB55E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F100A-875F-407E-8AB9-6F61E980B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D9C67-5607-4BDB-A853-43091B368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297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101C664-9323-4A00-94E9-9607011AB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cleaned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dirty="0"/>
          </a:p>
        </p:txBody>
      </p:sp>
      <p:pic>
        <p:nvPicPr>
          <p:cNvPr id="9" name="Content Placeholder 8" descr="Refer to page 413 in textbook">
            <a:extLst>
              <a:ext uri="{FF2B5EF4-FFF2-40B4-BE49-F238E27FC236}">
                <a16:creationId xmlns:a16="http://schemas.microsoft.com/office/drawing/2014/main" id="{55049431-3CA0-4041-B230-16079CAAAE1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6004" y="1143000"/>
            <a:ext cx="7313596" cy="138138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D7330-229C-4A3D-9A3D-A0E5FB24A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43C75-A0CC-4126-8871-3AFBB0C1A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A3ED8-1491-4A6D-A412-6B6DD7A8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029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BAF9953-51CA-4EFF-8763-11F30DAE8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Rename voting columns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B7F96-B56A-4CDA-B9F0-06D2E73250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polls.rename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(columns={'rawpoll_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clinton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':'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clinton_pct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'rawpoll_trump':'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trump_pct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6BD4B-93EE-4100-8894-719AEDD82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41B92-E766-477A-95AC-AEBF876E4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1D3BF-D0C2-4F8B-B8F5-D267DD1E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541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5464E57-B556-4885-9D44-301923D1C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Fix object types that should be numeric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 datetime objects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C76B791-B95A-4254-ACC3-479CF40EAE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391400" cy="1756642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the object types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polls.select_dtypes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('object').head(2)</a:t>
            </a:r>
          </a:p>
          <a:p>
            <a:endParaRPr lang="en-US" sz="1600" dirty="0"/>
          </a:p>
        </p:txBody>
      </p:sp>
      <p:pic>
        <p:nvPicPr>
          <p:cNvPr id="11" name="Content Placeholder 10" descr="Refer to page 415 in textbook">
            <a:extLst>
              <a:ext uri="{FF2B5EF4-FFF2-40B4-BE49-F238E27FC236}">
                <a16:creationId xmlns:a16="http://schemas.microsoft.com/office/drawing/2014/main" id="{66BE5C9B-31C4-4526-A80D-27878E0CC71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9775" y="2002451"/>
            <a:ext cx="6425203" cy="1005519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8FD854-8D8A-48CD-B22A-B8DF71DB7B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3124200"/>
            <a:ext cx="7391400" cy="1414598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 the object types that are dates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datetime objects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date_cols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startdate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enddate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polls[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date_cols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polls[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date_cols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].apply(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pd.to_datetime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0CA6F-7E5B-4FD3-A080-4CA5B9CC5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BCD77-9231-42E8-8D60-6C1DE5CF0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3C7E0-AB60-4DA0-931B-7422DB18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743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DAF47A6-66EC-47E3-A87F-FCFF342F6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Fix the data for the state column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46AADC5-8EEC-4230-B40C-30AED87FFA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the unique values in the state column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polls.state.unique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 # this lists values like "Maine CD-1"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# and "Maine CD-2"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all the state values that contain “CD-”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polls[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polls.state.str.contains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('CD-')]['state']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those rows after you find out that CD stands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Congressional District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polls.loc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[~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polls.state.str.contains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('CD-')]</a:t>
            </a:r>
          </a:p>
          <a:p>
            <a:endParaRPr lang="en-US" sz="16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17A551B-B1FA-4165-89B4-A2238C2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ECE992-A99A-4FF3-825D-5DB6C34B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07D281B-6D68-4BD6-8C69-17058EB1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060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5B57500-8B89-4B81-A7C3-4CF43711C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Take an early plot with Pandas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280AD57-867A-40B8-9214-9040E7A66C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polls.plot.line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enddate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y=['clinton_pct','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trump_pct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'])</a:t>
            </a:r>
          </a:p>
          <a:p>
            <a:endParaRPr lang="en-US" sz="1600" dirty="0"/>
          </a:p>
        </p:txBody>
      </p:sp>
      <p:pic>
        <p:nvPicPr>
          <p:cNvPr id="2" name="Content Placeholder 1" descr="Refer to page 415 in textbook">
            <a:extLst>
              <a:ext uri="{FF2B5EF4-FFF2-40B4-BE49-F238E27FC236}">
                <a16:creationId xmlns:a16="http://schemas.microsoft.com/office/drawing/2014/main" id="{FBDF8646-362D-4800-AA76-254810E2808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9775" y="1524000"/>
            <a:ext cx="6055425" cy="413665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23E4B-F13F-475F-B4D0-0BDE5A81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336BC-EE2B-49F2-8239-FEADB6DCC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B1C0D-7CE2-4D3B-A412-CFD85552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19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1560-15C0-481C-AD07-5F8FE47D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a pickle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23986-36C6-4D16-8ACB-6C96FD430E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polls.to_pickle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polls_clean.pkl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23E4B-F13F-475F-B4D0-0BDE5A81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336BC-EE2B-49F2-8239-FEADB6DCC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B1C0D-7CE2-4D3B-A412-CFD85552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424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38EE-2B03-43AD-A32E-CBCA466F3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0202D-4017-480F-A3D4-F511DEAF17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the code in any cell or group of cells in the Polling case study, describe what it does.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monthly bins when you’re analyzing polling data.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swing state data and polling gaps in an analysis of presidential polling data.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EE5D2-AF37-45DD-95D3-722BA028C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42832-913D-4A43-9E73-3C3939954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1DFC0-7EE6-4DA6-86D0-03C353928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04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FBF01-F528-4664-96B8-78E8289A8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columns for grouping and filtering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DECDF-0DC6-451C-9688-AACF3D17C9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19200" y="1066800"/>
            <a:ext cx="7010400" cy="4876800"/>
          </a:xfrm>
        </p:spPr>
        <p:txBody>
          <a:bodyPr/>
          <a:lstStyle/>
          <a:p>
            <a:pPr marL="342900" marR="0" lvl="0" indent="-342900">
              <a:spcBef>
                <a:spcPts val="900"/>
              </a:spcBef>
              <a:spcAft>
                <a:spcPts val="600"/>
              </a:spcAft>
              <a:buFont typeface="+mj-lt"/>
              <a:buAutoNum type="arabicPeriod"/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a </a:t>
            </a:r>
            <a:r>
              <a:rPr lang="en-US" sz="2000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voter_type</a:t>
            </a: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column </a:t>
            </a:r>
            <a:b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drop the population column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polls['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voter_type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 =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polls.population.replace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{'lv':'likely','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rv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':'registered'})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polls.drop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(columns='population',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</a:p>
          <a:p>
            <a:pPr marL="347472" marR="0" lvl="0" indent="-347472">
              <a:spcBef>
                <a:spcPts val="900"/>
              </a:spcBef>
              <a:spcAft>
                <a:spcPts val="600"/>
              </a:spcAft>
              <a:buFont typeface="+mj-lt"/>
              <a:buAutoNum type="arabicPeriod" startAt="2"/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a gap column for the gap between the Clinton </a:t>
            </a:r>
            <a:b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Trump </a:t>
            </a:r>
            <a:r>
              <a:rPr lang="en-US" sz="2000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percents</a:t>
            </a:r>
            <a:endParaRPr lang="en-US" sz="2000" b="1" spc="-10" dirty="0">
              <a:solidFill>
                <a:srgbClr val="000099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polls['gap'] =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polls.clinton_pct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polls.trump_pct</a:t>
            </a:r>
            <a:endParaRPr lang="en-US" sz="14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472" marR="0" lvl="0" indent="-347472">
              <a:spcBef>
                <a:spcPts val="900"/>
              </a:spcBef>
              <a:spcAft>
                <a:spcPts val="600"/>
              </a:spcAft>
              <a:buFont typeface="+mj-lt"/>
              <a:buAutoNum type="arabicPeriod" startAt="3"/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a </a:t>
            </a:r>
            <a:r>
              <a:rPr lang="en-US" sz="2000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state_gap</a:t>
            </a: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summary column </a:t>
            </a:r>
            <a:b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contains the gap for each state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polls['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state_gap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 =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polls.groupby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('state').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gap.transform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='mean')</a:t>
            </a:r>
          </a:p>
          <a:p>
            <a:pPr marL="347472" marR="0" lvl="0" indent="-347472">
              <a:spcBef>
                <a:spcPts val="900"/>
              </a:spcBef>
              <a:spcAft>
                <a:spcPts val="600"/>
              </a:spcAft>
              <a:buFont typeface="+mj-lt"/>
              <a:buAutoNum type="arabicPeriod" startAt="4"/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a swing column that identifies states </a:t>
            </a:r>
            <a:b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less than a 7 percent gap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polls['swing'] = (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polls.state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"U.S.") &amp; (abs(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polls.state_gap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&lt; 7)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B6E57-5E1E-4EE3-A580-F93282620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45C4B-3A10-4B7A-A348-CD4CB2B1D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10580-EDCB-485C-B40B-0EEEEBF64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532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DF13EA7-86F8-464D-A037-BF142AD2A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with grouping and filtering</a:t>
            </a:r>
            <a:endParaRPr lang="en-US" dirty="0"/>
          </a:p>
        </p:txBody>
      </p:sp>
      <p:pic>
        <p:nvPicPr>
          <p:cNvPr id="9" name="Content Placeholder 8" descr="Refer to page 417 in textbook">
            <a:extLst>
              <a:ext uri="{FF2B5EF4-FFF2-40B4-BE49-F238E27FC236}">
                <a16:creationId xmlns:a16="http://schemas.microsoft.com/office/drawing/2014/main" id="{09BB6303-5569-4106-A9E6-416797CEE5A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7357688" cy="2133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0DC87-B7E0-4387-B696-5ECBAE533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21F20-3F7D-4EB3-BE90-475F82F61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C3283-D28A-40A0-AF9E-45A63DD53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101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8C720A-B85C-4105-BB7F-C87224A44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ways to display the rows for swing states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9EE8467-9C6E-40BC-8835-0C26D5F57B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query()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polls.query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('swing == True')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loc accessor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polls.loc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polls.swing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True]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5BAF0-772C-4E60-8A29-7ED366228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5872E-9D2A-4A1E-BED9-EA8DA6199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12911-E2D2-4E57-84E1-8EF171B65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135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5B57500-8B89-4B81-A7C3-4CF43711C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new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long form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280AD57-867A-40B8-9214-9040E7A66C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Melt the data to add two columns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polls_long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polls.melt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id_vars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=['state','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enddate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voter_type','state_gap','swing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value_vars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=['clinton_pct','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trump_pct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var_name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='candidate',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value_name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='percent')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Clean up the strings in the candidate column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polls_long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['candidate'] = \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polls_long.candidate.str.replace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('_pct','').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str.title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600" dirty="0"/>
          </a:p>
        </p:txBody>
      </p:sp>
      <p:pic>
        <p:nvPicPr>
          <p:cNvPr id="2" name="Content Placeholder 1" descr="Refer to page 419 in textbook">
            <a:extLst>
              <a:ext uri="{FF2B5EF4-FFF2-40B4-BE49-F238E27FC236}">
                <a16:creationId xmlns:a16="http://schemas.microsoft.com/office/drawing/2014/main" id="{120019E4-7D53-4426-8E45-9C8A5AB0EEF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37994" y="3587818"/>
            <a:ext cx="5696206" cy="143207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23E4B-F13F-475F-B4D0-0BDE5A81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336BC-EE2B-49F2-8239-FEADB6DCC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B1C0D-7CE2-4D3B-A412-CFD85552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087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5B57500-8B89-4B81-A7C3-4CF43711C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Take an early plot of the long data with Seaborn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280AD57-867A-40B8-9214-9040E7A66C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colors = ['#2281c4','#d75c5d']              # blue and red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sns.set_palette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sns.color_palette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(colors))  # change color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# palette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sns.lineplot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polls_long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x='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enddate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y='percent',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hue='candidate', ci=None)</a:t>
            </a:r>
          </a:p>
          <a:p>
            <a:endParaRPr lang="en-US" sz="1600" dirty="0"/>
          </a:p>
        </p:txBody>
      </p:sp>
      <p:pic>
        <p:nvPicPr>
          <p:cNvPr id="2" name="Content Placeholder 1" descr="Refer to page 419 in textbook">
            <a:extLst>
              <a:ext uri="{FF2B5EF4-FFF2-40B4-BE49-F238E27FC236}">
                <a16:creationId xmlns:a16="http://schemas.microsoft.com/office/drawing/2014/main" id="{3857650B-C19C-4CDE-8D16-ECCEF29716C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9775" y="2590800"/>
            <a:ext cx="4875808" cy="3429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23E4B-F13F-475F-B4D0-0BDE5A81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336BC-EE2B-49F2-8239-FEADB6DCC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B1C0D-7CE2-4D3B-A412-CFD85552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151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5B57500-8B89-4B81-A7C3-4CF43711C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monthly bins to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280AD57-867A-40B8-9214-9040E7A66C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datetime as dt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dates =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pd.date_range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('10/01/2015', '12/01/2016',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='M')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bin_labels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dt.datetime.strftime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(x, '%b %Y') for x in dates[1:]]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monthly_bins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pd.cut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(x=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polls_long.enddate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bins=dates,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labels=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bin_labels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polls_long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month_bin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 =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monthly_bins</a:t>
            </a:r>
            <a:endParaRPr lang="en-US" sz="14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polls_long.head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400" dirty="0"/>
          </a:p>
        </p:txBody>
      </p:sp>
      <p:pic>
        <p:nvPicPr>
          <p:cNvPr id="2" name="Content Placeholder 1" descr="Refer to page 421 in textbook">
            <a:extLst>
              <a:ext uri="{FF2B5EF4-FFF2-40B4-BE49-F238E27FC236}">
                <a16:creationId xmlns:a16="http://schemas.microsoft.com/office/drawing/2014/main" id="{5189CED1-845F-4FBC-90AC-24E049CA64D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3907" y="2743200"/>
            <a:ext cx="6806893" cy="2133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23E4B-F13F-475F-B4D0-0BDE5A81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336BC-EE2B-49F2-8239-FEADB6DCC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B1C0D-7CE2-4D3B-A412-CFD85552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371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5B57500-8B89-4B81-A7C3-4CF43711C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an average percent column for each month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280AD57-867A-40B8-9214-9040E7A66C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polls_long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month_pct_avg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 =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polls_long.groupby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['candidate','state','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month_bin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']).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percent.transform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='mean')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polls_long.head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400" dirty="0"/>
          </a:p>
        </p:txBody>
      </p:sp>
      <p:pic>
        <p:nvPicPr>
          <p:cNvPr id="2" name="Content Placeholder 1" descr="Refer to page 421 in textbook">
            <a:extLst>
              <a:ext uri="{FF2B5EF4-FFF2-40B4-BE49-F238E27FC236}">
                <a16:creationId xmlns:a16="http://schemas.microsoft.com/office/drawing/2014/main" id="{D462858F-ED55-44C3-A27E-DFFCC23409E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1584" y="1905000"/>
            <a:ext cx="6896101" cy="18288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23E4B-F13F-475F-B4D0-0BDE5A81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336BC-EE2B-49F2-8239-FEADB6DCC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B1C0D-7CE2-4D3B-A412-CFD85552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870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28CC697-E523-4F88-AF80-FDD1746BB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 the wide and long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pickle files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C74F6F2-DDD4-4FA2-AF60-D028251E1F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polls.to_pickle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polls_prepared.pkl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polls_long.to_pickle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polls_long.pkl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endParaRPr lang="en-US" sz="16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4567A-F8D9-4B40-BC91-4F7787B9C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34580-5373-4D5B-946D-45C488609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94734-E010-4A0F-B668-BDCACF61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942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5B57500-8B89-4B81-A7C3-4CF43711C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 the national polls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280AD57-867A-40B8-9214-9040E7A66C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 =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sns.lineplot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polls_long.query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('state == "U.S."'),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x='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month_bin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y='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month_pct_avg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hue='candidate', ci=None)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ax.set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(title='U.S. Polls',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xlabel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='Month',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ylabel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='Average Percent')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ax.tick_params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('x',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labelrotation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=45)</a:t>
            </a:r>
          </a:p>
          <a:p>
            <a:endParaRPr lang="en-US" sz="1400" dirty="0"/>
          </a:p>
        </p:txBody>
      </p:sp>
      <p:pic>
        <p:nvPicPr>
          <p:cNvPr id="2" name="Content Placeholder 1" descr="Refer to page 423 in textbook">
            <a:extLst>
              <a:ext uri="{FF2B5EF4-FFF2-40B4-BE49-F238E27FC236}">
                <a16:creationId xmlns:a16="http://schemas.microsoft.com/office/drawing/2014/main" id="{24A837D2-DDC4-4C35-A75B-B85E7717569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0440" y="2286000"/>
            <a:ext cx="4683160" cy="371917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23E4B-F13F-475F-B4D0-0BDE5A81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336BC-EE2B-49F2-8239-FEADB6DCC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B1C0D-7CE2-4D3B-A412-CFD85552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4523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5B57500-8B89-4B81-A7C3-4CF43711C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 the swing state polls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280AD57-867A-40B8-9214-9040E7A66C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 =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sns.lineplot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polls_long.query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('swing == True'),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x='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month_bin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y='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month_pct_avg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hue='candidate', ci=None)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ax.set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(title='Swing State Polls',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xlabel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='Month',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ylabel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='Average Percent')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ax.tick_params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('x',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labelrotation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=45)</a:t>
            </a:r>
          </a:p>
          <a:p>
            <a:endParaRPr lang="en-US" sz="1400" dirty="0"/>
          </a:p>
        </p:txBody>
      </p:sp>
      <p:pic>
        <p:nvPicPr>
          <p:cNvPr id="2" name="Content Placeholder 1" descr="Refer to page 423 in textbook">
            <a:extLst>
              <a:ext uri="{FF2B5EF4-FFF2-40B4-BE49-F238E27FC236}">
                <a16:creationId xmlns:a16="http://schemas.microsoft.com/office/drawing/2014/main" id="{49870F83-34E0-44AA-8CFA-08AD390E401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2311" y="2743199"/>
            <a:ext cx="4224089" cy="333287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23E4B-F13F-475F-B4D0-0BDE5A81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336BC-EE2B-49F2-8239-FEADB6DCC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B1C0D-7CE2-4D3B-A412-CFD85552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151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6B7AC-7FC7-4848-AE72-DAB76EA39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Pandas and Seaborn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25007-9C1F-4D9D-B24A-1DCAB03F2F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pandas as pd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seaborn as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0CE2F-80DB-4C20-9D1F-42A7380D8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239C9-D5F4-44C5-8FCE-D7F35C956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AA1F6-6D47-47CC-B2FE-D17500CD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7096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5B57500-8B89-4B81-A7C3-4CF43711C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 the swing state results by voter type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280AD57-867A-40B8-9214-9040E7A66C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 the data by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voter_type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candidate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polls_grouped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polls_long.query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('swing == True') \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.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groupby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voter_type','candidate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Look at the mean and standard deviation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percent column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polls_grouped.percent.agg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mean','std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']).unstack(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level='candidate').head()</a:t>
            </a:r>
          </a:p>
          <a:p>
            <a:endParaRPr lang="en-US" sz="1600" dirty="0"/>
          </a:p>
        </p:txBody>
      </p:sp>
      <p:pic>
        <p:nvPicPr>
          <p:cNvPr id="2" name="Content Placeholder 1" descr="Refer to page 425 in textbook">
            <a:extLst>
              <a:ext uri="{FF2B5EF4-FFF2-40B4-BE49-F238E27FC236}">
                <a16:creationId xmlns:a16="http://schemas.microsoft.com/office/drawing/2014/main" id="{7566805D-9943-45E3-852C-BAA6CBF433E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9775" y="3389234"/>
            <a:ext cx="4683826" cy="201591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23E4B-F13F-475F-B4D0-0BDE5A81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336BC-EE2B-49F2-8239-FEADB6DCC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B1C0D-7CE2-4D3B-A412-CFD85552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0883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5B57500-8B89-4B81-A7C3-4CF43711C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 the swing state results by voter type (cont.)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280AD57-867A-40B8-9214-9040E7A66C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 the mean and standard deviation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percent column for each candidate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sns.catplot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polls_long.query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('swing == True'), kind='bar',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x='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voter_type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y='percent', hue='candidate', ci='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endParaRPr lang="en-US" sz="1400" dirty="0"/>
          </a:p>
        </p:txBody>
      </p:sp>
      <p:pic>
        <p:nvPicPr>
          <p:cNvPr id="2" name="Content Placeholder 1" descr="Refer to page 425 in textbook">
            <a:extLst>
              <a:ext uri="{FF2B5EF4-FFF2-40B4-BE49-F238E27FC236}">
                <a16:creationId xmlns:a16="http://schemas.microsoft.com/office/drawing/2014/main" id="{D1CEBE5A-BCA3-4D40-A8F1-4732F88F833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9775" y="2286000"/>
            <a:ext cx="4531425" cy="376694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23E4B-F13F-475F-B4D0-0BDE5A81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336BC-EE2B-49F2-8239-FEADB6DCC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B1C0D-7CE2-4D3B-A412-CFD85552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2765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5B57500-8B89-4B81-A7C3-4CF43711C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 the last two months of polling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likely voters in all swing states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280AD57-867A-40B8-9214-9040E7A66C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391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 =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sns.relplot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polls_long.query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voter_type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"likely" \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&amp; swing == True &amp;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enddate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"2016-09"'),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kind='line', x='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enddate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y='percent', hue='candidate', ci=None,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aspect=2)</a:t>
            </a:r>
          </a:p>
          <a:p>
            <a:endParaRPr lang="en-US" sz="1400" dirty="0"/>
          </a:p>
        </p:txBody>
      </p:sp>
      <p:pic>
        <p:nvPicPr>
          <p:cNvPr id="2" name="Content Placeholder 1" descr="Refer to page 427 in textbook">
            <a:extLst>
              <a:ext uri="{FF2B5EF4-FFF2-40B4-BE49-F238E27FC236}">
                <a16:creationId xmlns:a16="http://schemas.microsoft.com/office/drawing/2014/main" id="{821FF61D-B6EF-4C43-97A5-9E4AD2CC133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1650" y="2209800"/>
            <a:ext cx="6932550" cy="312254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23E4B-F13F-475F-B4D0-0BDE5A81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336BC-EE2B-49F2-8239-FEADB6DCC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B1C0D-7CE2-4D3B-A412-CFD85552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521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136670B-7C3B-4100-8C96-20D42A21F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 the last two months of polling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likely voters in selected states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105E279-CB73-408C-B269-9348B3137F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sns.relplot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polls_long.query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('state in ["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Michigan","Florida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 \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&amp;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voter_type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"likely" &amp;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enddate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"2016-09"'),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kind='line', x='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enddate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y='percent', hue='candidate', ci=None,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col='state',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col_wrap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=1, aspect=2)</a:t>
            </a:r>
          </a:p>
          <a:p>
            <a:endParaRPr lang="en-US" sz="1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861F4-818D-45E4-9831-156379C32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BDC51-9E9C-48A6-B077-DA9636E80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44DA5-9FC6-4F8B-B8CB-5A87A89F7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1966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D23E422-6E02-4045-A279-33A9DC51D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 the last two months of polling (continued)</a:t>
            </a:r>
            <a:endParaRPr lang="en-US" dirty="0"/>
          </a:p>
        </p:txBody>
      </p:sp>
      <p:pic>
        <p:nvPicPr>
          <p:cNvPr id="9" name="Content Placeholder 8" descr="Refer to page 427 in textbook">
            <a:extLst>
              <a:ext uri="{FF2B5EF4-FFF2-40B4-BE49-F238E27FC236}">
                <a16:creationId xmlns:a16="http://schemas.microsoft.com/office/drawing/2014/main" id="{82240E3D-6417-4E71-AD43-224F7279F72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20555" y="1143000"/>
            <a:ext cx="5306866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E6982-3299-4FB7-B308-E08166AC9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C30B5-81D2-411F-A8D7-CD7DA3CEE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F9C44-49A8-4920-9886-3F31ABDE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6027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085D143-453A-4F6C-ACC1-DDCA981F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 the gap changes in selected states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C3D823B-2DF8-4A73-954F-56E63DE426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restore the default color palette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sns.set_palette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sns.color_palette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('tab10'))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create the plot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 =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sns.relplot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polls.query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('state==["Michigan", "Florida"] \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&amp;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enddate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"2016-09"'),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kind="line", x='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enddate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y='gap', ci=None,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col='state',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col_wrap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=2)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format the plot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g.fig.suptitle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('Percent Gap for Key Swing States', y=1.025)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g.set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xlabel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="Polling End Date",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ylabel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="Percent Gap: Clinton - Trump")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ax in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g.axes.flat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ax.tick_params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('x',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labelrotation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=45)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ax.axhline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color='red')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5BD1F-4241-4D73-BDA0-4FC795EB7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E8B06-04BA-49F5-8067-C2AAE89C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5A2D1-5AA1-459C-9E0F-26D097386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6111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C1048D5-75D5-417E-8352-3FF9EBFC8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 the gap changes in selected states (cont.)</a:t>
            </a:r>
            <a:endParaRPr lang="en-US" dirty="0"/>
          </a:p>
        </p:txBody>
      </p:sp>
      <p:pic>
        <p:nvPicPr>
          <p:cNvPr id="9" name="Content Placeholder 8" descr="Refer to page 429 in textbook">
            <a:extLst>
              <a:ext uri="{FF2B5EF4-FFF2-40B4-BE49-F238E27FC236}">
                <a16:creationId xmlns:a16="http://schemas.microsoft.com/office/drawing/2014/main" id="{C10F4035-5104-47F6-B9EA-E080A3B5DAF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91415"/>
            <a:ext cx="7315200" cy="428003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F3CFC-7058-4D3E-9609-7E50A19F4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893CA-8D81-4309-A883-693A873EF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EE4AA-6D03-490A-A228-FA3A2CA0A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5191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5B57500-8B89-4B81-A7C3-4CF43711C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Prepare the gap data for the last week of polling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280AD57-867A-40B8-9214-9040E7A66C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5692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polls_gap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polls.query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('state==["Wisconsin", "Arizona", \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Pennsylvania","Nevada","Iowa","Florida","North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Carolina","Ohio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 \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&amp;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enddate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"2016-11-01"')[['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state','gap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polls_gap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polls_gap.groupby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('state').mean()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polls_gap</a:t>
            </a:r>
            <a:endParaRPr lang="en-US" sz="14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pic>
        <p:nvPicPr>
          <p:cNvPr id="2" name="Content Placeholder 1" descr="Refer to page 431 in textbook">
            <a:extLst>
              <a:ext uri="{FF2B5EF4-FFF2-40B4-BE49-F238E27FC236}">
                <a16:creationId xmlns:a16="http://schemas.microsoft.com/office/drawing/2014/main" id="{3F52DC0D-3DDC-4700-ABF9-8D30EFC9238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4114" y="2286000"/>
            <a:ext cx="2164886" cy="371826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23E4B-F13F-475F-B4D0-0BDE5A81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336BC-EE2B-49F2-8239-FEADB6DCC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B1C0D-7CE2-4D3B-A412-CFD85552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8386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ED09E-1B8D-4351-861F-073591CAD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Prepare the gap data for the last week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13FC8-D802-42A9-B0AB-D9E980184B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polls_gap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['advantage'] =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polls_gap.apply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lambda row: 'Clinton' if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row.gap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 else 'Trump', axis=1)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polls_gap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['gap'] = abs(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polls_gap.gap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polls_gap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polls_gap.reset_index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polls_gap</a:t>
            </a:r>
            <a:endParaRPr lang="en-US" sz="14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pic>
        <p:nvPicPr>
          <p:cNvPr id="8" name="Content Placeholder 7" descr="Refer to page 431 in textbook">
            <a:extLst>
              <a:ext uri="{FF2B5EF4-FFF2-40B4-BE49-F238E27FC236}">
                <a16:creationId xmlns:a16="http://schemas.microsoft.com/office/drawing/2014/main" id="{0DEEEDE0-A4EC-45D1-9D9F-3432DA28704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0414" y="2285999"/>
            <a:ext cx="3347390" cy="3509243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53AFC-ECDC-459C-972B-1CC0C84F2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A473D-E071-4FA3-85C3-269E003AB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36EFE-8925-482F-9D96-C4DB0E5A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3648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7BEFE-CAEE-4C53-A574-D0A931150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 the gap data for the last week of polling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D5DF2-C0D9-4689-A827-C87156D91B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set custom color palette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colors = ['#d75c5d','#2281c4']  # red and blue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sns.set_palette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sns.color_palette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(colors))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create the plot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 =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sns.catplot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polls_gap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x='state', y='gap', kind='bar',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hue='advantage', dodge=False)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format the plot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ax in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g.axes.flat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ax.tick_params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('x',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labelrotation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=45)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ax.set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(title='Gap Percent One Week Before Election Day',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xlabel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='Key Swing States',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ylabel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='Percent')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save the plot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g.fig.subplots_adjust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(top=0.90)     # adjust the top to fit the title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g.fig.subplots_adjust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(bottom=0.35)  # adjust the bottom to fix the 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# labels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g.fig.savefig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('swing_state_gap_bar.png')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23E4B-F13F-475F-B4D0-0BDE5A81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336BC-EE2B-49F2-8239-FEADB6DCC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B1C0D-7CE2-4D3B-A412-CFD85552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361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3B892-6C84-4141-86DA-E2441C9D1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the 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93914-544F-45D7-B2F7-64ABAB80FA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the path and the filename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poll_path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\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'http://projects.fivethirtyeight.com/general-model/'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 = 'president_general_polls_2016.csv'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Download the CSV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urllib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request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request.urlretrieve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poll_path+filename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filename=filename)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 the CSV file into a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b="1" spc="-10" dirty="0">
              <a:solidFill>
                <a:srgbClr val="000099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(filename)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DCCED-CC4C-482F-AE41-C2AE083DB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01A3E-7EC2-4DA9-9E33-8E5DCDC7C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2F245-A99E-49BA-9F6A-E0DBA412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0939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02F1A0F-2406-4502-AA7E-3AF4B6509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 the gap data for the last week (continued)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B04F5-BA7D-4DE7-AACF-FD7DC6D2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1275B-9C8A-4A51-BDE5-464D34EB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C86BD-42C1-47E6-A128-F922466A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Content Placeholder 2" descr="Refer to page 433 in textbook">
            <a:extLst>
              <a:ext uri="{FF2B5EF4-FFF2-40B4-BE49-F238E27FC236}">
                <a16:creationId xmlns:a16="http://schemas.microsoft.com/office/drawing/2014/main" id="{4A4562B2-D255-4FCE-A311-05495062A1F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752600" y="1143000"/>
            <a:ext cx="4791871" cy="469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152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5B57500-8B89-4B81-A7C3-4CF43711C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Prepare the weekly gap data for the swing states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280AD57-867A-40B8-9214-9040E7A66C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the columns and rows for this plot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polls_heat</a:t>
            </a: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polls[['state','</a:t>
            </a:r>
            <a:r>
              <a:rPr lang="en-US" sz="1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enddate</a:t>
            </a: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US" sz="1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samplesize</a:t>
            </a: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'</a:t>
            </a:r>
            <a:r>
              <a:rPr lang="en-US" sz="1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clinton_pct','trump_pct','swing</a:t>
            </a: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']].copy()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polls_heat</a:t>
            </a: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polls_heat.query</a:t>
            </a: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('swing == True')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add two columns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polls_heat</a:t>
            </a: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sz="1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clinton_count</a:t>
            </a: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 = </a:t>
            </a:r>
            <a:r>
              <a:rPr lang="en-US" sz="1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polls_heat.samplesize</a:t>
            </a: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polls_heat.clinton_pct</a:t>
            </a:r>
            <a:endParaRPr lang="en-US" sz="12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polls_heat</a:t>
            </a: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sz="1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trump_count</a:t>
            </a: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 = </a:t>
            </a:r>
            <a:r>
              <a:rPr lang="en-US" sz="1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polls_heat.samplesize</a:t>
            </a: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polls_heat.trump_pct</a:t>
            </a:r>
            <a:endParaRPr lang="en-US" sz="12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select only the necessary columns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polls_heat</a:t>
            </a: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polls_heat</a:t>
            </a: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[['state','clinton_count','trump_count','</a:t>
            </a:r>
            <a:r>
              <a:rPr lang="en-US" sz="1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enddate</a:t>
            </a: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create and add the weekly bins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dates = </a:t>
            </a:r>
            <a:r>
              <a:rPr lang="en-US" sz="1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pd.date_range</a:t>
            </a: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('09/01/2016', '11/13/2016', </a:t>
            </a:r>
            <a:r>
              <a:rPr lang="en-US" sz="1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='w')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bin_labels</a:t>
            </a: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  <a:r>
              <a:rPr lang="en-US" sz="1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dt.datetime.strftime</a:t>
            </a: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(x, '%d %b') for x in dates[1:]]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weekly_bins</a:t>
            </a: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pd.cut</a:t>
            </a: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(x=</a:t>
            </a:r>
            <a:r>
              <a:rPr lang="en-US" sz="1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polls_heat.enddate</a:t>
            </a: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bins=dates, labels=</a:t>
            </a:r>
            <a:r>
              <a:rPr lang="en-US" sz="1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bin_labels</a:t>
            </a: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polls_heat</a:t>
            </a: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sz="1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weekly_bin</a:t>
            </a: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 = </a:t>
            </a:r>
            <a:r>
              <a:rPr lang="en-US" sz="1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weekly_bins</a:t>
            </a:r>
            <a:endParaRPr lang="en-US" sz="12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polls_heat.head</a:t>
            </a: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</a:p>
          <a:p>
            <a:endParaRPr lang="en-US" sz="1200" dirty="0"/>
          </a:p>
        </p:txBody>
      </p:sp>
      <p:pic>
        <p:nvPicPr>
          <p:cNvPr id="2" name="Content Placeholder 1" descr="Refer to page 435 in textbook">
            <a:extLst>
              <a:ext uri="{FF2B5EF4-FFF2-40B4-BE49-F238E27FC236}">
                <a16:creationId xmlns:a16="http://schemas.microsoft.com/office/drawing/2014/main" id="{A50D4FDE-D549-446E-B4EE-F92CBB29AC4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9775" y="4724400"/>
            <a:ext cx="5293425" cy="127692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23E4B-F13F-475F-B4D0-0BDE5A81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336BC-EE2B-49F2-8239-FEADB6DCC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B1C0D-7CE2-4D3B-A412-CFD85552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4904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5B57500-8B89-4B81-A7C3-4CF43711C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Prepare the weekly gap data for the swing states (continued)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280AD57-867A-40B8-9214-9040E7A66C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391400" cy="2213842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 the weekly gap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group and sum the weekly counts by state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polls_heat</a:t>
            </a: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polls_heat.groupby</a:t>
            </a: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(['state','</a:t>
            </a:r>
            <a:r>
              <a:rPr lang="en-US" sz="1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weekly_bin</a:t>
            </a: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']).sum().</a:t>
            </a:r>
            <a:r>
              <a:rPr lang="en-US" sz="1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fillna</a:t>
            </a: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add the gap column and remove all other columns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polls_heat</a:t>
            </a: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['gap'] = ((</a:t>
            </a:r>
            <a:r>
              <a:rPr lang="en-US" sz="1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polls_heat.clinton_count</a:t>
            </a: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polls_heat.trump_count</a:t>
            </a: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/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(</a:t>
            </a:r>
            <a:r>
              <a:rPr lang="en-US" sz="1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polls_heat.clinton_count</a:t>
            </a: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polls_heat.trump_count</a:t>
            </a: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* 100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polls_heat</a:t>
            </a: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polls_heat</a:t>
            </a: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[['gap']].</a:t>
            </a:r>
            <a:r>
              <a:rPr lang="en-US" sz="1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fillna</a:t>
            </a: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(0).round(1)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unstack the weekly bin level and drop level 0 (gap)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polls_heat</a:t>
            </a: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polls_heat.unstack</a:t>
            </a: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(level='</a:t>
            </a:r>
            <a:r>
              <a:rPr lang="en-US" sz="1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weekly_bin</a:t>
            </a: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polls_heat</a:t>
            </a: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polls_heat.droplevel</a:t>
            </a: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(level=0, axis=1)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polls_heat.head</a:t>
            </a: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</a:p>
          <a:p>
            <a:endParaRPr lang="en-US" sz="1200" dirty="0"/>
          </a:p>
        </p:txBody>
      </p:sp>
      <p:pic>
        <p:nvPicPr>
          <p:cNvPr id="2" name="Content Placeholder 1" descr="Refer to page 435 in textbook">
            <a:extLst>
              <a:ext uri="{FF2B5EF4-FFF2-40B4-BE49-F238E27FC236}">
                <a16:creationId xmlns:a16="http://schemas.microsoft.com/office/drawing/2014/main" id="{EDDE2F84-A3EA-48F5-830F-21479B5691A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5734" y="3974461"/>
            <a:ext cx="6855162" cy="166838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23E4B-F13F-475F-B4D0-0BDE5A81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336BC-EE2B-49F2-8239-FEADB6DCC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B1C0D-7CE2-4D3B-A412-CFD85552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1577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2610DB3-F408-4376-A30D-EB6B9A599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 the weekly gap data for swing states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CA9E701-95E1-449F-BF0C-9FD4ADC7A8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use matplotlib to set the figure size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en-US" sz="14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fig, ax =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plt.subplots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=(10,7.5))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create the plot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sns.heatmap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polls_heat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cmap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=['#d75c5d','#2281c4'], center=0,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annot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=True, linewidths=0.01,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linecolor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='black', cbar=False)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format the plot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ax.set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(title='Gap Percent For Swing States By Week',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xlabel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='Week',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ylabel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='State')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save the figure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fig.savefig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('swing_state_gap_heat_map.png')</a:t>
            </a:r>
          </a:p>
          <a:p>
            <a:endParaRPr lang="en-US" sz="1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F88D7-333D-4609-86EE-09B254B14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EB8DD-55F5-42A8-BF0C-08A421C25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E271B-6261-427A-9BCC-4BDAEF86B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0045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17BE-147D-412E-9332-827D9CAC8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 the weekly gap data for swing states (cont.)</a:t>
            </a:r>
            <a:endParaRPr lang="en-US" dirty="0"/>
          </a:p>
        </p:txBody>
      </p:sp>
      <p:pic>
        <p:nvPicPr>
          <p:cNvPr id="10" name="Content Placeholder 9" descr="Refer to page 437 in textbook">
            <a:extLst>
              <a:ext uri="{FF2B5EF4-FFF2-40B4-BE49-F238E27FC236}">
                <a16:creationId xmlns:a16="http://schemas.microsoft.com/office/drawing/2014/main" id="{A8491D38-726F-4D52-97C1-98E4743D284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66800" y="1188321"/>
            <a:ext cx="6884133" cy="475527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23E4B-F13F-475F-B4D0-0BDE5A81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336BC-EE2B-49F2-8239-FEADB6DCC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B1C0D-7CE2-4D3B-A412-CFD85552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1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17689-9E68-4CE0-ACF8-3CDF0525A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 the 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07292-05EF-4639-92DD-D5FE9DE8D1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 the </a:t>
            </a:r>
            <a:r>
              <a:rPr lang="en-US" sz="2000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sz="2000" b="1" spc="-10" dirty="0">
              <a:solidFill>
                <a:srgbClr val="000099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 the first five rows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polls.head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 the last five rows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polls.tail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CE496-DDCC-4217-B151-ECABD2578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CC538-1440-4BB6-86F4-C99775CBE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266AA-5FEF-499E-BB09-0FEA05CA0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954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5B57500-8B89-4B81-A7C3-4CF43711C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 the data (continued)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280AD57-867A-40B8-9214-9040E7A66C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 all columns but just the first and last row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pd.option_context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display.max_rows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2,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display.max_columns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None):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display(polls)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407 in textbook">
            <a:extLst>
              <a:ext uri="{FF2B5EF4-FFF2-40B4-BE49-F238E27FC236}">
                <a16:creationId xmlns:a16="http://schemas.microsoft.com/office/drawing/2014/main" id="{EF2513EF-2942-4439-8DEA-220E209BC65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9775" y="2590800"/>
            <a:ext cx="6698374" cy="27432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23E4B-F13F-475F-B4D0-0BDE5A81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336BC-EE2B-49F2-8239-FEADB6DCC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B1C0D-7CE2-4D3B-A412-CFD85552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049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1771F72-5695-4949-8959-F7DF64AC4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Examine the data with the info() method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782E978-E42C-49D3-8864-7D738F842B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polls.info(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memory_usage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='deep')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==========================================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&lt;class 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pandas.core.frame.DataFrame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RangeIndex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12624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entries, 0 to 12623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columns (total 27 columns):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cycle               12624 non-null int64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branch              12624 non-null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                12624 non-null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matchup             12624 non-null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forecastdate</a:t>
            </a:r>
            <a:r>
              <a:rPr lang="en-US" sz="16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12624 non-null object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               12624 non-null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startdate</a:t>
            </a:r>
            <a:r>
              <a:rPr lang="en-US" sz="16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12624 non-null object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enddate</a:t>
            </a:r>
            <a:r>
              <a:rPr lang="en-US" sz="16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12624 non-null objec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pollster            12624 non-null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grade               11337 non-null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samplesize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12621 non-null float64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population          12624 non-null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poll_wt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12624 non-null float64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rawpoll_clinton</a:t>
            </a:r>
            <a:r>
              <a:rPr lang="en-US" sz="16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12624 non-null float64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rawpoll_trump</a:t>
            </a:r>
            <a:r>
              <a:rPr lang="en-US" sz="16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12624 non-null float64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0D61D-7D04-485C-B421-A6CF1433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C6D08-9027-493B-93E1-F7F1616A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F4DA6-836A-4AEF-9DF5-2EA5D85F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901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AE80D-1FD9-4B70-90DE-20EA232B0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Examine the data with the info() method (cont.)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59FFC-F9D7-4C0C-BBA7-55A3BA0171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rawpoll_johnson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8397 non-null float64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rawpoll_mcmullin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90 non-null float64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adjpoll_clinton</a:t>
            </a:r>
            <a:r>
              <a:rPr lang="en-US" sz="16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12624 non-null float64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adjpoll_trump</a:t>
            </a:r>
            <a:r>
              <a:rPr lang="en-US" sz="16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12624 non-null float64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adjpoll_johnson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8397 non-null float64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adjpoll_mcmullin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90 non-null float64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multiversions</a:t>
            </a:r>
            <a:r>
              <a:rPr lang="en-US" sz="16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36 non-null object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12621 non-null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poll_id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12624 non-null int64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question_id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12624 non-null int64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createddate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12624 non-null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timestamp           12624 non-null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dtypes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float64(10), int64(3), object(14)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memory usage: 12.9 MB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A85D3-2FEE-4325-9306-76F1C67FA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E02E1-B745-4C70-99C1-887D39814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F7066-D7E6-40A1-9D63-3426C0989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886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986D3-4D9F-4BF9-BD0C-E658DE178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Examine the data with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nunique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71082-21F5-430E-8DF3-A12A7FB981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polls.nunique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dropna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=False)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===================================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cycle                   1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branch                  1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                    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matchup                 1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forecastdate</a:t>
            </a:r>
            <a:r>
              <a:rPr lang="en-US" sz="16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1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                  57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startdate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352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enddate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345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pollster              196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grade                  11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samplesize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1767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population              4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poll_wt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4399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rawpoll_clinton</a:t>
            </a:r>
            <a:r>
              <a:rPr lang="en-US" sz="16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1312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rawpoll_trump</a:t>
            </a:r>
            <a:r>
              <a:rPr lang="en-US" sz="16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1385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rawpoll_johnson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585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rawpoll_mcmullin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17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6D4BC-B7E0-4703-9C07-9E2B76D5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08DB2-2917-4338-BD1D-E9A2CD69B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7AD30-5CA8-473B-826E-845586B8C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149150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611E833D-05D0-4A5D-A09D-85733BEA6AAA}" vid="{7CAD4F6C-8ECE-45F7-A39E-93FAD23107B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4406</TotalTime>
  <Words>4060</Words>
  <Application>Microsoft Office PowerPoint</Application>
  <PresentationFormat>On-screen Show (4:3)</PresentationFormat>
  <Paragraphs>524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Arial Narrow</vt:lpstr>
      <vt:lpstr>Consolas</vt:lpstr>
      <vt:lpstr>Times New Roman</vt:lpstr>
      <vt:lpstr>Master slides_with_titles_logo</vt:lpstr>
      <vt:lpstr>Chapter 12</vt:lpstr>
      <vt:lpstr>Objectives</vt:lpstr>
      <vt:lpstr>Import Pandas and Seaborn</vt:lpstr>
      <vt:lpstr>Get the data</vt:lpstr>
      <vt:lpstr>Display the data</vt:lpstr>
      <vt:lpstr>Display the data (continued)</vt:lpstr>
      <vt:lpstr>Examine the data with the info() method</vt:lpstr>
      <vt:lpstr>Examine the data with the info() method (cont.)</vt:lpstr>
      <vt:lpstr>Examine the data with the nunique() method</vt:lpstr>
      <vt:lpstr>Examine the data with nunique() (cont.)</vt:lpstr>
      <vt:lpstr>Examine the data with the unique() method (partial results)</vt:lpstr>
      <vt:lpstr>Drop unnecessary columns and rows</vt:lpstr>
      <vt:lpstr>Drop unnecessary columns and rows (cont.)</vt:lpstr>
      <vt:lpstr>The cleaned DataFrame</vt:lpstr>
      <vt:lpstr>Rename voting columns</vt:lpstr>
      <vt:lpstr>Fix object types that should be numeric  or datetime objects</vt:lpstr>
      <vt:lpstr>Fix the data for the state column</vt:lpstr>
      <vt:lpstr>Take an early plot with Pandas</vt:lpstr>
      <vt:lpstr>Save the DataFrame as a pickle file</vt:lpstr>
      <vt:lpstr>Add columns for grouping and filtering</vt:lpstr>
      <vt:lpstr>The DataFrame with grouping and filtering</vt:lpstr>
      <vt:lpstr>Two ways to display the rows for swing states</vt:lpstr>
      <vt:lpstr>Create a new DataFrame in long form</vt:lpstr>
      <vt:lpstr>Take an early plot of the long data with Seaborn</vt:lpstr>
      <vt:lpstr>Add monthly bins to the DataFrame</vt:lpstr>
      <vt:lpstr>Add an average percent column for each month</vt:lpstr>
      <vt:lpstr>Save the wide and long DataFrames as pickle files</vt:lpstr>
      <vt:lpstr>Plot the national polls</vt:lpstr>
      <vt:lpstr>Plot the swing state polls</vt:lpstr>
      <vt:lpstr>Plot the swing state results by voter type</vt:lpstr>
      <vt:lpstr>Plot the swing state results by voter type (cont.)</vt:lpstr>
      <vt:lpstr>Plot the last two months of polling  for likely voters in all swing states</vt:lpstr>
      <vt:lpstr>Plot the last two months of polling  for likely voters in selected states</vt:lpstr>
      <vt:lpstr>Plot the last two months of polling (continued)</vt:lpstr>
      <vt:lpstr>Plot the gap changes in selected states</vt:lpstr>
      <vt:lpstr>Plot the gap changes in selected states (cont.)</vt:lpstr>
      <vt:lpstr>Prepare the gap data for the last week of polling</vt:lpstr>
      <vt:lpstr>Prepare the gap data for the last week (continued)</vt:lpstr>
      <vt:lpstr>Plot the gap data for the last week of polling</vt:lpstr>
      <vt:lpstr>Plot the gap data for the last week (continued)</vt:lpstr>
      <vt:lpstr>Prepare the weekly gap data for the swing states</vt:lpstr>
      <vt:lpstr>Prepare the weekly gap data for the swing states (continued)</vt:lpstr>
      <vt:lpstr>Plot the weekly gap data for swing states</vt:lpstr>
      <vt:lpstr>Plot the weekly gap data for swing states (cont.)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Bethany Cabrera</cp:lastModifiedBy>
  <cp:revision>128</cp:revision>
  <cp:lastPrinted>2016-01-14T23:03:16Z</cp:lastPrinted>
  <dcterms:created xsi:type="dcterms:W3CDTF">2021-06-22T20:59:38Z</dcterms:created>
  <dcterms:modified xsi:type="dcterms:W3CDTF">2021-07-19T18:56:38Z</dcterms:modified>
</cp:coreProperties>
</file>