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6">
  <p:sldMasterIdLst>
    <p:sldMasterId id="2147483669" r:id="rId1"/>
  </p:sldMasterIdLst>
  <p:notesMasterIdLst>
    <p:notesMasterId r:id="rId55"/>
  </p:notesMasterIdLst>
  <p:handoutMasterIdLst>
    <p:handoutMasterId r:id="rId5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14" autoAdjust="0"/>
  </p:normalViewPr>
  <p:slideViewPr>
    <p:cSldViewPr>
      <p:cViewPr varScale="1">
        <p:scale>
          <a:sx n="81" d="100"/>
          <a:sy n="81" d="100"/>
        </p:scale>
        <p:origin x="84"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7/19/2021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_number_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_Image_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752600"/>
            <a:ext cx="7315200" cy="15240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352800"/>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3886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10" name="Text Placeholder 9">
            <a:extLst>
              <a:ext uri="{FF2B5EF4-FFF2-40B4-BE49-F238E27FC236}">
                <a16:creationId xmlns:a16="http://schemas.microsoft.com/office/drawing/2014/main" id="{6E3D78B2-A2B3-4F14-970F-D4E0D43533E5}"/>
              </a:ext>
            </a:extLst>
          </p:cNvPr>
          <p:cNvSpPr>
            <a:spLocks noGrp="1"/>
          </p:cNvSpPr>
          <p:nvPr>
            <p:ph type="body" sz="quarter" idx="16"/>
          </p:nvPr>
        </p:nvSpPr>
        <p:spPr>
          <a:xfrm>
            <a:off x="812800" y="1062758"/>
            <a:ext cx="7391400" cy="60620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1276102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74964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546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_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
        <p:nvSpPr>
          <p:cNvPr id="7" name="Table Placeholder 7">
            <a:extLst>
              <a:ext uri="{FF2B5EF4-FFF2-40B4-BE49-F238E27FC236}">
                <a16:creationId xmlns:a16="http://schemas.microsoft.com/office/drawing/2014/main" id="{1BAA420C-3471-4D6A-BE62-30BE07634CDD}"/>
              </a:ext>
            </a:extLst>
          </p:cNvPr>
          <p:cNvSpPr>
            <a:spLocks noGrp="1"/>
          </p:cNvSpPr>
          <p:nvPr>
            <p:ph type="tbl" sz="quarter" idx="14" hasCustomPrompt="1"/>
          </p:nvPr>
        </p:nvSpPr>
        <p:spPr>
          <a:xfrm>
            <a:off x="1066800" y="1295400"/>
            <a:ext cx="7315200" cy="4495800"/>
          </a:xfrm>
        </p:spPr>
        <p:txBody>
          <a:bodyPr/>
          <a:lstStyle>
            <a:lvl1pPr marL="0" indent="0">
              <a:buNone/>
              <a:defRPr/>
            </a:lvl1pPr>
          </a:lstStyle>
          <a:p>
            <a:r>
              <a:rPr lang="en-US" dirty="0"/>
              <a:t>Click to insert table</a:t>
            </a:r>
          </a:p>
        </p:txBody>
      </p:sp>
    </p:spTree>
    <p:extLst>
      <p:ext uri="{BB962C8B-B14F-4D97-AF65-F5344CB8AC3E}">
        <p14:creationId xmlns:p14="http://schemas.microsoft.com/office/powerpoint/2010/main" val="421363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_Text_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1496734"/>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
        <p:nvSpPr>
          <p:cNvPr id="7" name="Table Placeholder 7">
            <a:extLst>
              <a:ext uri="{FF2B5EF4-FFF2-40B4-BE49-F238E27FC236}">
                <a16:creationId xmlns:a16="http://schemas.microsoft.com/office/drawing/2014/main" id="{1BAA420C-3471-4D6A-BE62-30BE07634CDD}"/>
              </a:ext>
            </a:extLst>
          </p:cNvPr>
          <p:cNvSpPr>
            <a:spLocks noGrp="1"/>
          </p:cNvSpPr>
          <p:nvPr>
            <p:ph type="tbl" sz="quarter" idx="14" hasCustomPrompt="1"/>
          </p:nvPr>
        </p:nvSpPr>
        <p:spPr>
          <a:xfrm>
            <a:off x="914400" y="3597780"/>
            <a:ext cx="7315200" cy="1507620"/>
          </a:xfrm>
        </p:spPr>
        <p:txBody>
          <a:bodyPr/>
          <a:lstStyle>
            <a:lvl1pPr marL="0" indent="0">
              <a:buNone/>
              <a:defRPr/>
            </a:lvl1pPr>
          </a:lstStyle>
          <a:p>
            <a:r>
              <a:rPr lang="en-US" dirty="0"/>
              <a:t>Click to insert table</a:t>
            </a:r>
          </a:p>
        </p:txBody>
      </p:sp>
      <p:sp>
        <p:nvSpPr>
          <p:cNvPr id="9" name="Text Placeholder 6">
            <a:extLst>
              <a:ext uri="{FF2B5EF4-FFF2-40B4-BE49-F238E27FC236}">
                <a16:creationId xmlns:a16="http://schemas.microsoft.com/office/drawing/2014/main" id="{343F8196-C45E-4101-8642-53DC9DFF59B8}"/>
              </a:ext>
            </a:extLst>
          </p:cNvPr>
          <p:cNvSpPr>
            <a:spLocks noGrp="1"/>
          </p:cNvSpPr>
          <p:nvPr>
            <p:ph type="body" sz="quarter" idx="17"/>
          </p:nvPr>
        </p:nvSpPr>
        <p:spPr>
          <a:xfrm>
            <a:off x="838200" y="2743200"/>
            <a:ext cx="7391400" cy="6858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45084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_Text_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1496734"/>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
        <p:nvSpPr>
          <p:cNvPr id="9" name="Text Placeholder 6">
            <a:extLst>
              <a:ext uri="{FF2B5EF4-FFF2-40B4-BE49-F238E27FC236}">
                <a16:creationId xmlns:a16="http://schemas.microsoft.com/office/drawing/2014/main" id="{343F8196-C45E-4101-8642-53DC9DFF59B8}"/>
              </a:ext>
            </a:extLst>
          </p:cNvPr>
          <p:cNvSpPr>
            <a:spLocks noGrp="1"/>
          </p:cNvSpPr>
          <p:nvPr>
            <p:ph type="body" sz="quarter" idx="17"/>
          </p:nvPr>
        </p:nvSpPr>
        <p:spPr>
          <a:xfrm>
            <a:off x="838200" y="2743200"/>
            <a:ext cx="7391400" cy="6858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6">
            <a:extLst>
              <a:ext uri="{FF2B5EF4-FFF2-40B4-BE49-F238E27FC236}">
                <a16:creationId xmlns:a16="http://schemas.microsoft.com/office/drawing/2014/main" id="{B39D1673-5FDF-4D83-ADBE-97ACF8D227BA}"/>
              </a:ext>
            </a:extLst>
          </p:cNvPr>
          <p:cNvSpPr>
            <a:spLocks noGrp="1"/>
          </p:cNvSpPr>
          <p:nvPr>
            <p:ph sz="quarter" idx="18" hasCustomPrompt="1"/>
          </p:nvPr>
        </p:nvSpPr>
        <p:spPr>
          <a:xfrm>
            <a:off x="876300" y="3532466"/>
            <a:ext cx="7315200" cy="2514600"/>
          </a:xfrm>
        </p:spPr>
        <p:txBody>
          <a:bodyPr/>
          <a:lstStyle>
            <a:lvl1pPr marL="0" indent="0">
              <a:buNone/>
              <a:defRPr/>
            </a:lvl1pPr>
          </a:lstStyle>
          <a:p>
            <a:pPr lvl="0"/>
            <a:r>
              <a:rPr lang="en-US" dirty="0"/>
              <a:t>Click to insert image</a:t>
            </a:r>
          </a:p>
        </p:txBody>
      </p:sp>
    </p:spTree>
    <p:extLst>
      <p:ext uri="{BB962C8B-B14F-4D97-AF65-F5344CB8AC3E}">
        <p14:creationId xmlns:p14="http://schemas.microsoft.com/office/powerpoint/2010/main" val="336824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for Data Analysis</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85" r:id="rId3"/>
    <p:sldLayoutId id="2147483679" r:id="rId4"/>
    <p:sldLayoutId id="2147483686" r:id="rId5"/>
    <p:sldLayoutId id="2147483688" r:id="rId6"/>
    <p:sldLayoutId id="2147483689" r:id="rId7"/>
    <p:sldLayoutId id="2147483690" r:id="rId8"/>
    <p:sldLayoutId id="2147483680" r:id="rId9"/>
    <p:sldLayoutId id="2147483683" r:id="rId10"/>
    <p:sldLayoutId id="2147483681" r:id="rId11"/>
    <p:sldLayoutId id="2147483674" r:id="rId12"/>
    <p:sldLayoutId id="2147483687" r:id="rId13"/>
    <p:sldLayoutId id="2147483676" r:id="rId14"/>
    <p:sldLayoutId id="2147483691" r:id="rId15"/>
    <p:sldLayoutId id="2147483675" r:id="rId16"/>
    <p:sldLayoutId id="2147483684" r:id="rId17"/>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14</a:t>
            </a:r>
          </a:p>
        </p:txBody>
      </p:sp>
      <p:sp>
        <p:nvSpPr>
          <p:cNvPr id="6" name="Text Placeholder 5"/>
          <p:cNvSpPr>
            <a:spLocks noGrp="1"/>
          </p:cNvSpPr>
          <p:nvPr>
            <p:ph type="body" sz="quarter" idx="13"/>
          </p:nvPr>
        </p:nvSpPr>
        <p:spPr>
          <a:xfrm>
            <a:off x="1371600" y="2209800"/>
            <a:ext cx="6400800" cy="2971800"/>
          </a:xfrm>
        </p:spPr>
        <p:txBody>
          <a:bodyPr/>
          <a:lstStyle/>
          <a:p>
            <a:r>
              <a:rPr lang="en-US" dirty="0"/>
              <a:t>The Social Survey case study</a:t>
            </a:r>
          </a:p>
        </p:txBody>
      </p:sp>
      <p:sp>
        <p:nvSpPr>
          <p:cNvPr id="2" name="Date Placeholder 1"/>
          <p:cNvSpPr>
            <a:spLocks noGrp="1"/>
          </p:cNvSpPr>
          <p:nvPr>
            <p:ph type="dt" sz="half" idx="10"/>
          </p:nvPr>
        </p:nvSpPr>
        <p:spPr/>
        <p:txBody>
          <a:bodyPr/>
          <a:lstStyle/>
          <a:p>
            <a:pPr>
              <a:defRPr/>
            </a:pPr>
            <a:r>
              <a:rPr lang="en-US"/>
              <a:t>Murach's Python for Data Analysis</a:t>
            </a:r>
            <a:endParaRPr lang="en-US" dirty="0"/>
          </a:p>
        </p:txBody>
      </p:sp>
      <p:sp>
        <p:nvSpPr>
          <p:cNvPr id="3" name="Footer Placeholder 2"/>
          <p:cNvSpPr>
            <a:spLocks noGrp="1"/>
          </p:cNvSpPr>
          <p:nvPr>
            <p:ph type="ftr" sz="quarter" idx="11"/>
          </p:nvPr>
        </p:nvSpPr>
        <p:spPr/>
        <p:txBody>
          <a:bodyPr/>
          <a:lstStyle/>
          <a:p>
            <a:pPr>
              <a:defRPr/>
            </a:pPr>
            <a:r>
              <a:rPr lang="en-US"/>
              <a:t>© 2021, Mike Murach &amp; Associates, Inc.</a:t>
            </a:r>
            <a:endParaRPr lang="en-US" dirty="0"/>
          </a:p>
        </p:txBody>
      </p:sp>
      <p:sp>
        <p:nvSpPr>
          <p:cNvPr id="7" name="Slide Number Placeholder 6">
            <a:extLst>
              <a:ext uri="{FF2B5EF4-FFF2-40B4-BE49-F238E27FC236}">
                <a16:creationId xmlns:a16="http://schemas.microsoft.com/office/drawing/2014/main" id="{D8FC50B9-DF0E-4649-98E3-BC0A95CC263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D72E1A-B9F6-4025-AD6E-7989B18DE7D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View the data types of the columns</a:t>
            </a:r>
            <a:endParaRPr lang="en-US" dirty="0"/>
          </a:p>
        </p:txBody>
      </p:sp>
      <p:sp>
        <p:nvSpPr>
          <p:cNvPr id="9" name="Text Placeholder 8">
            <a:extLst>
              <a:ext uri="{FF2B5EF4-FFF2-40B4-BE49-F238E27FC236}">
                <a16:creationId xmlns:a16="http://schemas.microsoft.com/office/drawing/2014/main" id="{A0987290-E429-4FBC-8C2D-89CC82FD88C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workStatus.info()</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 columns (total 3 columns):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Column   Non-Null Count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  -----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0   id       64814 non-null  int16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1   year     64814 non-null  int16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2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64793 non-null  category</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category(1), int16(2)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memory usage: 823.2 KB</a:t>
            </a:r>
          </a:p>
          <a:p>
            <a:endParaRPr lang="en-US" sz="1600" dirty="0"/>
          </a:p>
        </p:txBody>
      </p:sp>
      <p:sp>
        <p:nvSpPr>
          <p:cNvPr id="5" name="Date Placeholder 4">
            <a:extLst>
              <a:ext uri="{FF2B5EF4-FFF2-40B4-BE49-F238E27FC236}">
                <a16:creationId xmlns:a16="http://schemas.microsoft.com/office/drawing/2014/main" id="{A1C8F7CE-EA9F-4FFF-B322-1EB09345B551}"/>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91865301-037E-42C5-8EE8-8D98E3335EA5}"/>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95D8066A-A0AA-45F9-94AD-21D6BB589F44}"/>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0543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2510-8CEF-46FE-8A84-61AA4B9861E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Check the work status data for missing responses</a:t>
            </a:r>
            <a:endParaRPr lang="en-US" dirty="0"/>
          </a:p>
        </p:txBody>
      </p:sp>
      <p:sp>
        <p:nvSpPr>
          <p:cNvPr id="3" name="Text Placeholder 2">
            <a:extLst>
              <a:ext uri="{FF2B5EF4-FFF2-40B4-BE49-F238E27FC236}">
                <a16:creationId xmlns:a16="http://schemas.microsoft.com/office/drawing/2014/main" id="{000DC679-CA83-4609-B7A4-144C28999F4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workStatus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=False)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fulltime    31892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keeping house       10176</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retired              9121</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parttime     6719</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unempl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laid off     2179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school               1998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temp not working     1363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other                1345</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NaN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21</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9D46AA6B-6664-403C-9E9A-F516A1D3A87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1FDD1DF-D9AA-443D-B11A-6E063145FB1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C05D3AB-D357-40BD-A60A-A96F2AE1B59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67040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Add counts by year</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workStatus.groupby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by=['year','</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as_index</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=False).count()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statusCounts.columns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['year',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'counts']</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479in textbook ">
            <a:extLst>
              <a:ext uri="{FF2B5EF4-FFF2-40B4-BE49-F238E27FC236}">
                <a16:creationId xmlns:a16="http://schemas.microsoft.com/office/drawing/2014/main" id="{A51EB38F-5043-4E2B-8A1B-2EB9B883CAA7}"/>
              </a:ext>
            </a:extLst>
          </p:cNvPr>
          <p:cNvPicPr>
            <a:picLocks noGrp="1" noChangeAspect="1"/>
          </p:cNvPicPr>
          <p:nvPr>
            <p:ph sz="quarter" idx="13"/>
          </p:nvPr>
        </p:nvPicPr>
        <p:blipFill>
          <a:blip r:embed="rId2"/>
          <a:stretch>
            <a:fillRect/>
          </a:stretch>
        </p:blipFill>
        <p:spPr>
          <a:xfrm>
            <a:off x="1271649" y="2209800"/>
            <a:ext cx="3726179" cy="28194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70704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wrkstat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data</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x='year', y='counts',</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hue='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kind='line')</a:t>
            </a:r>
          </a:p>
          <a:p>
            <a:endParaRPr lang="en-US" sz="1600" dirty="0"/>
          </a:p>
        </p:txBody>
      </p:sp>
      <p:pic>
        <p:nvPicPr>
          <p:cNvPr id="2" name="Content Placeholder 1" descr="Refer to page 481 in textbook ">
            <a:extLst>
              <a:ext uri="{FF2B5EF4-FFF2-40B4-BE49-F238E27FC236}">
                <a16:creationId xmlns:a16="http://schemas.microsoft.com/office/drawing/2014/main" id="{C9262342-1EFC-401B-93E6-C24AA69D9236}"/>
              </a:ext>
            </a:extLst>
          </p:cNvPr>
          <p:cNvPicPr>
            <a:picLocks noGrp="1" noChangeAspect="1"/>
          </p:cNvPicPr>
          <p:nvPr>
            <p:ph sz="quarter" idx="13"/>
          </p:nvPr>
        </p:nvPicPr>
        <p:blipFill>
          <a:blip r:embed="rId2"/>
          <a:stretch>
            <a:fillRect/>
          </a:stretch>
        </p:blipFill>
        <p:spPr>
          <a:xfrm>
            <a:off x="1271650" y="1676399"/>
            <a:ext cx="5662550" cy="4316649"/>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32547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344F3D-6E9D-4841-AB17-8FD962E5CAC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Reduce the number of plotted categories</a:t>
            </a:r>
            <a:endParaRPr lang="en-US" dirty="0"/>
          </a:p>
        </p:txBody>
      </p:sp>
      <p:sp>
        <p:nvSpPr>
          <p:cNvPr id="9" name="Text Placeholder 8">
            <a:extLst>
              <a:ext uri="{FF2B5EF4-FFF2-40B4-BE49-F238E27FC236}">
                <a16:creationId xmlns:a16="http://schemas.microsoft.com/office/drawing/2014/main" id="{6DA99382-5E7C-4434-8836-447B58C740E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statusCounts.query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 ["working fulltime", "working parttime",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"retired",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unempl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laid off"]').copy()</a:t>
            </a:r>
          </a:p>
          <a:p>
            <a:endParaRPr lang="en-US" sz="1600" dirty="0"/>
          </a:p>
        </p:txBody>
      </p:sp>
      <p:sp>
        <p:nvSpPr>
          <p:cNvPr id="5" name="Date Placeholder 4">
            <a:extLst>
              <a:ext uri="{FF2B5EF4-FFF2-40B4-BE49-F238E27FC236}">
                <a16:creationId xmlns:a16="http://schemas.microsoft.com/office/drawing/2014/main" id="{668E08D8-E91B-4776-8AAF-5E7D8FD12D07}"/>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43426957-EE77-42D9-9357-C1D07A1DF252}"/>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01A22B22-E2D5-4375-9781-4E1372EE5C99}"/>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9303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B111-7009-4892-B66E-F75B8793196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categories after filtering</a:t>
            </a:r>
            <a:endParaRPr lang="en-US" dirty="0"/>
          </a:p>
        </p:txBody>
      </p:sp>
      <p:sp>
        <p:nvSpPr>
          <p:cNvPr id="3" name="Text Placeholder 2">
            <a:extLst>
              <a:ext uri="{FF2B5EF4-FFF2-40B4-BE49-F238E27FC236}">
                <a16:creationId xmlns:a16="http://schemas.microsoft.com/office/drawing/2014/main" id="{D6F2916B-A5AF-4DF2-9C1C-AEB07E688A1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statusCountsTop.wrkstat.value_counts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retired             32</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unempl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laid off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parttime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fulltime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other                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keeping house        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school               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temp not working     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B249C4C2-39A5-40DF-BA16-5136F79B2D09}"/>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CB9B8C1D-2C68-43B5-819B-FC556612619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39AA0E48-3C0D-4264-9EBD-FDF518E874A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05100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34CE-D311-442C-8637-4FD28302693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Remove unused categories</a:t>
            </a:r>
            <a:endParaRPr lang="en-US" dirty="0"/>
          </a:p>
        </p:txBody>
      </p:sp>
      <p:sp>
        <p:nvSpPr>
          <p:cNvPr id="3" name="Text Placeholder 2">
            <a:extLst>
              <a:ext uri="{FF2B5EF4-FFF2-40B4-BE49-F238E27FC236}">
                <a16:creationId xmlns:a16="http://schemas.microsoft.com/office/drawing/2014/main" id="{36B3757F-57E3-454E-AAB0-4A45E248A5A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statusCountsTop.wrkstat.cat.remove_unused_categories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statusCountsTop.wrkstat.value_counts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retired             32</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unempl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laid off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parttime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fulltime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BA2D0101-D77E-4F6A-B127-481A65678DC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E04E179-D5E1-483D-B8F8-0A7A4A8498C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ECEF5FE-A8AD-46B3-AFE9-BA2B1E2B801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95392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Count the total number of responses by year</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topCountsByYear</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topCounts.groupby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(by=['year'],</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as_index</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=False).sum()</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topCountsByYear.head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483 in textbook ">
            <a:extLst>
              <a:ext uri="{FF2B5EF4-FFF2-40B4-BE49-F238E27FC236}">
                <a16:creationId xmlns:a16="http://schemas.microsoft.com/office/drawing/2014/main" id="{677863C1-7347-4574-AE74-25F8ED5DECB2}"/>
              </a:ext>
            </a:extLst>
          </p:cNvPr>
          <p:cNvPicPr>
            <a:picLocks noGrp="1" noChangeAspect="1"/>
          </p:cNvPicPr>
          <p:nvPr>
            <p:ph sz="quarter" idx="13"/>
          </p:nvPr>
        </p:nvPicPr>
        <p:blipFill>
          <a:blip r:embed="rId2"/>
          <a:stretch>
            <a:fillRect/>
          </a:stretch>
        </p:blipFill>
        <p:spPr>
          <a:xfrm>
            <a:off x="1271650" y="1990140"/>
            <a:ext cx="1848813" cy="273426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96731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Merge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topCountsByYear</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topCounts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topCounts.merge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topCountsByYear</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on='year',</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suffixes=('','Total'))</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483 in textbook ">
            <a:extLst>
              <a:ext uri="{FF2B5EF4-FFF2-40B4-BE49-F238E27FC236}">
                <a16:creationId xmlns:a16="http://schemas.microsoft.com/office/drawing/2014/main" id="{E6726B1E-4D57-424D-AA07-40BD87A2A4A0}"/>
              </a:ext>
            </a:extLst>
          </p:cNvPr>
          <p:cNvPicPr>
            <a:picLocks noGrp="1" noChangeAspect="1"/>
          </p:cNvPicPr>
          <p:nvPr>
            <p:ph sz="quarter" idx="13"/>
          </p:nvPr>
        </p:nvPicPr>
        <p:blipFill>
          <a:blip r:embed="rId2"/>
          <a:stretch>
            <a:fillRect/>
          </a:stretch>
        </p:blipFill>
        <p:spPr>
          <a:xfrm>
            <a:off x="1271651" y="2182187"/>
            <a:ext cx="5127952" cy="2847013"/>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009043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total count of responses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x='year', y='</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countsTotal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kind='line')</a:t>
            </a:r>
          </a:p>
          <a:p>
            <a:endParaRPr lang="en-US" sz="1600" dirty="0"/>
          </a:p>
        </p:txBody>
      </p:sp>
      <p:pic>
        <p:nvPicPr>
          <p:cNvPr id="2" name="Content Placeholder 1" descr="Refer to page 483 in textbook ">
            <a:extLst>
              <a:ext uri="{FF2B5EF4-FFF2-40B4-BE49-F238E27FC236}">
                <a16:creationId xmlns:a16="http://schemas.microsoft.com/office/drawing/2014/main" id="{65F7FAA3-47A3-4B56-8627-6B878B18A9E1}"/>
              </a:ext>
            </a:extLst>
          </p:cNvPr>
          <p:cNvPicPr>
            <a:picLocks noGrp="1" noChangeAspect="1"/>
          </p:cNvPicPr>
          <p:nvPr>
            <p:ph sz="quarter" idx="13"/>
          </p:nvPr>
        </p:nvPicPr>
        <p:blipFill>
          <a:blip r:embed="rId2"/>
          <a:stretch>
            <a:fillRect/>
          </a:stretch>
        </p:blipFill>
        <p:spPr>
          <a:xfrm>
            <a:off x="1271650" y="1752600"/>
            <a:ext cx="5532651" cy="41910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1017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38EE-2B03-43AD-A32E-CBCA466F3090}"/>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4130202D-4017-480F-A3D4-F511DEAF176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Given the code in any cell or group of cells in the Social Survey case study, describe what it does.</a:t>
            </a:r>
            <a:endParaRPr lang="en-US" sz="1100" dirty="0">
              <a:effectLst/>
              <a:latin typeface="Times New Roman" panose="02020603050405020304" pitchFamily="18" charset="0"/>
              <a:ea typeface="Times New Roman" panose="02020603050405020304" pitchFamily="18" charset="0"/>
            </a:endParaRP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Explain how you can work with the data in a Stata file that is so large that it can’t be imported into a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 on your computer system.</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a:effectLst/>
                <a:latin typeface="Times New Roman" panose="02020603050405020304" pitchFamily="18" charset="0"/>
                <a:ea typeface="Times New Roman" panose="02020603050405020304" pitchFamily="18" charset="0"/>
              </a:rPr>
              <a:t>Describe the problem that occurs in the Social Survey case study when you plot the responses for two different sample sizes, and describe the solution for that problem.</a:t>
            </a:r>
            <a:endParaRPr lang="en-US" sz="110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B0EE5D2-AF37-45DD-95D3-722BA028C27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AE42832-913D-4A43-9E73-3C3939954AA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FA11DFC0-7EE6-4DA6-86D0-03C3539283A1}"/>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7230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Convert each measurement to a percentage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total</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topCounts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['percent']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topCounts.counts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topCounts.countsTotal</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topCounts.head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pic>
        <p:nvPicPr>
          <p:cNvPr id="2" name="Content Placeholder 1" descr="Refer to page 485 in textbook ">
            <a:extLst>
              <a:ext uri="{FF2B5EF4-FFF2-40B4-BE49-F238E27FC236}">
                <a16:creationId xmlns:a16="http://schemas.microsoft.com/office/drawing/2014/main" id="{AF490F99-4F18-4EAF-9D48-AAB8815D7686}"/>
              </a:ext>
            </a:extLst>
          </p:cNvPr>
          <p:cNvPicPr>
            <a:picLocks noGrp="1" noChangeAspect="1"/>
          </p:cNvPicPr>
          <p:nvPr>
            <p:ph sz="quarter" idx="13"/>
          </p:nvPr>
        </p:nvPicPr>
        <p:blipFill>
          <a:blip r:embed="rId2"/>
          <a:stretch>
            <a:fillRect/>
          </a:stretch>
        </p:blipFill>
        <p:spPr>
          <a:xfrm>
            <a:off x="1265739" y="1837740"/>
            <a:ext cx="5363661" cy="244436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01250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percentage data</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x='year', y='percent',</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kind='line', hue='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palette='colorblind')</a:t>
            </a:r>
          </a:p>
          <a:p>
            <a:endParaRPr lang="en-US" sz="1600" dirty="0"/>
          </a:p>
        </p:txBody>
      </p:sp>
      <p:pic>
        <p:nvPicPr>
          <p:cNvPr id="2" name="Content Placeholder 1" descr="Refer to page 485 in textbook ">
            <a:extLst>
              <a:ext uri="{FF2B5EF4-FFF2-40B4-BE49-F238E27FC236}">
                <a16:creationId xmlns:a16="http://schemas.microsoft.com/office/drawing/2014/main" id="{570663DC-10C5-4E90-9675-EDC691BD1189}"/>
              </a:ext>
            </a:extLst>
          </p:cNvPr>
          <p:cNvPicPr>
            <a:picLocks noGrp="1" noChangeAspect="1"/>
          </p:cNvPicPr>
          <p:nvPr>
            <p:ph sz="quarter" idx="13"/>
          </p:nvPr>
        </p:nvPicPr>
        <p:blipFill>
          <a:blip r:embed="rId2"/>
          <a:stretch>
            <a:fillRect/>
          </a:stretch>
        </p:blipFill>
        <p:spPr>
          <a:xfrm>
            <a:off x="1271650" y="1752599"/>
            <a:ext cx="5510150" cy="4172497"/>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886637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85DC-7082-48F0-B5BF-487993F49F8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Search the TOC for small question sets</a:t>
            </a:r>
            <a:endParaRPr lang="en-US" dirty="0"/>
          </a:p>
        </p:txBody>
      </p:sp>
      <p:pic>
        <p:nvPicPr>
          <p:cNvPr id="10" name="Content Placeholder 9" descr="Refer to page 487 in textbook ">
            <a:extLst>
              <a:ext uri="{FF2B5EF4-FFF2-40B4-BE49-F238E27FC236}">
                <a16:creationId xmlns:a16="http://schemas.microsoft.com/office/drawing/2014/main" id="{CDAEDC11-30AF-4DBF-AE11-4CA6C708D93F}"/>
              </a:ext>
            </a:extLst>
          </p:cNvPr>
          <p:cNvPicPr>
            <a:picLocks noGrp="1" noChangeAspect="1"/>
          </p:cNvPicPr>
          <p:nvPr>
            <p:ph sz="quarter" idx="13"/>
          </p:nvPr>
        </p:nvPicPr>
        <p:blipFill>
          <a:blip r:embed="rId2"/>
          <a:stretch>
            <a:fillRect/>
          </a:stretch>
        </p:blipFill>
        <p:spPr>
          <a:xfrm>
            <a:off x="914400" y="1143000"/>
            <a:ext cx="7315200" cy="1927396"/>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226112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5344-D822-4C59-B015-5BDDB8D6FD8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first two questions in the Work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Relationships set</a:t>
            </a:r>
            <a:endParaRPr lang="en-US" dirty="0"/>
          </a:p>
        </p:txBody>
      </p:sp>
      <p:pic>
        <p:nvPicPr>
          <p:cNvPr id="7" name="Content Placeholder 6" descr="Refer to page 487 in textbook ">
            <a:extLst>
              <a:ext uri="{FF2B5EF4-FFF2-40B4-BE49-F238E27FC236}">
                <a16:creationId xmlns:a16="http://schemas.microsoft.com/office/drawing/2014/main" id="{60476701-0A0E-4090-BCF2-5656817B8ECE}"/>
              </a:ext>
            </a:extLst>
          </p:cNvPr>
          <p:cNvPicPr>
            <a:picLocks noGrp="1" noChangeAspect="1"/>
          </p:cNvPicPr>
          <p:nvPr>
            <p:ph sz="quarter" idx="13"/>
          </p:nvPr>
        </p:nvPicPr>
        <p:blipFill>
          <a:blip r:embed="rId2"/>
          <a:stretch>
            <a:fillRect/>
          </a:stretch>
        </p:blipFill>
        <p:spPr>
          <a:xfrm>
            <a:off x="914400" y="1295400"/>
            <a:ext cx="7315200" cy="4440714"/>
          </a:xfrm>
          <a:prstGeom prst="rect">
            <a:avLst/>
          </a:prstGeom>
        </p:spPr>
      </p:pic>
      <p:sp>
        <p:nvSpPr>
          <p:cNvPr id="4" name="Date Placeholder 3">
            <a:extLst>
              <a:ext uri="{FF2B5EF4-FFF2-40B4-BE49-F238E27FC236}">
                <a16:creationId xmlns:a16="http://schemas.microsoft.com/office/drawing/2014/main" id="{C63C394F-57AD-47BF-9F00-6FFD16668CE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FE5E71F-AB2F-4968-A56F-07E31E1D19D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3057D94D-1E1C-4DA1-9300-523A7A1D20A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98253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Read the work-life balance data</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wlBalanceCols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pd.read_stata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('GSS7218_R3.DTA',</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columns=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wlBalanceCols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endParaRPr lang="en-US" sz="1600" dirty="0"/>
          </a:p>
        </p:txBody>
      </p:sp>
      <p:pic>
        <p:nvPicPr>
          <p:cNvPr id="2" name="Content Placeholder 1" descr="Refer to page 489 in textbook ">
            <a:extLst>
              <a:ext uri="{FF2B5EF4-FFF2-40B4-BE49-F238E27FC236}">
                <a16:creationId xmlns:a16="http://schemas.microsoft.com/office/drawing/2014/main" id="{C22849E4-6030-4D20-981A-96BBBC882CB3}"/>
              </a:ext>
            </a:extLst>
          </p:cNvPr>
          <p:cNvPicPr>
            <a:picLocks noGrp="1" noChangeAspect="1"/>
          </p:cNvPicPr>
          <p:nvPr>
            <p:ph sz="quarter" idx="13"/>
          </p:nvPr>
        </p:nvPicPr>
        <p:blipFill>
          <a:blip r:embed="rId2"/>
          <a:stretch>
            <a:fillRect/>
          </a:stretch>
        </p:blipFill>
        <p:spPr>
          <a:xfrm>
            <a:off x="1259774" y="2209799"/>
            <a:ext cx="3312225" cy="3744817"/>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28300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69C5A-35B4-41A8-A697-BFEA1E89FB5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Identify the response values for each question</a:t>
            </a:r>
            <a:endParaRPr lang="en-US" dirty="0"/>
          </a:p>
        </p:txBody>
      </p:sp>
      <p:sp>
        <p:nvSpPr>
          <p:cNvPr id="9" name="Text Placeholder 8">
            <a:extLst>
              <a:ext uri="{FF2B5EF4-FFF2-40B4-BE49-F238E27FC236}">
                <a16:creationId xmlns:a16="http://schemas.microsoft.com/office/drawing/2014/main" id="{52779BFA-0509-4C6B-BE96-822A06F5832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wlBalance.wkcontct.value_counts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never                      329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less than once a month     187</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once or twice a month      170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several times a week       145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once a week                 98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two or more times a day     42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once a day                  29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wlBalance.talkspvs.value_counts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very                      333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somewhat                  259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extremely                 165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not at all comfortable    127</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 little                  116</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5" name="Date Placeholder 4">
            <a:extLst>
              <a:ext uri="{FF2B5EF4-FFF2-40B4-BE49-F238E27FC236}">
                <a16:creationId xmlns:a16="http://schemas.microsoft.com/office/drawing/2014/main" id="{90E09A8E-1F14-49B4-A59E-B941E6779011}"/>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90F1F43E-C81B-49B9-873B-D1DF7B179F1A}"/>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F93DC655-08F4-42BC-A3C2-49344216DCB7}"/>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5286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9E56-9DF0-42D4-9E58-10FE3088DF30}"/>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Identify the response values (continued)</a:t>
            </a:r>
            <a:endParaRPr lang="en-US" dirty="0"/>
          </a:p>
        </p:txBody>
      </p:sp>
      <p:sp>
        <p:nvSpPr>
          <p:cNvPr id="3" name="Text Placeholder 2">
            <a:extLst>
              <a:ext uri="{FF2B5EF4-FFF2-40B4-BE49-F238E27FC236}">
                <a16:creationId xmlns:a16="http://schemas.microsoft.com/office/drawing/2014/main" id="{5D0BA2EA-CAF6-48F3-9680-7B51294F988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wlBalance.effctsup.value_counts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very                    338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somewhat                287</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 little                158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extremely               125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not at all effective     92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2FFAF7F5-FD56-4DA6-8FEE-3A4BF27918C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CEC2F4D-CD65-4D4C-906D-6AC0B0A93BD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96610C9-D704-4E64-9CAA-E2B77495785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1337000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Prepare the data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wkcontct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question</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workContact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wlBalance.wkcontct.value_counts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to_frame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reset_index</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workContact.columns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answer','count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workContact</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endParaRPr lang="en-US" sz="1400" dirty="0"/>
          </a:p>
        </p:txBody>
      </p:sp>
      <p:pic>
        <p:nvPicPr>
          <p:cNvPr id="2" name="Content Placeholder 1" descr="Refer to page 491 in textbook ">
            <a:extLst>
              <a:ext uri="{FF2B5EF4-FFF2-40B4-BE49-F238E27FC236}">
                <a16:creationId xmlns:a16="http://schemas.microsoft.com/office/drawing/2014/main" id="{BFC72B10-C3DD-409E-A2D7-F1DC35DC11B4}"/>
              </a:ext>
            </a:extLst>
          </p:cNvPr>
          <p:cNvPicPr>
            <a:picLocks noGrp="1" noChangeAspect="1"/>
          </p:cNvPicPr>
          <p:nvPr>
            <p:ph sz="quarter" idx="13"/>
          </p:nvPr>
        </p:nvPicPr>
        <p:blipFill>
          <a:blip r:embed="rId2"/>
          <a:stretch>
            <a:fillRect/>
          </a:stretch>
        </p:blipFill>
        <p:spPr>
          <a:xfrm>
            <a:off x="1259775" y="2133600"/>
            <a:ext cx="2914956" cy="31242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637091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data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wkcontct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question</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sns.catplot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workContact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x='count', y='answer',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kind='bar', orient='h', aspect=1.25)</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g.set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(title="How often are you contacted about work\n" + </a:t>
            </a:r>
          </a:p>
          <a:p>
            <a:pPr marL="347345" marR="0">
              <a:spcBef>
                <a:spcPts val="0"/>
              </a:spcBef>
              <a:spcAft>
                <a:spcPts val="60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"when you aren't on the job?")</a:t>
            </a:r>
          </a:p>
          <a:p>
            <a:endParaRPr lang="en-US" sz="1600" dirty="0"/>
          </a:p>
        </p:txBody>
      </p:sp>
      <p:pic>
        <p:nvPicPr>
          <p:cNvPr id="2" name="Content Placeholder 1" descr="Refer to page 491 in textbook ">
            <a:extLst>
              <a:ext uri="{FF2B5EF4-FFF2-40B4-BE49-F238E27FC236}">
                <a16:creationId xmlns:a16="http://schemas.microsoft.com/office/drawing/2014/main" id="{45132A14-76F3-4F35-8BA0-3722E57E0608}"/>
              </a:ext>
            </a:extLst>
          </p:cNvPr>
          <p:cNvPicPr>
            <a:picLocks noGrp="1" noChangeAspect="1"/>
          </p:cNvPicPr>
          <p:nvPr>
            <p:ph sz="quarter" idx="13"/>
          </p:nvPr>
        </p:nvPicPr>
        <p:blipFill>
          <a:blip r:embed="rId2"/>
          <a:stretch>
            <a:fillRect/>
          </a:stretch>
        </p:blipFill>
        <p:spPr>
          <a:xfrm>
            <a:off x="1219200" y="2362200"/>
            <a:ext cx="4267200" cy="3685027"/>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2950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E831-A757-467E-BC9B-53FE7E10F04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Prepare the data for plotting</a:t>
            </a:r>
            <a:endParaRPr lang="en-US" dirty="0"/>
          </a:p>
        </p:txBody>
      </p:sp>
      <p:sp>
        <p:nvSpPr>
          <p:cNvPr id="10" name="Text Placeholder 9">
            <a:extLst>
              <a:ext uri="{FF2B5EF4-FFF2-40B4-BE49-F238E27FC236}">
                <a16:creationId xmlns:a16="http://schemas.microsoft.com/office/drawing/2014/main" id="{0508FC4A-0EDB-4A26-B517-1592220401ED}"/>
              </a:ext>
            </a:extLst>
          </p:cNvPr>
          <p:cNvSpPr>
            <a:spLocks noGrp="1"/>
          </p:cNvSpPr>
          <p:nvPr>
            <p:ph type="body" sz="quarter" idx="15"/>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Create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for the second and third questions</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df1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wlBalance.talkspvs.value_counts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to_frame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df1 = df1.rename(index={'not at all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comfortable':'not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all'})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df2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wlBalance.effctsup.value_counts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to_frame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df2 = df2.rename(index={'not at all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effective':'not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all'})</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Join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DataFrames</a:t>
            </a:r>
            <a:endPar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df1.join(df2).</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reset_index</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supervisorData.head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pic>
        <p:nvPicPr>
          <p:cNvPr id="12" name="Content Placeholder 11" descr="Refer to page 493 in textbook ">
            <a:extLst>
              <a:ext uri="{FF2B5EF4-FFF2-40B4-BE49-F238E27FC236}">
                <a16:creationId xmlns:a16="http://schemas.microsoft.com/office/drawing/2014/main" id="{CED8D722-2AF1-4020-98A1-987529939974}"/>
              </a:ext>
            </a:extLst>
          </p:cNvPr>
          <p:cNvPicPr>
            <a:picLocks noGrp="1" noChangeAspect="1"/>
          </p:cNvPicPr>
          <p:nvPr>
            <p:ph sz="quarter" idx="13"/>
          </p:nvPr>
        </p:nvPicPr>
        <p:blipFill>
          <a:blip r:embed="rId2"/>
          <a:stretch>
            <a:fillRect/>
          </a:stretch>
        </p:blipFill>
        <p:spPr>
          <a:xfrm>
            <a:off x="1271650" y="3569088"/>
            <a:ext cx="1816765" cy="1383912"/>
          </a:xfrm>
          <a:prstGeom prst="rect">
            <a:avLst/>
          </a:prstGeom>
        </p:spPr>
      </p:pic>
      <p:sp>
        <p:nvSpPr>
          <p:cNvPr id="11" name="Text Placeholder 10">
            <a:extLst>
              <a:ext uri="{FF2B5EF4-FFF2-40B4-BE49-F238E27FC236}">
                <a16:creationId xmlns:a16="http://schemas.microsoft.com/office/drawing/2014/main" id="{0DA3C0E4-246B-4CB6-80B9-FE0AEC90D301}"/>
              </a:ext>
            </a:extLst>
          </p:cNvPr>
          <p:cNvSpPr>
            <a:spLocks noGrp="1"/>
          </p:cNvSpPr>
          <p:nvPr>
            <p:ph type="body" sz="quarter" idx="16"/>
          </p:nvPr>
        </p:nvSpPr>
        <p:spPr>
          <a:xfrm>
            <a:off x="812800" y="4986202"/>
            <a:ext cx="7391400" cy="1414598"/>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Melt the data in the combined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pd.melt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id_vars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='index',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value_vars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supervisorData.columns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['answer','question','</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responseCount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41717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B26A-8101-4833-B556-8B71EA8B138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Download the zip file for the Social Survey</a:t>
            </a:r>
            <a:endParaRPr lang="en-US" dirty="0"/>
          </a:p>
        </p:txBody>
      </p:sp>
      <p:sp>
        <p:nvSpPr>
          <p:cNvPr id="3" name="Text Placeholder 2">
            <a:extLst>
              <a:ext uri="{FF2B5EF4-FFF2-40B4-BE49-F238E27FC236}">
                <a16:creationId xmlns:a16="http://schemas.microsoft.com/office/drawing/2014/main" id="{FB47566D-B231-4A19-9C78-6E0EF4EF605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import pandas as pd</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import seaborn as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import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pyreadstat</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from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urllib</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import request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from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zipfile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import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ZipFile</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zip_url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'http://gss.norc.org/Documents/</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stata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/gss_stata_with_codebook.zip'</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request.urlretrieve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zip_url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filename='gss_stata_with_codebook.zip')</a:t>
            </a:r>
          </a:p>
          <a:p>
            <a:endParaRPr lang="en-US" sz="1400" dirty="0"/>
          </a:p>
        </p:txBody>
      </p:sp>
      <p:sp>
        <p:nvSpPr>
          <p:cNvPr id="4" name="Date Placeholder 3">
            <a:extLst>
              <a:ext uri="{FF2B5EF4-FFF2-40B4-BE49-F238E27FC236}">
                <a16:creationId xmlns:a16="http://schemas.microsoft.com/office/drawing/2014/main" id="{A706F5CB-B9C9-4ED6-B288-BB523E36F3B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BBCA128E-E348-401F-9D32-DB9C6A7FBFE5}"/>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36C230D-93F7-4F0C-8F49-EC5BE9C3DBC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3183691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data for the questions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g =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sns.catplot</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x='answer', y='</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responseCount</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kind='bar', col='question', aspect=1.25,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col_wrap</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=2)</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titles = ['How comfortable are you talking with your supervisor?',</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'How helpful is your supervisor at resolving work-life conflicts?']</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for i, ax in enumerate(</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g.axes.flat</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ax.tick_params</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labelrotation</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=45)</a:t>
            </a:r>
          </a:p>
          <a:p>
            <a:pPr marR="0">
              <a:spcBef>
                <a:spcPts val="0"/>
              </a:spcBef>
              <a:spcAft>
                <a:spcPts val="60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ax.set_title</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(titles[i])</a:t>
            </a:r>
          </a:p>
          <a:p>
            <a:endParaRPr lang="en-US" sz="1200" dirty="0"/>
          </a:p>
        </p:txBody>
      </p:sp>
      <p:pic>
        <p:nvPicPr>
          <p:cNvPr id="2" name="Content Placeholder 1" descr="Refer to page 493 in textbook ">
            <a:extLst>
              <a:ext uri="{FF2B5EF4-FFF2-40B4-BE49-F238E27FC236}">
                <a16:creationId xmlns:a16="http://schemas.microsoft.com/office/drawing/2014/main" id="{933CFF03-E1ED-4C0F-8B6D-E5C7F82F9F5F}"/>
              </a:ext>
            </a:extLst>
          </p:cNvPr>
          <p:cNvPicPr>
            <a:picLocks noGrp="1" noChangeAspect="1"/>
          </p:cNvPicPr>
          <p:nvPr>
            <p:ph sz="quarter" idx="13"/>
          </p:nvPr>
        </p:nvPicPr>
        <p:blipFill>
          <a:blip r:embed="rId2"/>
          <a:stretch>
            <a:fillRect/>
          </a:stretch>
        </p:blipFill>
        <p:spPr>
          <a:xfrm>
            <a:off x="944613" y="2590800"/>
            <a:ext cx="7284987" cy="3281468"/>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43683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Read the entire dataset and find the columns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no missing values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allData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pd.read_stata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('GSS7218_R3.DTA')</a:t>
            </a:r>
          </a:p>
          <a:p>
            <a:pPr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allData.dropna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(axis=1)</a:t>
            </a:r>
          </a:p>
          <a:p>
            <a:endParaRPr lang="en-US" sz="1600" dirty="0"/>
          </a:p>
        </p:txBody>
      </p:sp>
      <p:pic>
        <p:nvPicPr>
          <p:cNvPr id="2" name="Content Placeholder 1" descr="Refer to page 495 in textbook ">
            <a:extLst>
              <a:ext uri="{FF2B5EF4-FFF2-40B4-BE49-F238E27FC236}">
                <a16:creationId xmlns:a16="http://schemas.microsoft.com/office/drawing/2014/main" id="{359BD157-8662-4B25-B4F8-A3AE2ABFE5C5}"/>
              </a:ext>
            </a:extLst>
          </p:cNvPr>
          <p:cNvPicPr>
            <a:picLocks noGrp="1" noChangeAspect="1"/>
          </p:cNvPicPr>
          <p:nvPr>
            <p:ph sz="quarter" idx="13"/>
          </p:nvPr>
        </p:nvPicPr>
        <p:blipFill>
          <a:blip r:embed="rId2"/>
          <a:stretch>
            <a:fillRect/>
          </a:stretch>
        </p:blipFill>
        <p:spPr>
          <a:xfrm>
            <a:off x="914400" y="1905000"/>
            <a:ext cx="7307466" cy="30480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496729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828D-60E6-4FED-B731-3A89D3E6556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Search for the columns in the codebook</a:t>
            </a:r>
            <a:endParaRPr lang="en-US" dirty="0"/>
          </a:p>
        </p:txBody>
      </p:sp>
      <p:pic>
        <p:nvPicPr>
          <p:cNvPr id="10" name="Content Placeholder 9" descr="Refer to page 495 in textbook ">
            <a:extLst>
              <a:ext uri="{FF2B5EF4-FFF2-40B4-BE49-F238E27FC236}">
                <a16:creationId xmlns:a16="http://schemas.microsoft.com/office/drawing/2014/main" id="{747AF426-C8BD-452F-A18E-0AA7A66A0A8D}"/>
              </a:ext>
            </a:extLst>
          </p:cNvPr>
          <p:cNvPicPr>
            <a:picLocks noGrp="1" noChangeAspect="1"/>
          </p:cNvPicPr>
          <p:nvPr>
            <p:ph sz="quarter" idx="13"/>
          </p:nvPr>
        </p:nvPicPr>
        <p:blipFill>
          <a:blip r:embed="rId2"/>
          <a:stretch>
            <a:fillRect/>
          </a:stretch>
        </p:blipFill>
        <p:spPr>
          <a:xfrm>
            <a:off x="914399" y="1143000"/>
            <a:ext cx="7321421" cy="24384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53667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8912-AFEA-4B17-87F0-64EAA8D930B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WRKSTAT question </a:t>
            </a:r>
            <a:endParaRPr lang="en-US" dirty="0"/>
          </a:p>
        </p:txBody>
      </p:sp>
      <p:pic>
        <p:nvPicPr>
          <p:cNvPr id="7" name="Content Placeholder 6" descr="Refer to page 497 in textbook ">
            <a:extLst>
              <a:ext uri="{FF2B5EF4-FFF2-40B4-BE49-F238E27FC236}">
                <a16:creationId xmlns:a16="http://schemas.microsoft.com/office/drawing/2014/main" id="{E87416D3-9BB1-47B1-8553-FD20FB0E3A9A}"/>
              </a:ext>
            </a:extLst>
          </p:cNvPr>
          <p:cNvPicPr>
            <a:picLocks noGrp="1" noChangeAspect="1"/>
          </p:cNvPicPr>
          <p:nvPr>
            <p:ph sz="quarter" idx="13"/>
          </p:nvPr>
        </p:nvPicPr>
        <p:blipFill>
          <a:blip r:embed="rId2"/>
          <a:stretch>
            <a:fillRect/>
          </a:stretch>
        </p:blipFill>
        <p:spPr>
          <a:xfrm>
            <a:off x="914400" y="1142999"/>
            <a:ext cx="7315200" cy="3911035"/>
          </a:xfrm>
          <a:prstGeom prst="rect">
            <a:avLst/>
          </a:prstGeom>
        </p:spPr>
      </p:pic>
      <p:sp>
        <p:nvSpPr>
          <p:cNvPr id="4" name="Date Placeholder 3">
            <a:extLst>
              <a:ext uri="{FF2B5EF4-FFF2-40B4-BE49-F238E27FC236}">
                <a16:creationId xmlns:a16="http://schemas.microsoft.com/office/drawing/2014/main" id="{22CECDC1-D2A8-4D42-BA6A-7430101C241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9D4F4CE-256C-4034-A843-0E4ED9DC4B3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1D2786E-7F82-45C3-A80F-4003785BEC8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232902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4E5C-1055-498C-8F10-4915F731AB4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HRS1 follow-up question</a:t>
            </a:r>
            <a:endParaRPr lang="en-US" dirty="0"/>
          </a:p>
        </p:txBody>
      </p:sp>
      <p:pic>
        <p:nvPicPr>
          <p:cNvPr id="7" name="Content Placeholder 6" descr="Refer to page 497 in textbook ">
            <a:extLst>
              <a:ext uri="{FF2B5EF4-FFF2-40B4-BE49-F238E27FC236}">
                <a16:creationId xmlns:a16="http://schemas.microsoft.com/office/drawing/2014/main" id="{69D892F0-D018-49BA-9DC1-9D9C8D9FE753}"/>
              </a:ext>
            </a:extLst>
          </p:cNvPr>
          <p:cNvPicPr>
            <a:picLocks noGrp="1" noChangeAspect="1"/>
          </p:cNvPicPr>
          <p:nvPr>
            <p:ph sz="quarter" idx="13"/>
          </p:nvPr>
        </p:nvPicPr>
        <p:blipFill>
          <a:blip r:embed="rId2"/>
          <a:stretch>
            <a:fillRect/>
          </a:stretch>
        </p:blipFill>
        <p:spPr>
          <a:xfrm>
            <a:off x="914400" y="1143000"/>
            <a:ext cx="7315200" cy="3568838"/>
          </a:xfrm>
          <a:prstGeom prst="rect">
            <a:avLst/>
          </a:prstGeom>
        </p:spPr>
      </p:pic>
      <p:sp>
        <p:nvSpPr>
          <p:cNvPr id="4" name="Date Placeholder 3">
            <a:extLst>
              <a:ext uri="{FF2B5EF4-FFF2-40B4-BE49-F238E27FC236}">
                <a16:creationId xmlns:a16="http://schemas.microsoft.com/office/drawing/2014/main" id="{428F1F73-343A-4ACD-8340-4EC9B0EC3CF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0880D3B-F4ED-4A28-B8E0-1C173FE230DF}"/>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133C101-4512-4B77-B242-16AD9B503FC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583536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expanded work dataset</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062758"/>
            <a:ext cx="7493000" cy="2213842"/>
          </a:xfrm>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workCols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['year','sex','region','wrkstat','hrs1',</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pd.read_stata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('GSS7218_R3.DTA', columns=</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workCols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dropna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(axis=0).</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reset_index</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(drop=True)</a:t>
            </a:r>
          </a:p>
          <a:p>
            <a:pPr marL="347345" marR="0">
              <a:spcBef>
                <a:spcPts val="0"/>
              </a:spcBef>
              <a:spcAft>
                <a:spcPts val="60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endParaRPr lang="en-US" sz="1600" dirty="0"/>
          </a:p>
        </p:txBody>
      </p:sp>
      <p:pic>
        <p:nvPicPr>
          <p:cNvPr id="2" name="Content Placeholder 1" descr="Refer to page 499 in textbook ">
            <a:extLst>
              <a:ext uri="{FF2B5EF4-FFF2-40B4-BE49-F238E27FC236}">
                <a16:creationId xmlns:a16="http://schemas.microsoft.com/office/drawing/2014/main" id="{0C265E83-5D04-441A-AFE5-70E463BD815C}"/>
              </a:ext>
            </a:extLst>
          </p:cNvPr>
          <p:cNvPicPr>
            <a:picLocks noGrp="1" noChangeAspect="1"/>
          </p:cNvPicPr>
          <p:nvPr>
            <p:ph sz="quarter" idx="13"/>
          </p:nvPr>
        </p:nvPicPr>
        <p:blipFill>
          <a:blip r:embed="rId2"/>
          <a:stretch>
            <a:fillRect/>
          </a:stretch>
        </p:blipFill>
        <p:spPr>
          <a:xfrm>
            <a:off x="1259774" y="2286000"/>
            <a:ext cx="6068313" cy="35814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747137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2C00-A949-441D-ACB8-CFECEBEBD70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Identify missing data</a:t>
            </a:r>
            <a:endParaRPr lang="en-US" dirty="0"/>
          </a:p>
        </p:txBody>
      </p:sp>
      <p:sp>
        <p:nvSpPr>
          <p:cNvPr id="3" name="Text Placeholder 2">
            <a:extLst>
              <a:ext uri="{FF2B5EF4-FFF2-40B4-BE49-F238E27FC236}">
                <a16:creationId xmlns:a16="http://schemas.microsoft.com/office/drawing/2014/main" id="{9EF96FC4-D6AC-4F2A-A848-A21DBBEC102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workData.year.value_counts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2014    970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year,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795955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38C731-6746-4A4A-8739-17C81DCFD2CF}"/>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Find discrepancies between the codebook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the data</a:t>
            </a:r>
            <a:endParaRPr lang="en-US" dirty="0"/>
          </a:p>
        </p:txBody>
      </p:sp>
      <p:sp>
        <p:nvSpPr>
          <p:cNvPr id="8" name="Text Placeholder 7">
            <a:extLst>
              <a:ext uri="{FF2B5EF4-FFF2-40B4-BE49-F238E27FC236}">
                <a16:creationId xmlns:a16="http://schemas.microsoft.com/office/drawing/2014/main" id="{582D86C8-DEE3-4B64-B34B-89C3EFE74DF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workData.hrs1.head()</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0    40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1    20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2    37</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3    50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4    38</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Name: hrs1,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category</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Categories (90, object): [0 &lt; 1 &lt; 2 &lt; 3 ... 86 &lt; 87 &lt; 88 &lt; '89+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hrs'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C6076160-129B-42C4-B537-0226E98596B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00BD14A-2670-4EC7-952D-74DE3E31901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AE72ECD-D500-415D-A4C8-61AE2652CC2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1386006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8F4CA-A31C-441C-86B4-C5D20757EA0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Prepare the data for binning</a:t>
            </a:r>
            <a:endParaRPr lang="en-US" dirty="0"/>
          </a:p>
        </p:txBody>
      </p:sp>
      <p:sp>
        <p:nvSpPr>
          <p:cNvPr id="8" name="Text Placeholder 7">
            <a:extLst>
              <a:ext uri="{FF2B5EF4-FFF2-40B4-BE49-F238E27FC236}">
                <a16:creationId xmlns:a16="http://schemas.microsoft.com/office/drawing/2014/main" id="{24A37587-474E-4F45-A0D2-AF1FB585D82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workData.hrs1. = workData.hrs1.astype(str).replace(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'89+ hrs','89').</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astype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(float)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workData.hrs1.head()</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0    40.0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1    20.0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2    37.0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3    50.0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4    38.0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hrs1,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float64</a:t>
            </a:r>
          </a:p>
          <a:p>
            <a:endParaRPr lang="en-US" sz="1600" dirty="0"/>
          </a:p>
        </p:txBody>
      </p:sp>
      <p:sp>
        <p:nvSpPr>
          <p:cNvPr id="4" name="Date Placeholder 3">
            <a:extLst>
              <a:ext uri="{FF2B5EF4-FFF2-40B4-BE49-F238E27FC236}">
                <a16:creationId xmlns:a16="http://schemas.microsoft.com/office/drawing/2014/main" id="{D23324CE-2242-4121-8108-B01627E441A9}"/>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99A73CE-DD38-499E-AB1F-D4A39AAF4A3B}"/>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20A38B6-D50D-47CB-81F7-5BC4DD2888B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3589362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96ED-DB4E-4AF8-B7DA-1A3AD595F34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Create the bin labels</a:t>
            </a:r>
            <a:endParaRPr lang="en-US" dirty="0"/>
          </a:p>
        </p:txBody>
      </p:sp>
      <p:sp>
        <p:nvSpPr>
          <p:cNvPr id="3" name="Text Placeholder 2">
            <a:extLst>
              <a:ext uri="{FF2B5EF4-FFF2-40B4-BE49-F238E27FC236}">
                <a16:creationId xmlns:a16="http://schemas.microsoft.com/office/drawing/2014/main" id="{58767D2F-DA49-4C6E-8175-280D91AC40E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binLabels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[f'{i}-{i+9} hours' for i in range(0,90,10)]</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binLabels</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['0-9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'10-19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'20-29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'30-39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'40-49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'50-59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'60-69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'70-79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'80-89 hours']</a:t>
            </a:r>
          </a:p>
          <a:p>
            <a:endParaRPr lang="en-US" sz="1600" dirty="0"/>
          </a:p>
        </p:txBody>
      </p:sp>
      <p:sp>
        <p:nvSpPr>
          <p:cNvPr id="4" name="Date Placeholder 3">
            <a:extLst>
              <a:ext uri="{FF2B5EF4-FFF2-40B4-BE49-F238E27FC236}">
                <a16:creationId xmlns:a16="http://schemas.microsoft.com/office/drawing/2014/main" id="{60013E40-5CE6-4F4B-9F92-B8CF592A673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7C0ED71-79D6-4C96-9019-0B4437698D2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391C631-A1E3-48D9-B5A9-16CDEDCF3A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376072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0F4C-1D3B-42A3-A274-04FFF02CE43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Unzip the file</a:t>
            </a:r>
            <a:endParaRPr lang="en-US" dirty="0"/>
          </a:p>
        </p:txBody>
      </p:sp>
      <p:sp>
        <p:nvSpPr>
          <p:cNvPr id="3" name="Text Placeholder 2">
            <a:extLst>
              <a:ext uri="{FF2B5EF4-FFF2-40B4-BE49-F238E27FC236}">
                <a16:creationId xmlns:a16="http://schemas.microsoft.com/office/drawing/2014/main" id="{A0B6858A-C6E8-4461-9327-A235E3C47B7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with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ZipFile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('gss_stata_with_codebook.zip', mode='r') as zip:</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zip.extractall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for file in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zip.infolist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print(f'{file.filename:25} - {file.file_size:15,d} Bytes')</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Release Notes 7218.pdf    -         296,746 Bytes</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GSS_Codebook.pdf          -      37,952,897 Bytes</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GSS7218_R3.DTA            -     449,140,819 Bytes</a:t>
            </a:r>
          </a:p>
          <a:p>
            <a:endParaRPr lang="en-US" sz="1400" dirty="0"/>
          </a:p>
        </p:txBody>
      </p:sp>
      <p:sp>
        <p:nvSpPr>
          <p:cNvPr id="4" name="Date Placeholder 3">
            <a:extLst>
              <a:ext uri="{FF2B5EF4-FFF2-40B4-BE49-F238E27FC236}">
                <a16:creationId xmlns:a16="http://schemas.microsoft.com/office/drawing/2014/main" id="{5DE0DCAF-EAEA-4C8E-A488-60565808B8B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A165C15-1AB9-4052-B9AC-79FEA0C9A3F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8F639C3-11CC-4C5D-AF33-B47F09322AE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636254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Bin the data</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workData.hrs1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pd.cut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(workData.hrs1, </a:t>
            </a:r>
          </a:p>
          <a:p>
            <a:pPr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bins=[0,10,20,30,40,50,60,70,80,90],</a:t>
            </a:r>
          </a:p>
          <a:p>
            <a:pPr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right=False, labels=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binLabels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501 in textbook ">
            <a:extLst>
              <a:ext uri="{FF2B5EF4-FFF2-40B4-BE49-F238E27FC236}">
                <a16:creationId xmlns:a16="http://schemas.microsoft.com/office/drawing/2014/main" id="{625F32BB-C9DF-4C09-BBD0-0D15E59A6714}"/>
              </a:ext>
            </a:extLst>
          </p:cNvPr>
          <p:cNvPicPr>
            <a:picLocks noGrp="1" noChangeAspect="1"/>
          </p:cNvPicPr>
          <p:nvPr>
            <p:ph sz="quarter" idx="13"/>
          </p:nvPr>
        </p:nvPicPr>
        <p:blipFill>
          <a:blip r:embed="rId2"/>
          <a:stretch>
            <a:fillRect/>
          </a:stretch>
        </p:blipFill>
        <p:spPr>
          <a:xfrm>
            <a:off x="914400" y="2204224"/>
            <a:ext cx="7289800" cy="1872669"/>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40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836187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A91E77-416E-4B27-A38E-30DF479F3DE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Characteristics of a good hypothesis</a:t>
            </a:r>
            <a:endParaRPr lang="en-US" dirty="0"/>
          </a:p>
        </p:txBody>
      </p:sp>
      <p:sp>
        <p:nvSpPr>
          <p:cNvPr id="9" name="Text Placeholder 8">
            <a:extLst>
              <a:ext uri="{FF2B5EF4-FFF2-40B4-BE49-F238E27FC236}">
                <a16:creationId xmlns:a16="http://schemas.microsoft.com/office/drawing/2014/main" id="{7F2B7891-857A-4591-8E5B-FADB174424C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Specific</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Clearly stated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Testable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Educated</a:t>
            </a:r>
          </a:p>
          <a:p>
            <a:endParaRPr lang="en-US" dirty="0"/>
          </a:p>
        </p:txBody>
      </p:sp>
      <p:sp>
        <p:nvSpPr>
          <p:cNvPr id="5" name="Date Placeholder 4">
            <a:extLst>
              <a:ext uri="{FF2B5EF4-FFF2-40B4-BE49-F238E27FC236}">
                <a16:creationId xmlns:a16="http://schemas.microsoft.com/office/drawing/2014/main" id="{FF9BE3DB-ABCD-4606-AF55-638FAF513A29}"/>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CBD6ED1A-B690-4B37-8B40-37969935A055}"/>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AB3C5514-FA55-459C-A57D-F29196AAD28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41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94998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3FA2-AC4B-45A5-A1F5-F1564CC53D7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first hypothesis</a:t>
            </a:r>
            <a:endParaRPr lang="en-US" dirty="0"/>
          </a:p>
        </p:txBody>
      </p:sp>
      <p:sp>
        <p:nvSpPr>
          <p:cNvPr id="3" name="Text Placeholder 2">
            <a:extLst>
              <a:ext uri="{FF2B5EF4-FFF2-40B4-BE49-F238E27FC236}">
                <a16:creationId xmlns:a16="http://schemas.microsoft.com/office/drawing/2014/main" id="{B81006EB-5997-4879-8005-ECF42A887E7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Men are contacted on a daily basis for work reasons outside of working hours more often than women are.</a:t>
            </a:r>
          </a:p>
          <a:p>
            <a:endParaRPr lang="en-US" dirty="0"/>
          </a:p>
        </p:txBody>
      </p:sp>
      <p:sp>
        <p:nvSpPr>
          <p:cNvPr id="4" name="Date Placeholder 3">
            <a:extLst>
              <a:ext uri="{FF2B5EF4-FFF2-40B4-BE49-F238E27FC236}">
                <a16:creationId xmlns:a16="http://schemas.microsoft.com/office/drawing/2014/main" id="{B1C6AFC0-81F2-4FE4-890A-2CC31C5C8D1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C8BC992-F3A5-40F6-AA20-BFE59D43216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03ABCAF-E54C-4E57-8B44-C403E7AC6D8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2843296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FE2D-6C85-4A02-A679-F084B23B505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Prepare the data</a:t>
            </a:r>
            <a:endParaRPr lang="en-US" dirty="0"/>
          </a:p>
        </p:txBody>
      </p:sp>
      <p:sp>
        <p:nvSpPr>
          <p:cNvPr id="3" name="Text Placeholder 2">
            <a:extLst>
              <a:ext uri="{FF2B5EF4-FFF2-40B4-BE49-F238E27FC236}">
                <a16:creationId xmlns:a16="http://schemas.microsoft.com/office/drawing/2014/main" id="{C8A2800C-9E05-46FE-8C4F-408ADE8F565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workData.sex.value_counts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female    514</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male      456</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drop 58 female respondents to get an equal number of male and female respondents</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workData.sort_values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'sex', ascending=False).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iloc</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[58:]</a:t>
            </a:r>
          </a:p>
          <a:p>
            <a:endParaRPr lang="en-US" sz="1600" dirty="0"/>
          </a:p>
        </p:txBody>
      </p:sp>
      <p:sp>
        <p:nvSpPr>
          <p:cNvPr id="4" name="Date Placeholder 3">
            <a:extLst>
              <a:ext uri="{FF2B5EF4-FFF2-40B4-BE49-F238E27FC236}">
                <a16:creationId xmlns:a16="http://schemas.microsoft.com/office/drawing/2014/main" id="{3A27D645-361E-4B96-BF2E-7EBEC693F40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50F746A-53AA-4E57-B460-6A4043DC9E5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7D447DE-5F6A-454E-93E9-4BF471D4811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3531086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first hypothesis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responses = ['once a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day','two</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or more times a day']</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workData.query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in @responses').copy()</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df.wkcontct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df.wkcontct.cat.remove_unused_categories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sns.catplot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(data=df, x='sex', col='</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kind='count')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g.fig.suptitle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'Are men contacted more on a daily basis in non-working hours?',</a:t>
            </a:r>
          </a:p>
          <a:p>
            <a:pPr marL="347345" marR="0">
              <a:spcBef>
                <a:spcPts val="0"/>
              </a:spcBef>
              <a:spcAft>
                <a:spcPts val="60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y=1.035)</a:t>
            </a:r>
          </a:p>
          <a:p>
            <a:endParaRPr lang="en-US" sz="1400" dirty="0"/>
          </a:p>
        </p:txBody>
      </p:sp>
      <p:pic>
        <p:nvPicPr>
          <p:cNvPr id="2" name="Content Placeholder 1" descr="Refer to page 503 in textbook ">
            <a:extLst>
              <a:ext uri="{FF2B5EF4-FFF2-40B4-BE49-F238E27FC236}">
                <a16:creationId xmlns:a16="http://schemas.microsoft.com/office/drawing/2014/main" id="{7DF3A12B-9F14-4607-B301-348F117D743F}"/>
              </a:ext>
            </a:extLst>
          </p:cNvPr>
          <p:cNvPicPr>
            <a:picLocks noGrp="1" noChangeAspect="1"/>
          </p:cNvPicPr>
          <p:nvPr>
            <p:ph sz="quarter" idx="13"/>
          </p:nvPr>
        </p:nvPicPr>
        <p:blipFill>
          <a:blip r:embed="rId2"/>
          <a:stretch>
            <a:fillRect/>
          </a:stretch>
        </p:blipFill>
        <p:spPr>
          <a:xfrm>
            <a:off x="1271649" y="2895600"/>
            <a:ext cx="5805505" cy="31242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44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6912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8E6F06-4AB9-4BFE-94BC-BB1B2A3E4C35}"/>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Conclusion for the first hypothesis</a:t>
            </a:r>
            <a:endParaRPr lang="en-US" dirty="0"/>
          </a:p>
        </p:txBody>
      </p:sp>
      <p:sp>
        <p:nvSpPr>
          <p:cNvPr id="9" name="Text Placeholder 8">
            <a:extLst>
              <a:ext uri="{FF2B5EF4-FFF2-40B4-BE49-F238E27FC236}">
                <a16:creationId xmlns:a16="http://schemas.microsoft.com/office/drawing/2014/main" id="{0CC9134D-7BBA-4C27-BEA9-7FF0DA8CC52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results support the hypothesis. Men are contacted on a daily basis for work reasons outside of working hours more often than women are.</a:t>
            </a:r>
          </a:p>
          <a:p>
            <a:endParaRPr lang="en-US" dirty="0"/>
          </a:p>
        </p:txBody>
      </p:sp>
      <p:sp>
        <p:nvSpPr>
          <p:cNvPr id="5" name="Date Placeholder 4">
            <a:extLst>
              <a:ext uri="{FF2B5EF4-FFF2-40B4-BE49-F238E27FC236}">
                <a16:creationId xmlns:a16="http://schemas.microsoft.com/office/drawing/2014/main" id="{F639D2D6-0670-49A3-B27F-B24D8D82CC58}"/>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2E112349-E8D1-4746-8CCD-F3F54FA9EBD0}"/>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E5D1AA8A-F182-4582-AAD5-2923A6D5D2D6}"/>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45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410554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A3B9-7B5C-4D8B-A6EA-8946006AF52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second hypothesis</a:t>
            </a:r>
            <a:endParaRPr lang="en-US" dirty="0"/>
          </a:p>
        </p:txBody>
      </p:sp>
      <p:sp>
        <p:nvSpPr>
          <p:cNvPr id="3" name="Text Placeholder 2">
            <a:extLst>
              <a:ext uri="{FF2B5EF4-FFF2-40B4-BE49-F238E27FC236}">
                <a16:creationId xmlns:a16="http://schemas.microsoft.com/office/drawing/2014/main" id="{5575FC78-569C-4464-A8F1-AB1720052D2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Respondents who are uncomfortable talking with their supervisors about conflicts between their work and their personal lives will work more hours than respondents who are comfortable with talking to their supervisors about conflicts between their work and their personal lives.</a:t>
            </a:r>
          </a:p>
          <a:p>
            <a:endParaRPr lang="en-US" dirty="0"/>
          </a:p>
        </p:txBody>
      </p:sp>
      <p:sp>
        <p:nvSpPr>
          <p:cNvPr id="4" name="Date Placeholder 3">
            <a:extLst>
              <a:ext uri="{FF2B5EF4-FFF2-40B4-BE49-F238E27FC236}">
                <a16:creationId xmlns:a16="http://schemas.microsoft.com/office/drawing/2014/main" id="{4A870B00-82C3-48E1-97CE-7001972D332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548B311-9C22-4112-B141-0F55BC246A3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D366D22D-9867-42D0-8112-7947FB4E535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1787050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138F-2E39-4457-9C78-21A581BB433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second hypothesis</a:t>
            </a:r>
            <a:endParaRPr lang="en-US" dirty="0"/>
          </a:p>
        </p:txBody>
      </p:sp>
      <p:sp>
        <p:nvSpPr>
          <p:cNvPr id="3" name="Text Placeholder 2">
            <a:extLst>
              <a:ext uri="{FF2B5EF4-FFF2-40B4-BE49-F238E27FC236}">
                <a16:creationId xmlns:a16="http://schemas.microsoft.com/office/drawing/2014/main" id="{ED27ADFD-6D95-4392-8EC8-54D944EC23F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create pivot table</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workPivot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[['year','hrs1','talkspvs']].</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pivot_table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columns='hrs1', index='</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aggfunc</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='count')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workPivot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workPivot.droplevel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(0, axis=1)   # the top column level</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isn’t needed</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create heatmap for pivot table</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ax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sns.heatmap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workPivot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cmap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='Blues',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annot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=True,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fmt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='.3g')</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ax.set_title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"Do those who don't like to talk with their supervisors "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"work more hours?\n")</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ax.set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xlabel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ylabel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='How comfortable talking with supervisor?')</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CE345F9B-D0A4-45C6-9F9D-0DEF2FAC1A8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2DB095F8-B618-47EE-A5B6-7378EEE7D9C9}"/>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0D0E9E71-B32D-4314-8AC1-B04ABF71859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679359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C74A08-39CA-4986-BF78-82B47EFB921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second hypothesis (continued)</a:t>
            </a:r>
            <a:endParaRPr lang="en-US" dirty="0"/>
          </a:p>
        </p:txBody>
      </p:sp>
      <p:pic>
        <p:nvPicPr>
          <p:cNvPr id="9" name="Content Placeholder 8" descr="Refer to page 505 in textbook ">
            <a:extLst>
              <a:ext uri="{FF2B5EF4-FFF2-40B4-BE49-F238E27FC236}">
                <a16:creationId xmlns:a16="http://schemas.microsoft.com/office/drawing/2014/main" id="{2088179B-0B39-44BD-B939-B54FFD9E50C6}"/>
              </a:ext>
            </a:extLst>
          </p:cNvPr>
          <p:cNvPicPr>
            <a:picLocks noGrp="1" noChangeAspect="1"/>
          </p:cNvPicPr>
          <p:nvPr>
            <p:ph sz="quarter" idx="13"/>
          </p:nvPr>
        </p:nvPicPr>
        <p:blipFill>
          <a:blip r:embed="rId2"/>
          <a:stretch>
            <a:fillRect/>
          </a:stretch>
        </p:blipFill>
        <p:spPr>
          <a:xfrm>
            <a:off x="1261374" y="1179235"/>
            <a:ext cx="6663426" cy="4550632"/>
          </a:xfrm>
          <a:prstGeom prst="rect">
            <a:avLst/>
          </a:prstGeom>
        </p:spPr>
      </p:pic>
      <p:sp>
        <p:nvSpPr>
          <p:cNvPr id="4" name="Date Placeholder 3">
            <a:extLst>
              <a:ext uri="{FF2B5EF4-FFF2-40B4-BE49-F238E27FC236}">
                <a16:creationId xmlns:a16="http://schemas.microsoft.com/office/drawing/2014/main" id="{7E2CB0BD-B025-4FA0-B4D4-55C513A289B8}"/>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CED7F27-53AC-452D-8DED-D0C0BADB8CE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DF92C88-4800-4908-996B-C9927E61DBA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1821916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21CF-4C9F-4ED3-B5B8-7B204583A81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Conclusion for the second hypothesis</a:t>
            </a:r>
            <a:endParaRPr lang="en-US" dirty="0"/>
          </a:p>
        </p:txBody>
      </p:sp>
      <p:sp>
        <p:nvSpPr>
          <p:cNvPr id="3" name="Text Placeholder 2">
            <a:extLst>
              <a:ext uri="{FF2B5EF4-FFF2-40B4-BE49-F238E27FC236}">
                <a16:creationId xmlns:a16="http://schemas.microsoft.com/office/drawing/2014/main" id="{7394D6EC-F9D7-4ECF-92DD-03F9B1D3495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data doesn’t support the hypothesis. The comfort level of the respondents when talking with their supervisors about work-life conflicts doesn’t have a significant effect on their weekly number of hours worked.</a:t>
            </a:r>
          </a:p>
          <a:p>
            <a:endParaRPr lang="en-US" dirty="0"/>
          </a:p>
        </p:txBody>
      </p:sp>
      <p:sp>
        <p:nvSpPr>
          <p:cNvPr id="4" name="Date Placeholder 3">
            <a:extLst>
              <a:ext uri="{FF2B5EF4-FFF2-40B4-BE49-F238E27FC236}">
                <a16:creationId xmlns:a16="http://schemas.microsoft.com/office/drawing/2014/main" id="{367CFBCA-AD45-4DC8-A449-BF2D7F2BB5A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B5FE1E1C-C4D0-45F4-8352-CF9618B3520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FA710F2-BFE7-4AAB-BED1-8224AD26966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326751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3168-E6F7-43B2-95DB-208BEE5959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Extract the metadata using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pyreadstat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module</a:t>
            </a:r>
            <a:endParaRPr lang="en-US" dirty="0"/>
          </a:p>
        </p:txBody>
      </p:sp>
      <p:sp>
        <p:nvSpPr>
          <p:cNvPr id="3" name="Text Placeholder 2">
            <a:extLst>
              <a:ext uri="{FF2B5EF4-FFF2-40B4-BE49-F238E27FC236}">
                <a16:creationId xmlns:a16="http://schemas.microsoft.com/office/drawing/2014/main" id="{67D2BABB-F785-4B05-8B80-7BC5738C32E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gss_empty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gss_meta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pyreadstat.read_dta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('GSS7218_R3.DTA',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metadataonly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=True)</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print('Number of columns: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gss_meta.number_columns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print('Number of rows: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gss_meta.number_rows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Number of columns: 6110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Number of rows: 64814</a:t>
            </a:r>
          </a:p>
          <a:p>
            <a:endParaRPr lang="en-US" sz="1400" dirty="0"/>
          </a:p>
        </p:txBody>
      </p:sp>
      <p:sp>
        <p:nvSpPr>
          <p:cNvPr id="4" name="Date Placeholder 3">
            <a:extLst>
              <a:ext uri="{FF2B5EF4-FFF2-40B4-BE49-F238E27FC236}">
                <a16:creationId xmlns:a16="http://schemas.microsoft.com/office/drawing/2014/main" id="{91FD75F3-4231-46F2-86C7-9C33D10FCFB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5CFB8F4-7AA3-42A3-8750-35046D9934D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C4B22AC-96D3-4F8F-B52D-FF20799FF1A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3613698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2735-8BA3-40D4-9869-45800B66E70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third hypothesis</a:t>
            </a:r>
            <a:endParaRPr lang="en-US" dirty="0"/>
          </a:p>
        </p:txBody>
      </p:sp>
      <p:sp>
        <p:nvSpPr>
          <p:cNvPr id="3" name="Text Placeholder 2">
            <a:extLst>
              <a:ext uri="{FF2B5EF4-FFF2-40B4-BE49-F238E27FC236}">
                <a16:creationId xmlns:a16="http://schemas.microsoft.com/office/drawing/2014/main" id="{7720C6D1-48DA-445C-8188-6E7AC00954E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More women than men think their supervisors are effective when helping them resolve work-life conflicts.</a:t>
            </a:r>
          </a:p>
          <a:p>
            <a:endParaRPr lang="en-US" dirty="0"/>
          </a:p>
        </p:txBody>
      </p:sp>
      <p:sp>
        <p:nvSpPr>
          <p:cNvPr id="4" name="Date Placeholder 3">
            <a:extLst>
              <a:ext uri="{FF2B5EF4-FFF2-40B4-BE49-F238E27FC236}">
                <a16:creationId xmlns:a16="http://schemas.microsoft.com/office/drawing/2014/main" id="{66A9C228-64C5-48B6-AB8B-373E5099EA3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D784F0D-CA8C-4DAD-B3BA-4DBDAA3488D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B363CE64-6B70-4A29-851B-23853C9837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634384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2F13-F200-4CF0-B577-61FD253A3F1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third hypothesis</a:t>
            </a:r>
            <a:endParaRPr lang="en-US" dirty="0"/>
          </a:p>
        </p:txBody>
      </p:sp>
      <p:sp>
        <p:nvSpPr>
          <p:cNvPr id="3" name="Text Placeholder 2">
            <a:extLst>
              <a:ext uri="{FF2B5EF4-FFF2-40B4-BE49-F238E27FC236}">
                <a16:creationId xmlns:a16="http://schemas.microsoft.com/office/drawing/2014/main" id="{02961913-EEE7-4219-B350-BEFC84D19A9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responses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very','somewhat','extremely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workData.query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in @responses').copy()</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df.effctsup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df.effctsup.cat.remove_unused_categories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sns.catplot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(data=df, x='sex', col='</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kind='count',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col_wrap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=2)</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g.fig.suptitle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('How effective is your supervisor at helping you '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'resolve work-life conflicts?', y=1.025)</a:t>
            </a:r>
          </a:p>
          <a:p>
            <a:endParaRPr lang="en-US" sz="1400" dirty="0"/>
          </a:p>
        </p:txBody>
      </p:sp>
      <p:sp>
        <p:nvSpPr>
          <p:cNvPr id="4" name="Date Placeholder 3">
            <a:extLst>
              <a:ext uri="{FF2B5EF4-FFF2-40B4-BE49-F238E27FC236}">
                <a16:creationId xmlns:a16="http://schemas.microsoft.com/office/drawing/2014/main" id="{D15CFF6B-C180-46B5-BC1D-E7ABFA5114E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214F02FB-95C5-4526-9873-774F0B60A8D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16D468A-AEEB-4022-A9B0-1E298E9157F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2106225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92A64C-CEDB-4345-AEE0-8CFCFA95E18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third hypothesis (continued)</a:t>
            </a:r>
            <a:endParaRPr lang="en-US" dirty="0"/>
          </a:p>
        </p:txBody>
      </p:sp>
      <p:pic>
        <p:nvPicPr>
          <p:cNvPr id="9" name="Content Placeholder 8" descr="Refer to page 507 in textbook ">
            <a:extLst>
              <a:ext uri="{FF2B5EF4-FFF2-40B4-BE49-F238E27FC236}">
                <a16:creationId xmlns:a16="http://schemas.microsoft.com/office/drawing/2014/main" id="{DB251FBB-C690-43D8-A88B-765B317ED6F7}"/>
              </a:ext>
            </a:extLst>
          </p:cNvPr>
          <p:cNvPicPr>
            <a:picLocks noGrp="1" noChangeAspect="1"/>
          </p:cNvPicPr>
          <p:nvPr>
            <p:ph sz="quarter" idx="13"/>
          </p:nvPr>
        </p:nvPicPr>
        <p:blipFill>
          <a:blip r:embed="rId2"/>
          <a:stretch>
            <a:fillRect/>
          </a:stretch>
        </p:blipFill>
        <p:spPr>
          <a:xfrm>
            <a:off x="1273388" y="1066800"/>
            <a:ext cx="4822612" cy="4957254"/>
          </a:xfrm>
          <a:prstGeom prst="rect">
            <a:avLst/>
          </a:prstGeom>
        </p:spPr>
      </p:pic>
      <p:sp>
        <p:nvSpPr>
          <p:cNvPr id="4" name="Date Placeholder 3">
            <a:extLst>
              <a:ext uri="{FF2B5EF4-FFF2-40B4-BE49-F238E27FC236}">
                <a16:creationId xmlns:a16="http://schemas.microsoft.com/office/drawing/2014/main" id="{D8671AC1-D57E-4996-8231-B2FD12F2CC6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9560E8D5-1C56-4E37-8E6D-554463DE50F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7AF418E1-C897-4D80-97C4-39DE6AF14C5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3886152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19E-C4DD-41A8-B59A-81B07B8C619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Conclusion for the third hypothesis</a:t>
            </a:r>
            <a:endParaRPr lang="en-US" dirty="0"/>
          </a:p>
        </p:txBody>
      </p:sp>
      <p:sp>
        <p:nvSpPr>
          <p:cNvPr id="3" name="Text Placeholder 2">
            <a:extLst>
              <a:ext uri="{FF2B5EF4-FFF2-40B4-BE49-F238E27FC236}">
                <a16:creationId xmlns:a16="http://schemas.microsoft.com/office/drawing/2014/main" id="{53DDAF3E-7C16-4196-8D62-56E3F1B7D9D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data does not support the hypothesis. It is not clear that more women than men think their supervisors are effective when helping them resolve work-life conflicts.</a:t>
            </a:r>
          </a:p>
          <a:p>
            <a:endParaRPr lang="en-US" dirty="0"/>
          </a:p>
        </p:txBody>
      </p:sp>
      <p:sp>
        <p:nvSpPr>
          <p:cNvPr id="4" name="Date Placeholder 3">
            <a:extLst>
              <a:ext uri="{FF2B5EF4-FFF2-40B4-BE49-F238E27FC236}">
                <a16:creationId xmlns:a16="http://schemas.microsoft.com/office/drawing/2014/main" id="{96BFF0C5-BFC4-4E1E-9291-3F5878D47BCF}"/>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43757EF0-D239-4E5A-AC85-C028C81C674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AE579F54-3A33-4B62-A90D-F8487A2D0E5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117751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Build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of column names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descriptions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meta_cols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pd.DataFrame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gss_meta.column_labels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index=</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gss_meta.column_names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columns=['description'])</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meta_cols</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endParaRPr lang="en-US" sz="1600" dirty="0"/>
          </a:p>
        </p:txBody>
      </p:sp>
      <p:pic>
        <p:nvPicPr>
          <p:cNvPr id="10" name="Content Placeholder 9" descr="Refer to page 475 in textbook ">
            <a:extLst>
              <a:ext uri="{FF2B5EF4-FFF2-40B4-BE49-F238E27FC236}">
                <a16:creationId xmlns:a16="http://schemas.microsoft.com/office/drawing/2014/main" id="{E6C65160-245B-4276-935B-C9AF5F45A821}"/>
              </a:ext>
            </a:extLst>
          </p:cNvPr>
          <p:cNvPicPr>
            <a:picLocks noGrp="1" noChangeAspect="1"/>
          </p:cNvPicPr>
          <p:nvPr>
            <p:ph sz="quarter" idx="13"/>
          </p:nvPr>
        </p:nvPicPr>
        <p:blipFill>
          <a:blip r:embed="rId2"/>
          <a:stretch>
            <a:fillRect/>
          </a:stretch>
        </p:blipFill>
        <p:spPr>
          <a:xfrm>
            <a:off x="1271650" y="2362200"/>
            <a:ext cx="2843150" cy="354623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16444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7E554A6-E420-4D33-B95E-3C59D5B021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table of contents for the codebook</a:t>
            </a:r>
            <a:endParaRPr lang="en-US" dirty="0"/>
          </a:p>
        </p:txBody>
      </p:sp>
      <p:pic>
        <p:nvPicPr>
          <p:cNvPr id="10" name="Content Placeholder 9" descr="Refer to page 477 in textbook ">
            <a:extLst>
              <a:ext uri="{FF2B5EF4-FFF2-40B4-BE49-F238E27FC236}">
                <a16:creationId xmlns:a16="http://schemas.microsoft.com/office/drawing/2014/main" id="{59E6815E-C919-483B-8E60-1B0557C9A2FC}"/>
              </a:ext>
            </a:extLst>
          </p:cNvPr>
          <p:cNvPicPr>
            <a:picLocks noGrp="1" noChangeAspect="1"/>
          </p:cNvPicPr>
          <p:nvPr>
            <p:ph sz="quarter" idx="13"/>
          </p:nvPr>
        </p:nvPicPr>
        <p:blipFill>
          <a:blip r:embed="rId2"/>
          <a:stretch>
            <a:fillRect/>
          </a:stretch>
        </p:blipFill>
        <p:spPr>
          <a:xfrm>
            <a:off x="914400" y="1143000"/>
            <a:ext cx="7315200" cy="2908852"/>
          </a:xfrm>
          <a:prstGeom prst="rect">
            <a:avLst/>
          </a:prstGeom>
        </p:spPr>
      </p:pic>
      <p:sp>
        <p:nvSpPr>
          <p:cNvPr id="5" name="Date Placeholder 4">
            <a:extLst>
              <a:ext uri="{FF2B5EF4-FFF2-40B4-BE49-F238E27FC236}">
                <a16:creationId xmlns:a16="http://schemas.microsoft.com/office/drawing/2014/main" id="{E89CF82C-D225-4CDD-AE89-54D1D71CFC40}"/>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B939CB0A-1119-4691-8473-151B8C88B677}"/>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3A980F12-94EE-4969-8C79-1C6CFBB58D7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826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2F73-F27B-46C1-B6A5-770B070EC55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documentation for a survey question</a:t>
            </a:r>
            <a:endParaRPr lang="en-US" dirty="0"/>
          </a:p>
        </p:txBody>
      </p:sp>
      <p:pic>
        <p:nvPicPr>
          <p:cNvPr id="7" name="Content Placeholder 6" descr="Refer to page 477 in textbook ">
            <a:extLst>
              <a:ext uri="{FF2B5EF4-FFF2-40B4-BE49-F238E27FC236}">
                <a16:creationId xmlns:a16="http://schemas.microsoft.com/office/drawing/2014/main" id="{E8B6A3AB-8738-407E-BA33-E10B8591FE04}"/>
              </a:ext>
            </a:extLst>
          </p:cNvPr>
          <p:cNvPicPr>
            <a:picLocks noGrp="1" noChangeAspect="1"/>
          </p:cNvPicPr>
          <p:nvPr>
            <p:ph sz="quarter" idx="13"/>
          </p:nvPr>
        </p:nvPicPr>
        <p:blipFill>
          <a:blip r:embed="rId2"/>
          <a:stretch>
            <a:fillRect/>
          </a:stretch>
        </p:blipFill>
        <p:spPr>
          <a:xfrm>
            <a:off x="914399" y="1143000"/>
            <a:ext cx="7315199" cy="2999758"/>
          </a:xfrm>
          <a:prstGeom prst="rect">
            <a:avLst/>
          </a:prstGeom>
        </p:spPr>
      </p:pic>
      <p:sp>
        <p:nvSpPr>
          <p:cNvPr id="4" name="Date Placeholder 3">
            <a:extLst>
              <a:ext uri="{FF2B5EF4-FFF2-40B4-BE49-F238E27FC236}">
                <a16:creationId xmlns:a16="http://schemas.microsoft.com/office/drawing/2014/main" id="{C60F1CF8-155F-4761-94F3-C0C2A14B8ED1}"/>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C3E93204-1F96-4641-9B06-B30761E4502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3F7446C-EC8B-457C-B438-AD76050552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172678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Load the data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wrkstat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question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into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workStatus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highlight>
                  <a:srgbClr val="FFFF00"/>
                </a:highlight>
                <a:latin typeface="Consolas" panose="020B0609020204030204" pitchFamily="49" charset="0"/>
                <a:ea typeface="Times New Roman" panose="02020603050405020304" pitchFamily="18" charset="0"/>
                <a:cs typeface="Times New Roman" panose="02020603050405020304" pitchFamily="18" charset="0"/>
              </a:rPr>
              <a:t>pd.read_stata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('GSS7218_R3.DTA',</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columns=['id','year','</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workStatus.head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477 in textbook ">
            <a:extLst>
              <a:ext uri="{FF2B5EF4-FFF2-40B4-BE49-F238E27FC236}">
                <a16:creationId xmlns:a16="http://schemas.microsoft.com/office/drawing/2014/main" id="{EC6D2025-1901-4B6D-9610-321C2B235540}"/>
              </a:ext>
            </a:extLst>
          </p:cNvPr>
          <p:cNvPicPr>
            <a:picLocks noGrp="1" noChangeAspect="1"/>
          </p:cNvPicPr>
          <p:nvPr>
            <p:ph sz="quarter" idx="13"/>
          </p:nvPr>
        </p:nvPicPr>
        <p:blipFill>
          <a:blip r:embed="rId2"/>
          <a:stretch>
            <a:fillRect/>
          </a:stretch>
        </p:blipFill>
        <p:spPr>
          <a:xfrm>
            <a:off x="1259776" y="2133600"/>
            <a:ext cx="3479454" cy="28956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48331229"/>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611E833D-05D0-4A5D-A09D-85733BEA6AAA}" vid="{7CAD4F6C-8ECE-45F7-A39E-93FAD23107B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4535</TotalTime>
  <Words>3328</Words>
  <Application>Microsoft Office PowerPoint</Application>
  <PresentationFormat>On-screen Show (4:3)</PresentationFormat>
  <Paragraphs>518</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Arial Narrow</vt:lpstr>
      <vt:lpstr>Consolas</vt:lpstr>
      <vt:lpstr>Symbol</vt:lpstr>
      <vt:lpstr>Times New Roman</vt:lpstr>
      <vt:lpstr>Master slides_with_titles_logo</vt:lpstr>
      <vt:lpstr>Chapter 14</vt:lpstr>
      <vt:lpstr>Objectives</vt:lpstr>
      <vt:lpstr>Download the zip file for the Social Survey</vt:lpstr>
      <vt:lpstr>Unzip the file</vt:lpstr>
      <vt:lpstr>Extract the metadata using the pyreadstat module</vt:lpstr>
      <vt:lpstr>Build a DataFrame of column names  and descriptions</vt:lpstr>
      <vt:lpstr>The table of contents for the codebook</vt:lpstr>
      <vt:lpstr>The documentation for a survey question</vt:lpstr>
      <vt:lpstr>Load the data for the wrkstat question  into a DataFrame</vt:lpstr>
      <vt:lpstr>View the data types of the columns</vt:lpstr>
      <vt:lpstr>Check the work status data for missing responses</vt:lpstr>
      <vt:lpstr>Add counts by year</vt:lpstr>
      <vt:lpstr>Plot the wrkstat data</vt:lpstr>
      <vt:lpstr>Reduce the number of plotted categories</vt:lpstr>
      <vt:lpstr>The categories after filtering</vt:lpstr>
      <vt:lpstr>Remove unused categories</vt:lpstr>
      <vt:lpstr>Count the total number of responses by year</vt:lpstr>
      <vt:lpstr>Merge the topCountsByYear DataFrame  with the topCounts DataFrame</vt:lpstr>
      <vt:lpstr>Plot the total count of responses</vt:lpstr>
      <vt:lpstr>Convert each measurement to a percentage  of the total</vt:lpstr>
      <vt:lpstr>Plot the percentage data</vt:lpstr>
      <vt:lpstr>Search the TOC for small question sets</vt:lpstr>
      <vt:lpstr>The first two questions in the Work  and Relationships set</vt:lpstr>
      <vt:lpstr>Read the work-life balance data</vt:lpstr>
      <vt:lpstr>Identify the response values for each question</vt:lpstr>
      <vt:lpstr>Identify the response values (continued)</vt:lpstr>
      <vt:lpstr>Prepare the data for the wkcontct question</vt:lpstr>
      <vt:lpstr>Plot the data for the wkcontct question</vt:lpstr>
      <vt:lpstr>Prepare the data for plotting</vt:lpstr>
      <vt:lpstr>Plot the data for the questions</vt:lpstr>
      <vt:lpstr>Read the entire dataset and find the columns  with no missing values</vt:lpstr>
      <vt:lpstr>Search for the columns in the codebook</vt:lpstr>
      <vt:lpstr>The WRKSTAT question </vt:lpstr>
      <vt:lpstr>The HRS1 follow-up question</vt:lpstr>
      <vt:lpstr>The expanded work dataset</vt:lpstr>
      <vt:lpstr>Identify missing data</vt:lpstr>
      <vt:lpstr>Find discrepancies between the codebook  and the data</vt:lpstr>
      <vt:lpstr>Prepare the data for binning</vt:lpstr>
      <vt:lpstr>Create the bin labels</vt:lpstr>
      <vt:lpstr>Bin the data</vt:lpstr>
      <vt:lpstr>Characteristics of a good hypothesis</vt:lpstr>
      <vt:lpstr>The first hypothesis</vt:lpstr>
      <vt:lpstr>Prepare the data</vt:lpstr>
      <vt:lpstr>Test the first hypothesis</vt:lpstr>
      <vt:lpstr>Conclusion for the first hypothesis</vt:lpstr>
      <vt:lpstr>The second hypothesis</vt:lpstr>
      <vt:lpstr>Test the second hypothesis</vt:lpstr>
      <vt:lpstr>Test the second hypothesis (continued)</vt:lpstr>
      <vt:lpstr>Conclusion for the second hypothesis</vt:lpstr>
      <vt:lpstr>The third hypothesis</vt:lpstr>
      <vt:lpstr>Test the third hypothesis</vt:lpstr>
      <vt:lpstr>Test the third hypothesis (continued)</vt:lpstr>
      <vt:lpstr>Conclusion for the third hypothesis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Bethany Cabrera</cp:lastModifiedBy>
  <cp:revision>141</cp:revision>
  <cp:lastPrinted>2016-01-14T23:03:16Z</cp:lastPrinted>
  <dcterms:created xsi:type="dcterms:W3CDTF">2021-06-22T20:59:38Z</dcterms:created>
  <dcterms:modified xsi:type="dcterms:W3CDTF">2021-07-19T18:57:55Z</dcterms:modified>
</cp:coreProperties>
</file>