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6">
  <p:sldMasterIdLst>
    <p:sldMasterId id="214748366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14" autoAdjust="0"/>
  </p:normalViewPr>
  <p:slideViewPr>
    <p:cSldViewPr>
      <p:cViewPr varScale="1">
        <p:scale>
          <a:sx n="71" d="100"/>
          <a:sy n="71" d="100"/>
        </p:scale>
        <p:origin x="168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07/21/2021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752600"/>
            <a:ext cx="7315200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28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3886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3D78B2-A2B3-4F14-970F-D4E0D43533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1062758"/>
            <a:ext cx="7391400" cy="606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102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1066800" y="12954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421363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914400" y="3597780"/>
            <a:ext cx="7315200" cy="15076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8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39D1673-5FDF-4D83-ADBE-97ACF8D227B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76300" y="3532466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3682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8" r:id="rId6"/>
    <p:sldLayoutId id="2147483689" r:id="rId7"/>
    <p:sldLayoutId id="2147483690" r:id="rId8"/>
    <p:sldLayoutId id="2147483680" r:id="rId9"/>
    <p:sldLayoutId id="2147483683" r:id="rId10"/>
    <p:sldLayoutId id="2147483681" r:id="rId11"/>
    <p:sldLayoutId id="2147483674" r:id="rId12"/>
    <p:sldLayoutId id="2147483687" r:id="rId13"/>
    <p:sldLayoutId id="2147483676" r:id="rId14"/>
    <p:sldLayoutId id="2147483691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371600" y="2209800"/>
            <a:ext cx="6400800" cy="2971800"/>
          </a:xfrm>
        </p:spPr>
        <p:txBody>
          <a:bodyPr/>
          <a:lstStyle/>
          <a:p>
            <a:r>
              <a:rPr lang="en-US" dirty="0"/>
              <a:t>The Sports Analytics case study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C50B9-DF0E-4649-98E3-BC0A95C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2D0D-82ED-4B66-8C89-822A6432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game_date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 to datetime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19A81-6F36-4ED2-B966-796BF40087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shots.game_date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pd.to_datetime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shots.game_date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2DA0-197C-409F-886E-ACF6881D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F425E-D91C-481F-BBA2-CAAB27E08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8A5BB-F1F5-43C1-83C2-9C54BD95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20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0B49-5F60-4921-B12E-1F0E4FB3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info for the columns that remain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56035-3D73-48F7-B40C-E2E670945F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shots.info()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Int64Index: 11753 entries, 0 to 11845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  Column          Non-Null Count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---  ------          --------------  -----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0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11753 non-null  object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11753 non-null  object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loc_x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11753 non-null  int64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loc_y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11753 non-null  int64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shot_made_flag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11753 non-null  int64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11753 non-null  datetime64[ns]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ABF26-5441-45D2-99BB-87162FAB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CEDF3-611B-4D9E-872B-F183D349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A81ED-01C3-4338-B038-D373E69E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609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BB9AF0-7EB8-41FF-A6F2-593BA946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shots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D2F001-D092-4BAA-BC23-A2C997D5C0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517 in textbook">
            <a:extLst>
              <a:ext uri="{FF2B5EF4-FFF2-40B4-BE49-F238E27FC236}">
                <a16:creationId xmlns:a16="http://schemas.microsoft.com/office/drawing/2014/main" id="{6F54080F-B843-4380-9007-E6DB69629E2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1493398"/>
            <a:ext cx="6657924" cy="16308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9FD-7060-4B58-8BF2-9D9F7C72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5C8-D3D0-4458-8297-63253C3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E577-9365-4CCD-8873-91AE29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421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CFE8-3DE1-4544-9C67-AC0E5162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an index on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A138B-AFCE-4355-98A1-197E16F769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shots.set_index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9FD-7060-4B58-8BF2-9D9F7C72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5C8-D3D0-4458-8297-63253C3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E577-9365-4CCD-8873-91AE29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582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BB9AF0-7EB8-41FF-A6F2-593BA946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column for the season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D2F001-D092-4BAA-BC23-A2C997D5C0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get_season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row.game_date.month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6: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season = f'{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row.game_date.year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}-{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row.game_date.year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+ 1}'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season = f'{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row.game_date.year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- 1}-{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row.game_date.year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season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shots['season']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shots.apply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get_season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axis=1)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shots.head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517 in textbook">
            <a:extLst>
              <a:ext uri="{FF2B5EF4-FFF2-40B4-BE49-F238E27FC236}">
                <a16:creationId xmlns:a16="http://schemas.microsoft.com/office/drawing/2014/main" id="{3676B830-91A6-4B40-8258-417F92E052B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3142291"/>
            <a:ext cx="6694574" cy="25727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9FD-7060-4B58-8BF2-9D9F7C72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5C8-D3D0-4458-8297-63253C3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E577-9365-4CCD-8873-91AE29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99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BB9AF0-7EB8-41FF-A6F2-593BA946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string column for the shot result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D2F001-D092-4BAA-BC23-A2C997D5C0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shot_result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shots.shot_made_flag.replace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({0:'Missed', 1:'Made'})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517 in textbook">
            <a:extLst>
              <a:ext uri="{FF2B5EF4-FFF2-40B4-BE49-F238E27FC236}">
                <a16:creationId xmlns:a16="http://schemas.microsoft.com/office/drawing/2014/main" id="{93B068C6-A6CC-4E48-BD8A-4E0E0CA7725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6851" y="1981200"/>
            <a:ext cx="6667418" cy="22138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9FD-7060-4B58-8BF2-9D9F7C72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5C8-D3D0-4458-8297-63253C3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E577-9365-4CCD-8873-91AE29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270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BB9AF0-7EB8-41FF-A6F2-593BA946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column for points made for each shot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D2F001-D092-4BAA-BC23-A2C997D5C0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93000" cy="221384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the shot types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'].unique()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array(['3PT Field Goal', '2PT Field Goal'],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=object)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points_made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points_made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shots.apply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(lambda x: 0 if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x.shot_result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'Missed' else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(3 if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x.shot_type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'3PT Field Goal' else 2), axis=1)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519 in textbook">
            <a:extLst>
              <a:ext uri="{FF2B5EF4-FFF2-40B4-BE49-F238E27FC236}">
                <a16:creationId xmlns:a16="http://schemas.microsoft.com/office/drawing/2014/main" id="{B43ED914-60B5-4D0D-BC59-6BA5F487B83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3791539"/>
            <a:ext cx="6882981" cy="199966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9FD-7060-4B58-8BF2-9D9F7C72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5C8-D3D0-4458-8297-63253C3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E577-9365-4CCD-8873-91AE29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936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A87C-92DB-4CD1-B36B-54770AB6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summary columns for points, shots attempted, and shots made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08823-EA04-44F9-B3FE-0CDF93A378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points_made_game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points_made.transform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('sum')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shots_attempted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shot_made_flag.transform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('count')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shots_made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shot_made_flag.transform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('sum')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shots[['shot_type','points_made','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points_made_game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'shots_attempted','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shots_made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9FD-7060-4B58-8BF2-9D9F7C72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5C8-D3D0-4458-8297-63253C3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E577-9365-4CCD-8873-91AE29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84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C04BD-6B3D-4779-86C8-3EFFC05AB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summary columns (continued)</a:t>
            </a:r>
            <a:endParaRPr lang="en-US" dirty="0"/>
          </a:p>
        </p:txBody>
      </p:sp>
      <p:pic>
        <p:nvPicPr>
          <p:cNvPr id="10" name="Content Placeholder 9" descr="Refer to page 519 in textbook">
            <a:extLst>
              <a:ext uri="{FF2B5EF4-FFF2-40B4-BE49-F238E27FC236}">
                <a16:creationId xmlns:a16="http://schemas.microsoft.com/office/drawing/2014/main" id="{D7EFB415-1DCD-499E-91D2-A43B8A7042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139574"/>
            <a:ext cx="6705600" cy="465993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9FD-7060-4B58-8BF2-9D9F7C72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5C8-D3D0-4458-8297-63253C3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E577-9365-4CCD-8873-91AE29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707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BB9AF0-7EB8-41FF-A6F2-593BA946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points per game by season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D2F001-D092-4BAA-BC23-A2C997D5C0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data for the seasons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shotsSeason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shots[['season','game_date','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points_made_game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'shots_made','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shots_attempted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drop_duplicates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points per game by season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sns.catplot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shotsSeason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kind='box', x='season',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points_made_game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aspect=2.5, palette='deep')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521 in textbook">
            <a:extLst>
              <a:ext uri="{FF2B5EF4-FFF2-40B4-BE49-F238E27FC236}">
                <a16:creationId xmlns:a16="http://schemas.microsoft.com/office/drawing/2014/main" id="{3B06EBF2-5398-42D5-9081-6CBF9DA347E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49" y="3352800"/>
            <a:ext cx="6673400" cy="2667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9FD-7060-4B58-8BF2-9D9F7C72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5C8-D3D0-4458-8297-63253C3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E577-9365-4CCD-8873-91AE29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0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8EE-2B03-43AD-A32E-CBCA466F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202D-4017-480F-A3D4-F511DEAF1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code in any cell or group of cells in the Sports Analytics case study, describe what it does.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process for getting the Curry data from the JSON file into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the </a:t>
            </a: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of a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density plot and a scatter plot for plotting shot location data.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E5D2-AF37-45DD-95D3-722BA028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2832-913D-4A43-9E73-3C393995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DFC0-7EE6-4DA6-86D0-03C35392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BB9AF0-7EB8-41FF-A6F2-593BA946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averages of shots, shots made,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points per game by season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D2F001-D092-4BAA-BC23-A2C997D5C0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 the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shotsSeasonAvg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shotsSeason.groupby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('season').mean().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data with the Pandas plot()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shotsSeasonAvg.plot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(x='season',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y=['points_made_game','shots_made','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shots_attempted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color={'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points_made_game':'red','shots_made':'blue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shots_attempted':'green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'},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=(8,5),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ylim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=(0,30))</a:t>
            </a:r>
          </a:p>
          <a:p>
            <a:endParaRPr lang="en-US" sz="1400" dirty="0"/>
          </a:p>
        </p:txBody>
      </p:sp>
      <p:pic>
        <p:nvPicPr>
          <p:cNvPr id="2" name="Content Placeholder 1" descr="Refer to page 521 in textbook">
            <a:extLst>
              <a:ext uri="{FF2B5EF4-FFF2-40B4-BE49-F238E27FC236}">
                <a16:creationId xmlns:a16="http://schemas.microsoft.com/office/drawing/2014/main" id="{99084DD2-3A4A-4360-A057-0D487F3AC25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49" y="3276600"/>
            <a:ext cx="4288385" cy="2819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9FD-7060-4B58-8BF2-9D9F7C72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5C8-D3D0-4458-8297-63253C3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E577-9365-4CCD-8873-91AE29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6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BB9AF0-7EB8-41FF-A6F2-593BA946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shot locations for two games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D2F001-D092-4BAA-BC23-A2C997D5C0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gameIDs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['0021800923','0021800642']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@gameIDs'),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kind='scatter',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loc_x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loc_y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shot_result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col='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sz="1600" dirty="0"/>
          </a:p>
        </p:txBody>
      </p:sp>
      <p:pic>
        <p:nvPicPr>
          <p:cNvPr id="2" name="Content Placeholder 1" descr="Refer to page 523 in textbook">
            <a:extLst>
              <a:ext uri="{FF2B5EF4-FFF2-40B4-BE49-F238E27FC236}">
                <a16:creationId xmlns:a16="http://schemas.microsoft.com/office/drawing/2014/main" id="{EAF13590-EFE7-4E11-BE31-92F1D81BE9E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19769" y="2286000"/>
            <a:ext cx="7421851" cy="3429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9FD-7060-4B58-8BF2-9D9F7C72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5C8-D3D0-4458-8297-63253C3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E577-9365-4CCD-8873-91AE29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485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B374-8B57-43F5-8B9F-47F95165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shots and draw the court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draw_court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051AC-F33D-480B-A838-BFB133C20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@gameIDs'),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kind='scatter',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loc_x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loc_y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shot_made_flag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col='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s=50)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i, ax in enumerate(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ax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draw_court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(ax,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outer_lines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ax.set_xlim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(-300, 300)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ax.set_ylim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(-100, 500)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9FD-7060-4B58-8BF2-9D9F7C72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5C8-D3D0-4458-8297-63253C3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E577-9365-4CCD-8873-91AE29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3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75E4-FC90-43AC-B3A2-9F078405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shots and draw the court (continued)</a:t>
            </a:r>
            <a:endParaRPr lang="en-US" dirty="0"/>
          </a:p>
        </p:txBody>
      </p:sp>
      <p:pic>
        <p:nvPicPr>
          <p:cNvPr id="10" name="Content Placeholder 9" descr="Refer to page 523 in textbook">
            <a:extLst>
              <a:ext uri="{FF2B5EF4-FFF2-40B4-BE49-F238E27FC236}">
                <a16:creationId xmlns:a16="http://schemas.microsoft.com/office/drawing/2014/main" id="{9F3D5243-A17B-4EB0-B2F9-8B88C95FB2C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8036" y="1143000"/>
            <a:ext cx="7306882" cy="3276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9FD-7060-4B58-8BF2-9D9F7C72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5C8-D3D0-4458-8297-63253C3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E577-9365-4CCD-8873-91AE29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64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9271-650E-4EA8-9518-6DD0B75E9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shot locations for two seasons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901AF-55AE-46F1-BA06-CD01EF91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 = ['#FF0B04','#4374B3'] # blue and 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sns.set_palette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sns.color_palette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(colors))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seasons = ['2009-2010','2015-2016']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('season in @seasons'),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kind='scatter',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loc_x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loc_y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shot_result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col='season')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ax in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ax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draw_court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(ax,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outer_lines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ax.set_xlim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(-300, 300)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ax.set_ylim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(-100, 500)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9FD-7060-4B58-8BF2-9D9F7C72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5C8-D3D0-4458-8297-63253C3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E577-9365-4CCD-8873-91AE29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09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8D76-D5B0-405C-B1AF-947DE19FE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shot locations for two seasons (cont.)</a:t>
            </a:r>
            <a:endParaRPr lang="en-US" dirty="0"/>
          </a:p>
        </p:txBody>
      </p:sp>
      <p:pic>
        <p:nvPicPr>
          <p:cNvPr id="11" name="Content Placeholder 10" descr="Refer to page 525 in textbook">
            <a:extLst>
              <a:ext uri="{FF2B5EF4-FFF2-40B4-BE49-F238E27FC236}">
                <a16:creationId xmlns:a16="http://schemas.microsoft.com/office/drawing/2014/main" id="{DA99194D-A28C-4256-9D46-98F82BC9151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332841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9FD-7060-4B58-8BF2-9D9F7C72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5C8-D3D0-4458-8297-63253C3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E577-9365-4CCD-8873-91AE29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531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D4BA823-9A0C-4D74-880C-2656FE2F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shot density for one season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71EBAC3-BE83-4DAF-B9B9-BE9745610E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 = ['#4374B3','#FF0B04'] # red and blue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sns.set_palette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sns.color_palette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(colors))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sns.displot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('season == "2015-2016"'),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kind='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kde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legend=False,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loc_x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loc_y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col='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shot_result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shot_result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ax in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ax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draw_court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(ax,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outer_lines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ax.set_xlim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(-300, 300)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ax.set_ylim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(-100, 500)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D1BE6-79CB-4107-AD6B-D71228BD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60594-D347-4DF3-9161-7A76A860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565F9-ECF2-4452-8451-4621F4A4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741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2372-C268-4797-B7C1-B444A9553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shot density for one season (cont.)</a:t>
            </a:r>
            <a:endParaRPr lang="en-US" dirty="0"/>
          </a:p>
        </p:txBody>
      </p:sp>
      <p:pic>
        <p:nvPicPr>
          <p:cNvPr id="7" name="Content Placeholder 6" descr="Refer to page 527 in textbook">
            <a:extLst>
              <a:ext uri="{FF2B5EF4-FFF2-40B4-BE49-F238E27FC236}">
                <a16:creationId xmlns:a16="http://schemas.microsoft.com/office/drawing/2014/main" id="{81972B9D-3CA3-40E6-A50A-55180DA62D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191467"/>
            <a:ext cx="7315199" cy="35239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04D2-66D0-4A04-B41F-98AB2893B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80C3-2092-418F-A84F-DAE23264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F365-1603-4D53-9ED9-28067991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367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DCA7EC5-9CA1-433B-BA83-F33B242F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shot density for two seasons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D73C69-4FD5-490B-81E0-6BAA33E03D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['#FF0B04','#4374B3'] # blue and red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sns.set_palette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sns.color_palette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(colors))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seasons = ['2009-2010','2015-2016']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sns.displot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('season in @seasons'),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kind='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kde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loc_x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loc_y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row='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shot_result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col='season',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hue='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shot_result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legend=False)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ax in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ax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draw_court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(ax,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outer_lines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ax.set_xlim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(-300, 300)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ax.set_ylim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(-100, 500)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C6DB6-95D9-4916-88F6-979252DE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281A7-3C53-4AC2-A28A-454F3300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11A6-B7DF-44E4-873F-DBF97EB1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536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B1CD-38D0-41AB-976B-BC191127D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 the shot density for two seasons (cont.)</a:t>
            </a:r>
            <a:endParaRPr lang="en-US" dirty="0"/>
          </a:p>
        </p:txBody>
      </p:sp>
      <p:pic>
        <p:nvPicPr>
          <p:cNvPr id="7" name="Content Placeholder 6" descr="Refer to page 529 in textbook">
            <a:extLst>
              <a:ext uri="{FF2B5EF4-FFF2-40B4-BE49-F238E27FC236}">
                <a16:creationId xmlns:a16="http://schemas.microsoft.com/office/drawing/2014/main" id="{E9D436F2-D53F-46E2-8C5F-FDADE54E260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66800"/>
            <a:ext cx="5076824" cy="4953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81319-E92B-4E57-9340-050C1F50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3285E-C039-4201-BBC6-BC51AB2B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FB165-8BF1-4779-A6AC-E7634109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16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AC7D-8CB5-46D9-8778-F6D49B1C6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the modules for this case study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E6E5C0-13D6-4E07-9A6F-F039EBCA4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seaborn as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request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85110-0E92-4895-8C73-CA9C913C5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7949-2427-4FC8-88FD-419572EA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A0F77-EF5B-4746-975E-1990B4D0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5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7AC0-E722-4752-BC54-A4156FC60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Stephen Curry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96C0C-A17C-4C8C-A5B7-DFAA151F27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Download the JSON file for the Curry shots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shots_url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'https://www.murach.com/python_analysis/shots.json'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request.urlretrieve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shots_url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filename='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shots.json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Load the Curry shots data into a dictionary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shots.json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as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shots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json.load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shots.keys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dict_keys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(['resource', 'parameters',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resultSets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9791-3948-4FD5-A156-07BDAE2E8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BDF3-430B-4AEE-8BFC-44A92242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E8C76-941C-42CF-A92C-B6569668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06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D4CC2-15B8-4BCF-BA64-FFD63E44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Curry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2C434-5499-474B-9DD8-4CF2EF518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Get the column headers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columnHeaders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shots['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resultSets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'][0]['headers']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columnHeaders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x.lower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for x in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columnHeaders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columnHeaders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grid_type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game_event_id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vtm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Get the rows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 = shots['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resultSets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'][0]['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rowSet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23052-3AA7-4350-884D-27D465DA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F3E7C-4539-4F6B-BBDA-F7EDE298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DB2CF-D6E6-4B10-A1F9-CADCF09F0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65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BB9AF0-7EB8-41FF-A6F2-593BA946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the Curry data (cont.)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D2F001-D092-4BAA-BC23-A2C997D5C0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Build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b="1" spc="-10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pd.DataFrame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(data=rows, columns=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columnHeaders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513 in textbook">
            <a:extLst>
              <a:ext uri="{FF2B5EF4-FFF2-40B4-BE49-F238E27FC236}">
                <a16:creationId xmlns:a16="http://schemas.microsoft.com/office/drawing/2014/main" id="{CBA63D43-C6EA-43D0-8EDF-2FA5EB8C53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1650" y="2142565"/>
            <a:ext cx="6932550" cy="20797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C59FD-7060-4B58-8BF2-9D9F7C72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5C8-D3D0-4458-8297-63253C32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E577-9365-4CCD-8873-91AE29F51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C15,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05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F7AC9D1-CB0B-44B3-B04C-EB634150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 the data for the periods column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3F1704-F515-4255-BAE5-C0951A2CB1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shots.period.unique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array([1., 2., 4., 3., 5., 6.])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the rows for periods 5 and 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('period &lt; 5.0')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3493-969F-4B06-84F5-107D9A30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BA463-BC4C-40B5-A819-692BD0F2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9B5A0-FC9F-4DB5-8C3F-963D0D9B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C15,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19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0D44-2C96-4F4E-ABF8-7C75F5ED2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unneeded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9320-E2CF-4C22-BAD7-2CA0C02258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shots.nunique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=False)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grid_type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692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game_event_id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692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player_name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team_name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period                  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minutes_remaining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12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shot_distance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71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loc_x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489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loc_y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437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shot_attempted_flag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shot_made_flag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692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                     32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vtm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32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D47CC-287F-4DC9-A0C9-23FB3C05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4354A-A8B8-49FD-98E1-583F0E69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A677-6BE5-4FEE-B72E-EB736B88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638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66B9-95B7-414F-A912-7EF491147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 unneeded columns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5F041-434F-4C76-92AE-7680E70157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the unneeded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shots.drop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(columns=['grid_type','game_event_id','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team_id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'team_name','player_id','shot_zone_range','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shot_zone_basic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'shot_zone_area','event_type','action_type','minutes_remaining',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'seconds_remaining','shot_distance','player_name','period','htm',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vtm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shot_attempted_flag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6807-D905-48C0-AAA2-429313AA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EB09C-114F-43C8-BEE4-69B74F17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E5D6-03C7-4AD0-B44E-6AFF9738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C15,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60003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4544</TotalTime>
  <Words>2392</Words>
  <Application>Microsoft Office PowerPoint</Application>
  <PresentationFormat>On-screen Show (4:3)</PresentationFormat>
  <Paragraphs>318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Narrow</vt:lpstr>
      <vt:lpstr>Consolas</vt:lpstr>
      <vt:lpstr>Times New Roman</vt:lpstr>
      <vt:lpstr>Master slides_with_titles_logo</vt:lpstr>
      <vt:lpstr>Chapter 15</vt:lpstr>
      <vt:lpstr>Objectives</vt:lpstr>
      <vt:lpstr>Import the modules for this case study</vt:lpstr>
      <vt:lpstr>Get the Stephen Curry data</vt:lpstr>
      <vt:lpstr>Build the DataFrame for the Curry data</vt:lpstr>
      <vt:lpstr>Build the DataFrame for the Curry data (cont.)</vt:lpstr>
      <vt:lpstr>View the data for the periods column</vt:lpstr>
      <vt:lpstr>Locate unneeded columns</vt:lpstr>
      <vt:lpstr>Locate unneeded columns (continued)</vt:lpstr>
      <vt:lpstr>Convert the game_date column to datetime data</vt:lpstr>
      <vt:lpstr>Get the info for the columns that remain</vt:lpstr>
      <vt:lpstr>The shots DataFrame</vt:lpstr>
      <vt:lpstr>Set an index on the game_id</vt:lpstr>
      <vt:lpstr>Add a column for the season</vt:lpstr>
      <vt:lpstr>Add a string column for the shot result</vt:lpstr>
      <vt:lpstr>Add a column for points made for each shot</vt:lpstr>
      <vt:lpstr>Add summary columns for points, shots attempted, and shots made</vt:lpstr>
      <vt:lpstr>Add summary columns (continued)</vt:lpstr>
      <vt:lpstr>Plot the points per game by season</vt:lpstr>
      <vt:lpstr>Plot the averages of shots, shots made,  and points per game by season</vt:lpstr>
      <vt:lpstr>Plot the shot locations for two games</vt:lpstr>
      <vt:lpstr>Plot the shots and draw the court  with the draw_court() method</vt:lpstr>
      <vt:lpstr>Plot the shots and draw the court (continued)</vt:lpstr>
      <vt:lpstr>Plot the shot locations for two seasons</vt:lpstr>
      <vt:lpstr>Plot the shot locations for two seasons (cont.)</vt:lpstr>
      <vt:lpstr>Plot the shot density for one season</vt:lpstr>
      <vt:lpstr>Plot the shot density for one season (cont.)</vt:lpstr>
      <vt:lpstr>Plot the shot density for two seasons</vt:lpstr>
      <vt:lpstr>Plot the shot density for two seasons (cont.)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Judy Taylor</cp:lastModifiedBy>
  <cp:revision>143</cp:revision>
  <cp:lastPrinted>2016-01-14T23:03:16Z</cp:lastPrinted>
  <dcterms:created xsi:type="dcterms:W3CDTF">2021-06-22T20:59:38Z</dcterms:created>
  <dcterms:modified xsi:type="dcterms:W3CDTF">2021-07-21T18:35:34Z</dcterms:modified>
</cp:coreProperties>
</file>