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67"/>
  </p:notesMasterIdLst>
  <p:handoutMasterIdLst>
    <p:handoutMasterId r:id="rId68"/>
  </p:handoutMasterIdLst>
  <p:sldIdLst>
    <p:sldId id="256" r:id="rId2"/>
    <p:sldId id="257" r:id="rId3"/>
    <p:sldId id="321" r:id="rId4"/>
    <p:sldId id="322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319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20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86433" autoAdjust="0"/>
  </p:normalViewPr>
  <p:slideViewPr>
    <p:cSldViewPr>
      <p:cViewPr varScale="1">
        <p:scale>
          <a:sx n="71" d="100"/>
          <a:sy n="71" d="100"/>
        </p:scale>
        <p:origin x="150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07/21/2021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number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057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352800"/>
            <a:ext cx="7391400" cy="45720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" name="Table Placeholder 7">
            <a:extLst>
              <a:ext uri="{FF2B5EF4-FFF2-40B4-BE49-F238E27FC236}">
                <a16:creationId xmlns:a16="http://schemas.microsoft.com/office/drawing/2014/main" id="{245C6A7C-80BD-4EFE-B839-AC074AF0E55B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914400" y="3962401"/>
            <a:ext cx="7315200" cy="2057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</p:spTree>
    <p:extLst>
      <p:ext uri="{BB962C8B-B14F-4D97-AF65-F5344CB8AC3E}">
        <p14:creationId xmlns:p14="http://schemas.microsoft.com/office/powerpoint/2010/main" val="2528449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350147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11430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521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4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227666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2080E71-2081-4DEE-8319-829CBEF01AE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914400" y="2128334"/>
            <a:ext cx="7315200" cy="94693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4964DB1E-AD21-4D56-8639-70650CF03F1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90600" y="4876800"/>
            <a:ext cx="7315200" cy="99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2063135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5" r:id="rId3"/>
    <p:sldLayoutId id="2147483679" r:id="rId4"/>
    <p:sldLayoutId id="2147483686" r:id="rId5"/>
    <p:sldLayoutId id="2147483680" r:id="rId6"/>
    <p:sldLayoutId id="2147483683" r:id="rId7"/>
    <p:sldLayoutId id="2147483689" r:id="rId8"/>
    <p:sldLayoutId id="2147483681" r:id="rId9"/>
    <p:sldLayoutId id="2147483674" r:id="rId10"/>
    <p:sldLayoutId id="2147483687" r:id="rId11"/>
    <p:sldLayoutId id="2147483691" r:id="rId12"/>
    <p:sldLayoutId id="2147483690" r:id="rId13"/>
    <p:sldLayoutId id="2147483676" r:id="rId14"/>
    <p:sldLayoutId id="2147483675" r:id="rId15"/>
    <p:sldLayoutId id="2147483684" r:id="rId16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1107996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36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2</a:t>
            </a:r>
            <a:br>
              <a:rPr lang="en-US" sz="36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81100" y="2133600"/>
            <a:ext cx="6781800" cy="2971800"/>
          </a:xfrm>
        </p:spPr>
        <p:txBody>
          <a:bodyPr/>
          <a:lstStyle/>
          <a:p>
            <a:pPr marL="0" marR="0" algn="ctr"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Pandas essentials</a:t>
            </a:r>
            <a:b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data analysis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34795-6C9A-4FDF-BAFE-84B4000F3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64BC4-93DB-4350-809B-AA450333F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90"/>
            <a:ext cx="7315200" cy="369332"/>
          </a:xfrm>
        </p:spPr>
        <p:txBody>
          <a:bodyPr/>
          <a:lstStyle/>
          <a:p>
            <a:r>
              <a:rPr lang="en-US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data and columns arrays for a </a:t>
            </a:r>
            <a:r>
              <a:rPr lang="en-US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70456-0BDF-404D-87D1-96AF8D250A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df_data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=[[1900, '1-4 Years', 1983.8],[1901, '1-4 Years', 1695.0]]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df_columns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=['Year', 'Age Group', 'Death Rate']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that creates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sz="2400" b="1" dirty="0">
              <a:solidFill>
                <a:srgbClr val="000099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pandas as pd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mortality_df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data=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df_data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columns=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df_columns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that’s created</a:t>
            </a:r>
          </a:p>
          <a:p>
            <a:endParaRPr lang="en-US" dirty="0"/>
          </a:p>
        </p:txBody>
      </p:sp>
      <p:pic>
        <p:nvPicPr>
          <p:cNvPr id="8" name="Content Placeholder 7" descr="Refer to page 49 in textbook ">
            <a:extLst>
              <a:ext uri="{FF2B5EF4-FFF2-40B4-BE49-F238E27FC236}">
                <a16:creationId xmlns:a16="http://schemas.microsoft.com/office/drawing/2014/main" id="{665B4F2D-689A-487A-82B3-67FE92F8592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0446" y="3733801"/>
            <a:ext cx="3657601" cy="139668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BD82E-4702-401F-A617-904519F8B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C6F9F-A1B5-4147-BF9D-28809284A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3608C8-E7E0-4831-B7A2-39A68865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524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AD019-AF6F-4E2E-B18D-A89CE642E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of the Pandas methods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saving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disk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BC5A8-F6CC-4D9C-AE64-8A6860B759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391400" cy="4648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to_pickle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to_csv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to_excel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save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a pickle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mortality_data.to_pickle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mortality_data.pkl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552BA-C7D0-402E-940C-3A1DA54B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B4BCE-7F30-49C0-8F42-C73B1898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8871E-46EA-48A6-B785-A6B304C85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097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A77B-513B-4CEC-AA35-F81C55CC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Pandas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read_pickle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F1A73E-8A92-416E-8018-973E8151D5D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read_pickle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(filename)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read a pickle file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restore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sz="2400" b="1" dirty="0">
              <a:solidFill>
                <a:srgbClr val="000099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pd.read_pickle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mortality_data.pkl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that’s restored</a:t>
            </a:r>
          </a:p>
          <a:p>
            <a:endParaRPr lang="en-US" dirty="0"/>
          </a:p>
        </p:txBody>
      </p:sp>
      <p:pic>
        <p:nvPicPr>
          <p:cNvPr id="10" name="Content Placeholder 9" descr="Refer to page 51 in textbook ">
            <a:extLst>
              <a:ext uri="{FF2B5EF4-FFF2-40B4-BE49-F238E27FC236}">
                <a16:creationId xmlns:a16="http://schemas.microsoft.com/office/drawing/2014/main" id="{42E1C3FC-CFE2-43DE-A7E2-F301A56B1C2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3345037"/>
            <a:ext cx="3401682" cy="2369963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91143-78A7-4B3E-AD08-708E17AD7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16158-C263-4AC1-ACA2-5604CDFE5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866CD6B-42D6-44AB-A710-37B0A427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339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17D5D-A1C7-4551-9F32-0ADE58AC3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methods for displaying the data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DDF74-CD25-46B3-B98D-6207A169EF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391400" cy="4648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head(rows)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tail(rows)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12F92-39A0-4A76-8E24-81F21B024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9A4DD-4EAB-40FF-9F4A-460BBB05E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FA060-3167-4E72-9788-1A3FE5852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708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325FB-EEAC-4261-BC1D-D6EC3CB5B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JupyterLab</a:t>
            </a:r>
            <a:r>
              <a:rPr lang="en-US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automatically displays the contents </a:t>
            </a:r>
            <a:br>
              <a:rPr lang="en-US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 named </a:t>
            </a:r>
            <a:r>
              <a:rPr lang="en-US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AB847-7F41-4C62-85F3-EA1C9F8E45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1233317"/>
            <a:ext cx="7391400" cy="457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 descr="Refer to page 53 in textbook ">
            <a:extLst>
              <a:ext uri="{FF2B5EF4-FFF2-40B4-BE49-F238E27FC236}">
                <a16:creationId xmlns:a16="http://schemas.microsoft.com/office/drawing/2014/main" id="{EBC6A44C-C8C9-43D1-B828-1E6E2399949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0972" y="1676400"/>
            <a:ext cx="2645228" cy="4222313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7EF57-8147-44C6-96DF-4FFB4FB49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4CC80-B8DF-423C-A7C8-41C2DB689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9962CC-E24D-4907-B1BC-D21CFFF7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30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409C8-2FF3-4F97-AD5D-F90CB5EE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head() and tail() methods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F009B-C6A2-4301-93CB-EE3357991F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mortality_data.head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      # displays the first 5 rows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mortality_data.tail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(3)       # displays the last 3 rows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display the data in 5 rows and all columns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pd.option_context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display.max_rows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5,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display.max_columns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None):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6BFE3-D1BE-412B-B1F3-F3F3FBAD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F2AE6-3D83-4948-85FF-BA7C073ED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C69A9-0155-4F76-B839-42EB483B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144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C3D3-2183-4FE1-BB41-AC7D1E215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attributes of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  <a:endParaRPr lang="en-US" dirty="0"/>
          </a:p>
        </p:txBody>
      </p:sp>
      <p:graphicFrame>
        <p:nvGraphicFramePr>
          <p:cNvPr id="7" name="Table Placeholder 6">
            <a:extLst>
              <a:ext uri="{FF2B5EF4-FFF2-40B4-BE49-F238E27FC236}">
                <a16:creationId xmlns:a16="http://schemas.microsoft.com/office/drawing/2014/main" id="{79AAB3E1-5139-42FA-8BEF-14BCDBF04592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520070343"/>
              </p:ext>
            </p:extLst>
          </p:nvPr>
        </p:nvGraphicFramePr>
        <p:xfrm>
          <a:off x="914400" y="1127760"/>
          <a:ext cx="6743700" cy="2377440"/>
        </p:xfrm>
        <a:graphic>
          <a:graphicData uri="http://schemas.openxmlformats.org/drawingml/2006/table">
            <a:tbl>
              <a:tblPr firstRow="1"/>
              <a:tblGrid>
                <a:gridCol w="1600200">
                  <a:extLst>
                    <a:ext uri="{9D8B030D-6E8A-4147-A177-3AD203B41FA5}">
                      <a16:colId xmlns:a16="http://schemas.microsoft.com/office/drawing/2014/main" val="3863965279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42739421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Attribute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665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values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values of the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DataFrame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in an array format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894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index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row index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714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columns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column names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1178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size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total number of elements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0338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shape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number of rows and columns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062861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85CBB-16C8-49C3-8B2F-B4646F064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86BB5-7FDD-4BAD-B6E8-B2970B34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CAE606-6A7F-4D3E-8AB9-D0EBE396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192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3A247-FBB8-4CFE-9F5B-D4388726D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values attribute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D9D89-943A-4367-AF05-49E8F9FD0A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mortality_data.values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array([[1900, '1-4 Years', 1983.8],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[1901, '1-4 Years', 1695.0],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[1902, '1-4 Years', 1655.7],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...,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[2016, '15-19 Years', 51.2],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[2017, '15-19 Years', 51.5],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[2018, '15-19 Years', 49.2]],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=object)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48800-5EFB-40E1-80FF-8D35B56F9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EB355-4FC5-45A8-B704-8BD90E59E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2677C-9903-4A5A-BE0B-F4CE2DCF8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834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8085-11C9-441C-A7C3-23D04D97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90"/>
            <a:ext cx="7315200" cy="369332"/>
          </a:xfrm>
        </p:spPr>
        <p:txBody>
          <a:bodyPr/>
          <a:lstStyle/>
          <a:p>
            <a:r>
              <a:rPr lang="en-US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other four attributes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E6350-C6E6-4CDD-B273-2E634B8598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print("Index:  ",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mortality_data.index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print("Columns:",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mortality_data.columns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print("Size:   ",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mortality_data.size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print("Shape:  ",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mortality_data.shape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==================================================================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Index: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RangeIndex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(start=0, stop=476, step=1)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Columns: Index(['Year', 'Age Group', 'Death Rate'],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='object')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Size:    1428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Shape:   (476, 3)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B92C9-E523-498A-8740-E534F47C8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A06C6-03A3-4EC5-A407-FDCA8BE62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B868C-CF81-4E8B-9F42-66BA99764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025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C7A56-B895-400A-BCFC-EBF2866E5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columns attribute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replace spaces with nothing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43DA3-1174-482B-8DFC-250913200F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391400" cy="4648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mortality_data.columns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b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mortality_data.columns.str.replace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 ', '')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new column names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Index(['Year', 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='object')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47C8D-9ADB-4C15-A6B1-7ABC22D0A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0686B-EBEB-4B75-AE06-41AD6CCB9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A2DBF-6379-4535-B838-14AEC3088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940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2BAE-9CDA-4FE8-AE1E-ADCA39F7D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1)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F38CA-E54D-481D-B6D2-D527FAE573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  <a:endParaRPr lang="en-US" sz="2000" b="1" dirty="0">
              <a:effectLst/>
              <a:latin typeface="Montserrat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DataFrame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by reading data from a file or by using the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DataFrame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constructor.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Save 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DataFrame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disk as a pickle file, and restore the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DataFrame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by reading the pickle file.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Examine the data in 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DataFrame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by displaying the data and its attributes.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Examine the data in 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DataFrame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by using the info(),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nunique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(), and describe() methods.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Access columns, rows, or a subset of columns and rows by using some combination of dot notation, brackets, the query() method, and the loc[] or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iloc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[] accessor.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Pandas methods to get statistics for the columns of 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DataFrame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02431-3733-456B-A13D-6221AB197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EACB3-3293-44F0-89CE-FE51E5E9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58B54-4FFA-4C58-862B-D58779A4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998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AADE-E495-4A63-AF13-9CD43B569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info(),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nunique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and describe() methods</a:t>
            </a:r>
            <a:endParaRPr lang="en-US" dirty="0"/>
          </a:p>
        </p:txBody>
      </p:sp>
      <p:graphicFrame>
        <p:nvGraphicFramePr>
          <p:cNvPr id="9" name="Table Placeholder 8">
            <a:extLst>
              <a:ext uri="{FF2B5EF4-FFF2-40B4-BE49-F238E27FC236}">
                <a16:creationId xmlns:a16="http://schemas.microsoft.com/office/drawing/2014/main" id="{58A78D75-6BBD-4438-8D77-FDA91AAE92CA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023976686"/>
              </p:ext>
            </p:extLst>
          </p:nvPr>
        </p:nvGraphicFramePr>
        <p:xfrm>
          <a:off x="1295400" y="1143000"/>
          <a:ext cx="5829300" cy="2499360"/>
        </p:xfrm>
        <a:graphic>
          <a:graphicData uri="http://schemas.openxmlformats.org/drawingml/2006/table">
            <a:tbl>
              <a:tblPr firstRow="1"/>
              <a:tblGrid>
                <a:gridCol w="1828800">
                  <a:extLst>
                    <a:ext uri="{9D8B030D-6E8A-4147-A177-3AD203B41FA5}">
                      <a16:colId xmlns:a16="http://schemas.microsoft.com/office/drawing/2014/main" val="1400964425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20415328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038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info(params)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Returns information about the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DataFrame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and its columns.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25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nunique()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Returns the number of unique data items in each column.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559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describe()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Returns statistical information for each numeric column.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5803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277EB7-194A-4A11-8231-98B3972CC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9452F-40D7-4FDD-800E-8CB359BB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BCC129-CBCA-4ECF-B87F-FD36DA7E7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863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315CC-A738-4A6E-9CC9-7426C78D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info()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74368-2985-41A6-824C-E90FC6BFA1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mortality_data.info()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&lt;class 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pandas.core.frame.DataFrame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RangeIndex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476 entries, 0 to 475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columns (total 3 columns):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          476 non-null int64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476 non-null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476 non-null float64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dtypes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float64(1), int64(1), object(1)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memory usage: 11.3+ KB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memory_usage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parameter ensures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more accurate usage result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mortality_data.info(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memory_usage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='deep')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&lt;class 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pandas.core.frame.DataFrame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memory usage: 38.7 KB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BA8A6-EDC9-4059-99E9-291F19FCC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27284-3FB2-4E44-BA08-20B70C97E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06798-825A-4888-A567-C7CB1BF06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773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CB47-5ABF-42DC-82FA-4F4C302E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nunique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DE342-69C4-42A3-B4B8-1945E8E03D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mortality_data.nunique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          119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430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int64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6B285-4274-46B0-B817-AE3FE02B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495EE-FFA4-4226-B08E-E92192F8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D5C60-73FA-4875-A120-3F9B01DD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465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1E631-303A-45C6-BD83-7E11EAD1F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describe()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E95CA-9C09-4028-9A20-D87FF56B3F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19004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T property, the statistics are displayed </a:t>
            </a:r>
            <a:b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columns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mortality_data.describe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().T</a:t>
            </a:r>
          </a:p>
          <a:p>
            <a:endParaRPr lang="en-US" dirty="0"/>
          </a:p>
        </p:txBody>
      </p:sp>
      <p:pic>
        <p:nvPicPr>
          <p:cNvPr id="9" name="Content Placeholder 8" descr="Refer to page 57 in textbook ">
            <a:extLst>
              <a:ext uri="{FF2B5EF4-FFF2-40B4-BE49-F238E27FC236}">
                <a16:creationId xmlns:a16="http://schemas.microsoft.com/office/drawing/2014/main" id="{7C727E6F-9C80-46A1-BF43-4DBB100EAF5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2125776"/>
            <a:ext cx="6985060" cy="1074624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61A03-5042-47FB-8330-D2EB0D2FEF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3429000"/>
            <a:ext cx="7391400" cy="1414598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Without the T property, the statistics are displayed </a:t>
            </a:r>
            <a:b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rows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mortality_data.describe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7E7025-8AD3-40C7-AD27-B3C0A872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867A64-2DD8-4D96-9DAD-AB9AF677D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A12233C-D0D6-426D-9D03-123CD9891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65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CC0D7-5D37-4EE8-950D-C1351D8F1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accessing columns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518963-1791-4BB0-9F1F-B3ED95965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AEA07-1AF1-4A3B-A6EF-7401A7CF2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E37ACCC-70E6-4A57-B4F0-4736BD293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Placeholder 6">
            <a:extLst>
              <a:ext uri="{FF2B5EF4-FFF2-40B4-BE49-F238E27FC236}">
                <a16:creationId xmlns:a16="http://schemas.microsoft.com/office/drawing/2014/main" id="{2882B92E-D488-4B23-BBBB-5DB726C06409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323301034"/>
              </p:ext>
            </p:extLst>
          </p:nvPr>
        </p:nvGraphicFramePr>
        <p:xfrm>
          <a:off x="926432" y="1143000"/>
          <a:ext cx="7315199" cy="1366554"/>
        </p:xfrm>
        <a:graphic>
          <a:graphicData uri="http://schemas.openxmlformats.org/drawingml/2006/table">
            <a:tbl>
              <a:tblPr firstRow="1"/>
              <a:tblGrid>
                <a:gridCol w="2591735">
                  <a:extLst>
                    <a:ext uri="{9D8B030D-6E8A-4147-A177-3AD203B41FA5}">
                      <a16:colId xmlns:a16="http://schemas.microsoft.com/office/drawing/2014/main" val="519161034"/>
                    </a:ext>
                  </a:extLst>
                </a:gridCol>
                <a:gridCol w="2300024">
                  <a:extLst>
                    <a:ext uri="{9D8B030D-6E8A-4147-A177-3AD203B41FA5}">
                      <a16:colId xmlns:a16="http://schemas.microsoft.com/office/drawing/2014/main" val="1471093081"/>
                    </a:ext>
                  </a:extLst>
                </a:gridCol>
                <a:gridCol w="2423440">
                  <a:extLst>
                    <a:ext uri="{9D8B030D-6E8A-4147-A177-3AD203B41FA5}">
                      <a16:colId xmlns:a16="http://schemas.microsoft.com/office/drawing/2014/main" val="2056700100"/>
                    </a:ext>
                  </a:extLst>
                </a:gridCol>
              </a:tblGrid>
              <a:tr h="388947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 access</a:t>
                      </a:r>
                      <a:endParaRPr lang="en-US" sz="2000" b="1" dirty="0">
                        <a:solidFill>
                          <a:srgbClr val="FFFFFF"/>
                        </a:solidFill>
                        <a:effectLst/>
                        <a:latin typeface="Montserrat Medium" panose="000006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152" marR="73152" marT="44879" marB="448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With brackets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 panose="000006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152" marR="73152" marT="44879" marB="448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With dot notation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 panose="000006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152" marR="73152" marT="44879" marB="448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409385"/>
                  </a:ext>
                </a:extLst>
              </a:tr>
              <a:tr h="56846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One column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 marT="44879" marB="448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df[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column_name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]</a:t>
                      </a:r>
                      <a:b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</a:b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df[[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column_name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]]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 marT="44879" marB="448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df.column_name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 marT="44879" marB="448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872911"/>
                  </a:ext>
                </a:extLst>
              </a:tr>
              <a:tr h="38894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Two or more columns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 marT="44879" marB="448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df[[col1,col2,...]]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 marT="44879" marB="448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73152" marR="73152" marT="44879" marB="448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309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293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2E637-A4A3-4B70-AA15-60B63455E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ways to access one column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F7174-5D15-479F-AB7B-E9A2F2260E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dot notation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mortality_data.DeathRate.head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0    1983.8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1    1695.0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float64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brackets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'].head(2)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0    1983.8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1    1695.0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float64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64188-F222-4E66-A072-4FBC52940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7FA4C-7399-4E75-B6F6-8076CC5F0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F4069-2EFC-48E8-874D-47B83D157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515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9EFD9-0FB8-4852-8CDA-1C8DC1C7C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a list to access two or more columns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0D602-B8DB-4F58-B07C-AE935B971E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6800"/>
            <a:ext cx="7391400" cy="2097613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[['Year','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']].head(2)</a:t>
            </a:r>
          </a:p>
          <a:p>
            <a:endParaRPr lang="en-US" dirty="0"/>
          </a:p>
        </p:txBody>
      </p:sp>
      <p:pic>
        <p:nvPicPr>
          <p:cNvPr id="8" name="Content Placeholder 7" descr="Refer to page 59 in textbook ">
            <a:extLst>
              <a:ext uri="{FF2B5EF4-FFF2-40B4-BE49-F238E27FC236}">
                <a16:creationId xmlns:a16="http://schemas.microsoft.com/office/drawing/2014/main" id="{782EBB37-F2E6-4760-989E-4950A9E3B2F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486530"/>
            <a:ext cx="2057400" cy="1164453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A75F7-9DD3-49C5-B979-0F98E6603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5FFCB-DA84-4958-A515-CEF29C15E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A38E7-4513-48CB-800D-E7C4C640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615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71AC-1E56-4CBC-9AB0-669A4173F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query()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AEF08-C25E-4DE5-8C50-C445BE60F5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query(condition)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query() method to access rows (part 1)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Based on a single column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mortality_data.query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('Year == 1900')</a:t>
            </a:r>
          </a:p>
          <a:p>
            <a:endParaRPr lang="en-US" dirty="0"/>
          </a:p>
        </p:txBody>
      </p:sp>
      <p:pic>
        <p:nvPicPr>
          <p:cNvPr id="8" name="Content Placeholder 7" descr="Refer to page 61 in textbook ">
            <a:extLst>
              <a:ext uri="{FF2B5EF4-FFF2-40B4-BE49-F238E27FC236}">
                <a16:creationId xmlns:a16="http://schemas.microsoft.com/office/drawing/2014/main" id="{FDBF8F9A-634B-44FD-BB8D-24B9E3F3944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86123" y="3289301"/>
            <a:ext cx="3133477" cy="1893792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B1131-68C6-4784-AD23-528C0326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34533-881D-47EA-8591-196F56387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3E4996-43AB-4E72-BC39-697FE7DE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4286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506A8-617C-4B75-9BE6-D24BBD95E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query() method to access rows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C2E37-A009-444D-9EC5-7BCE45DD9E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95400"/>
            <a:ext cx="7391400" cy="1981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Based on multiple columns with the </a:t>
            </a:r>
            <a:r>
              <a:rPr lang="en-US" b="1" i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operator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mortality_data.query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('Year == 2000 and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"1-4 Years"')</a:t>
            </a:r>
          </a:p>
          <a:p>
            <a:endParaRPr lang="en-US" dirty="0"/>
          </a:p>
        </p:txBody>
      </p:sp>
      <p:pic>
        <p:nvPicPr>
          <p:cNvPr id="8" name="Content Placeholder 7" descr="Refer to page 61 in textbook ">
            <a:extLst>
              <a:ext uri="{FF2B5EF4-FFF2-40B4-BE49-F238E27FC236}">
                <a16:creationId xmlns:a16="http://schemas.microsoft.com/office/drawing/2014/main" id="{16412226-DAC4-4626-9DA2-F1068D85F06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198" y="2093849"/>
            <a:ext cx="2819402" cy="1367662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C0E31-ACC8-4A15-940E-3D26C9B4D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0672C-C721-4981-826C-98D5EF090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50857B-6E09-4DB8-8409-23D0325C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7993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3B10E-24A3-4DE9-B94A-504E6B34F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query() method to access rows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50B61-F00A-4EF9-9D4D-3E0EF38362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55186"/>
            <a:ext cx="7391400" cy="1564213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Based on multiple columns with the </a:t>
            </a:r>
            <a:r>
              <a:rPr lang="en-US" b="1" i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operator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mortality_data.query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('Year == 1900 or Year == 2000').head()</a:t>
            </a:r>
          </a:p>
          <a:p>
            <a:endParaRPr lang="en-US" dirty="0"/>
          </a:p>
        </p:txBody>
      </p:sp>
      <p:pic>
        <p:nvPicPr>
          <p:cNvPr id="9" name="Content Placeholder 8" descr="Refer to page 61 in textbook ">
            <a:extLst>
              <a:ext uri="{FF2B5EF4-FFF2-40B4-BE49-F238E27FC236}">
                <a16:creationId xmlns:a16="http://schemas.microsoft.com/office/drawing/2014/main" id="{518C1A36-C854-418D-BBAA-7D3935F43D7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2037292"/>
            <a:ext cx="2819400" cy="203040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A2FB3B-4E85-4BF4-8ECF-FF1F97EB0D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158" y="4267200"/>
            <a:ext cx="7391400" cy="838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backticks for column names that contain spaces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mortality_data.query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('Year == 2000 and `Age Group` != "1-4 Years"')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507C210-D9B3-448C-8CED-96C1FDF86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A74B73-506A-4E9C-BEAE-9362B5291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0BF0C87-72E4-4569-BBE3-2B4527561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57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B4B7B-4505-4A31-9DB0-E0DAB4F7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779F3-2FBD-4A7B-AE63-3568082A63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38138" marR="228600" lvl="0" indent="-338138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Python to do calculations on the data in the columns of 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DataFrame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8138" marR="228600" lvl="0" indent="-338138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Pandas or Python replace() method to replace the data in 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DataFrame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 Series object.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8138" marR="228600" lvl="0" indent="-338138"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Pandas methods to do the following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DataFrame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operations: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  <a:tab pos="41148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Sort the rows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  <a:tab pos="41148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 and reset an index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  <a:tab pos="41148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Pivot the data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  <a:tab pos="41148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Melt the data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  <a:tab pos="41148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Group and aggregate the data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  <a:tab pos="41148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Plot the data based on the index that has been set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9F871-7F72-4B83-A9B5-141DA78DA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553A0-64A9-4936-B4D8-E3805B45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37EC2-2E8D-42EB-A29D-C317414D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89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FFCEB-0445-4B58-85D4-D522C7543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access one column from a subset of rows using dot notation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06C72-75DD-4472-9C44-ECFB7BC203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391400" cy="4648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mortality_data.query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('Year == 1900').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0      1983.8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119     466.1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238     298.3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357     484.8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float64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access one column from a subset of rows using brackets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mortality_data.query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('Year == 1900')['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0      1983.8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119     466.1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238     298.3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357     484.8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float64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DA82C-E986-4656-A02F-10E367B28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497AD-1CD5-4B06-B63B-75FB58E85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7CFF3-26C8-4985-B8EF-7E317D547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320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06E84-903B-4B7C-AF03-2D1185448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access one column from a subset of rows using a list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02B9F-3082-45A4-863A-6685713ADB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95400"/>
            <a:ext cx="7391400" cy="1981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mortality_data.query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('Year == 1900')[['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']]</a:t>
            </a:r>
          </a:p>
          <a:p>
            <a:endParaRPr lang="en-US" dirty="0"/>
          </a:p>
        </p:txBody>
      </p:sp>
      <p:pic>
        <p:nvPicPr>
          <p:cNvPr id="8" name="Content Placeholder 7" descr="Refer to page 63 in textbook ">
            <a:extLst>
              <a:ext uri="{FF2B5EF4-FFF2-40B4-BE49-F238E27FC236}">
                <a16:creationId xmlns:a16="http://schemas.microsoft.com/office/drawing/2014/main" id="{8102231D-4FE4-4ABE-B5C6-53E2AB2F03F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713236"/>
            <a:ext cx="1752600" cy="2049973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8EF43-E636-4532-84E2-06B3B46C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1B323-B7AF-4B84-B59F-CB0DA27B4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C843A-9EA3-41FA-994E-5BE42FF3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3368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81E8D-B8B8-4B15-8705-319178EB7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access two or more columns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a subset of rows using a list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02003-9387-4666-A721-E0AA69ED673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95400"/>
            <a:ext cx="7391400" cy="1981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mortality_data.query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('Year == 1900')[['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']]</a:t>
            </a:r>
          </a:p>
          <a:p>
            <a:endParaRPr lang="en-US" dirty="0"/>
          </a:p>
        </p:txBody>
      </p:sp>
      <p:pic>
        <p:nvPicPr>
          <p:cNvPr id="8" name="Content Placeholder 7" descr="Refer to page 63 in textbook ">
            <a:extLst>
              <a:ext uri="{FF2B5EF4-FFF2-40B4-BE49-F238E27FC236}">
                <a16:creationId xmlns:a16="http://schemas.microsoft.com/office/drawing/2014/main" id="{90DCE9BC-0B77-41FD-8672-A6CEBFF9963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689442"/>
            <a:ext cx="2438400" cy="1773382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5357C-B48B-496D-BADB-9ACAF4730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7B494-71FD-43FD-97CB-27B0EF5C2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2A0FC-E948-4A19-9901-5A784187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4090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2721-43C6-47AE-87AC-050FB34F8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loc[ ] and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iloc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 ] accessors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accessing rows and columns</a:t>
            </a:r>
            <a:endParaRPr lang="en-US" dirty="0"/>
          </a:p>
        </p:txBody>
      </p:sp>
      <p:graphicFrame>
        <p:nvGraphicFramePr>
          <p:cNvPr id="9" name="Table Placeholder 8">
            <a:extLst>
              <a:ext uri="{FF2B5EF4-FFF2-40B4-BE49-F238E27FC236}">
                <a16:creationId xmlns:a16="http://schemas.microsoft.com/office/drawing/2014/main" id="{173CD754-4E94-40CB-952E-016A3E35B2F8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329659843"/>
              </p:ext>
            </p:extLst>
          </p:nvPr>
        </p:nvGraphicFramePr>
        <p:xfrm>
          <a:off x="920015" y="1295400"/>
          <a:ext cx="6286500" cy="1188720"/>
        </p:xfrm>
        <a:graphic>
          <a:graphicData uri="http://schemas.openxmlformats.org/drawingml/2006/table">
            <a:tbl>
              <a:tblPr firstRow="1"/>
              <a:tblGrid>
                <a:gridCol w="2388870">
                  <a:extLst>
                    <a:ext uri="{9D8B030D-6E8A-4147-A177-3AD203B41FA5}">
                      <a16:colId xmlns:a16="http://schemas.microsoft.com/office/drawing/2014/main" val="1738228810"/>
                    </a:ext>
                  </a:extLst>
                </a:gridCol>
                <a:gridCol w="3897630">
                  <a:extLst>
                    <a:ext uri="{9D8B030D-6E8A-4147-A177-3AD203B41FA5}">
                      <a16:colId xmlns:a16="http://schemas.microsoft.com/office/drawing/2014/main" val="2797838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Accessor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Accesses rows and columns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834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loc[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rows,columns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]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by their labels.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168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iloc[rows,columns]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by their positions.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99688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938D9-34EF-43F6-93F1-A3A670DA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65F61-4603-4D8F-AF6E-469452487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B0776-5F6F-4D05-8B62-DA6AB5FC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419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F801D-9675-41B2-AA5E-AA5FF06A7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access rows with the loc[ ] accessor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9C16D-4661-4317-9521-B75E45377F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list to access the rows with labels 0, 5, and 10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mortality_data.loc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[[0,5,10]]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slice to access the rows with labels 4 through 6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mortality_data.loc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[4:6]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slice to access every 5th row from 0 through 20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mortality_data.loc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[0:20:5]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conditional expression to access the rows </a:t>
            </a:r>
            <a:b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year 1917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mortality_data.loc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mortality_data.Year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1917]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8DD65-D6E0-41CE-899E-74579F5E8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6BFC9-5D62-40BA-9A38-59410351F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F54AF-B9E0-44B0-B17B-DA920A5C6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111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39CB-5A48-4845-A0AB-C4C93B446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access rows and columns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loc[ ] accessor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97C0C-26E1-402E-A1BA-AD5EB00B7F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3762" y="1295400"/>
            <a:ext cx="7391400" cy="45720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lists of row and column labels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mortality_data.loc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[[0,5,10],['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']]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slices of row and column labels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mortality_data.loc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[4:6,'AgeGroup':'DeathRate']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A46BE-F90F-43DB-B1FC-77605242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D70F5-8EBD-430B-A9F8-9C8E534B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4D9BC-8934-40E8-930A-72A8441C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9207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8F622-A0E8-43F9-B1F4-3723C304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access rows and columns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iloc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 ] accessor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ECA75-7A21-4F3F-A154-10B8BA923B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391400" cy="4648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lists of row and column positions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mortality_data.iloc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[[4,5,6],[1,2]]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slices of row and column positions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mortality_data.iloc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[4:7,1:3]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negative row position in a slice </a:t>
            </a:r>
            <a:b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access the last 10 rows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mortality_data.iloc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[-10:]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EB6FB-A73C-48D0-A96F-23BD5B157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98CAE-68DA-4E39-BDE8-C1D9F1A41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87040-097F-4D2A-8F95-9D9218381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3842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737C-7D1D-4108-A216-05AF6884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90"/>
            <a:ext cx="7315200" cy="369332"/>
          </a:xfrm>
        </p:spPr>
        <p:txBody>
          <a:bodyPr/>
          <a:lstStyle/>
          <a:p>
            <a:r>
              <a:rPr lang="en-US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sort_values</a:t>
            </a:r>
            <a:r>
              <a:rPr lang="en-US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B9F12-89ED-4CB8-B979-13D06F4E96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9090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sort_values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(columns, ascending)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sort by one column in descending order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mortality_data.sort_values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</a:t>
            </a:r>
            <a:b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ascending=False).head(3)</a:t>
            </a:r>
          </a:p>
        </p:txBody>
      </p:sp>
      <p:pic>
        <p:nvPicPr>
          <p:cNvPr id="8" name="Content Placeholder 7" descr="Refer to page 67 in textbook ">
            <a:extLst>
              <a:ext uri="{FF2B5EF4-FFF2-40B4-BE49-F238E27FC236}">
                <a16:creationId xmlns:a16="http://schemas.microsoft.com/office/drawing/2014/main" id="{8817C56B-B8E3-43FB-B98F-2663F726849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2631056"/>
            <a:ext cx="3352800" cy="174609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ADF26-2C94-4A71-914C-5442C8E81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82F29-8079-4620-BFCC-9E04C71C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5DB66-ABAA-40F0-BBE4-7A413142D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3403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E4650-67CB-4D97-B7BC-F5DD73598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sort by multiple columns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ascending order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D32EB-F038-415F-9B38-18F9C96658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9200"/>
            <a:ext cx="7391400" cy="1981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mortality_data.sort_values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(['Year','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']).head(3)</a:t>
            </a:r>
          </a:p>
          <a:p>
            <a:endParaRPr lang="en-US" dirty="0"/>
          </a:p>
        </p:txBody>
      </p:sp>
      <p:pic>
        <p:nvPicPr>
          <p:cNvPr id="8" name="Content Placeholder 7" descr="Refer to page 67 in textbook ">
            <a:extLst>
              <a:ext uri="{FF2B5EF4-FFF2-40B4-BE49-F238E27FC236}">
                <a16:creationId xmlns:a16="http://schemas.microsoft.com/office/drawing/2014/main" id="{B0A8C89D-D1AC-4FF5-B40A-E78A7580324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1" y="1704120"/>
            <a:ext cx="3200400" cy="1540674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204C4-B686-481A-9531-0C67B117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4A2C8-F63C-4CA4-BE15-1B9ACE1C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AD82C-57F6-4CE6-A117-328FB8F9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3693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1CC0D-61D8-416B-9B58-03E44F2A2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sort by multiple columns in mixed orders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C635D-B729-4B2C-B193-6BD22CD0FC8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2000" y="1032421"/>
            <a:ext cx="7391400" cy="2097613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mortality_data.sort_values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(['Year','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ascending=[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True,False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]).head()</a:t>
            </a:r>
          </a:p>
          <a:p>
            <a:endParaRPr lang="en-US" dirty="0"/>
          </a:p>
        </p:txBody>
      </p:sp>
      <p:pic>
        <p:nvPicPr>
          <p:cNvPr id="8" name="Content Placeholder 7" descr="Refer to page 67 in textbook ">
            <a:extLst>
              <a:ext uri="{FF2B5EF4-FFF2-40B4-BE49-F238E27FC236}">
                <a16:creationId xmlns:a16="http://schemas.microsoft.com/office/drawing/2014/main" id="{CDB52E18-0164-48D1-98C7-85C978851B5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85910" y="1690797"/>
            <a:ext cx="3233690" cy="231288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CEC29-C9E9-46D3-BED8-C4A72D5BD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883B9-010D-4C75-8205-B88623BD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7EF02-47A3-429F-9AAE-1A8D07FC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235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8EF6-D689-47FE-81D8-4D98FED33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1B772-315E-4A01-97F6-0B7822D7EC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  <a:endParaRPr lang="en-US" sz="2000" b="1" dirty="0">
              <a:effectLst/>
              <a:latin typeface="Montserrat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 Series and 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DataFrame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attributes of 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DataFrame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values, index, columns, shape.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3EEDB-E659-4276-B388-F972169C8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1EA01-0997-4D00-861C-9C7F0EFF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04BC3-574A-4A57-8379-113B751F4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0790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B5565-08DE-49A3-8C84-F45D6BFA0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Pandas methods for both Series and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B925D-0E17-4EFE-9B28-CF0E1E2DEC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391400" cy="4648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mean()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median()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cumsum</a:t>
            </a:r>
            <a:r>
              <a:rPr lang="en-US" sz="20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quantile(q)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93014-4918-46A5-B2C7-CF8E5F7F6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88401-3EE2-44E2-A8A9-D4FBB0196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57E6F-E892-4DC8-A9AB-0C51585A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6943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F96A6-7FAC-42AB-A538-AF6489739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apply a method to one column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729F2-3640-4FC2-A2EA-C0D874D2BE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mortality_data.DeathRate.mean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192.92415966386568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apply a method to two columns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']].max()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5-9 Years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1983.8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object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apply a method to all columns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mortality_data.count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         476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476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476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int64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69FB4-EE92-46E5-82CA-1FBF5FE41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F5CFE-0309-4D1F-A182-84092991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0D463-5930-4DCA-A4F3-FE84D0C2C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9607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0537-0ED9-497B-A1EA-015A14075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apply the quantile() method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two different quantiles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A56E2-C85D-4F0E-8539-CAC7FCBDC4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9200"/>
            <a:ext cx="7391400" cy="1981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mortality_data.quantile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([.1,.9])</a:t>
            </a:r>
          </a:p>
          <a:p>
            <a:endParaRPr lang="en-US" dirty="0"/>
          </a:p>
        </p:txBody>
      </p:sp>
      <p:pic>
        <p:nvPicPr>
          <p:cNvPr id="8" name="Content Placeholder 7" descr="Refer to page 69 in textbook ">
            <a:extLst>
              <a:ext uri="{FF2B5EF4-FFF2-40B4-BE49-F238E27FC236}">
                <a16:creationId xmlns:a16="http://schemas.microsoft.com/office/drawing/2014/main" id="{005708F9-7831-492D-B29A-D02C0C707FD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676400"/>
            <a:ext cx="2286000" cy="113413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D94CD-25FE-473B-BC63-0DE3E4AD2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856CB-2F16-474D-B9BD-785CABC0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A9423-B77C-4C7A-9959-1D50F83C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1537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FDB77-9C9E-4B3E-B408-AA4528AD2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Python operators for column arithmetic</a:t>
            </a:r>
            <a:endParaRPr lang="en-US" dirty="0"/>
          </a:p>
        </p:txBody>
      </p:sp>
      <p:graphicFrame>
        <p:nvGraphicFramePr>
          <p:cNvPr id="7" name="Table Placeholder 6">
            <a:extLst>
              <a:ext uri="{FF2B5EF4-FFF2-40B4-BE49-F238E27FC236}">
                <a16:creationId xmlns:a16="http://schemas.microsoft.com/office/drawing/2014/main" id="{4B612CF6-7DEE-447D-91EB-2E1BD9686418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447068559"/>
              </p:ext>
            </p:extLst>
          </p:nvPr>
        </p:nvGraphicFramePr>
        <p:xfrm>
          <a:off x="1295400" y="1143000"/>
          <a:ext cx="3974465" cy="3169920"/>
        </p:xfrm>
        <a:graphic>
          <a:graphicData uri="http://schemas.openxmlformats.org/drawingml/2006/table">
            <a:tbl>
              <a:tblPr firstRow="1"/>
              <a:tblGrid>
                <a:gridCol w="1497330">
                  <a:extLst>
                    <a:ext uri="{9D8B030D-6E8A-4147-A177-3AD203B41FA5}">
                      <a16:colId xmlns:a16="http://schemas.microsoft.com/office/drawing/2014/main" val="1471983136"/>
                    </a:ext>
                  </a:extLst>
                </a:gridCol>
                <a:gridCol w="2477135">
                  <a:extLst>
                    <a:ext uri="{9D8B030D-6E8A-4147-A177-3AD203B41FA5}">
                      <a16:colId xmlns:a16="http://schemas.microsoft.com/office/drawing/2014/main" val="18923428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310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+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Addition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197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Subtraction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990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*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Multiplication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387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/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Division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43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//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Integer division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091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Modulo/Remainder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440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**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Exponentiation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53618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9C00B-03BB-4737-9BCE-5F968ED0B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30537-FDE7-484C-91E3-890E15772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B2BBA-4E7C-469D-92B3-20084644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9720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C3A23-1156-48C1-ACFA-4317296AC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add a column to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C9037-AED7-4495-908E-FA5EB2DA62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990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MeanCentered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 = \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mortality_data.DeathRate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mortality_data.DeathRate.mean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dirty="0"/>
          </a:p>
        </p:txBody>
      </p:sp>
      <p:pic>
        <p:nvPicPr>
          <p:cNvPr id="13" name="Content Placeholder 12" descr="Refer to page 71 in textbook ">
            <a:extLst>
              <a:ext uri="{FF2B5EF4-FFF2-40B4-BE49-F238E27FC236}">
                <a16:creationId xmlns:a16="http://schemas.microsoft.com/office/drawing/2014/main" id="{2ACA9D23-AE18-48D0-91DD-523AB4760BFE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1269551" y="1713190"/>
            <a:ext cx="4605581" cy="194441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F9D6D-8712-45CD-81EB-4EA8C0BEC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5870D-1092-43CE-9E11-BCE5F1DE7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60671-AF7E-48AF-8076-7D02435D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6031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13DD-96D3-423E-A8B6-47B5028D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modify the data in an existing column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75E79-7E18-498B-98E6-53AE093CB1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 = \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mortality_data.DeathRate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100000</a:t>
            </a:r>
          </a:p>
          <a:p>
            <a:endParaRPr lang="en-US" dirty="0"/>
          </a:p>
        </p:txBody>
      </p:sp>
      <p:pic>
        <p:nvPicPr>
          <p:cNvPr id="8" name="Content Placeholder 7" descr="Refer to page 71 in textbook ">
            <a:extLst>
              <a:ext uri="{FF2B5EF4-FFF2-40B4-BE49-F238E27FC236}">
                <a16:creationId xmlns:a16="http://schemas.microsoft.com/office/drawing/2014/main" id="{7C67C3B4-B116-45D4-9632-2FF632FB3CB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807323"/>
            <a:ext cx="4419600" cy="194638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4FAEC-A9B6-4087-8278-83E9AF33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2CA98-326A-482B-9666-8AFFE73FB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733B3-30A2-4335-9D59-456D214A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946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8AED-E424-4959-ADAE-5115CEAEA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Pandas replace()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E4983-3A4C-416C-9FAA-86F0E5E313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replace(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to_replace,value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0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Python replace() method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replace(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old,new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52A63-545F-452B-A1B1-542BB4B7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D3986-A6FC-429F-BDB2-1C19F8EF5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B1ABC-982B-4942-A2FA-845398B8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2688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EE0EA-8481-4F81-9AE1-48671907E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modify the string data in a column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BB082-2E05-4AB5-B24D-D2D99CBE8B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Pandas replace() method with three parameters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mortality_data.AgeGroup.replace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to_replace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['1-4 Years','5-9 Years'],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value = ['01-04 Years','05-09 Years'],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Pandas replace() method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 dictionary of old and new values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mortality_data.AgeGroup.replace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{'1-4 Years':'01-04 Years','5-9 Years':'05-09 Years'},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Python replace()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 =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mortality_data.AgeGroup.str.replace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('1-4 Years', '01-04 Years')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 =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mortality_data.AgeGroup.str.replace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('5-9 Years', '05-09 Years')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DDD2F-0F1F-4B77-A8A7-875418EB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87FEA-8E42-418A-940D-97000227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27BE4-8BF3-4F92-842C-56DBF58D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0459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1317-86EE-4E4C-8A65-D3F5908A5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for all three of the examples</a:t>
            </a:r>
            <a:endParaRPr lang="en-US" dirty="0"/>
          </a:p>
        </p:txBody>
      </p:sp>
      <p:pic>
        <p:nvPicPr>
          <p:cNvPr id="7" name="Content Placeholder 6" descr="Refer to page 73 in textbook ">
            <a:extLst>
              <a:ext uri="{FF2B5EF4-FFF2-40B4-BE49-F238E27FC236}">
                <a16:creationId xmlns:a16="http://schemas.microsoft.com/office/drawing/2014/main" id="{0A277AC6-9337-4A93-BE29-155BEB5F9B2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137532"/>
            <a:ext cx="5323136" cy="221526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7A925-ACA8-4677-B44F-2D302F78D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2471D-A74F-4B77-86D8-28CB4236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9E616-728D-4B86-9AE7-0D45C06A2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7463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262C7-D662-4B1B-8C2C-2FD5496B2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set_index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ECDFB-FAB9-4B2D-AD63-23838B435A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1447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set_index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(columns,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verify_integrity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a one-column index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mortality_data.set_index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('Year')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mortality_data.head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  <a:p>
            <a:endParaRPr lang="en-US" dirty="0"/>
          </a:p>
        </p:txBody>
      </p:sp>
      <p:pic>
        <p:nvPicPr>
          <p:cNvPr id="11" name="Content Placeholder 10" descr="Refer to page 75 in textbook ">
            <a:extLst>
              <a:ext uri="{FF2B5EF4-FFF2-40B4-BE49-F238E27FC236}">
                <a16:creationId xmlns:a16="http://schemas.microsoft.com/office/drawing/2014/main" id="{ED370245-0040-4E0C-95F0-C3E7DCE0CEA1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1219200" y="2625179"/>
            <a:ext cx="4114800" cy="154490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FAF98-8E38-4AF0-B807-040DAD94D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57332-7A0F-4C43-808F-65697FE6C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F275C-37EA-4D31-8D7F-ABE08410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704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3F976-EB26-4E60-BF61-57F80AA9C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first five rows of the Child Mortality data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dirty="0"/>
          </a:p>
        </p:txBody>
      </p:sp>
      <p:pic>
        <p:nvPicPr>
          <p:cNvPr id="7" name="Content Placeholder 6" descr="Refer to page 47 in textbook ">
            <a:extLst>
              <a:ext uri="{FF2B5EF4-FFF2-40B4-BE49-F238E27FC236}">
                <a16:creationId xmlns:a16="http://schemas.microsoft.com/office/drawing/2014/main" id="{FC3C8B82-C30B-4F14-B449-E464ECB7BF7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22401" y="1371600"/>
            <a:ext cx="3657601" cy="255090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4DA2A-191E-460C-A80A-00DEFFBCE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6BA8-E2CC-4601-844D-21DEED97E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D8E1BA-DDA9-4705-891C-46C7286D7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3983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49D0-7176-4687-A0AB-3AA675944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verify the integrity of a one-column index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4D31B-9D69-4335-96C4-F7C261E598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04900"/>
            <a:ext cx="7467600" cy="46482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mortality_data.set_index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('Year',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verify_integrity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mortality_data.head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==========================================================================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0" dirty="0" err="1">
                <a:solidFill>
                  <a:srgbClr val="B22B31"/>
                </a:solidFill>
                <a:effectLst/>
                <a:latin typeface="var(--jp-code-font-family)"/>
                <a:ea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Index has duplicate keys: Int64Index([1900, 1901, ....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7981D-5088-484A-8415-2F97D3124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EB437-D2A7-4386-BC22-0A644D7AA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96DDE-C4E2-4396-B4B5-983A0136D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9084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458FD-506B-4B20-A571-B5FE08C0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a two-column index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51AAD-AA09-4983-B524-30D97C9BED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mortality_data.set_index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(['Year','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verify_integrity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mortality_data.head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  <a:p>
            <a:endParaRPr lang="en-US" dirty="0"/>
          </a:p>
        </p:txBody>
      </p:sp>
      <p:pic>
        <p:nvPicPr>
          <p:cNvPr id="8" name="Content Placeholder 7" descr="Refer to page 75 in textbook ">
            <a:extLst>
              <a:ext uri="{FF2B5EF4-FFF2-40B4-BE49-F238E27FC236}">
                <a16:creationId xmlns:a16="http://schemas.microsoft.com/office/drawing/2014/main" id="{2C451715-7999-4A2F-B14F-1015CD1ABB6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199" y="2045077"/>
            <a:ext cx="4191001" cy="1605064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83A54-9F3D-4C36-9B03-A6E06B20C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3FF1B-2520-4B92-B966-7563D45CA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A4787-EFD8-4EA4-87A0-6FE217EDB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8490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A0D6-9E8C-4E98-BD4E-8E218B546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reset_index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F7180-0E86-4057-A9F3-9DA1F11DCB2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reset_index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reset an index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mortality_data.reset_index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mortality_data.head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  <a:p>
            <a:endParaRPr lang="en-US" dirty="0"/>
          </a:p>
        </p:txBody>
      </p:sp>
      <p:pic>
        <p:nvPicPr>
          <p:cNvPr id="8" name="Content Placeholder 7" descr="Refer to page 75 in textbook ">
            <a:extLst>
              <a:ext uri="{FF2B5EF4-FFF2-40B4-BE49-F238E27FC236}">
                <a16:creationId xmlns:a16="http://schemas.microsoft.com/office/drawing/2014/main" id="{79876985-40CA-4213-8338-FB3FF21D19C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1" y="2645575"/>
            <a:ext cx="4267200" cy="1138835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1DF75-5DA4-4895-850B-E37A38135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178DB-29EE-442F-91FA-1B17E3D00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E4D89-2057-4533-A6F5-4EBCFB709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9098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7E34B-2E62-4822-AD65-8319B5D7A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pivot() method of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55527-9791-46A5-A25F-4080645AC5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pivot(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index,columns,values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pivot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column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death rate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mortality_wide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mortality_data.pivot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index='Year', columns='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values='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mortality_wide.head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  <a:p>
            <a:endParaRPr lang="en-US" dirty="0"/>
          </a:p>
        </p:txBody>
      </p:sp>
      <p:pic>
        <p:nvPicPr>
          <p:cNvPr id="8" name="Content Placeholder 7" descr="Refer to page 77 in textbook ">
            <a:extLst>
              <a:ext uri="{FF2B5EF4-FFF2-40B4-BE49-F238E27FC236}">
                <a16:creationId xmlns:a16="http://schemas.microsoft.com/office/drawing/2014/main" id="{B044D1F7-BCD6-4EE7-BC2D-3E09C0DC738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3200400"/>
            <a:ext cx="5334000" cy="18669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9C67B-CEEF-4067-8856-37509CCA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23670-E679-450F-BC10-49948D9DE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C0C30-58DA-49A0-A0B4-336BB1B6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05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0AC1-38FA-4929-9687-F89B0C6C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pivot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column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all other 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B243F-8E2D-412E-A846-58C3311DEC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95400"/>
            <a:ext cx="7391400" cy="1981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mortality_wide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mortality_data.pivot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index='Year', columns='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mortality_wide.head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  <a:p>
            <a:endParaRPr lang="en-US" dirty="0"/>
          </a:p>
        </p:txBody>
      </p:sp>
      <p:pic>
        <p:nvPicPr>
          <p:cNvPr id="8" name="Content Placeholder 7" descr="Refer to page 77 in textbook ">
            <a:extLst>
              <a:ext uri="{FF2B5EF4-FFF2-40B4-BE49-F238E27FC236}">
                <a16:creationId xmlns:a16="http://schemas.microsoft.com/office/drawing/2014/main" id="{73C97CB7-3B33-4DF1-B186-749ACC0D219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01133" y="2271187"/>
            <a:ext cx="7008129" cy="18796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84802-67F7-4560-9984-75D0B97D2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912F3-9249-4FEA-80B2-65DFEB7F9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A5426-22B1-486E-BA19-C6FBD5FF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952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8E065-4FC0-43F7-AE70-28BD5E1C6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melt() method of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dirty="0"/>
          </a:p>
        </p:txBody>
      </p:sp>
      <p:graphicFrame>
        <p:nvGraphicFramePr>
          <p:cNvPr id="10" name="Table Placeholder 9">
            <a:extLst>
              <a:ext uri="{FF2B5EF4-FFF2-40B4-BE49-F238E27FC236}">
                <a16:creationId xmlns:a16="http://schemas.microsoft.com/office/drawing/2014/main" id="{E8F0C635-BED7-4DDD-8C6C-0B7542502C5D}"/>
              </a:ext>
            </a:extLst>
          </p:cNvPr>
          <p:cNvGraphicFramePr>
            <a:graphicFrameLocks noGrp="1"/>
          </p:cNvGraphicFramePr>
          <p:nvPr>
            <p:ph type="tbl" sz="quarter" idx="16"/>
            <p:extLst>
              <p:ext uri="{D42A27DB-BD31-4B8C-83A1-F6EECF244321}">
                <p14:modId xmlns:p14="http://schemas.microsoft.com/office/powerpoint/2010/main" val="143454308"/>
              </p:ext>
            </p:extLst>
          </p:nvPr>
        </p:nvGraphicFramePr>
        <p:xfrm>
          <a:off x="914400" y="1053275"/>
          <a:ext cx="6926580" cy="1097280"/>
        </p:xfrm>
        <a:graphic>
          <a:graphicData uri="http://schemas.openxmlformats.org/drawingml/2006/table">
            <a:tbl>
              <a:tblPr firstRow="1"/>
              <a:tblGrid>
                <a:gridCol w="1828800">
                  <a:extLst>
                    <a:ext uri="{9D8B030D-6E8A-4147-A177-3AD203B41FA5}">
                      <a16:colId xmlns:a16="http://schemas.microsoft.com/office/drawing/2014/main" val="2896396690"/>
                    </a:ext>
                  </a:extLst>
                </a:gridCol>
                <a:gridCol w="5097780">
                  <a:extLst>
                    <a:ext uri="{9D8B030D-6E8A-4147-A177-3AD203B41FA5}">
                      <a16:colId xmlns:a16="http://schemas.microsoft.com/office/drawing/2014/main" val="28521541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28575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2000" b="1" dirty="0">
                        <a:solidFill>
                          <a:srgbClr val="FFFFFF"/>
                        </a:solidFill>
                        <a:effectLst/>
                        <a:latin typeface="Montserrat Medium" panose="000006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7625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 panose="000006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903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28575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melt(params)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7625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Melts the data in two or more columns into a single column.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625618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E498E-3BAE-42DE-B077-89A8CBC9AC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423161"/>
            <a:ext cx="7391400" cy="457201"/>
          </a:xfrm>
        </p:spPr>
        <p:txBody>
          <a:bodyPr/>
          <a:lstStyle/>
          <a:p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 of the melt() method</a:t>
            </a:r>
          </a:p>
          <a:p>
            <a:endParaRPr lang="en-US" dirty="0"/>
          </a:p>
        </p:txBody>
      </p:sp>
      <p:graphicFrame>
        <p:nvGraphicFramePr>
          <p:cNvPr id="14" name="Table Placeholder 13">
            <a:extLst>
              <a:ext uri="{FF2B5EF4-FFF2-40B4-BE49-F238E27FC236}">
                <a16:creationId xmlns:a16="http://schemas.microsoft.com/office/drawing/2014/main" id="{D61A72F8-7547-4210-81C3-4C5EB110E66F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2312965699"/>
              </p:ext>
            </p:extLst>
          </p:nvPr>
        </p:nvGraphicFramePr>
        <p:xfrm>
          <a:off x="914400" y="2948939"/>
          <a:ext cx="6926580" cy="2895600"/>
        </p:xfrm>
        <a:graphic>
          <a:graphicData uri="http://schemas.openxmlformats.org/drawingml/2006/table">
            <a:tbl>
              <a:tblPr firstRow="1"/>
              <a:tblGrid>
                <a:gridCol w="1828800">
                  <a:extLst>
                    <a:ext uri="{9D8B030D-6E8A-4147-A177-3AD203B41FA5}">
                      <a16:colId xmlns:a16="http://schemas.microsoft.com/office/drawing/2014/main" val="2849020832"/>
                    </a:ext>
                  </a:extLst>
                </a:gridCol>
                <a:gridCol w="5097780">
                  <a:extLst>
                    <a:ext uri="{9D8B030D-6E8A-4147-A177-3AD203B41FA5}">
                      <a16:colId xmlns:a16="http://schemas.microsoft.com/office/drawing/2014/main" val="2838230529"/>
                    </a:ext>
                  </a:extLst>
                </a:gridCol>
              </a:tblGrid>
              <a:tr h="281539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  <a:endParaRPr lang="en-US" sz="2000" b="1" dirty="0">
                        <a:solidFill>
                          <a:srgbClr val="FFFFFF"/>
                        </a:solidFill>
                        <a:effectLst/>
                        <a:latin typeface="Montserrat Medium" panose="000006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b="1" dirty="0">
                        <a:solidFill>
                          <a:srgbClr val="FFFFFF"/>
                        </a:solidFill>
                        <a:effectLst/>
                        <a:latin typeface="Montserrat Medium" panose="000006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095013"/>
                  </a:ext>
                </a:extLst>
              </a:tr>
              <a:tr h="281539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id_vars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column or columns that identify each row.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328783"/>
                  </a:ext>
                </a:extLst>
              </a:tr>
              <a:tr h="49810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value_vars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columns to melt. If none are specified, all other columns will be melted.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119391"/>
                  </a:ext>
                </a:extLst>
              </a:tr>
              <a:tr h="49810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var_name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name of the column that will contain the melted column names, or “variable” by default.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796978"/>
                  </a:ext>
                </a:extLst>
              </a:tr>
              <a:tr h="49810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value_name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name of the column that will contain the values, or “value” by default.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590213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4F7DC-1127-4916-BD2B-3BD82DF71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1692D-6958-45A9-AACC-25F68FA0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0991A-444B-45FC-ADDA-5885FCCAF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1669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F635-340F-4BCB-8EBE-A46423B3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starting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wide form</a:t>
            </a:r>
            <a:endParaRPr lang="en-US" dirty="0"/>
          </a:p>
        </p:txBody>
      </p:sp>
      <p:pic>
        <p:nvPicPr>
          <p:cNvPr id="7" name="Content Placeholder 6" descr="Refer to page 79 in textbook ">
            <a:extLst>
              <a:ext uri="{FF2B5EF4-FFF2-40B4-BE49-F238E27FC236}">
                <a16:creationId xmlns:a16="http://schemas.microsoft.com/office/drawing/2014/main" id="{AD912CF1-C275-493B-BCEE-CAC4F174CAF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143000"/>
            <a:ext cx="5414004" cy="1905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45CE6-6214-4786-9E64-2BC8A9524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F06B2-D8BF-42BA-9F44-8E5E78D85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D2C4B-318E-452C-9316-F80E848EB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445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EEB24-6EA3-44F5-8913-C1867C574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melt the data for just the 01-04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05-09 columns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C5339-60D2-404B-887F-5C1D2CEDDC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95400"/>
            <a:ext cx="7391400" cy="1981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mortality_long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mortality_wide.melt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id_vars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'Year',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value_vars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=['01-04 Years','05-09 Years'],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var_name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value_name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endParaRPr lang="en-US" dirty="0"/>
          </a:p>
        </p:txBody>
      </p:sp>
      <p:pic>
        <p:nvPicPr>
          <p:cNvPr id="8" name="Content Placeholder 7" descr="Refer to page 79 in textbook ">
            <a:extLst>
              <a:ext uri="{FF2B5EF4-FFF2-40B4-BE49-F238E27FC236}">
                <a16:creationId xmlns:a16="http://schemas.microsoft.com/office/drawing/2014/main" id="{E51C42D3-A201-4D3F-A614-88E44464FFB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2705732"/>
            <a:ext cx="3395229" cy="255206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F80C1-8382-416A-87E5-A16FED50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48A0A-E3D7-4C1E-8874-A9181231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A131F-81B4-432F-AE25-3D89A0617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3992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5113B-6B90-4504-B415-A58EF4338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groupby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CCCD8-BAE3-4795-BAA3-FF3F885915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groupby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(columns)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group the data on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column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mortality_data.groupby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').mean().head(4)</a:t>
            </a:r>
          </a:p>
          <a:p>
            <a:endParaRPr lang="en-US" dirty="0"/>
          </a:p>
        </p:txBody>
      </p:sp>
      <p:pic>
        <p:nvPicPr>
          <p:cNvPr id="8" name="Content Placeholder 7" descr="Refer to page 81 in textbook ">
            <a:extLst>
              <a:ext uri="{FF2B5EF4-FFF2-40B4-BE49-F238E27FC236}">
                <a16:creationId xmlns:a16="http://schemas.microsoft.com/office/drawing/2014/main" id="{3D95CF56-C650-4AA6-9849-21EF249005B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2362200"/>
            <a:ext cx="4191000" cy="239197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8A46C-C2D4-4EB1-91A1-52FA8CA8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DAC9C-4B7C-4096-A47D-E681966DB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505C7-4009-4763-ADFE-212081B4F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7589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DEB04-B6E7-444C-9D68-A27EDB94E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group the data on the Year column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7854F-4C56-402E-A8AF-2B44C0B676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mortality_data.groupby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('Year').median().head(4)</a:t>
            </a:r>
          </a:p>
          <a:p>
            <a:endParaRPr lang="en-US" dirty="0"/>
          </a:p>
        </p:txBody>
      </p:sp>
      <p:pic>
        <p:nvPicPr>
          <p:cNvPr id="8" name="Content Placeholder 7" descr="Refer to page 81 in textbook ">
            <a:extLst>
              <a:ext uri="{FF2B5EF4-FFF2-40B4-BE49-F238E27FC236}">
                <a16:creationId xmlns:a16="http://schemas.microsoft.com/office/drawing/2014/main" id="{F216A989-62E6-40F1-9943-42CF8611D9E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524000"/>
            <a:ext cx="3286764" cy="244212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76858-E071-4779-B405-D22ACA64D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C90C8-45CB-4D19-8F7E-13E7E5204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02872-132C-4034-A016-92CC8B40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48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D39BB-F046-477B-8FC2-842D1C1F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61227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components of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4050CA-90BC-4DAE-BB45-AB63F73B8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E2F5B-293E-4384-9042-FED14650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B7373B-25FF-4C89-80FC-52A136D76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Placeholder 6">
            <a:extLst>
              <a:ext uri="{FF2B5EF4-FFF2-40B4-BE49-F238E27FC236}">
                <a16:creationId xmlns:a16="http://schemas.microsoft.com/office/drawing/2014/main" id="{0BB5218E-A6C9-4F7B-A09D-015545AF646E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459105262"/>
              </p:ext>
            </p:extLst>
          </p:nvPr>
        </p:nvGraphicFramePr>
        <p:xfrm>
          <a:off x="914400" y="1130754"/>
          <a:ext cx="7315200" cy="4843326"/>
        </p:xfrm>
        <a:graphic>
          <a:graphicData uri="http://schemas.openxmlformats.org/drawingml/2006/table">
            <a:tbl>
              <a:tblPr firstRow="1"/>
              <a:tblGrid>
                <a:gridCol w="1655819">
                  <a:extLst>
                    <a:ext uri="{9D8B030D-6E8A-4147-A177-3AD203B41FA5}">
                      <a16:colId xmlns:a16="http://schemas.microsoft.com/office/drawing/2014/main" val="186052351"/>
                    </a:ext>
                  </a:extLst>
                </a:gridCol>
                <a:gridCol w="5659381">
                  <a:extLst>
                    <a:ext uri="{9D8B030D-6E8A-4147-A177-3AD203B41FA5}">
                      <a16:colId xmlns:a16="http://schemas.microsoft.com/office/drawing/2014/main" val="1611875754"/>
                    </a:ext>
                  </a:extLst>
                </a:gridCol>
              </a:tblGrid>
              <a:tr h="347889">
                <a:tc>
                  <a:txBody>
                    <a:bodyPr/>
                    <a:lstStyle/>
                    <a:p>
                      <a:pPr marL="0" marR="1905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 panose="000006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 panose="000006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973615"/>
                  </a:ext>
                </a:extLst>
              </a:tr>
              <a:tr h="347889">
                <a:tc>
                  <a:txBody>
                    <a:bodyPr/>
                    <a:lstStyle/>
                    <a:p>
                      <a:pPr marL="0" marR="1905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Column labels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names at the tops of the columns.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965830"/>
                  </a:ext>
                </a:extLst>
              </a:tr>
              <a:tr h="883104">
                <a:tc>
                  <a:txBody>
                    <a:bodyPr/>
                    <a:lstStyle/>
                    <a:p>
                      <a:pPr marL="0" marR="1905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Column data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data in the columns. All of the data in a column typically has the same data type with one entry in each row.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567994"/>
                  </a:ext>
                </a:extLst>
              </a:tr>
              <a:tr h="1033326">
                <a:tc>
                  <a:txBody>
                    <a:bodyPr/>
                    <a:lstStyle/>
                    <a:p>
                      <a:pPr marL="0" marR="1905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Column data types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" indent="0"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Each column has a defined data type. If all of the elements in a column don’t have the same data type, the elements are stored with the object data type.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265597"/>
                  </a:ext>
                </a:extLst>
              </a:tr>
              <a:tr h="883104">
                <a:tc>
                  <a:txBody>
                    <a:bodyPr/>
                    <a:lstStyle/>
                    <a:p>
                      <a:pPr marL="0" marR="1905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Index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Also known as a row label. If an index isn’t defined, it is generated as a sequence of integers starting with zero.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060032"/>
                  </a:ext>
                </a:extLst>
              </a:tr>
              <a:tr h="883104">
                <a:tc>
                  <a:txBody>
                    <a:bodyPr/>
                    <a:lstStyle/>
                    <a:p>
                      <a:pPr marL="0" marR="1905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Metadata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35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Attributes of the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DataFrame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that are generated by Pandas when the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DataFrame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is constructed or changed.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69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7756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F1774-7B43-41DE-86C6-402701C55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group the data on multiple columns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6EBFE-9F78-411B-A9F6-658AA24FC6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mortality_data.groupby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(['Year','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']).count().head()</a:t>
            </a:r>
          </a:p>
          <a:p>
            <a:endParaRPr lang="en-US" dirty="0"/>
          </a:p>
        </p:txBody>
      </p:sp>
      <p:pic>
        <p:nvPicPr>
          <p:cNvPr id="8" name="Content Placeholder 7" descr="Refer to page 81 in textbook ">
            <a:extLst>
              <a:ext uri="{FF2B5EF4-FFF2-40B4-BE49-F238E27FC236}">
                <a16:creationId xmlns:a16="http://schemas.microsoft.com/office/drawing/2014/main" id="{EFA7E33C-7BA3-48E7-8D16-0FE68C4D4E3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5647" y="1492583"/>
            <a:ext cx="4179053" cy="2774617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A7076-0B89-4862-87F4-37A27C5E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205B5-C115-487D-9D53-A6819DA7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2704E-ED6E-44B7-87CD-BB87E19E7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2840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140E-2F25-4118-A0EF-8B089B483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agg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CCBD5-7DB0-4E1D-AAF7-28C19752B9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agg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(methods)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aggregate the data for all columns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each age group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mortality_data.groupby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agg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mean','median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'])</a:t>
            </a:r>
          </a:p>
          <a:p>
            <a:endParaRPr lang="en-US" dirty="0"/>
          </a:p>
        </p:txBody>
      </p:sp>
      <p:pic>
        <p:nvPicPr>
          <p:cNvPr id="8" name="Content Placeholder 7" descr="Refer to page 83 in textbook ">
            <a:extLst>
              <a:ext uri="{FF2B5EF4-FFF2-40B4-BE49-F238E27FC236}">
                <a16:creationId xmlns:a16="http://schemas.microsoft.com/office/drawing/2014/main" id="{BE51C9AD-579C-451E-BE03-6EB9F4D77D9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2743200"/>
            <a:ext cx="6586702" cy="28194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4F139-07D6-433C-BB51-B8B5EB4BD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E7ED5-E925-46FC-8AF4-16BB94F35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71555-8D08-40CB-AFF4-C591DB532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7391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D83F-340B-47C0-85D6-3E83D9756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aggregate the data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just the death rate in each age group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D626A-314C-450D-9AE4-62AB6B83B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95400"/>
            <a:ext cx="7391400" cy="1981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mortality_data.groupby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 \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agg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(['mean','median','std','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nunique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'])</a:t>
            </a:r>
          </a:p>
          <a:p>
            <a:endParaRPr lang="en-US" dirty="0"/>
          </a:p>
        </p:txBody>
      </p:sp>
      <p:pic>
        <p:nvPicPr>
          <p:cNvPr id="8" name="Content Placeholder 7" descr="Refer to page 83 in textbook ">
            <a:extLst>
              <a:ext uri="{FF2B5EF4-FFF2-40B4-BE49-F238E27FC236}">
                <a16:creationId xmlns:a16="http://schemas.microsoft.com/office/drawing/2014/main" id="{BB33BD64-0D98-4594-B217-F85DF2E7FCC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1" y="1981200"/>
            <a:ext cx="4800600" cy="242975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BCC5A-A1B0-4C7C-8712-E42689E7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1309B-CBC4-40F7-9AF0-C1BD2CA22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7C095-777D-43CE-B8EB-A6E97D17C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8557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03F08-2C6D-495B-8741-6E917B294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aggregate the data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just the death rate in each year group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34636-F3DD-4535-ABBC-5B61EFDB9E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95400"/>
            <a:ext cx="7391400" cy="1981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mortality_data.groupby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('Year')['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 \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agg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(['mean','median','std','min','max','var','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nunique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dirty="0"/>
          </a:p>
        </p:txBody>
      </p:sp>
      <p:pic>
        <p:nvPicPr>
          <p:cNvPr id="8" name="Content Placeholder 7" descr="Refer to page 83 in textbook ">
            <a:extLst>
              <a:ext uri="{FF2B5EF4-FFF2-40B4-BE49-F238E27FC236}">
                <a16:creationId xmlns:a16="http://schemas.microsoft.com/office/drawing/2014/main" id="{FA2609CD-D1CF-42B4-9F2D-2674E83B394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988374"/>
            <a:ext cx="7042706" cy="198119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9C29E-3867-47D8-8A02-0028D766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FB714-1D54-4D6F-AD8E-ADA3998CC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A5745-33E1-43C7-8643-DDBCBFB9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4448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A4DA-E7F3-4919-8D54-D935E53EF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chain the pivot() and plot() methods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354AE-7D87-4998-95E9-FE28D0F96E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mortality_data.pivot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(index='Year', columns='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'].plot()</a:t>
            </a:r>
          </a:p>
          <a:p>
            <a:endParaRPr lang="en-US" dirty="0"/>
          </a:p>
        </p:txBody>
      </p:sp>
      <p:pic>
        <p:nvPicPr>
          <p:cNvPr id="8" name="Content Placeholder 7" descr="Refer to page 85 in textbook ">
            <a:extLst>
              <a:ext uri="{FF2B5EF4-FFF2-40B4-BE49-F238E27FC236}">
                <a16:creationId xmlns:a16="http://schemas.microsoft.com/office/drawing/2014/main" id="{4778394B-EDE8-433B-88BF-C92494C84BF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2999" y="1676400"/>
            <a:ext cx="5487879" cy="35814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D2BAB-2A85-44F7-9BE0-8C5EA7D05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0844F-EEFF-4FBF-A2BE-EFDA7281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A461C-0254-4565-8967-413D51712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244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04CE2-9A25-4E4C-BBB7-744DC40C0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chain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groupby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agg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plot() methods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9C884-5E13-49D8-9EC9-BEF05824EB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95400"/>
            <a:ext cx="7391400" cy="1981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mortality_data.groupby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 \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agg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mean','median','std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']).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plot.barh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dirty="0"/>
          </a:p>
        </p:txBody>
      </p:sp>
      <p:pic>
        <p:nvPicPr>
          <p:cNvPr id="8" name="Content Placeholder 7" descr="Refer to page 85 in textbook ">
            <a:extLst>
              <a:ext uri="{FF2B5EF4-FFF2-40B4-BE49-F238E27FC236}">
                <a16:creationId xmlns:a16="http://schemas.microsoft.com/office/drawing/2014/main" id="{B5161771-3B0D-4F07-B81A-4B7FA563CD8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905000"/>
            <a:ext cx="6172200" cy="3568303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6B8E2-3342-4952-A64A-3F834320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79F93-58C3-4D36-9A37-F28C53A6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1CA38-AD04-4CFC-9650-D5F8C9E5F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880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642C-DF03-4559-B155-50D2CC16F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 related to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8F44A-A2E8-45CE-8114-BEB705E73B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DataFrame</a:t>
            </a:r>
            <a:endParaRPr lang="en-US" sz="20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Column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Row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Series object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Element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Datapoint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04FB8-2E61-4795-81D8-8450C627E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5264-A328-4438-B61D-8062B7546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03B24-E6B3-40BB-8A7B-CB5D686F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171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3AD3-4044-4105-9EC1-B8103214E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of the Pandas read() methods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importing data into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EB58B-19AE-4966-9962-AF4D84706F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391400" cy="4648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read_csv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read_excel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read_sql_query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import a CSV file from a website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pandas as pd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"https://data.cdc.gov/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/views/v6ab-adf5/" + </a:t>
            </a:r>
            <a:b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"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rows.csv?accessType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=DOWNLOAD"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23E54-72CB-4843-BC9F-CFDF8CC52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97DA5-75C3-4093-AC6C-9ACD1EE5E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3418D-F0E7-4395-B6FC-CB7AD205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138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155A7-5A44-4DC9-A685-AFE5F83BD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constructor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F1A9BD0-7D5B-49A9-A550-F86B94FEC3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(params)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DF4DE-AFD2-4C4B-8863-8DC818FFA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36BA0-6A40-4C00-A0C4-2EA280633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FC348E8-F4AC-4539-98F7-8BC95F99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16846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3263CFCB-9E62-4AF6-896C-13F3251045B3}" vid="{9C2AE4CC-6044-44CB-BFEB-A7A90F3A3FC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605</TotalTime>
  <Words>4300</Words>
  <Application>Microsoft Office PowerPoint</Application>
  <PresentationFormat>On-screen Show (4:3)</PresentationFormat>
  <Paragraphs>668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4" baseType="lpstr">
      <vt:lpstr>Arial</vt:lpstr>
      <vt:lpstr>Arial Narrow</vt:lpstr>
      <vt:lpstr>Consolas</vt:lpstr>
      <vt:lpstr>Courier New</vt:lpstr>
      <vt:lpstr>Montserrat Medium</vt:lpstr>
      <vt:lpstr>Symbol</vt:lpstr>
      <vt:lpstr>Times New Roman</vt:lpstr>
      <vt:lpstr>var(--jp-code-font-family)</vt:lpstr>
      <vt:lpstr>Master slides_with_titles_logo</vt:lpstr>
      <vt:lpstr>Chapter 2 </vt:lpstr>
      <vt:lpstr>Objectives (part 1) </vt:lpstr>
      <vt:lpstr>Objectives (part 2)</vt:lpstr>
      <vt:lpstr>Objectives (part 3)</vt:lpstr>
      <vt:lpstr>The first five rows of the Child Mortality data  in a DataFrame</vt:lpstr>
      <vt:lpstr>The components of a DataFrame</vt:lpstr>
      <vt:lpstr>Terms related to DataFrame objects</vt:lpstr>
      <vt:lpstr>Three of the Pandas read() methods  for importing data into a DataFrame</vt:lpstr>
      <vt:lpstr>The DataFrame() constructor</vt:lpstr>
      <vt:lpstr>The data and columns arrays for a DataFrame</vt:lpstr>
      <vt:lpstr>Three of the Pandas methods  for saving a DataFrame to disk</vt:lpstr>
      <vt:lpstr>The Pandas read_pickle() method</vt:lpstr>
      <vt:lpstr>Two methods for displaying the data  in a DataFrame</vt:lpstr>
      <vt:lpstr>JupyterLab automatically displays the contents  of a named DataFrame</vt:lpstr>
      <vt:lpstr>How to use the head() and tail() methods</vt:lpstr>
      <vt:lpstr>Some of the attributes of a DataFrame object</vt:lpstr>
      <vt:lpstr>The values attribute</vt:lpstr>
      <vt:lpstr>The other four attributes</vt:lpstr>
      <vt:lpstr>How to use the columns attribute  to replace spaces with nothing</vt:lpstr>
      <vt:lpstr>The info(), nunique(), and describe() methods</vt:lpstr>
      <vt:lpstr>How to use the info() method</vt:lpstr>
      <vt:lpstr>How to use the nunique() method</vt:lpstr>
      <vt:lpstr>How to use the describe() method</vt:lpstr>
      <vt:lpstr>The syntax for accessing columns</vt:lpstr>
      <vt:lpstr>Two ways to access one column</vt:lpstr>
      <vt:lpstr>How to use a list to access two or more columns</vt:lpstr>
      <vt:lpstr>The query() method</vt:lpstr>
      <vt:lpstr>How to use the query() method to access rows (part 2)</vt:lpstr>
      <vt:lpstr>How to use the query() method to access rows (part 3)</vt:lpstr>
      <vt:lpstr>How to access one column from a subset of rows using dot notation</vt:lpstr>
      <vt:lpstr>How to access one column from a subset of rows using a list</vt:lpstr>
      <vt:lpstr>How to access two or more columns  from a subset of rows using a list</vt:lpstr>
      <vt:lpstr>The loc[ ] and iloc[ ] accessors  for accessing rows and columns</vt:lpstr>
      <vt:lpstr>How to access rows with the loc[ ] accessor</vt:lpstr>
      <vt:lpstr>How to access rows and columns  with the loc[ ] accessor</vt:lpstr>
      <vt:lpstr>How to access rows and columns  with the iloc[ ] accessor</vt:lpstr>
      <vt:lpstr>The sort_values() method</vt:lpstr>
      <vt:lpstr>How to sort by multiple columns  in ascending order</vt:lpstr>
      <vt:lpstr>How to sort by multiple columns in mixed orders</vt:lpstr>
      <vt:lpstr>Some of the Pandas methods for both Series and DataFrame objects</vt:lpstr>
      <vt:lpstr>How to apply a method to one column</vt:lpstr>
      <vt:lpstr>How to apply the quantile() method  to two different quantiles</vt:lpstr>
      <vt:lpstr>The Python operators for column arithmetic</vt:lpstr>
      <vt:lpstr>How to add a column to a DataFrame</vt:lpstr>
      <vt:lpstr>How to modify the data in an existing column</vt:lpstr>
      <vt:lpstr>The Pandas replace() method</vt:lpstr>
      <vt:lpstr>How to modify the string data in a column</vt:lpstr>
      <vt:lpstr>The result for all three of the examples</vt:lpstr>
      <vt:lpstr>The set_index() method</vt:lpstr>
      <vt:lpstr>How to verify the integrity of a one-column index</vt:lpstr>
      <vt:lpstr>How to set a two-column index</vt:lpstr>
      <vt:lpstr>The reset_index() method</vt:lpstr>
      <vt:lpstr>The pivot() method of a DataFrame</vt:lpstr>
      <vt:lpstr>How to pivot the AgeGroup column  for all other data</vt:lpstr>
      <vt:lpstr>The melt() method of a DataFrame</vt:lpstr>
      <vt:lpstr>The starting DataFrame in wide form</vt:lpstr>
      <vt:lpstr>How to melt the data for just the 01-04  and 05-09 columns</vt:lpstr>
      <vt:lpstr>The groupby() method</vt:lpstr>
      <vt:lpstr>How to group the data on the Year column</vt:lpstr>
      <vt:lpstr>How to group the data on multiple columns</vt:lpstr>
      <vt:lpstr>The agg() method</vt:lpstr>
      <vt:lpstr>How to aggregate the data  for just the death rate in each age group</vt:lpstr>
      <vt:lpstr>How to aggregate the data  for just the death rate in each year group</vt:lpstr>
      <vt:lpstr>How to chain the pivot() and plot() methods</vt:lpstr>
      <vt:lpstr>How to chain the groupby(), agg(),  and plot() methods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Anne Boehm</dc:creator>
  <cp:lastModifiedBy>Judy Taylor</cp:lastModifiedBy>
  <cp:revision>38</cp:revision>
  <cp:lastPrinted>2016-01-14T23:03:16Z</cp:lastPrinted>
  <dcterms:created xsi:type="dcterms:W3CDTF">2021-06-18T21:59:49Z</dcterms:created>
  <dcterms:modified xsi:type="dcterms:W3CDTF">2021-07-21T18:09:39Z</dcterms:modified>
</cp:coreProperties>
</file>