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86" r:id="rId4"/>
    <p:sldId id="28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0" r:id="rId27"/>
    <p:sldId id="281" r:id="rId28"/>
    <p:sldId id="282" r:id="rId29"/>
    <p:sldId id="283" r:id="rId30"/>
    <p:sldId id="284" r:id="rId31"/>
    <p:sldId id="285" r:id="rId3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59" autoAdjust="0"/>
    <p:restoredTop sz="86433" autoAdjust="0"/>
  </p:normalViewPr>
  <p:slideViewPr>
    <p:cSldViewPr>
      <p:cViewPr varScale="1">
        <p:scale>
          <a:sx n="88" d="100"/>
          <a:sy n="88" d="100"/>
        </p:scale>
        <p:origin x="84" y="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7/19/2021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number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64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85" r:id="rId3"/>
    <p:sldLayoutId id="2147483679" r:id="rId4"/>
    <p:sldLayoutId id="2147483686" r:id="rId5"/>
    <p:sldLayoutId id="2147483680" r:id="rId6"/>
    <p:sldLayoutId id="2147483683" r:id="rId7"/>
    <p:sldLayoutId id="2147483681" r:id="rId8"/>
    <p:sldLayoutId id="2147483674" r:id="rId9"/>
    <p:sldLayoutId id="2147483687" r:id="rId10"/>
    <p:sldLayoutId id="2147483676" r:id="rId11"/>
    <p:sldLayoutId id="2147483675" r:id="rId12"/>
    <p:sldLayoutId id="2147483684" r:id="rId13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43000" y="2209800"/>
            <a:ext cx="6858000" cy="2971800"/>
          </a:xfrm>
        </p:spPr>
        <p:txBody>
          <a:bodyPr/>
          <a:lstStyle/>
          <a:p>
            <a:r>
              <a:rPr lang="en-US" sz="4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Pandas essentials</a:t>
            </a:r>
            <a:br>
              <a:rPr lang="en-US" sz="4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data visualization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4A7DC-8CE9-4A06-85A8-86E58733F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BD504-B880-45B1-8B59-8FDBA3F9F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three basic parameters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Pandas plot() method</a:t>
            </a:r>
            <a:endParaRPr lang="en-US" dirty="0"/>
          </a:p>
        </p:txBody>
      </p:sp>
      <p:graphicFrame>
        <p:nvGraphicFramePr>
          <p:cNvPr id="8" name="Table Placeholder 7">
            <a:extLst>
              <a:ext uri="{FF2B5EF4-FFF2-40B4-BE49-F238E27FC236}">
                <a16:creationId xmlns:a16="http://schemas.microsoft.com/office/drawing/2014/main" id="{C20CA4BB-B6B1-4872-B454-2CD94FECAF1E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495924857"/>
              </p:ext>
            </p:extLst>
          </p:nvPr>
        </p:nvGraphicFramePr>
        <p:xfrm>
          <a:off x="914400" y="1295400"/>
          <a:ext cx="6012180" cy="2499360"/>
        </p:xfrm>
        <a:graphic>
          <a:graphicData uri="http://schemas.openxmlformats.org/drawingml/2006/table">
            <a:tbl>
              <a:tblPr firstRow="1"/>
              <a:tblGrid>
                <a:gridCol w="1725930">
                  <a:extLst>
                    <a:ext uri="{9D8B030D-6E8A-4147-A177-3AD203B41FA5}">
                      <a16:colId xmlns:a16="http://schemas.microsoft.com/office/drawing/2014/main" val="775440499"/>
                    </a:ext>
                  </a:extLst>
                </a:gridCol>
                <a:gridCol w="4286250">
                  <a:extLst>
                    <a:ext uri="{9D8B030D-6E8A-4147-A177-3AD203B41FA5}">
                      <a16:colId xmlns:a16="http://schemas.microsoft.com/office/drawing/2014/main" val="20188229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</a:t>
                      </a:r>
                      <a:endParaRPr lang="en-US" sz="2000" b="1" dirty="0">
                        <a:solidFill>
                          <a:srgbClr val="FFFFFF"/>
                        </a:solidFill>
                        <a:effectLst/>
                        <a:latin typeface="Montserrat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2000" b="1">
                        <a:solidFill>
                          <a:srgbClr val="FFFFFF"/>
                        </a:solidFill>
                        <a:effectLst/>
                        <a:latin typeface="Montserrat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817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x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column to be plotted on the x-axis. This column can’t be in an index.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0669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y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column or list of columns to be plotted on the y-axis.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5524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kind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kind of plot to be displayed. The default is ‘line’.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362433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5191D-1EF9-4750-B891-62CDDA7CD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49800-3014-4559-A312-FCB50BFCD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68661-0506-43BC-9FDC-7F474E3BE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055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C9FACEB-56BE-4376-B8E7-70A36ACD7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code the plot() method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without using the kind parameter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43F6D80-AD64-4288-8816-7002DD5529D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215158"/>
            <a:ext cx="7493000" cy="22138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mortality_data.plot.scatter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  # same as plot(kind='scatter')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mortality_data.plot.bar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      # same as plot(kind='bar')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 scatter plot from the long data</a:t>
            </a:r>
            <a:endParaRPr lang="en-US" sz="2400" b="1" dirty="0">
              <a:solidFill>
                <a:srgbClr val="000099"/>
              </a:solidFill>
              <a:effectLst/>
              <a:latin typeface="Montserrat Medium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mortality_data.query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AgeGroup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"01-04 Years"') \</a:t>
            </a:r>
            <a:b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plot.scatter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(x='Year', y='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DeathRate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endParaRPr lang="en-US" sz="1600" dirty="0"/>
          </a:p>
        </p:txBody>
      </p:sp>
      <p:pic>
        <p:nvPicPr>
          <p:cNvPr id="3" name="Content Placeholder 2" descr="Refer to page 99 in textbook">
            <a:extLst>
              <a:ext uri="{FF2B5EF4-FFF2-40B4-BE49-F238E27FC236}">
                <a16:creationId xmlns:a16="http://schemas.microsoft.com/office/drawing/2014/main" id="{74DB9B1A-DD19-455C-9052-57FEE82E39A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3048000"/>
            <a:ext cx="4356098" cy="28194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57D49-2031-4221-AA1F-2BEEF8A26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6CFDF-9263-42B6-82AF-A1A695912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AE9D3-70D3-44A5-9C2F-50EB32CC4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341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5FDF9C3-9162-4548-817C-8680612D9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 line plot from the wide data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just two of the columns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CEE527D-93D3-4DEE-87EE-67737938CED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215158"/>
            <a:ext cx="7391400" cy="22138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mortality_wide.plot.line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(y=['01-04 Years','15-19 Years'])</a:t>
            </a:r>
          </a:p>
          <a:p>
            <a:endParaRPr lang="en-US" sz="1600" dirty="0"/>
          </a:p>
        </p:txBody>
      </p:sp>
      <p:pic>
        <p:nvPicPr>
          <p:cNvPr id="3" name="Content Placeholder 2" descr="Refer to page 99 in textbook">
            <a:extLst>
              <a:ext uri="{FF2B5EF4-FFF2-40B4-BE49-F238E27FC236}">
                <a16:creationId xmlns:a16="http://schemas.microsoft.com/office/drawing/2014/main" id="{0E910C85-1BE0-415C-9D8F-8EF4CA1EE4F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199" y="1676400"/>
            <a:ext cx="5537603" cy="37338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9F0DB-20DD-43E6-BCF7-23253B951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7F3D5-21C8-442A-BAD9-135433D6A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9EA63-5223-4176-AE00-8EFE0550E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261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8F91C1-4FF8-4C2F-BD43-1ACEEC9CB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 line plot from wide data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F36F3A7-8AE5-4F6D-B56D-62F5087E4B0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mortality_wide.plot.line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1600" dirty="0"/>
          </a:p>
        </p:txBody>
      </p:sp>
      <p:pic>
        <p:nvPicPr>
          <p:cNvPr id="3" name="Content Placeholder 2" descr="Refer to page 101 in textbook">
            <a:extLst>
              <a:ext uri="{FF2B5EF4-FFF2-40B4-BE49-F238E27FC236}">
                <a16:creationId xmlns:a16="http://schemas.microsoft.com/office/drawing/2014/main" id="{1168EA14-40C9-493E-BD7A-CC04DB4AFEB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199" y="1523999"/>
            <a:ext cx="5644734" cy="381000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F1C6A-B4DD-494F-B839-D96188F42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1CBCC-4058-4E3B-A5CA-F296A08C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E6782-2B90-4CFD-A104-4CDEB3FA5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899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CFA5552-2A5B-4ED7-AAC0-B22D74D5B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an area plot from wide data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3237E27-A217-42C3-AB4C-F07C73F0C48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mortality_wide.plot.area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1600" dirty="0"/>
          </a:p>
        </p:txBody>
      </p:sp>
      <p:pic>
        <p:nvPicPr>
          <p:cNvPr id="3" name="Content Placeholder 2" descr="Refer to page 101 in textbook">
            <a:extLst>
              <a:ext uri="{FF2B5EF4-FFF2-40B4-BE49-F238E27FC236}">
                <a16:creationId xmlns:a16="http://schemas.microsoft.com/office/drawing/2014/main" id="{B51C8F20-B32A-4472-9AFE-6FF0FA836A1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524000"/>
            <a:ext cx="5650616" cy="3810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3DFE3-3E42-4A39-A579-EFCD9278A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2DD09-DC9B-4BB3-817E-7E71DB03A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2D6DF-A3FC-4544-BE8A-A013F1F3E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227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CF40336-1BB5-409D-BF20-933DC307A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 scatter plot from long data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74BFD3B-2E17-4698-ADEE-365A228668E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mortality_data.plot.scatter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(x='Year', y='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DeathRate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endParaRPr lang="en-US" sz="1600" dirty="0"/>
          </a:p>
        </p:txBody>
      </p:sp>
      <p:pic>
        <p:nvPicPr>
          <p:cNvPr id="3" name="Content Placeholder 2" descr="Refer to page 103 in textbook">
            <a:extLst>
              <a:ext uri="{FF2B5EF4-FFF2-40B4-BE49-F238E27FC236}">
                <a16:creationId xmlns:a16="http://schemas.microsoft.com/office/drawing/2014/main" id="{8D620405-46FD-4923-9024-9CDCB63C7FB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199" y="1524000"/>
            <a:ext cx="5637539" cy="3657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7B794-F2C7-40D8-955D-53E2874AC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D5E80-1912-4EB4-BF59-338C28DF4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D798F-616A-48B7-A4A6-60504A5D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358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94581-D45B-4942-A1E8-904DEAE13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problems with scatter plots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based on wide data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C71C3-D88F-433B-9EA0-A69700985C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 have to code both x and y parameters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mortality_wide.plot.scatter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-----------------------------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0" dirty="0" err="1">
                <a:solidFill>
                  <a:srgbClr val="B22B31"/>
                </a:solidFill>
                <a:effectLst/>
                <a:latin typeface="var(--jp-code-font-family)"/>
                <a:ea typeface="Times New Roman" panose="02020603050405020304" pitchFamily="18" charset="0"/>
                <a:cs typeface="Times New Roman" panose="02020603050405020304" pitchFamily="18" charset="0"/>
              </a:rPr>
              <a:t>TypeError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scatter() missing 2 required positional arguments: 'x' and 'y'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x parameter can’t be in an index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mortality_wide.plot.scatter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(x='Year', y='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DeathRate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0" dirty="0" err="1">
                <a:solidFill>
                  <a:srgbClr val="B22B31"/>
                </a:solidFill>
                <a:effectLst/>
                <a:latin typeface="var(--jp-code-font-family)"/>
                <a:ea typeface="Times New Roman" panose="02020603050405020304" pitchFamily="18" charset="0"/>
                <a:cs typeface="Times New Roman" panose="02020603050405020304" pitchFamily="18" charset="0"/>
              </a:rPr>
              <a:t>KeyError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'Year'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FC224-3643-485F-A918-D6CDC14CA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AEF4A-466F-4461-B880-72D3087BB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BC04B-5EE5-4971-B79B-84CB1DD02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558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57FBF65-9F54-46DE-A720-E864C1CCB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Seaborn improves on Pandas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39CCD4-12E4-4949-AB0C-63184BF7F08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seaborn as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sns</a:t>
            </a:r>
            <a:endParaRPr lang="en-US" sz="16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sns.scatterplot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(data=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x='Year',</a:t>
            </a:r>
            <a:b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y='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DeathRate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hue='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AgeGroup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endParaRPr lang="en-US" sz="1600" dirty="0"/>
          </a:p>
        </p:txBody>
      </p:sp>
      <p:pic>
        <p:nvPicPr>
          <p:cNvPr id="3" name="Content Placeholder 2" descr="Refer to page 103 in textbook">
            <a:extLst>
              <a:ext uri="{FF2B5EF4-FFF2-40B4-BE49-F238E27FC236}">
                <a16:creationId xmlns:a16="http://schemas.microsoft.com/office/drawing/2014/main" id="{A9A9324A-AA1C-4F44-B4A8-167BA5D4863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199" y="1970886"/>
            <a:ext cx="5791201" cy="374411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A2BF2-A74B-4ED9-81BB-71519B513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D1507-F16B-456C-9B53-36D0EDEAA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F81D9-BF1F-49FD-A6D2-8DF8B795F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846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D5D03A7-425E-4E85-B37C-E61ACA56E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 vertical bar plot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the wide data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A2F99DC-BFF7-4512-89EA-95D83675D8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215158"/>
            <a:ext cx="7391400" cy="22138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mortality_wide.query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('Year in (1900,2000)').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plot.bar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1600" dirty="0"/>
          </a:p>
        </p:txBody>
      </p:sp>
      <p:pic>
        <p:nvPicPr>
          <p:cNvPr id="3" name="Content Placeholder 2" descr="Refer to page 105 in textbook">
            <a:extLst>
              <a:ext uri="{FF2B5EF4-FFF2-40B4-BE49-F238E27FC236}">
                <a16:creationId xmlns:a16="http://schemas.microsoft.com/office/drawing/2014/main" id="{CC798487-EAB5-41CD-A638-A11A10524EB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643528"/>
            <a:ext cx="5715000" cy="407147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148FC-7268-40B8-B924-5970350AE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0476F-0D92-4CEE-A4A6-31704ED18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CC11D-3702-46EF-91B7-34CD8C896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546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88E699F-D920-4FF6-AD21-9FDC98D20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 horizontal bar plot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the wide data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312B5B0-5110-4BDD-B4C6-6E3379A3F0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215158"/>
            <a:ext cx="7391400" cy="22138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mortality_wide.query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('Year in (1900,2000)').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plot.barh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1600" dirty="0"/>
          </a:p>
        </p:txBody>
      </p:sp>
      <p:pic>
        <p:nvPicPr>
          <p:cNvPr id="3" name="Content Placeholder 2" descr="Refer to page 105 in textbook">
            <a:extLst>
              <a:ext uri="{FF2B5EF4-FFF2-40B4-BE49-F238E27FC236}">
                <a16:creationId xmlns:a16="http://schemas.microsoft.com/office/drawing/2014/main" id="{1C6CCB31-2A90-430E-A197-D3141FF6BCE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650380"/>
            <a:ext cx="6096000" cy="371707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3FDD6-CBE6-412E-90E4-C7399BA53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096D1-594E-4C38-BB5D-55BDF55CB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6964E-E771-4B1D-A4A1-2781450EB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891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95D5C4E-2B24-40CE-A616-53BE24501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1)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BFF85A4-66BD-4482-97A9-76E8B7AA16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  <a:endParaRPr lang="en-US" sz="2000" b="1" dirty="0">
              <a:effectLst/>
              <a:latin typeface="Montserrat Medium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2286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the Pandas plot() method to create these types of plots: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743200" algn="l"/>
                <a:tab pos="41148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line plot</a:t>
            </a:r>
            <a:b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area plot</a:t>
            </a:r>
            <a:b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scatter plot</a:t>
            </a:r>
            <a:b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bar plot</a:t>
            </a:r>
            <a:b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histogram</a:t>
            </a:r>
            <a:b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density plot</a:t>
            </a:r>
            <a:b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box plot</a:t>
            </a:r>
            <a:b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pie plot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663" marR="228600" lvl="0" indent="-347663">
              <a:spcBef>
                <a:spcPts val="0"/>
              </a:spcBef>
              <a:spcAft>
                <a:spcPts val="600"/>
              </a:spcAft>
              <a:buFont typeface="+mj-lt"/>
              <a:buAutoNum type="arabicPeriod" startAt="2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the parameters of the Pandas plot() method to enhance a plot in these ways: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743200" algn="l"/>
                <a:tab pos="41148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 a title, x and y labels, and grid lines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743200" algn="l"/>
                <a:tab pos="41148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rotate the tick labels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743200" algn="l"/>
                <a:tab pos="41148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 the x- and y-axis limits 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9C685-27AF-49F2-94F0-CE12EAAA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8823E-1BDA-405F-989A-3BE207642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EBFB6-0F5D-4FBA-B647-51C7526D7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983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5AFD960-3F9A-46F0-B3BB-8F72240B8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 histogram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9097BCD-961F-440D-B6DB-CF8BA83E2A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mortality_data.plot.hist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(y='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DeathRate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en-US" sz="16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bins=8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600" dirty="0"/>
          </a:p>
        </p:txBody>
      </p:sp>
      <p:pic>
        <p:nvPicPr>
          <p:cNvPr id="3" name="Content Placeholder 2" descr="Refer to page 107 in textbook">
            <a:extLst>
              <a:ext uri="{FF2B5EF4-FFF2-40B4-BE49-F238E27FC236}">
                <a16:creationId xmlns:a16="http://schemas.microsoft.com/office/drawing/2014/main" id="{E0B92E3E-558F-47A0-81BD-871589DBA23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523999"/>
            <a:ext cx="6096000" cy="379859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42F0F-D0B5-4095-BB49-8EA2CD6AD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35A34-451A-477E-BB82-FF6D47ED0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BC8B-64A5-4F12-A4A1-8B92C85C5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795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74EAA6A-3A99-41A5-88DD-02082E114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 density plot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4AC217C-29C6-47A4-AAE9-BCD144103D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mortality_data.plot.density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(y='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DeathRate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endParaRPr lang="en-US" sz="1600" dirty="0"/>
          </a:p>
        </p:txBody>
      </p:sp>
      <p:pic>
        <p:nvPicPr>
          <p:cNvPr id="3" name="Content Placeholder 2" descr="Refer to page 107 in textbook">
            <a:extLst>
              <a:ext uri="{FF2B5EF4-FFF2-40B4-BE49-F238E27FC236}">
                <a16:creationId xmlns:a16="http://schemas.microsoft.com/office/drawing/2014/main" id="{D03260C6-60D0-45C5-AD89-2FC08F6F61F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199" y="1524000"/>
            <a:ext cx="6127572" cy="3657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8A2AA-A605-403B-987D-610665655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D4C1B-3A2A-4EA4-9EED-9ED4AC45B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15240-1ECB-467C-A028-A4D392EBF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723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631ACC-BAB8-40D7-8801-A7DEDDFD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 box plot from the wide data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0928A5E-C876-4AE1-8AA9-B88B5B420C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mortality_wide.plot.box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1600" dirty="0"/>
          </a:p>
        </p:txBody>
      </p:sp>
      <p:pic>
        <p:nvPicPr>
          <p:cNvPr id="3" name="Content Placeholder 2" descr="Refer to page 109 in textbook">
            <a:extLst>
              <a:ext uri="{FF2B5EF4-FFF2-40B4-BE49-F238E27FC236}">
                <a16:creationId xmlns:a16="http://schemas.microsoft.com/office/drawing/2014/main" id="{9A8E21C9-5622-4F19-90EF-C78A9F78968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524000"/>
            <a:ext cx="6001126" cy="3810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8DABD-267E-48B4-ACE0-CCE96DFC5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312B4-FE7D-497B-897D-979B99069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1FCB2-A4D5-4156-9A6E-0F212BCEA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240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0DFE18C-ACC4-4E4A-AF8A-4A01EAEE0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 pie plot from the long data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A9E848A-351A-4532-91EB-F0BE82EE0A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645400" cy="22138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mortality_data.groupby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AgeGroup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')['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DeathRate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'].sum().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plot.pie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8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pic>
        <p:nvPicPr>
          <p:cNvPr id="3" name="Content Placeholder 2" descr="Refer to page 109 in textbook">
            <a:extLst>
              <a:ext uri="{FF2B5EF4-FFF2-40B4-BE49-F238E27FC236}">
                <a16:creationId xmlns:a16="http://schemas.microsoft.com/office/drawing/2014/main" id="{00FA5D6B-E60D-4B8F-B165-A0DC4784A53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22951" y="1524000"/>
            <a:ext cx="4478971" cy="32004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3B794-EA60-4A6E-A119-4CE11C408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E8F4A-2410-4114-9FF5-F5067DDFD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D2CEF-EE51-447F-9604-CEDCE0612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304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14D822A-6F2C-48CA-B9E6-28E34D5B5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parameters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Pandas plot() method</a:t>
            </a:r>
            <a:endParaRPr lang="en-US" dirty="0"/>
          </a:p>
        </p:txBody>
      </p:sp>
      <p:graphicFrame>
        <p:nvGraphicFramePr>
          <p:cNvPr id="9" name="Table Placeholder 8">
            <a:extLst>
              <a:ext uri="{FF2B5EF4-FFF2-40B4-BE49-F238E27FC236}">
                <a16:creationId xmlns:a16="http://schemas.microsoft.com/office/drawing/2014/main" id="{6CDBEF32-B51F-4C66-87C7-B444A38DEA2A}"/>
              </a:ext>
            </a:extLst>
          </p:cNvPr>
          <p:cNvGraphicFramePr>
            <a:graphicFrameLocks noGrp="1"/>
          </p:cNvGraphicFramePr>
          <p:nvPr>
            <p:ph type="tbl" sz="quarter" idx="13"/>
          </p:nvPr>
        </p:nvGraphicFramePr>
        <p:xfrm>
          <a:off x="914400" y="1349308"/>
          <a:ext cx="7315200" cy="4083184"/>
        </p:xfrm>
        <a:graphic>
          <a:graphicData uri="http://schemas.openxmlformats.org/drawingml/2006/table">
            <a:tbl>
              <a:tblPr firstRow="1"/>
              <a:tblGrid>
                <a:gridCol w="2008542">
                  <a:extLst>
                    <a:ext uri="{9D8B030D-6E8A-4147-A177-3AD203B41FA5}">
                      <a16:colId xmlns:a16="http://schemas.microsoft.com/office/drawing/2014/main" val="2903115616"/>
                    </a:ext>
                  </a:extLst>
                </a:gridCol>
                <a:gridCol w="5306658">
                  <a:extLst>
                    <a:ext uri="{9D8B030D-6E8A-4147-A177-3AD203B41FA5}">
                      <a16:colId xmlns:a16="http://schemas.microsoft.com/office/drawing/2014/main" val="235141383"/>
                    </a:ext>
                  </a:extLst>
                </a:gridCol>
              </a:tblGrid>
              <a:tr h="395622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</a:t>
                      </a:r>
                      <a:endParaRPr lang="en-US" sz="2000" b="1" dirty="0">
                        <a:solidFill>
                          <a:srgbClr val="FFFFFF"/>
                        </a:solidFill>
                        <a:effectLst/>
                        <a:latin typeface="Montserrat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473" marR="68473" marT="45649" marB="4564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2000" b="1">
                        <a:solidFill>
                          <a:srgbClr val="FFFFFF"/>
                        </a:solidFill>
                        <a:effectLst/>
                        <a:latin typeface="Montserrat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473" marR="68473" marT="45649" marB="4564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244844"/>
                  </a:ext>
                </a:extLst>
              </a:tr>
              <a:tr h="395622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title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473" marR="68473" marT="45649" marB="4564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title of the plot.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473" marR="68473" marT="45649" marB="4564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993332"/>
                  </a:ext>
                </a:extLst>
              </a:tr>
              <a:tr h="699946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legend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473" marR="68473" marT="45649" marB="4564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If False, the legend isn’t displayed. If ‘reverse’, the legend items are displayed in reverse order.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473" marR="68473" marT="45649" marB="4564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651108"/>
                  </a:ext>
                </a:extLst>
              </a:tr>
              <a:tr h="395622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grid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473" marR="68473" marT="45649" marB="4564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If True, displays gridlines.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473" marR="68473" marT="45649" marB="4564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582902"/>
                  </a:ext>
                </a:extLst>
              </a:tr>
              <a:tr h="699946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rot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473" marR="68473" marT="45649" marB="4564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rotation of the tick labels from 0 (the default) to 360.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473" marR="68473" marT="45649" marB="4564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280770"/>
                  </a:ext>
                </a:extLst>
              </a:tr>
              <a:tr h="395622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xlabel, ylabel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473" marR="68473" marT="45649" marB="4564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label for the x- or y-axis.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473" marR="68473" marT="45649" marB="4564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015364"/>
                  </a:ext>
                </a:extLst>
              </a:tr>
              <a:tr h="395622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xlim, ylim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473" marR="68473" marT="45649" marB="4564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Tuples that set the range for the x- or y-axis.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473" marR="68473" marT="45649" marB="4564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719571"/>
                  </a:ext>
                </a:extLst>
              </a:tr>
              <a:tr h="699946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figsize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473" marR="68473" marT="45649" marB="4564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 tuple that sets the width and height of the plot in inches.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473" marR="68473" marT="45649" marB="4564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475377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F4D3D-4B0B-4B7F-B9FE-9F4BD30A5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A0CF4-A27C-4502-92A0-C59048A37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ABA2D-272B-4FD3-B966-0C75DD74C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2633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8D00CD-E1B5-4219-BD0D-A0CAC53A6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plot with a title and a grid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FAA79DF-1C9C-4E52-B7AA-A9934D37F1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mortality_wide.plot.line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(title='Child Mortality: 1900-2018',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ylabel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='Deaths per 100,000',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grid=True, rot=45)</a:t>
            </a:r>
          </a:p>
          <a:p>
            <a:endParaRPr lang="en-US" sz="1600" dirty="0"/>
          </a:p>
        </p:txBody>
      </p:sp>
      <p:pic>
        <p:nvPicPr>
          <p:cNvPr id="3" name="Content Placeholder 2" descr="Refer to page 111 in textbook">
            <a:extLst>
              <a:ext uri="{FF2B5EF4-FFF2-40B4-BE49-F238E27FC236}">
                <a16:creationId xmlns:a16="http://schemas.microsoft.com/office/drawing/2014/main" id="{DD00D0CE-82F5-468F-9908-AE5793E6942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8944" y="2027773"/>
            <a:ext cx="5316406" cy="383962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25E05-1B95-460C-8332-C735A4833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01BD1-A4BC-4986-91E5-B05DE0E2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2C34E-2AB7-412A-9ACA-F929C07B5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2676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6CB4052-2D1F-44B5-A67D-9A4A90574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plot with x and y limits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DE587F5-A1AA-45E6-949D-BA8D5C7A794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mortality_wide.plot.line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(title='Child Mortality: 2000-2018',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ylabel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='Deaths per 100,000',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=(8,4), grid=True,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rot=45,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xlim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=(2000,2018),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ylim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=(0,100))</a:t>
            </a:r>
          </a:p>
          <a:p>
            <a:endParaRPr lang="en-US" sz="1600" dirty="0"/>
          </a:p>
        </p:txBody>
      </p:sp>
      <p:pic>
        <p:nvPicPr>
          <p:cNvPr id="3" name="Content Placeholder 2" descr="Refer to page 111 in textbook">
            <a:extLst>
              <a:ext uri="{FF2B5EF4-FFF2-40B4-BE49-F238E27FC236}">
                <a16:creationId xmlns:a16="http://schemas.microsoft.com/office/drawing/2014/main" id="{049EB65B-E37D-4325-AA87-EEFD2FAD8CC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199" y="1981198"/>
            <a:ext cx="6985001" cy="389027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C6DE5-3533-4AE0-801B-817CA1064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BF58B-8977-4D1C-B0C3-CD4AD499E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33438-2813-4B04-81D1-5563D480D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001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BDD3621-EA49-4FCA-BBD7-C911010C9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Pandas parameters for working with subplots</a:t>
            </a:r>
            <a:endParaRPr lang="en-US" dirty="0"/>
          </a:p>
        </p:txBody>
      </p:sp>
      <p:graphicFrame>
        <p:nvGraphicFramePr>
          <p:cNvPr id="9" name="Table Placeholder 8">
            <a:extLst>
              <a:ext uri="{FF2B5EF4-FFF2-40B4-BE49-F238E27FC236}">
                <a16:creationId xmlns:a16="http://schemas.microsoft.com/office/drawing/2014/main" id="{6F391417-FDC4-415B-B37C-A1EB13689660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489046168"/>
              </p:ext>
            </p:extLst>
          </p:nvPr>
        </p:nvGraphicFramePr>
        <p:xfrm>
          <a:off x="930442" y="1143000"/>
          <a:ext cx="6697980" cy="3505200"/>
        </p:xfrm>
        <a:graphic>
          <a:graphicData uri="http://schemas.openxmlformats.org/drawingml/2006/table">
            <a:tbl>
              <a:tblPr firstRow="1"/>
              <a:tblGrid>
                <a:gridCol w="1954530">
                  <a:extLst>
                    <a:ext uri="{9D8B030D-6E8A-4147-A177-3AD203B41FA5}">
                      <a16:colId xmlns:a16="http://schemas.microsoft.com/office/drawing/2014/main" val="4259167304"/>
                    </a:ext>
                  </a:extLst>
                </a:gridCol>
                <a:gridCol w="4743450">
                  <a:extLst>
                    <a:ext uri="{9D8B030D-6E8A-4147-A177-3AD203B41FA5}">
                      <a16:colId xmlns:a16="http://schemas.microsoft.com/office/drawing/2014/main" val="33002155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</a:t>
                      </a:r>
                      <a:endParaRPr lang="en-US" sz="2000" b="1" dirty="0">
                        <a:solidFill>
                          <a:srgbClr val="FFFFFF"/>
                        </a:solidFill>
                        <a:effectLst/>
                        <a:latin typeface="Montserrat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2000" b="1">
                        <a:solidFill>
                          <a:srgbClr val="FFFFFF"/>
                        </a:solidFill>
                        <a:effectLst/>
                        <a:latin typeface="Montserrat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421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title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 string for the plot title or a list of strings for the subplot titles.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0771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subplots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If True, creates subplots if the y-axis plots more than one Series.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8373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layout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 tuple that sets the number of rows and columns for the subplots.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21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sharex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sharey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If True, shares the label for the x- or y-axis so it won’t be repeated for each subplot. By default,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sharex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is True,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sharey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is False.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292357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BD2B5-DD58-4FDF-8589-CF9BAF800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C9AF7-41D9-4BC8-8052-431BBB223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41F33-9682-4F92-99B2-AFD4C03C5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6895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D03D3-B3CC-4364-8284-44396E9E5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plot with four subplots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0E728-5AE6-4F53-AF6E-08AE6B5F7D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mortality_wide.plot.line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title=['Child Mortality: 01-04','Child Mortality: 05-09',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'Child Mortality: 10-14','Child Mortality: 15-19'],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ylabel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='Deaths per 100,000',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sharey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=True,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grid=True, rot=45,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xlim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=(1900,1950), legend=False,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subplots=True, layout=(2,2),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=(10,10))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E9492-A339-4842-B749-250F1D91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BB0B0-D621-45DC-A769-DCB51FDB7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57D4C-0BD5-4D1B-ACE9-C29AFF20F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9081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A9738AC-B43B-4E32-996E-0B362A7C0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plot with four subplots (continued)</a:t>
            </a:r>
            <a:endParaRPr lang="en-US" dirty="0"/>
          </a:p>
        </p:txBody>
      </p:sp>
      <p:pic>
        <p:nvPicPr>
          <p:cNvPr id="3" name="Content Placeholder 2" descr="Refer to page 113 in textbook">
            <a:extLst>
              <a:ext uri="{FF2B5EF4-FFF2-40B4-BE49-F238E27FC236}">
                <a16:creationId xmlns:a16="http://schemas.microsoft.com/office/drawing/2014/main" id="{9C3F0F8B-648B-46B8-9DE7-D54895FA5F0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47275" y="1143000"/>
            <a:ext cx="5305925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812A5-03C3-4F0F-B7BD-51F8909EE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99F10-E6BA-4659-9348-793C20BE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186B8-36D5-4459-9595-296E49F22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303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CF3F-43EE-49F9-B555-C0A4AFC0B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075D0-CBFA-4F46-9715-EFE4221B4F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663" marR="228600" lvl="0" indent="-347663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the parameters of the Pandas plot() method to create a plot that has subplots.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663" marR="228600" lvl="0" indent="-347663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Chain the Pandas plot() method to methods that prepare the data for the plot() method.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  <a:endParaRPr lang="en-US" sz="2000" b="1" dirty="0">
              <a:effectLst/>
              <a:latin typeface="Montserrat Medium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2286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List three data visualization libraries for Python.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286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long data and wide data and describe their effects on the Pandas plot() method.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286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way the Pandas plot() method works when no parameters are coded.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BE4B5-8A03-41B7-A986-C7BF16CAA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7B5D3-F1C4-4DFC-A5D4-7E662C93C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86B70-1089-4970-9004-366A4D83B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9005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AA03AB2-1534-4554-9FC5-950924261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chaining to create a bar plot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long data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01254CB-DC1D-4E69-8D01-C34002A9FCD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215158"/>
            <a:ext cx="7391400" cy="22138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mortality_data.query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('Year in (1900,2018)') \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.pivot(index='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AgeGroup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columns='Year',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values='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DeathRate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plot.barh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1600" dirty="0"/>
          </a:p>
        </p:txBody>
      </p:sp>
      <p:pic>
        <p:nvPicPr>
          <p:cNvPr id="3" name="Content Placeholder 2" descr="Refer to page 115 in textbook">
            <a:extLst>
              <a:ext uri="{FF2B5EF4-FFF2-40B4-BE49-F238E27FC236}">
                <a16:creationId xmlns:a16="http://schemas.microsoft.com/office/drawing/2014/main" id="{6B4D3AE7-8BF2-4BBF-BC4D-C226BF5DC88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199" y="2133600"/>
            <a:ext cx="6523788" cy="3657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E9034-A8BC-414D-9723-F1B8EF61B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402B1-B890-483D-A114-45A98901A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BA801-0507-4523-84FA-1B9A58960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1964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568D4-D746-4734-9835-FFCEFC890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groupby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 and chaining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create a plot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8E714-2B49-4141-B3E9-774ADD79A2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215158"/>
            <a:ext cx="7391400" cy="22138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mortality_data.groupby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('Year')['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DeathRate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 \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agg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mean','median','std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']) \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.plot(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ylabel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='Deaths per 100,000')</a:t>
            </a:r>
          </a:p>
          <a:p>
            <a:endParaRPr lang="en-US" sz="1600" dirty="0"/>
          </a:p>
        </p:txBody>
      </p:sp>
      <p:pic>
        <p:nvPicPr>
          <p:cNvPr id="9" name="Content Placeholder 8" descr="Refer to page 115 in textbook">
            <a:extLst>
              <a:ext uri="{FF2B5EF4-FFF2-40B4-BE49-F238E27FC236}">
                <a16:creationId xmlns:a16="http://schemas.microsoft.com/office/drawing/2014/main" id="{F351D872-47C6-4E0D-85DE-D6FBEAD7C4E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2133601"/>
            <a:ext cx="5820632" cy="38100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5ECC7-507F-4931-ADF6-11399DA2C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C19F4-6C39-4147-A6E6-F698750AD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05F63-F721-43FB-AEA6-844F365AF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001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762F1-9F13-47C3-950D-AB097FE9B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B8ED7-522F-4B11-A04F-16E30086B6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663" marR="228600" lvl="0" indent="-347663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types of plots: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743200" algn="l"/>
                <a:tab pos="41148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line plot</a:t>
            </a:r>
            <a:b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scatter plot</a:t>
            </a:r>
            <a:b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bar plot</a:t>
            </a:r>
            <a:b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histogram</a:t>
            </a:r>
            <a:b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box plot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0B23B-9C13-4F43-A34F-3467AC425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2DE0B-C7B7-4E97-A3CA-0E9A3759C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7CD5D-1677-437B-9BF6-70727C9C7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003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7E6E8-6A6D-49FC-B215-5AC299EEA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visualization libraries for Python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7A3DB-25AE-438F-BB45-C483CB4A90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altair</a:t>
            </a:r>
            <a:endParaRPr lang="en-US" sz="16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ggplot</a:t>
            </a:r>
            <a:endParaRPr lang="en-US" sz="16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visualization can help you…</a:t>
            </a:r>
            <a:endParaRPr lang="en-US" sz="2400" b="1" dirty="0">
              <a:solidFill>
                <a:srgbClr val="000099"/>
              </a:solidFill>
              <a:effectLst/>
              <a:latin typeface="Montserrat Medium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Understand your data more easily.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See the relationships between variables.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Spot unusual datapoints like outliers.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DA579-1E4D-4D20-B931-3486AC8E2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3F60B-9B6E-4BA9-BD28-A2AB6E1CB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08A58-3094-4C41-93E5-CE954FAF9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039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5686DDC-431B-4BC8-A080-FFA7245FC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mortality data in long form (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pic>
        <p:nvPicPr>
          <p:cNvPr id="3" name="Content Placeholder 2" descr="Refer to page 95 in textbook">
            <a:extLst>
              <a:ext uri="{FF2B5EF4-FFF2-40B4-BE49-F238E27FC236}">
                <a16:creationId xmlns:a16="http://schemas.microsoft.com/office/drawing/2014/main" id="{4F7A4470-5504-4BD4-B996-8B4DA24C297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5489" y="1097203"/>
            <a:ext cx="3316511" cy="883997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FEDD917-1606-4457-A0DE-45956DEC7AB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2133600"/>
            <a:ext cx="7391400" cy="457200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scatter plot derived from the long data</a:t>
            </a:r>
            <a:endParaRPr lang="en-US" b="1" dirty="0">
              <a:solidFill>
                <a:srgbClr val="000099"/>
              </a:solidFill>
              <a:effectLst/>
              <a:latin typeface="Montserrat Medium" panose="000006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mortality_data.query</a:t>
            </a:r>
            <a:r>
              <a:rPr lang="en-US" sz="1600" b="1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16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AgeGroup</a:t>
            </a:r>
            <a:r>
              <a:rPr lang="en-US" sz="1600" b="1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"01-04 Years"') \</a:t>
            </a:r>
            <a:br>
              <a:rPr lang="en-US" sz="1600" b="1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</a:t>
            </a:r>
            <a:r>
              <a:rPr lang="en-US" sz="16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plot.scatter</a:t>
            </a:r>
            <a:r>
              <a:rPr lang="en-US" sz="1600" b="1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(x='Year', y='</a:t>
            </a:r>
            <a:r>
              <a:rPr lang="en-US" sz="16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DeathRate</a:t>
            </a:r>
            <a:r>
              <a:rPr lang="en-US" sz="1600" b="1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endParaRPr lang="en-US" sz="1800" dirty="0"/>
          </a:p>
        </p:txBody>
      </p:sp>
      <p:pic>
        <p:nvPicPr>
          <p:cNvPr id="10" name="Content Placeholder 9" descr="Refer to page 95 in textbook">
            <a:extLst>
              <a:ext uri="{FF2B5EF4-FFF2-40B4-BE49-F238E27FC236}">
                <a16:creationId xmlns:a16="http://schemas.microsoft.com/office/drawing/2014/main" id="{A432A732-AD99-495A-B8C3-3641EA30A050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1255489" y="3200400"/>
            <a:ext cx="4023709" cy="260931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4B8BC-DF0F-4F7E-8B27-65EE56A9B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70FC3-D625-491A-86D1-F6099BAE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2706F-C8AD-41B4-970A-31A8661FE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475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6D2CD93-32DF-4B03-A1AF-C8AA8D508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mortality data in wide form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Year as the index (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mortality_wide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pic>
        <p:nvPicPr>
          <p:cNvPr id="8" name="Content Placeholder 7" descr="Refer to page 95 in textbook">
            <a:extLst>
              <a:ext uri="{FF2B5EF4-FFF2-40B4-BE49-F238E27FC236}">
                <a16:creationId xmlns:a16="http://schemas.microsoft.com/office/drawing/2014/main" id="{219DA96C-0407-4551-845D-3144486EBF4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313477"/>
            <a:ext cx="4048095" cy="1146147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EA8D94B-BEE2-4292-8D31-8E5D583CF2C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2667000"/>
            <a:ext cx="7391400" cy="457200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line plot derived from the wide data</a:t>
            </a:r>
            <a:endParaRPr lang="en-US" b="1" dirty="0">
              <a:solidFill>
                <a:srgbClr val="000099"/>
              </a:solidFill>
              <a:effectLst/>
              <a:latin typeface="Montserrat Medium" panose="000006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mortality_wide.plot</a:t>
            </a:r>
            <a:r>
              <a:rPr lang="en-US" sz="1400" b="1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607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endParaRPr lang="en-US" sz="2000" b="1" spc="-10" dirty="0">
              <a:solidFill>
                <a:srgbClr val="000099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0" name="Content Placeholder 9" descr="Refer to page 95 in textbook">
            <a:extLst>
              <a:ext uri="{FF2B5EF4-FFF2-40B4-BE49-F238E27FC236}">
                <a16:creationId xmlns:a16="http://schemas.microsoft.com/office/drawing/2014/main" id="{777BD398-6F8B-47F4-9242-990F2555EEF7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1219200" y="3505200"/>
            <a:ext cx="3676207" cy="247519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9FAA4-91A3-45F4-BD75-A2EFD53D5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FA478-8AB1-4D3A-82CA-369AA932B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722BD-CF05-467B-9CB1-24FCE778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325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F1A1B86-6064-4D93-A15A-FA1198E53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plot() method that plots the long data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no parameters 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5D237F6-D7C8-4419-BDA3-CAC68CA3D8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215158"/>
            <a:ext cx="7391400" cy="2213842"/>
          </a:xfrm>
        </p:spPr>
        <p:txBody>
          <a:bodyPr/>
          <a:lstStyle/>
          <a:p>
            <a:pPr marL="34607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mortality_data.plot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dirty="0"/>
          </a:p>
        </p:txBody>
      </p:sp>
      <p:pic>
        <p:nvPicPr>
          <p:cNvPr id="3" name="Content Placeholder 2" descr="Refer to page 97 in textbook">
            <a:extLst>
              <a:ext uri="{FF2B5EF4-FFF2-40B4-BE49-F238E27FC236}">
                <a16:creationId xmlns:a16="http://schemas.microsoft.com/office/drawing/2014/main" id="{E254F853-D3F2-42F5-A0F3-3B2B9E96996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676400"/>
            <a:ext cx="5166646" cy="3276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57A58-4C54-4FA8-B8B5-C8D1D18B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2EDA4-ACC5-4080-88FC-4DC68CD24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6BD16-2C5F-4650-AFE4-E32E865AC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154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6BA46AC-4C1D-4398-AFFE-D02661CBE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plot() method that plots the wide data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no parameters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33AA5F8-45C3-434B-8C5D-A2A4AC66826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215158"/>
            <a:ext cx="7391400" cy="2213842"/>
          </a:xfrm>
        </p:spPr>
        <p:txBody>
          <a:bodyPr/>
          <a:lstStyle/>
          <a:p>
            <a:pPr marL="34607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mortality_wide.plot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1600" dirty="0"/>
          </a:p>
        </p:txBody>
      </p:sp>
      <p:pic>
        <p:nvPicPr>
          <p:cNvPr id="3" name="Content Placeholder 2" descr="Refer to page 97 in textbook">
            <a:extLst>
              <a:ext uri="{FF2B5EF4-FFF2-40B4-BE49-F238E27FC236}">
                <a16:creationId xmlns:a16="http://schemas.microsoft.com/office/drawing/2014/main" id="{ED3469AA-F419-4D17-A51A-2A632FD6EE1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676400"/>
            <a:ext cx="5193778" cy="35052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68B3F-48E3-4A11-9861-1561063B8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DE58C-E756-4504-8417-FFA676874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2500D-12ED-47BF-9600-F42A2DBAE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298290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611E833D-05D0-4A5D-A09D-85733BEA6AAA}" vid="{7CAD4F6C-8ECE-45F7-A39E-93FAD23107B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194</TotalTime>
  <Words>1875</Words>
  <Application>Microsoft Office PowerPoint</Application>
  <PresentationFormat>On-screen Show (4:3)</PresentationFormat>
  <Paragraphs>262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Arial Narrow</vt:lpstr>
      <vt:lpstr>Consolas</vt:lpstr>
      <vt:lpstr>Montserrat Medium</vt:lpstr>
      <vt:lpstr>Symbol</vt:lpstr>
      <vt:lpstr>Times New Roman</vt:lpstr>
      <vt:lpstr>var(--jp-code-font-family)</vt:lpstr>
      <vt:lpstr>Master slides_with_titles_logo</vt:lpstr>
      <vt:lpstr>Chapter 3</vt:lpstr>
      <vt:lpstr>Objectives (part 1)</vt:lpstr>
      <vt:lpstr>Objectives (part 2)</vt:lpstr>
      <vt:lpstr>Objectives (part 3)</vt:lpstr>
      <vt:lpstr>Data visualization libraries for Python</vt:lpstr>
      <vt:lpstr>The mortality data in long form (mortality_data)</vt:lpstr>
      <vt:lpstr>The mortality data in wide form  with Year as the index (mortality_wide)</vt:lpstr>
      <vt:lpstr>A plot() method that plots the long data  with no parameters </vt:lpstr>
      <vt:lpstr>A plot() method that plots the wide data  with no parameters</vt:lpstr>
      <vt:lpstr>The three basic parameters  for the Pandas plot() method</vt:lpstr>
      <vt:lpstr>How to code the plot() method  without using the kind parameter</vt:lpstr>
      <vt:lpstr>How to create a line plot from the wide data  for just two of the columns</vt:lpstr>
      <vt:lpstr>How to create a line plot from wide data</vt:lpstr>
      <vt:lpstr>How to create an area plot from wide data</vt:lpstr>
      <vt:lpstr>How to create a scatter plot from long data</vt:lpstr>
      <vt:lpstr>Common problems with scatter plots  based on wide data</vt:lpstr>
      <vt:lpstr>How Seaborn improves on Pandas</vt:lpstr>
      <vt:lpstr>How to create a vertical bar plot  from the wide data</vt:lpstr>
      <vt:lpstr>How to create a horizontal bar plot  from the wide data</vt:lpstr>
      <vt:lpstr>How to create a histogram</vt:lpstr>
      <vt:lpstr>How to create a density plot</vt:lpstr>
      <vt:lpstr>How to create a box plot from the wide data</vt:lpstr>
      <vt:lpstr>How to create a pie plot from the long data</vt:lpstr>
      <vt:lpstr>Some of the parameters  for the Pandas plot() method</vt:lpstr>
      <vt:lpstr>A plot with a title and a grid</vt:lpstr>
      <vt:lpstr>A plot with x and y limits</vt:lpstr>
      <vt:lpstr>The Pandas parameters for working with subplots</vt:lpstr>
      <vt:lpstr>A plot with four subplots</vt:lpstr>
      <vt:lpstr>A plot with four subplots (continued)</vt:lpstr>
      <vt:lpstr>How to use chaining to create a bar plot  from long data</vt:lpstr>
      <vt:lpstr>How to use the groupby() method and chaining  to create a plot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Cabrera</dc:creator>
  <cp:lastModifiedBy>Bethany Cabrera</cp:lastModifiedBy>
  <cp:revision>28</cp:revision>
  <cp:lastPrinted>2016-01-14T23:03:16Z</cp:lastPrinted>
  <dcterms:created xsi:type="dcterms:W3CDTF">2021-06-22T17:52:44Z</dcterms:created>
  <dcterms:modified xsi:type="dcterms:W3CDTF">2021-07-19T18:42:37Z</dcterms:modified>
</cp:coreProperties>
</file>