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7"/>
  </p:notesMasterIdLst>
  <p:handoutMasterIdLst>
    <p:handoutMasterId r:id="rId68"/>
  </p:handoutMasterIdLst>
  <p:sldIdLst>
    <p:sldId id="256" r:id="rId2"/>
    <p:sldId id="257" r:id="rId3"/>
    <p:sldId id="319" r:id="rId4"/>
    <p:sldId id="32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52" autoAdjust="0"/>
  </p:normalViewPr>
  <p:slideViewPr>
    <p:cSldViewPr>
      <p:cViewPr varScale="1">
        <p:scale>
          <a:sx n="81" d="100"/>
          <a:sy n="81" d="100"/>
        </p:scale>
        <p:origin x="84" y="8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7/19/2021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number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C4,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able Placeholder 7">
            <a:extLst>
              <a:ext uri="{FF2B5EF4-FFF2-40B4-BE49-F238E27FC236}">
                <a16:creationId xmlns:a16="http://schemas.microsoft.com/office/drawing/2014/main" id="{1BAA420C-3471-4D6A-BE62-30BE07634CDD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1066800" y="12954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</p:spTree>
    <p:extLst>
      <p:ext uri="{BB962C8B-B14F-4D97-AF65-F5344CB8AC3E}">
        <p14:creationId xmlns:p14="http://schemas.microsoft.com/office/powerpoint/2010/main" val="421363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149673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able Placeholder 7">
            <a:extLst>
              <a:ext uri="{FF2B5EF4-FFF2-40B4-BE49-F238E27FC236}">
                <a16:creationId xmlns:a16="http://schemas.microsoft.com/office/drawing/2014/main" id="{1BAA420C-3471-4D6A-BE62-30BE07634CDD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914400" y="3597780"/>
            <a:ext cx="7315200" cy="15076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43F8196-C45E-4101-8642-53DC9DFF59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743200"/>
            <a:ext cx="7391400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084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5" r:id="rId3"/>
    <p:sldLayoutId id="2147483679" r:id="rId4"/>
    <p:sldLayoutId id="2147483686" r:id="rId5"/>
    <p:sldLayoutId id="2147483688" r:id="rId6"/>
    <p:sldLayoutId id="2147483689" r:id="rId7"/>
    <p:sldLayoutId id="2147483680" r:id="rId8"/>
    <p:sldLayoutId id="2147483683" r:id="rId9"/>
    <p:sldLayoutId id="2147483681" r:id="rId10"/>
    <p:sldLayoutId id="2147483674" r:id="rId11"/>
    <p:sldLayoutId id="2147483687" r:id="rId12"/>
    <p:sldLayoutId id="2147483676" r:id="rId13"/>
    <p:sldLayoutId id="2147483675" r:id="rId14"/>
    <p:sldLayoutId id="2147483684" r:id="rId15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066800" y="2209800"/>
            <a:ext cx="7086600" cy="2971800"/>
          </a:xfrm>
        </p:spPr>
        <p:txBody>
          <a:bodyPr/>
          <a:lstStyle/>
          <a:p>
            <a:pPr marL="0" marR="0" algn="ctr"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Seaborn essentials</a:t>
            </a:r>
            <a:b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data visualization</a:t>
            </a:r>
            <a:endParaRPr lang="en-US" sz="4800" b="1" dirty="0">
              <a:solidFill>
                <a:srgbClr val="000000"/>
              </a:solidFill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C50B9-DF0E-4649-98E3-BC0A95CC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FBD0-D4AD-4D05-B931-BEB9FB4C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differences between the general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specific 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389A2-02D0-412E-947D-E0B5F1E58E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general methods require the kind parameter; the specific methods don’t.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 can’t use the specific methods to create plots that contain more than one subplot.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general methods return a Grid object that contains an Axes object for each subplot. The specific methods return an Axes object.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41AF0-A09A-4451-8FC8-F2530CDF7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E92D0-8257-4B6C-BB06-EAD735228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E8104-D762-4CC4-B6A9-41EF38EDE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67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AF7F354-09D8-4C3D-97F4-CC4F0E35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11430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basic Seaborn parameters</a:t>
            </a:r>
            <a:endParaRPr lang="en-US" dirty="0"/>
          </a:p>
        </p:txBody>
      </p:sp>
      <p:graphicFrame>
        <p:nvGraphicFramePr>
          <p:cNvPr id="9" name="Table Placeholder 8">
            <a:extLst>
              <a:ext uri="{FF2B5EF4-FFF2-40B4-BE49-F238E27FC236}">
                <a16:creationId xmlns:a16="http://schemas.microsoft.com/office/drawing/2014/main" id="{F12CA9F2-9789-4BF7-8E0F-11DA446AF575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031025275"/>
              </p:ext>
            </p:extLst>
          </p:nvPr>
        </p:nvGraphicFramePr>
        <p:xfrm>
          <a:off x="994410" y="1127760"/>
          <a:ext cx="7155180" cy="2682240"/>
        </p:xfrm>
        <a:graphic>
          <a:graphicData uri="http://schemas.openxmlformats.org/drawingml/2006/table">
            <a:tbl>
              <a:tblPr firstRow="1"/>
              <a:tblGrid>
                <a:gridCol w="1783080">
                  <a:extLst>
                    <a:ext uri="{9D8B030D-6E8A-4147-A177-3AD203B41FA5}">
                      <a16:colId xmlns:a16="http://schemas.microsoft.com/office/drawing/2014/main" val="2090767507"/>
                    </a:ext>
                  </a:extLst>
                </a:gridCol>
                <a:gridCol w="5372100">
                  <a:extLst>
                    <a:ext uri="{9D8B030D-6E8A-4147-A177-3AD203B41FA5}">
                      <a16:colId xmlns:a16="http://schemas.microsoft.com/office/drawing/2014/main" val="42033950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2000" b="1" dirty="0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240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data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DataFrame that provides the data.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987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kind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type of plot.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175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x, 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columns for the x- and y-axis.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315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hue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column that determines the categories to plot using a different color for each category.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29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palette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color palette for the plot. The default is None.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44044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07D24-78DE-4029-A5BF-121EA65C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C4883-6252-414A-A4D4-9E6A8717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967FB-1A65-4EA0-8626-FBF9240C8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215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8A2B6-93DA-4850-A23C-DCD24935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basic Seaborn parameters (continued)</a:t>
            </a:r>
            <a:endParaRPr lang="en-US" dirty="0"/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C820BC37-502D-48BF-92C3-2ECFFA96C7A5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391421061"/>
              </p:ext>
            </p:extLst>
          </p:nvPr>
        </p:nvGraphicFramePr>
        <p:xfrm>
          <a:off x="990600" y="1143000"/>
          <a:ext cx="6755130" cy="2804160"/>
        </p:xfrm>
        <a:graphic>
          <a:graphicData uri="http://schemas.openxmlformats.org/drawingml/2006/table">
            <a:tbl>
              <a:tblPr firstRow="1"/>
              <a:tblGrid>
                <a:gridCol w="1783080">
                  <a:extLst>
                    <a:ext uri="{9D8B030D-6E8A-4147-A177-3AD203B41FA5}">
                      <a16:colId xmlns:a16="http://schemas.microsoft.com/office/drawing/2014/main" val="361530239"/>
                    </a:ext>
                  </a:extLst>
                </a:gridCol>
                <a:gridCol w="4972050">
                  <a:extLst>
                    <a:ext uri="{9D8B030D-6E8A-4147-A177-3AD203B41FA5}">
                      <a16:colId xmlns:a16="http://schemas.microsoft.com/office/drawing/2014/main" val="1956275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22860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2000" b="1" dirty="0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2860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962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22860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height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2860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height of the plot in inches with a default of 5. Only for general plots.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139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22860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aspect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2860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ratio of the width to the height so: width = aspect * height. Only for general plots.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797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22860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legend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9525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Four options that determine how the legend will be drawn: auto (the default), brief, full, and False. Only for general plots.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273699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8DE67-C500-4F29-A4AC-8CC558C2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D9DA7-EA70-4EAB-AF67-98B32575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35CA0-9A9F-4E3F-BC5F-87F7FED6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260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73317E8-D531-40E7-A7C0-EADE3328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line plot that uses most of the parameters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9F75C8-A01F-46F8-A375-1A893C7BDD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seaborn as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sns.relplot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kind='line',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x='Year', y='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hue='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palette='bright', height=4, aspect=1.5) 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125 in textbook ">
            <a:extLst>
              <a:ext uri="{FF2B5EF4-FFF2-40B4-BE49-F238E27FC236}">
                <a16:creationId xmlns:a16="http://schemas.microsoft.com/office/drawing/2014/main" id="{5E2AAC94-9BE4-468E-AF4E-08EF758DA50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628" y="2209800"/>
            <a:ext cx="6156000" cy="33528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A11DE-FC22-4A7D-8A9A-24103804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325E6-CD82-44E7-89C7-20A59952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908BF-B20F-4390-A961-6FC37B41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945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E0FB60-008F-400A-B31A-89C30959F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Seaborn parameters for subplots</a:t>
            </a:r>
            <a:endParaRPr lang="en-US" dirty="0"/>
          </a:p>
        </p:txBody>
      </p:sp>
      <p:graphicFrame>
        <p:nvGraphicFramePr>
          <p:cNvPr id="10" name="Table Placeholder 9">
            <a:extLst>
              <a:ext uri="{FF2B5EF4-FFF2-40B4-BE49-F238E27FC236}">
                <a16:creationId xmlns:a16="http://schemas.microsoft.com/office/drawing/2014/main" id="{02164666-D640-463F-9BA1-3F31E98773A4}"/>
              </a:ext>
            </a:extLst>
          </p:cNvPr>
          <p:cNvGraphicFramePr>
            <a:graphicFrameLocks noGrp="1"/>
          </p:cNvGraphicFramePr>
          <p:nvPr>
            <p:ph type="tbl" sz="quarter" idx="16"/>
            <p:extLst>
              <p:ext uri="{D42A27DB-BD31-4B8C-83A1-F6EECF244321}">
                <p14:modId xmlns:p14="http://schemas.microsoft.com/office/powerpoint/2010/main" val="3924241222"/>
              </p:ext>
            </p:extLst>
          </p:nvPr>
        </p:nvGraphicFramePr>
        <p:xfrm>
          <a:off x="1219200" y="1097280"/>
          <a:ext cx="6117771" cy="1188720"/>
        </p:xfrm>
        <a:graphic>
          <a:graphicData uri="http://schemas.openxmlformats.org/drawingml/2006/table">
            <a:tbl>
              <a:tblPr firstRow="1"/>
              <a:tblGrid>
                <a:gridCol w="1698171">
                  <a:extLst>
                    <a:ext uri="{9D8B030D-6E8A-4147-A177-3AD203B41FA5}">
                      <a16:colId xmlns:a16="http://schemas.microsoft.com/office/drawing/2014/main" val="29049122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9259111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b="1" dirty="0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458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col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column that determines the subplots.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259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col_wrap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number of subplots in each row.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756462"/>
                  </a:ext>
                </a:extLst>
              </a:tr>
            </a:tbl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AF503A-2192-44EE-BAA2-6A3FCD0454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516461"/>
            <a:ext cx="7391400" cy="2209799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plot with four subplots</a:t>
            </a:r>
            <a:endParaRPr lang="en-US" sz="2400" b="1" dirty="0">
              <a:solidFill>
                <a:srgbClr val="000099"/>
              </a:solidFill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sns.relplot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kind='line',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x='Year', y='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hue='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height=4, aspect=1.25, col='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col_wrap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=2, legend=False)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7B88D-142F-4A6E-94CC-EBC74504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EAAFE-844F-4957-A408-7780B6CE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37598-A991-4BDC-801B-1F6B5B737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357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F824FC0-6382-406D-9F91-C9AB0EFB8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plot with four subplots</a:t>
            </a:r>
            <a:endParaRPr lang="en-US" dirty="0"/>
          </a:p>
        </p:txBody>
      </p:sp>
      <p:pic>
        <p:nvPicPr>
          <p:cNvPr id="9" name="Content Placeholder 8" descr="Refer to page 127 in textbook ">
            <a:extLst>
              <a:ext uri="{FF2B5EF4-FFF2-40B4-BE49-F238E27FC236}">
                <a16:creationId xmlns:a16="http://schemas.microsoft.com/office/drawing/2014/main" id="{AF23952A-A4B0-42A6-9739-D08CE17383D1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43000"/>
            <a:ext cx="6028266" cy="4800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E710F-02B8-4133-9803-999F14846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E0EFB-F60A-42FF-8A4A-59F7A43A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6226E-19D6-4E95-A75B-B5B976C5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536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C8D23E7-4E14-4AB7-85CB-4824B4BEC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title and label parameters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set() method of an Axes object</a:t>
            </a:r>
            <a:endParaRPr lang="en-US" dirty="0"/>
          </a:p>
        </p:txBody>
      </p:sp>
      <p:graphicFrame>
        <p:nvGraphicFramePr>
          <p:cNvPr id="9" name="Table Placeholder 8">
            <a:extLst>
              <a:ext uri="{FF2B5EF4-FFF2-40B4-BE49-F238E27FC236}">
                <a16:creationId xmlns:a16="http://schemas.microsoft.com/office/drawing/2014/main" id="{5F288483-EE28-4A98-AC40-CA252C9882AB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641456371"/>
              </p:ext>
            </p:extLst>
          </p:nvPr>
        </p:nvGraphicFramePr>
        <p:xfrm>
          <a:off x="892629" y="1295400"/>
          <a:ext cx="5628005" cy="1188720"/>
        </p:xfrm>
        <a:graphic>
          <a:graphicData uri="http://schemas.openxmlformats.org/drawingml/2006/table">
            <a:tbl>
              <a:tblPr firstRow="1"/>
              <a:tblGrid>
                <a:gridCol w="2125980">
                  <a:extLst>
                    <a:ext uri="{9D8B030D-6E8A-4147-A177-3AD203B41FA5}">
                      <a16:colId xmlns:a16="http://schemas.microsoft.com/office/drawing/2014/main" val="2979832452"/>
                    </a:ext>
                  </a:extLst>
                </a:gridCol>
                <a:gridCol w="3502025">
                  <a:extLst>
                    <a:ext uri="{9D8B030D-6E8A-4147-A177-3AD203B41FA5}">
                      <a16:colId xmlns:a16="http://schemas.microsoft.com/office/drawing/2014/main" val="3890667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821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title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title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007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xlabel, ylabel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labels for the x- and y-axis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999168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1C743-5DA7-44FC-AAAF-2E68B30D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9CFE8-7706-4EFF-8FBF-FB40D7FF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26A38-323C-438B-AA37-6F2608A9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72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23F5704-C2C8-4D06-81F2-6B82FA8AC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set()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enhance a specific plot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24546A-973F-4C0D-A88F-A540457227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 =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sns.lineplot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x='Year', y='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hue='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ax.set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(title='Deaths by Age Group',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='Deaths per 100,000')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129 in textbook ">
            <a:extLst>
              <a:ext uri="{FF2B5EF4-FFF2-40B4-BE49-F238E27FC236}">
                <a16:creationId xmlns:a16="http://schemas.microsoft.com/office/drawing/2014/main" id="{2FDB687D-BC93-478E-AB13-DF46AA85861F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42" y="2362201"/>
            <a:ext cx="4757058" cy="325619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EB6A0-8FC5-4679-9D49-AB8010174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86B58-E644-4FB4-8944-4003D751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22240-7EEC-4ED8-9E0A-890BEB94E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346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6736ABB-E852-4DCE-BA66-0EB63CFD5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set()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enhance a general plot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211A109-F15B-4296-A3AF-E6739440E3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sns.relplot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kind='line',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x='Year', y='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hue='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aspect=1.5)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ax in </a:t>
            </a:r>
            <a:r>
              <a:rPr lang="en-US" sz="16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g.axes.flat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ax.set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(title='Deaths by Age Group',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='Deaths per 100,000')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129 in textbook ">
            <a:extLst>
              <a:ext uri="{FF2B5EF4-FFF2-40B4-BE49-F238E27FC236}">
                <a16:creationId xmlns:a16="http://schemas.microsoft.com/office/drawing/2014/main" id="{4D801611-A74C-4C85-9618-ACE1B674B22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628" y="2667000"/>
            <a:ext cx="5467428" cy="32004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6806C-6988-4BA6-87D9-3587C25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80FD2-490C-4C47-A65C-1FAB0E21E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1DEA9-688A-483E-934E-2C9F0F7F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109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D517273-F634-4A40-83CF-BC8ED2FF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ticks and limit parameters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set() method of an Axes object</a:t>
            </a:r>
            <a:endParaRPr lang="en-US" dirty="0"/>
          </a:p>
        </p:txBody>
      </p:sp>
      <p:graphicFrame>
        <p:nvGraphicFramePr>
          <p:cNvPr id="15" name="Table Placeholder 14">
            <a:extLst>
              <a:ext uri="{FF2B5EF4-FFF2-40B4-BE49-F238E27FC236}">
                <a16:creationId xmlns:a16="http://schemas.microsoft.com/office/drawing/2014/main" id="{05EE87AA-4F60-42C3-9B8B-6BA0A3A80B95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4199099811"/>
              </p:ext>
            </p:extLst>
          </p:nvPr>
        </p:nvGraphicFramePr>
        <p:xfrm>
          <a:off x="910905" y="1286589"/>
          <a:ext cx="5878286" cy="1798320"/>
        </p:xfrm>
        <a:graphic>
          <a:graphicData uri="http://schemas.openxmlformats.org/drawingml/2006/table">
            <a:tbl>
              <a:tblPr firstRow="1"/>
              <a:tblGrid>
                <a:gridCol w="2068286">
                  <a:extLst>
                    <a:ext uri="{9D8B030D-6E8A-4147-A177-3AD203B41FA5}">
                      <a16:colId xmlns:a16="http://schemas.microsoft.com/office/drawing/2014/main" val="315053456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4085409964"/>
                    </a:ext>
                  </a:extLst>
                </a:gridCol>
              </a:tblGrid>
              <a:tr h="32985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2000" b="1" dirty="0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183871"/>
                  </a:ext>
                </a:extLst>
              </a:tr>
              <a:tr h="58358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xticks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yticks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locations and values for the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xticks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and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yticks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55592"/>
                  </a:ext>
                </a:extLst>
              </a:tr>
              <a:tr h="58358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9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xlim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ylim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9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Tuples that set the upper and lower limits of the x- and y-axis.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238448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8BB2F1C-4722-4A94-8B2C-E4CF86F704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3256493"/>
            <a:ext cx="7391400" cy="4572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tick_params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of an Axes object</a:t>
            </a:r>
            <a:endParaRPr lang="en-US" sz="2400" b="1" dirty="0">
              <a:solidFill>
                <a:srgbClr val="000099"/>
              </a:solidFill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graphicFrame>
        <p:nvGraphicFramePr>
          <p:cNvPr id="12" name="Table Placeholder 11">
            <a:extLst>
              <a:ext uri="{FF2B5EF4-FFF2-40B4-BE49-F238E27FC236}">
                <a16:creationId xmlns:a16="http://schemas.microsoft.com/office/drawing/2014/main" id="{011C6382-116B-43EE-AF2B-E8843DBDC0D0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687544363"/>
              </p:ext>
            </p:extLst>
          </p:nvPr>
        </p:nvGraphicFramePr>
        <p:xfrm>
          <a:off x="910905" y="3803622"/>
          <a:ext cx="5867400" cy="1097280"/>
        </p:xfrm>
        <a:graphic>
          <a:graphicData uri="http://schemas.openxmlformats.org/drawingml/2006/table">
            <a:tbl>
              <a:tblPr firstRow="1"/>
              <a:tblGrid>
                <a:gridCol w="2057400">
                  <a:extLst>
                    <a:ext uri="{9D8B030D-6E8A-4147-A177-3AD203B41FA5}">
                      <a16:colId xmlns:a16="http://schemas.microsoft.com/office/drawing/2014/main" val="1814920748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3011468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2000" b="1" dirty="0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b="1" dirty="0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442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9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tick_params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9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Sets tick parameters like the label rotation for the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xticks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or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yticks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284051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581E3-D054-4042-8E61-B84733E6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8AE5B-E8E8-438A-8074-FE7D3DCF1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F760D-0DDE-4DED-8B62-03261704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63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9C6A1-99E7-40CB-BEA1-3561E5CA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9263A-121B-4AC4-AE11-E874A417CE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  <a:endParaRPr lang="en-US" sz="2000" b="1" dirty="0"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Seaborn methods to create these types of plots: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  <a:tab pos="41148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 plot</a:t>
            </a:r>
            <a:b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scatter plot</a:t>
            </a:r>
            <a:b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bar plot</a:t>
            </a:r>
            <a:b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box plot</a:t>
            </a:r>
            <a:b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histogram</a:t>
            </a:r>
            <a:b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KDE plot</a:t>
            </a:r>
            <a:b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ECDF plot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4488" marR="228600" lvl="0" indent="-344488">
              <a:spcBef>
                <a:spcPts val="0"/>
              </a:spcBef>
              <a:spcAft>
                <a:spcPts val="600"/>
              </a:spcAft>
              <a:buFont typeface="+mj-lt"/>
              <a:buAutoNum type="arabicPeriod" startAt="2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Seaborn parameters to create a plot with subplots.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6045D-449F-4D6E-9311-9400C143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8073D-0908-4F77-80A4-AF0803EE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8FE15-4ED5-4A3D-B15F-48BB4D2C5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132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3088-DC31-4FD3-8941-947E7AC39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set() and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tick_params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enhance a general plot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6EBF8-0C3D-4916-BB6F-68EFDB8625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sns.relplot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kind='line',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x='Year', y='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hue='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aspect=1.25)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ax in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g.axes.flat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ax.set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(title='Deaths by Age Group (1910-1930)',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='Deaths per 100,000',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xticks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=[x for x in range(1910, 1931, 2)],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xlim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=(1910,1930),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ylim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=(0,1750)),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ax.tick_params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('x',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labelrotation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=30)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1839F-F754-431B-90EE-9FFADDCC0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09FF1-7451-4EAD-849F-71855663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C5C27-062A-4BF7-8E7D-BE915A02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313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DEF904-44D5-4944-8278-A4B62E3AF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plot that uses set() and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tick_params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dirty="0"/>
          </a:p>
        </p:txBody>
      </p:sp>
      <p:pic>
        <p:nvPicPr>
          <p:cNvPr id="9" name="Content Placeholder 8" descr="Refer to page 131 in textbook ">
            <a:extLst>
              <a:ext uri="{FF2B5EF4-FFF2-40B4-BE49-F238E27FC236}">
                <a16:creationId xmlns:a16="http://schemas.microsoft.com/office/drawing/2014/main" id="{519BAF13-BFCE-4FEC-8DB1-28262D46974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219200"/>
            <a:ext cx="5583809" cy="3960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26512-D812-4D11-B3CF-1E5725DDF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06D59-F249-4FAB-A681-2E643B377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D6FD3-C0FA-41A2-8BFE-35DCA520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93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AFDEE-435D-41F6-B94E-5BD697A61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enhance a specific plot in the same way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3E133-2C11-4041-830F-DB44B42C4F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sns.lineplot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x='Year', y='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hue='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ax.set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(title='Deaths by Age Group (1910-1930)',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='Deaths per 100,000',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xticks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=[x for x in range(1910, 1931, 2)],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xlim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=(1910,1930),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ylim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=(0,1750))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ax.tick_params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('x',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labelrotation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=30)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893B0-430D-4FEF-ADC6-2A65DD17B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E16A5-4816-4EEA-9C89-74EA14B7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3CB43-6DF9-40C2-9329-9F1CFB5B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05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683B22-46D5-4325-80E6-D9C6378C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Seaborn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set_style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EEE38C-9259-4EEA-9A28-2818CD31C6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5692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set_style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(style)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the background style</a:t>
            </a:r>
            <a:endParaRPr lang="en-US" sz="2400" b="1" dirty="0">
              <a:solidFill>
                <a:srgbClr val="000099"/>
              </a:solidFill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sns.set_style</a:t>
            </a:r>
            <a:r>
              <a:rPr lang="en-US" sz="14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4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whitegrid</a:t>
            </a:r>
            <a:r>
              <a:rPr lang="en-US" sz="14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  <a:endParaRPr lang="en-US" sz="14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sns.relplot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mortality_data.query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('Year &gt;= 1910 and Year &lt;= 1930'),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kind='line', x='Year', y='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hue='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aspect=1.25)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050" dirty="0"/>
          </a:p>
        </p:txBody>
      </p:sp>
      <p:pic>
        <p:nvPicPr>
          <p:cNvPr id="10" name="Content Placeholder 9" descr="Refer to page 133 in textbook ">
            <a:extLst>
              <a:ext uri="{FF2B5EF4-FFF2-40B4-BE49-F238E27FC236}">
                <a16:creationId xmlns:a16="http://schemas.microsoft.com/office/drawing/2014/main" id="{84F23A40-6484-4164-8FBC-BFD14A205C7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42" y="2667000"/>
            <a:ext cx="4928000" cy="3276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8D219-8CAF-4312-9863-D2D531D83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C3606-EF11-4EC8-B19E-8CF08EDC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B532B-DB53-491F-AABA-B4E6282B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598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5DB10AB-8982-43DC-BDA4-A97FB37F9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same plot but with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darkgrid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style</a:t>
            </a:r>
            <a:endParaRPr lang="en-US" dirty="0"/>
          </a:p>
        </p:txBody>
      </p:sp>
      <p:pic>
        <p:nvPicPr>
          <p:cNvPr id="9" name="Content Placeholder 8" descr="Refer to page 133 in textbook ">
            <a:extLst>
              <a:ext uri="{FF2B5EF4-FFF2-40B4-BE49-F238E27FC236}">
                <a16:creationId xmlns:a16="http://schemas.microsoft.com/office/drawing/2014/main" id="{F9F46A44-5BD6-457F-BC5C-602FA5D0007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19200"/>
            <a:ext cx="5960532" cy="39624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0E49B-2063-45CD-A3CD-E5EF69C57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0B6EA-C84A-4ED4-BAA2-FFA269C1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0E65F-0A16-440E-B198-4D19BB6B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531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2748-EF38-4451-86DB-61660622E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restore the default background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BF6F2-4BBC-4EF6-BC24-21A913BE04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sns.set_style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('ticks')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E9DCF-E731-4872-B450-3106355B3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0EC2D-017F-48BA-8E16-0CA0B8B5C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2A911-AA04-425F-9AEE-DD9946AF5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686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DA215B-8EA5-4B04-839F-15DE2B69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suptitle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Figure object</a:t>
            </a:r>
            <a:endParaRPr lang="en-US" dirty="0"/>
          </a:p>
        </p:txBody>
      </p:sp>
      <p:graphicFrame>
        <p:nvGraphicFramePr>
          <p:cNvPr id="9" name="Table Placeholder 8">
            <a:extLst>
              <a:ext uri="{FF2B5EF4-FFF2-40B4-BE49-F238E27FC236}">
                <a16:creationId xmlns:a16="http://schemas.microsoft.com/office/drawing/2014/main" id="{8CC245BF-8579-48C9-B5BA-6F268217685A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49522186"/>
              </p:ext>
            </p:extLst>
          </p:nvPr>
        </p:nvGraphicFramePr>
        <p:xfrm>
          <a:off x="838200" y="1295400"/>
          <a:ext cx="6019800" cy="1798320"/>
        </p:xfrm>
        <a:graphic>
          <a:graphicData uri="http://schemas.openxmlformats.org/drawingml/2006/table">
            <a:tbl>
              <a:tblPr firstRow="1"/>
              <a:tblGrid>
                <a:gridCol w="1752600">
                  <a:extLst>
                    <a:ext uri="{9D8B030D-6E8A-4147-A177-3AD203B41FA5}">
                      <a16:colId xmlns:a16="http://schemas.microsoft.com/office/drawing/2014/main" val="288687283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40131436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2000" b="1" dirty="0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569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Sets the text for the title.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392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9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9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Sets the y location of the title in figure coordinates where 1 is the top of the figure and 0 is the bottom of the figure.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70721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D5482-0729-4200-879D-D2DD60778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9D0C7-6164-4ED4-9D06-6206F935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066B6-A0AA-4404-9721-458B1E07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563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87C61-5F7D-405C-889E-FE1BBEEF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set() and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suptitle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subplots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784D5-0E33-4E96-8042-B85D785E86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sns.relplot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data=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mortality_data.query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('Year &gt;= 1910 and Year &lt;= 1930'),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kind='line', x='Year', y='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hue='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legend=False,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col='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col_wrap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=2, height=4)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g.fig.suptitle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('Deaths by Age Group (1910-1930)', y=1.025)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ax in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g.axes.flat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ax.set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='Deaths per 100,000',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xticks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=[x for x in range(1910,1931,2)],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ylim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=(0,1750))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85353-91AE-42CA-9B38-0EEA0B575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5D979-2D18-419D-91AD-989DB1481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7C649-A087-4DEC-A506-2D43538A1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464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585ECE-46AC-4BD1-BF25-3B84ED58A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Subplots created using set() and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suptitle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dirty="0"/>
          </a:p>
        </p:txBody>
      </p:sp>
      <p:pic>
        <p:nvPicPr>
          <p:cNvPr id="9" name="Content Placeholder 8" descr="Refer to page 135 in textbook ">
            <a:extLst>
              <a:ext uri="{FF2B5EF4-FFF2-40B4-BE49-F238E27FC236}">
                <a16:creationId xmlns:a16="http://schemas.microsoft.com/office/drawing/2014/main" id="{F8B7E300-C3EE-4C42-AE08-08114BFFCA6A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04900"/>
            <a:ext cx="4714572" cy="49149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3D30F-1C63-4135-9951-B97850DEE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57B8D-DF58-48B5-9B6A-B3B14884C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B89F2-E257-4753-837E-031F78613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99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F587B66-D629-46D5-BE99-910C7278F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few of the supported file formats</a:t>
            </a:r>
            <a:endParaRPr lang="en-US" dirty="0"/>
          </a:p>
        </p:txBody>
      </p:sp>
      <p:graphicFrame>
        <p:nvGraphicFramePr>
          <p:cNvPr id="9" name="Table Placeholder 8">
            <a:extLst>
              <a:ext uri="{FF2B5EF4-FFF2-40B4-BE49-F238E27FC236}">
                <a16:creationId xmlns:a16="http://schemas.microsoft.com/office/drawing/2014/main" id="{CABA2AB0-DE2A-4D96-A509-C65D380BC919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083622557"/>
              </p:ext>
            </p:extLst>
          </p:nvPr>
        </p:nvGraphicFramePr>
        <p:xfrm>
          <a:off x="838200" y="1066800"/>
          <a:ext cx="5909310" cy="1584960"/>
        </p:xfrm>
        <a:graphic>
          <a:graphicData uri="http://schemas.openxmlformats.org/drawingml/2006/table">
            <a:tbl>
              <a:tblPr firstRow="1"/>
              <a:tblGrid>
                <a:gridCol w="2183130">
                  <a:extLst>
                    <a:ext uri="{9D8B030D-6E8A-4147-A177-3AD203B41FA5}">
                      <a16:colId xmlns:a16="http://schemas.microsoft.com/office/drawing/2014/main" val="1855894310"/>
                    </a:ext>
                  </a:extLst>
                </a:gridCol>
                <a:gridCol w="3726180">
                  <a:extLst>
                    <a:ext uri="{9D8B030D-6E8A-4147-A177-3AD203B41FA5}">
                      <a16:colId xmlns:a16="http://schemas.microsoft.com/office/drawing/2014/main" val="1606509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File extension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File format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342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.png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PNG (Portable Network Graphics)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079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.svg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SVG (Scalable Vector Graphics)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741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9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.pdf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9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PDF (Portable Document Format)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31471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8534E-C171-496A-BCD7-D6D3F4F3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0B5B-F193-49CB-8581-F9115B0DC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AD7A7-8BAE-4008-BE7C-D6C51161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07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4C91-5075-4FF9-81C5-8F0E626F3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C69CA-2270-47D5-844E-C5B2F8C564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4488" marR="228600" lvl="0" indent="-344488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methods of the Axes object to enhance a plot in these ways: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  <a:tab pos="41148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 a title and the labels for the x- and y-axis</a:t>
            </a:r>
            <a:b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 the ticks for a plot</a:t>
            </a:r>
            <a:b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 the x and y limits</a:t>
            </a:r>
            <a:b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 grid lines</a:t>
            </a:r>
            <a:b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annotate a plot</a:t>
            </a:r>
            <a:b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 the color palette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4488" marR="228600" lvl="0" indent="-344488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methods of a Grid object to add a super title to a plot that has subplots.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4488" marR="228600" lvl="0" indent="-344488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methods of the Grid or Axes object to save a plot to a file.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B0180-A692-4C8B-A401-F9FF28E8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E1C61-A784-4A55-9264-C1CBDA9C5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87A84-0B02-41F3-9910-CF1C8232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789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5B100-0F9E-429E-853D-4CB9E0A65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savefig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of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FacetGrid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a Figure object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9C45C-483E-451B-A8F7-E6305E0FE2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savefig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(filename)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get_figure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of the Axes object</a:t>
            </a:r>
            <a:endParaRPr lang="en-US" sz="2400" b="1" dirty="0">
              <a:solidFill>
                <a:srgbClr val="000099"/>
              </a:solidFill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get_figure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subplots_adjust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of the Figure object</a:t>
            </a:r>
            <a:endParaRPr lang="en-US" sz="2400" b="1" dirty="0">
              <a:solidFill>
                <a:srgbClr val="000099"/>
              </a:solidFill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subplots_adjust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C07F1-507C-460F-B342-38F4BB09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D92DB-0165-4E1D-9ED5-3C11E50D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B629B-9922-4FC4-8326-7E0ECFEC3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01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70340-3D92-4B07-9C41-9C478C346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save a general plot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DF34E-7D29-43EB-8325-226A45D8FE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sns.relplot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kind='line',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x='Year', y='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hue='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adjust the bottom to fix the y labels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g.fig.subplots_adjust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(bottom=0.35)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g.savefig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('lineChart.png')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g.savefig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lineChart.svg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g.savefig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('figures/lineChart.pdf')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BC44E-3CE9-44F7-934C-F2D93626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36C36-17BE-47B2-980F-89735AD5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0A349-8AF0-43D9-A37D-4BFFAAA4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4978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31F4-5960-4B93-99F0-793AD4C5D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save a specific plot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BA8E1-8DB7-43B3-A27C-8F6764E34E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sns.lineplot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x='Year', y='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hue='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ax.get_figure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savefig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('lineChart.png')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ax.get_figure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savefig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lineChart.svg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ax.get_figure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savefig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('figures/lineChart.pdf')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6FF58-757A-45DF-BB5D-472D2511E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46664-5F57-4F38-A754-25373AC1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4ECCE-B078-4462-9A74-EA084877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8884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22CDB0-2123-4DA0-A0BF-20BB086A0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ci parameter for line plots</a:t>
            </a:r>
            <a:endParaRPr lang="en-US" dirty="0"/>
          </a:p>
        </p:txBody>
      </p:sp>
      <p:graphicFrame>
        <p:nvGraphicFramePr>
          <p:cNvPr id="9" name="Table Placeholder 8">
            <a:extLst>
              <a:ext uri="{FF2B5EF4-FFF2-40B4-BE49-F238E27FC236}">
                <a16:creationId xmlns:a16="http://schemas.microsoft.com/office/drawing/2014/main" id="{EFC3FCCF-6357-498D-9012-1247688327B6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482616230"/>
              </p:ext>
            </p:extLst>
          </p:nvPr>
        </p:nvGraphicFramePr>
        <p:xfrm>
          <a:off x="914400" y="1066800"/>
          <a:ext cx="7155180" cy="1402080"/>
        </p:xfrm>
        <a:graphic>
          <a:graphicData uri="http://schemas.openxmlformats.org/drawingml/2006/table">
            <a:tbl>
              <a:tblPr firstRow="1"/>
              <a:tblGrid>
                <a:gridCol w="1725930">
                  <a:extLst>
                    <a:ext uri="{9D8B030D-6E8A-4147-A177-3AD203B41FA5}">
                      <a16:colId xmlns:a16="http://schemas.microsoft.com/office/drawing/2014/main" val="3660294695"/>
                    </a:ext>
                  </a:extLst>
                </a:gridCol>
                <a:gridCol w="5429250">
                  <a:extLst>
                    <a:ext uri="{9D8B030D-6E8A-4147-A177-3AD203B41FA5}">
                      <a16:colId xmlns:a16="http://schemas.microsoft.com/office/drawing/2014/main" val="19574677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089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ci</a:t>
                      </a: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size of the confidence interval from 0 to 100. The default is 95. If None, the interval isn’t shown. If ‘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’, the interval is the standard deviation.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48258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1BF1A-E958-4DBC-845E-A79E3D7E7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31D74-10C8-488A-A6BA-6149B9256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2C992-B274-4F69-A4D6-D6110876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9000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D335D17-187B-4379-9FD2-177AC6D6B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line plot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01406AB-7B19-47F7-92F6-FBF403B225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sns.relplot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kind='line', x='Year',</a:t>
            </a:r>
          </a:p>
          <a:p>
            <a:pPr marL="34290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y='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hue='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139 in textbook ">
            <a:extLst>
              <a:ext uri="{FF2B5EF4-FFF2-40B4-BE49-F238E27FC236}">
                <a16:creationId xmlns:a16="http://schemas.microsoft.com/office/drawing/2014/main" id="{6BEF2A51-1917-4465-8B56-015B53309A0F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408" y="1676400"/>
            <a:ext cx="5063192" cy="407828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A8640-3027-4588-9BC5-8ECF38C20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3ABF6-0421-4C5E-9294-57533762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45A1A-03FF-4F1D-8720-76B05B10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8653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92BCF2D-3FED-47B8-BA15-C37259D8F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line plot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confidence interval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1A4C87B-3EF4-40DC-BA6B-BDFB5214B3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sns.relplot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kind='line',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x='Year', y='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139 in textbook ">
            <a:extLst>
              <a:ext uri="{FF2B5EF4-FFF2-40B4-BE49-F238E27FC236}">
                <a16:creationId xmlns:a16="http://schemas.microsoft.com/office/drawing/2014/main" id="{8E59B226-CDC3-4F40-AD4D-57B5E9C37210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42" y="1828800"/>
            <a:ext cx="3995058" cy="401142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54657-129D-40FB-99ED-93D00271D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4AF24-7115-4B14-9E65-3865C0F60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3E5EA-D3AA-485A-B655-43154446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321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7312C87-FE54-4E3B-86BE-151C190A0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size and sizes parameters for a scatter plot</a:t>
            </a:r>
            <a:endParaRPr lang="en-US" dirty="0"/>
          </a:p>
        </p:txBody>
      </p:sp>
      <p:graphicFrame>
        <p:nvGraphicFramePr>
          <p:cNvPr id="9" name="Table Placeholder 8">
            <a:extLst>
              <a:ext uri="{FF2B5EF4-FFF2-40B4-BE49-F238E27FC236}">
                <a16:creationId xmlns:a16="http://schemas.microsoft.com/office/drawing/2014/main" id="{8BDD47E2-01DE-4B64-A9EA-50F70DE39A23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742080338"/>
              </p:ext>
            </p:extLst>
          </p:nvPr>
        </p:nvGraphicFramePr>
        <p:xfrm>
          <a:off x="914400" y="1143000"/>
          <a:ext cx="5334000" cy="1798320"/>
        </p:xfrm>
        <a:graphic>
          <a:graphicData uri="http://schemas.openxmlformats.org/drawingml/2006/table">
            <a:tbl>
              <a:tblPr firstRow="1"/>
              <a:tblGrid>
                <a:gridCol w="1752600">
                  <a:extLst>
                    <a:ext uri="{9D8B030D-6E8A-4147-A177-3AD203B41FA5}">
                      <a16:colId xmlns:a16="http://schemas.microsoft.com/office/drawing/2014/main" val="2914057058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13597530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07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size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 numeric column that determines the size of the dots.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555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9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sizes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9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 tuple that sets the smallest and largest size of the dots.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868318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7CEAE-5C60-4FDA-B459-0DFE287A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B8D7A-0C72-43B7-82A8-613D3C44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C9B3C-D881-49D1-9D71-7E35ED0BC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3511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C463F5D-78EE-4A90-856C-DEBAB5CB1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scatter plot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8B4426E-A655-468A-83E7-749C715869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sns.relplot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kind='scatter', x='Year', y='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hue='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141 in textbook ">
            <a:extLst>
              <a:ext uri="{FF2B5EF4-FFF2-40B4-BE49-F238E27FC236}">
                <a16:creationId xmlns:a16="http://schemas.microsoft.com/office/drawing/2014/main" id="{985AD51B-F54B-4278-AF0B-DD64C483910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408" y="1761587"/>
            <a:ext cx="4910792" cy="395341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79EF2-143C-496F-B941-F8D39536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CDA1D-B5C5-4EB2-8EA5-7A5FCBE43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1756D-9950-4AC9-A75C-DBE18D340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9155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477BFC-D715-49C2-8632-BB41C99B6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scatter plot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smaller date range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7C409F-735D-4B14-BFD4-F3D849E31A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sns.relplot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data=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mortality_data.query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('Year &gt;= 1910 and Year &lt;= 1930'),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kind='scatter', x='Year', y='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hue='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size='</a:t>
            </a:r>
            <a:r>
              <a:rPr lang="en-US" sz="14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4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sizes=(10,100)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ax in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g.axes.flat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ax.set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xticks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=[x for x in range(1910,1931,2)])</a:t>
            </a:r>
          </a:p>
          <a:p>
            <a:endParaRPr lang="en-US" sz="1400" dirty="0"/>
          </a:p>
        </p:txBody>
      </p:sp>
      <p:pic>
        <p:nvPicPr>
          <p:cNvPr id="10" name="Content Placeholder 9" descr="Refer to page 141 in textbook ">
            <a:extLst>
              <a:ext uri="{FF2B5EF4-FFF2-40B4-BE49-F238E27FC236}">
                <a16:creationId xmlns:a16="http://schemas.microsoft.com/office/drawing/2014/main" id="{D0BDF27C-9C61-43F9-8A9D-40EEA8317935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408" y="2667000"/>
            <a:ext cx="3986286" cy="32004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CE28F-0B84-4DDC-BE18-7F2B2CF2E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FAD01-1D39-40BC-B49B-771A3EA4D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260BF-8D7C-496D-A515-3E4B9081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7640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B4BE0C-78E6-4155-ADA1-8DD859D6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basic parameters for categorical plots</a:t>
            </a:r>
            <a:endParaRPr lang="en-US" dirty="0"/>
          </a:p>
        </p:txBody>
      </p:sp>
      <p:graphicFrame>
        <p:nvGraphicFramePr>
          <p:cNvPr id="9" name="Table Placeholder 8">
            <a:extLst>
              <a:ext uri="{FF2B5EF4-FFF2-40B4-BE49-F238E27FC236}">
                <a16:creationId xmlns:a16="http://schemas.microsoft.com/office/drawing/2014/main" id="{8B1D467B-5580-4721-A697-3710C404CDB0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668256420"/>
              </p:ext>
            </p:extLst>
          </p:nvPr>
        </p:nvGraphicFramePr>
        <p:xfrm>
          <a:off x="914400" y="1122000"/>
          <a:ext cx="6553200" cy="2499360"/>
        </p:xfrm>
        <a:graphic>
          <a:graphicData uri="http://schemas.openxmlformats.org/drawingml/2006/table">
            <a:tbl>
              <a:tblPr firstRow="1"/>
              <a:tblGrid>
                <a:gridCol w="1783080">
                  <a:extLst>
                    <a:ext uri="{9D8B030D-6E8A-4147-A177-3AD203B41FA5}">
                      <a16:colId xmlns:a16="http://schemas.microsoft.com/office/drawing/2014/main" val="2762104988"/>
                    </a:ext>
                  </a:extLst>
                </a:gridCol>
                <a:gridCol w="4770120">
                  <a:extLst>
                    <a:ext uri="{9D8B030D-6E8A-4147-A177-3AD203B41FA5}">
                      <a16:colId xmlns:a16="http://schemas.microsoft.com/office/drawing/2014/main" val="3874875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362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kind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kind of plot: bar, box, strip, point, swarm, boxen, violin, or count.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222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orient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orientation of the plot: v for vertical (the default) and h for horizontal. But this is inferred if only one dimension is numeric.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3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9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ci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9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size of the confidence interval.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89438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3F73F-5672-4BA7-A0E0-AFFC0AB1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C2396-BB8B-427F-BC8F-E0F641EF3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FAFB8-0C43-4EA0-9FE1-F63E9FC8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45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BADC9-BCED-4130-8C57-43CAC406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697D4-2386-45EF-B5B8-3695FAEB13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  <a:endParaRPr lang="en-US" sz="2000" b="1" dirty="0"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two differences between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Seaborn’s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general and specific methods for plotting.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these Seaborn plot categories and identify one type of plot in each group: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  <a:tab pos="4114800" algn="l"/>
              </a:tabLst>
            </a:pPr>
            <a:r>
              <a:rPr lang="en-US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Relational</a:t>
            </a:r>
            <a:br>
              <a:rPr lang="en-US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Categorical</a:t>
            </a:r>
            <a:br>
              <a:rPr lang="en-US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Distribution</a:t>
            </a:r>
            <a:endParaRPr lang="en-US" sz="1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5518E-8897-4ACE-8A07-A01C91726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14957-21F7-42CD-9312-B4655182E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637F-87BB-41F3-B0E1-731ADB29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9158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448C9D9-04E0-4654-9FC0-ED83F900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vertical bar plot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DD7B19-55DF-43D5-BC2F-BCE4FAFAF1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sns.catplot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mortality_data.query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('Year in (1950,2000)'),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kind='bar', x='Year', y='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ci=None)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143 in textbook ">
            <a:extLst>
              <a:ext uri="{FF2B5EF4-FFF2-40B4-BE49-F238E27FC236}">
                <a16:creationId xmlns:a16="http://schemas.microsoft.com/office/drawing/2014/main" id="{AF96AD7D-FEF6-41EA-ADB2-0BF596CEA60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2743" y="1676400"/>
            <a:ext cx="4138237" cy="411537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1976B-5979-44E8-B5E5-1C6DE032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6AB55-A7E0-4E2A-B85F-FAFB12049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6E376-6F69-418E-AD09-D20DACB7D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547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EE979-7C39-4F97-A960-26A99C46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horizontal bar plot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2DE662-89A6-41D4-9B8A-A36DDF1B7A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sns.catplot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mortality_data.query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('Year in (1950,2000)'),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kind='bar', x='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y='Year',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hue='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orient='h')</a:t>
            </a:r>
          </a:p>
          <a:p>
            <a:endParaRPr lang="en-US" sz="1600" dirty="0"/>
          </a:p>
        </p:txBody>
      </p:sp>
      <p:pic>
        <p:nvPicPr>
          <p:cNvPr id="9" name="Content Placeholder 8" descr="Refer to page 143 in textbook ">
            <a:extLst>
              <a:ext uri="{FF2B5EF4-FFF2-40B4-BE49-F238E27FC236}">
                <a16:creationId xmlns:a16="http://schemas.microsoft.com/office/drawing/2014/main" id="{ADF29127-08C6-4DA8-BE99-6BC3A99C40C3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34" y="1977158"/>
            <a:ext cx="4827810" cy="389024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FD0E4-39D9-4CEB-9B47-38765A53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E0C66-E9B4-453C-969B-51E1641BE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0A479-D371-4F81-8FEA-E81BCAF08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0401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677B-1CFA-42B7-91FC-407150129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box plot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5F5D1C-5594-4AEA-9081-C3BC4CB9F3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5692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sns.catplot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mortality_data.query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('Year &gt;= 1915 and Year &lt;= 1920'),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kind='box', x='Year', y='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endParaRPr lang="en-US" sz="1400" dirty="0"/>
          </a:p>
        </p:txBody>
      </p:sp>
      <p:pic>
        <p:nvPicPr>
          <p:cNvPr id="9" name="Content Placeholder 8" descr="Refer to page 145 in textbook ">
            <a:extLst>
              <a:ext uri="{FF2B5EF4-FFF2-40B4-BE49-F238E27FC236}">
                <a16:creationId xmlns:a16="http://schemas.microsoft.com/office/drawing/2014/main" id="{2C1C22A9-CB82-45B3-A72F-2EE456A05D51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42" y="1672358"/>
            <a:ext cx="4202381" cy="419504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22230-AC6E-416D-9AAE-1306C27D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E711D-5079-4213-B91B-93551BFEB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810B2-D099-47E4-A84A-2BE2FA93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4999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FAB5BCE-BD1F-4474-BF59-11BAF7E7D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horizontal box plot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117CF46-61B9-4A7E-8317-0F302551B7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sns.catplot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kind='box',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x='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y='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orient='h')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145 in textbook ">
            <a:extLst>
              <a:ext uri="{FF2B5EF4-FFF2-40B4-BE49-F238E27FC236}">
                <a16:creationId xmlns:a16="http://schemas.microsoft.com/office/drawing/2014/main" id="{78087CD3-6E36-4F08-82A9-585C91C3119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43" y="1752600"/>
            <a:ext cx="4147457" cy="411230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1F21A-4629-499D-8A63-A0E2BBFF4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28D4C-22C0-4276-964F-F52068313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C3CF1-B3E3-4532-8B0D-18A3DAF79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973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098C939-A831-4DB6-8BEE-C0141904B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basic parameters for distribution plots</a:t>
            </a:r>
            <a:endParaRPr lang="en-US" dirty="0"/>
          </a:p>
        </p:txBody>
      </p:sp>
      <p:graphicFrame>
        <p:nvGraphicFramePr>
          <p:cNvPr id="9" name="Table Placeholder 8">
            <a:extLst>
              <a:ext uri="{FF2B5EF4-FFF2-40B4-BE49-F238E27FC236}">
                <a16:creationId xmlns:a16="http://schemas.microsoft.com/office/drawing/2014/main" id="{ADC7BA57-1CED-49C2-87BD-E4BDA35743B7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354065725"/>
              </p:ext>
            </p:extLst>
          </p:nvPr>
        </p:nvGraphicFramePr>
        <p:xfrm>
          <a:off x="914400" y="1082040"/>
          <a:ext cx="6297930" cy="2194560"/>
        </p:xfrm>
        <a:graphic>
          <a:graphicData uri="http://schemas.openxmlformats.org/drawingml/2006/table">
            <a:tbl>
              <a:tblPr firstRow="1"/>
              <a:tblGrid>
                <a:gridCol w="1668780">
                  <a:extLst>
                    <a:ext uri="{9D8B030D-6E8A-4147-A177-3AD203B41FA5}">
                      <a16:colId xmlns:a16="http://schemas.microsoft.com/office/drawing/2014/main" val="4130074474"/>
                    </a:ext>
                  </a:extLst>
                </a:gridCol>
                <a:gridCol w="4629150">
                  <a:extLst>
                    <a:ext uri="{9D8B030D-6E8A-4147-A177-3AD203B41FA5}">
                      <a16:colId xmlns:a16="http://schemas.microsoft.com/office/drawing/2014/main" val="31087420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070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kind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Any of these: histplot, kdeplot, or ecdfplot.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120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bins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number of bins on the x-axis. Only used with histplots.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265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9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fill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9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Fills the interior of the plot. Not used with ECDF plots.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43638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D0DFA-0122-4756-8E42-C8F15FE1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864F6-6B45-4731-B34C-599320D64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00490-CCB7-46E0-8737-A263E0CF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8313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85E0504-2DCA-41FD-972B-089C44F3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histogram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default settings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1D526A-7392-41F5-A937-139271604E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sns.displot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kind='hist', x='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663F4-9C86-429E-BB69-4F99E7A13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2562A-95F7-4D49-B9C6-DEC5056E2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78B55-591A-4835-AEB4-3F2B8BC02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Content Placeholder 2" descr="Refer to page 147 in textbook">
            <a:extLst>
              <a:ext uri="{FF2B5EF4-FFF2-40B4-BE49-F238E27FC236}">
                <a16:creationId xmlns:a16="http://schemas.microsoft.com/office/drawing/2014/main" id="{1CE7B6C0-708B-4F26-9855-67F9044CD1B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676399"/>
            <a:ext cx="4191000" cy="416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364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C76A448-2B5C-49D9-B05E-FCEE1A678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histogram with 8 bins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6281090-7CB5-4477-9B20-D07EB898D5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sns.displot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kind='hist', x='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bins=8)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062CC-FFD6-462A-8E3E-BB98D3C9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21BD1-6252-43D3-B142-D33D7889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4E7F-B233-4070-9355-C3950E71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Content Placeholder 2" descr="Refer to page 147 in textbook">
            <a:extLst>
              <a:ext uri="{FF2B5EF4-FFF2-40B4-BE49-F238E27FC236}">
                <a16:creationId xmlns:a16="http://schemas.microsoft.com/office/drawing/2014/main" id="{1C114DBC-F8AE-4EC8-BA61-CEB13796B5D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199" y="1752599"/>
            <a:ext cx="4114801" cy="408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958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E4FA8ED-EC6A-421F-93C2-82954694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KDE (or density) plot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169B8EE-B293-460D-969F-4EC0DEC33D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sns.displot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kind='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kde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x='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149 in textbook ">
            <a:extLst>
              <a:ext uri="{FF2B5EF4-FFF2-40B4-BE49-F238E27FC236}">
                <a16:creationId xmlns:a16="http://schemas.microsoft.com/office/drawing/2014/main" id="{21D46997-BCBA-4AAE-AEC6-2F880D0CABF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42" y="1524000"/>
            <a:ext cx="4306666" cy="427124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2A14B-BD62-4574-8C56-5441493E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81BAF-9B23-4EC9-857E-8AFD6221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074C8-F3FB-46F9-98FA-9F9C42BD7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674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2B1596-C5D3-4864-8DC8-513E86759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an ECDF plot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DD31726-8852-460E-8EBA-2C4EE0E45A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sns.displot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kind='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ecdf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x='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hue='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endParaRPr lang="en-US" sz="1400" dirty="0"/>
          </a:p>
        </p:txBody>
      </p:sp>
      <p:pic>
        <p:nvPicPr>
          <p:cNvPr id="10" name="Content Placeholder 9" descr="Refer to page 149 in textbook ">
            <a:extLst>
              <a:ext uri="{FF2B5EF4-FFF2-40B4-BE49-F238E27FC236}">
                <a16:creationId xmlns:a16="http://schemas.microsoft.com/office/drawing/2014/main" id="{0B0DED79-3DFC-4010-A283-C4D6EE6A6806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622" y="1752601"/>
            <a:ext cx="5360952" cy="417238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C0259-FF83-41E2-A2E6-9F3128FFA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91241-E31E-4422-8B95-1117EAAB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F666A-4EE1-43A9-A572-5CD34977A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8834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3091FEA-A7EA-4A1F-8441-24FDEE4F0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combine a histogram with a KDE plot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FECE33-DA1A-4C32-95F0-3E5769A7A4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sns.displot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kind='hist', x='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kde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bins=8)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151 in textbook ">
            <a:extLst>
              <a:ext uri="{FF2B5EF4-FFF2-40B4-BE49-F238E27FC236}">
                <a16:creationId xmlns:a16="http://schemas.microsoft.com/office/drawing/2014/main" id="{7960073F-3C7E-40DC-9226-1AB3E9289A5D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42" y="1748558"/>
            <a:ext cx="4144762" cy="411884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E10B0-D62F-4E59-8B65-95838EF5D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DBBAC-E52C-4F93-9B19-D5D2D040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6A146-7E67-4BE2-B684-E6DB12623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13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7184F7-A506-4231-B85E-02E7D732E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Relational plots</a:t>
            </a:r>
            <a:endParaRPr lang="en-US" dirty="0"/>
          </a:p>
        </p:txBody>
      </p:sp>
      <p:graphicFrame>
        <p:nvGraphicFramePr>
          <p:cNvPr id="10" name="Table Placeholder 9">
            <a:extLst>
              <a:ext uri="{FF2B5EF4-FFF2-40B4-BE49-F238E27FC236}">
                <a16:creationId xmlns:a16="http://schemas.microsoft.com/office/drawing/2014/main" id="{3570B0B6-DC76-4C0E-A8BD-D6486940E6F3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781428477"/>
              </p:ext>
            </p:extLst>
          </p:nvPr>
        </p:nvGraphicFramePr>
        <p:xfrm>
          <a:off x="914400" y="1112520"/>
          <a:ext cx="6755130" cy="792480"/>
        </p:xfrm>
        <a:graphic>
          <a:graphicData uri="http://schemas.openxmlformats.org/drawingml/2006/table">
            <a:tbl>
              <a:tblPr firstRow="1"/>
              <a:tblGrid>
                <a:gridCol w="2583180">
                  <a:extLst>
                    <a:ext uri="{9D8B030D-6E8A-4147-A177-3AD203B41FA5}">
                      <a16:colId xmlns:a16="http://schemas.microsoft.com/office/drawing/2014/main" val="2673481109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1902445324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85876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General method</a:t>
                      </a:r>
                      <a:endParaRPr lang="en-US" sz="2000" b="1" dirty="0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Object returned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Plot type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718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relplot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(params)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FacetGrid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Relational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118090"/>
                  </a:ext>
                </a:extLst>
              </a:tr>
            </a:tbl>
          </a:graphicData>
        </a:graphic>
      </p:graphicFrame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EC86BEF3-CC20-4733-B6FC-2B90A0433A1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065300756"/>
              </p:ext>
            </p:extLst>
          </p:nvPr>
        </p:nvGraphicFramePr>
        <p:xfrm>
          <a:off x="914400" y="2164080"/>
          <a:ext cx="6755130" cy="1188720"/>
        </p:xfrm>
        <a:graphic>
          <a:graphicData uri="http://schemas.openxmlformats.org/drawingml/2006/table">
            <a:tbl>
              <a:tblPr firstRow="1"/>
              <a:tblGrid>
                <a:gridCol w="2583180">
                  <a:extLst>
                    <a:ext uri="{9D8B030D-6E8A-4147-A177-3AD203B41FA5}">
                      <a16:colId xmlns:a16="http://schemas.microsoft.com/office/drawing/2014/main" val="506329390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261814934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4440855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Specific method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Object returned</a:t>
                      </a:r>
                      <a:endParaRPr lang="en-US" sz="2000" b="1" dirty="0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Plot type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367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scatterplot(params)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Axes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Scatter plot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347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9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lineplot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(params)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9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Axes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9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Line plot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424391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7C89D-8C55-4165-A3C6-59E34D62F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58715-439D-4EAE-9C90-0140825B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20F77-C3F6-4CC4-9049-BDF30BAB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0004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85E8-025B-489D-BA03-C283CB10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KDE plot with filled subplots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8F82F2-80BF-493E-B9AE-7F41AB7058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sns.displot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kind='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kde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x='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hue='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fill=True, col='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col_wrap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=2, height=3, legend=False)</a:t>
            </a:r>
          </a:p>
          <a:p>
            <a:endParaRPr lang="en-US" sz="1600" dirty="0"/>
          </a:p>
        </p:txBody>
      </p:sp>
      <p:pic>
        <p:nvPicPr>
          <p:cNvPr id="9" name="Content Placeholder 8" descr="Refer to page 151 in textbook ">
            <a:extLst>
              <a:ext uri="{FF2B5EF4-FFF2-40B4-BE49-F238E27FC236}">
                <a16:creationId xmlns:a16="http://schemas.microsoft.com/office/drawing/2014/main" id="{81D877EC-C190-4469-9F92-C27F72F6EAAB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42" y="1998930"/>
            <a:ext cx="3918858" cy="386847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6040C-4B28-41E7-B12F-584BBFEE5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13B40-A79F-48B5-BAE4-C92790D12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0EE42-5EF5-494D-81D3-3C201471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705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7822-F98D-4E96-B48C-8FB626C06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other Axes 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A74D8-3AA7-4DA6-8E21-7357272CFA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set_title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set_xlabel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set_xticks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set_xticklabels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set_ylabel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set_yticks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set_yticklabels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tick_params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set_xlim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set_ylim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1099D-23CC-484D-9272-96F48C968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B73DA-3BDC-4552-8CD0-DACA33AE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F92EF-245A-4284-9978-626A0227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4261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8BF1-A24D-4736-848C-69EE67894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enhance a general plot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Axes 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3368B-5DF8-4804-88CE-38E1F2D787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1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sns.relplot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kind='line', </a:t>
            </a:r>
          </a:p>
          <a:p>
            <a:pPr marL="347345" marR="0">
              <a:spcBef>
                <a:spcPts val="0"/>
              </a:spcBef>
              <a:spcAft>
                <a:spcPts val="1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x='Year', y='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hue='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347345" marR="0">
              <a:spcBef>
                <a:spcPts val="0"/>
              </a:spcBef>
              <a:spcAft>
                <a:spcPts val="1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aspect=1.25)</a:t>
            </a:r>
          </a:p>
          <a:p>
            <a:pPr marL="347345" marR="0">
              <a:spcBef>
                <a:spcPts val="0"/>
              </a:spcBef>
              <a:spcAft>
                <a:spcPts val="100"/>
              </a:spcAft>
              <a:tabLst>
                <a:tab pos="13716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ax in </a:t>
            </a:r>
            <a:r>
              <a:rPr lang="en-US" sz="16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g.axes.flat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ax.set_title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('Deaths by Age Group (2000-2016)')</a:t>
            </a:r>
          </a:p>
          <a:p>
            <a:pPr marL="347345" marR="0">
              <a:spcBef>
                <a:spcPts val="0"/>
              </a:spcBef>
              <a:spcAft>
                <a:spcPts val="1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ax.set_xlabel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('')</a:t>
            </a:r>
          </a:p>
          <a:p>
            <a:pPr marL="347345" marR="0">
              <a:spcBef>
                <a:spcPts val="0"/>
              </a:spcBef>
              <a:spcAft>
                <a:spcPts val="1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ax.set_xticks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([x for x in range(2000,2017,2)])</a:t>
            </a:r>
          </a:p>
          <a:p>
            <a:pPr marL="347345" marR="0">
              <a:spcBef>
                <a:spcPts val="0"/>
              </a:spcBef>
              <a:spcAft>
                <a:spcPts val="1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ax.set_xticklabels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(['Year ' + str(x) \</a:t>
            </a:r>
          </a:p>
          <a:p>
            <a:pPr marL="347345" marR="0">
              <a:spcBef>
                <a:spcPts val="0"/>
              </a:spcBef>
              <a:spcAft>
                <a:spcPts val="1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for x in range(0,17,2)])</a:t>
            </a:r>
          </a:p>
          <a:p>
            <a:pPr marL="347345" marR="0">
              <a:spcBef>
                <a:spcPts val="0"/>
              </a:spcBef>
              <a:spcAft>
                <a:spcPts val="1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ax.tick_params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('x',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labelrotation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=30)</a:t>
            </a:r>
          </a:p>
          <a:p>
            <a:pPr marL="347345" marR="0">
              <a:spcBef>
                <a:spcPts val="0"/>
              </a:spcBef>
              <a:spcAft>
                <a:spcPts val="1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ax.set_ylabel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('Deaths per 100,000')</a:t>
            </a:r>
          </a:p>
          <a:p>
            <a:pPr marL="347345" marR="0">
              <a:spcBef>
                <a:spcPts val="0"/>
              </a:spcBef>
              <a:spcAft>
                <a:spcPts val="1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ax.set_xlim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(2000,2016)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ax.set_ylim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(0,80)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C9DE4-90EF-4274-B027-33BE08C15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B5235-A3F0-472C-9970-11F4B841F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15A06-AD35-4BCB-9451-BF85158D1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8036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C8257AA-2A0B-4F54-A0D4-8983F7CCE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plot enhanced with the Axes methods</a:t>
            </a:r>
            <a:endParaRPr lang="en-US" dirty="0"/>
          </a:p>
        </p:txBody>
      </p:sp>
      <p:pic>
        <p:nvPicPr>
          <p:cNvPr id="9" name="Content Placeholder 8" descr="Refer to page 153 in textbook ">
            <a:extLst>
              <a:ext uri="{FF2B5EF4-FFF2-40B4-BE49-F238E27FC236}">
                <a16:creationId xmlns:a16="http://schemas.microsoft.com/office/drawing/2014/main" id="{A0474E47-3B1B-4DBF-89C3-EA5CF2F21302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28943"/>
            <a:ext cx="6203999" cy="440011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6325F-92DE-4484-AA69-9FB1CF92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F0D77-A741-44CD-B408-C049B8F23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51AFE-42EE-4CA1-A2AF-B9921F25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7391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20E942-90FE-4874-93AC-A17E74B7A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annotate() method of the Axes object</a:t>
            </a:r>
            <a:endParaRPr lang="en-US" dirty="0"/>
          </a:p>
        </p:txBody>
      </p:sp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21CF05EC-A04A-4EE4-8669-1F00C0A8EFD1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706391148"/>
              </p:ext>
            </p:extLst>
          </p:nvPr>
        </p:nvGraphicFramePr>
        <p:xfrm>
          <a:off x="925286" y="1076280"/>
          <a:ext cx="6640830" cy="792480"/>
        </p:xfrm>
        <a:graphic>
          <a:graphicData uri="http://schemas.openxmlformats.org/drawingml/2006/table">
            <a:tbl>
              <a:tblPr firstRow="1"/>
              <a:tblGrid>
                <a:gridCol w="2354580">
                  <a:extLst>
                    <a:ext uri="{9D8B030D-6E8A-4147-A177-3AD203B41FA5}">
                      <a16:colId xmlns:a16="http://schemas.microsoft.com/office/drawing/2014/main" val="1908091277"/>
                    </a:ext>
                  </a:extLst>
                </a:gridCol>
                <a:gridCol w="4286250">
                  <a:extLst>
                    <a:ext uri="{9D8B030D-6E8A-4147-A177-3AD203B41FA5}">
                      <a16:colId xmlns:a16="http://schemas.microsoft.com/office/drawing/2014/main" val="2907613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176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annotate(params)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Adds an annotation to the Axes object.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766059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34083C3-BF7F-4A91-801A-D59258B4D5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1981200"/>
            <a:ext cx="7391400" cy="4572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 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annotate() method</a:t>
            </a:r>
            <a:endParaRPr lang="en-US" sz="2400" b="1" dirty="0">
              <a:solidFill>
                <a:srgbClr val="000099"/>
              </a:solidFill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graphicFrame>
        <p:nvGraphicFramePr>
          <p:cNvPr id="12" name="Table Placeholder 11">
            <a:extLst>
              <a:ext uri="{FF2B5EF4-FFF2-40B4-BE49-F238E27FC236}">
                <a16:creationId xmlns:a16="http://schemas.microsoft.com/office/drawing/2014/main" id="{C25CFE55-1614-4F14-A59C-BE556652C0A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365619993"/>
              </p:ext>
            </p:extLst>
          </p:nvPr>
        </p:nvGraphicFramePr>
        <p:xfrm>
          <a:off x="914400" y="2514600"/>
          <a:ext cx="6651716" cy="3200400"/>
        </p:xfrm>
        <a:graphic>
          <a:graphicData uri="http://schemas.openxmlformats.org/drawingml/2006/table">
            <a:tbl>
              <a:tblPr firstRow="1"/>
              <a:tblGrid>
                <a:gridCol w="2358439">
                  <a:extLst>
                    <a:ext uri="{9D8B030D-6E8A-4147-A177-3AD203B41FA5}">
                      <a16:colId xmlns:a16="http://schemas.microsoft.com/office/drawing/2014/main" val="1785653757"/>
                    </a:ext>
                  </a:extLst>
                </a:gridCol>
                <a:gridCol w="4293277">
                  <a:extLst>
                    <a:ext uri="{9D8B030D-6E8A-4147-A177-3AD203B41FA5}">
                      <a16:colId xmlns:a16="http://schemas.microsoft.com/office/drawing/2014/main" val="1250186165"/>
                    </a:ext>
                  </a:extLst>
                </a:gridCol>
              </a:tblGrid>
              <a:tr h="18672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2000" b="1" dirty="0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b="1" dirty="0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011880"/>
                  </a:ext>
                </a:extLst>
              </a:tr>
              <a:tr h="18672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en-US" sz="105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string for the annotation.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550079"/>
                  </a:ext>
                </a:extLst>
              </a:tr>
              <a:tr h="33035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xy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x and y coordinates for the point to annotate.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193326"/>
                  </a:ext>
                </a:extLst>
              </a:tr>
              <a:tr h="33035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xytext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x and y coordinates for the start of the text for the annotation.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286506"/>
                  </a:ext>
                </a:extLst>
              </a:tr>
              <a:tr h="473982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9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arrowprops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9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properties of the arrow with measurements in points: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facecolor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width,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headwidth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, and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headlength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980277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7B9B4-A54E-4B5B-AA52-D17AED862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15C93-9D4D-476C-94FA-C373E45B7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2ED6-5430-4E07-864C-BD92D80F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5906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C3BD4FE-A4C2-4BF6-98C6-4007C784B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add an annotation to a plot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44AEA79-C387-452E-9BBD-D2688DD212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sns.lineplot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x='Year', y='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hue='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ax.set_title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('Deaths by Age Group')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ax.set_ylabel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('Deaths per 100,000')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ax.annotate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(text='Spanish Flu Pandemic',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=(1918, 1650),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xytext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=(1925, 1900),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arrowprops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facecolor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='red', width=3,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headwidth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=12,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headlength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=6))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155 in textbook ">
            <a:extLst>
              <a:ext uri="{FF2B5EF4-FFF2-40B4-BE49-F238E27FC236}">
                <a16:creationId xmlns:a16="http://schemas.microsoft.com/office/drawing/2014/main" id="{E1399E02-AD36-4F7D-8960-3B376F2D316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971800"/>
            <a:ext cx="4487620" cy="3048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8536E-FBF3-40BB-8C4E-900F417B3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87701-3031-4C96-B2EE-8EF33A55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7875A-214A-46DB-AC3F-F8721CB9C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2869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9158B-1785-4464-A1BB-A9EEF4790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color_palette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and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set_palette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72B70-334C-490A-A475-8A83746155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color_palette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(colors)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set_palette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(palette)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B0F3C-1441-41EA-AA85-F9F46AC3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E1F6C-AD2C-4D37-807E-E43575BC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D7676-01E2-47CF-BF76-75AA8C2D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529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E68E8B-9EA1-4CB6-B9FB-774362D75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change the palette for the plots that follow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90F0A87-6236-4D9F-BC91-A50F7C9FD6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colors = 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black','red','orange','blue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sns.set_palette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sns.color_palette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(colors))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sns.relplot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kind='line',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x='Year', y='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hue='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157 in textbook ">
            <a:extLst>
              <a:ext uri="{FF2B5EF4-FFF2-40B4-BE49-F238E27FC236}">
                <a16:creationId xmlns:a16="http://schemas.microsoft.com/office/drawing/2014/main" id="{9E576BA2-0788-417D-8D77-371DDA2E2F3C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409" y="2209800"/>
            <a:ext cx="4567619" cy="367714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16B31-9F28-4D30-95DB-0A8E657A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29809-A545-43D8-AD9D-1A221FA8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2EE76-80CE-47F6-912B-70B5380A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0151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161EF-1687-49DA-9856-AC4CD8698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reset the color palette to the default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AA075-9D51-4C19-8C1E-A38697C985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sns.set_palette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sns.color_palette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('tab10'))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D5854-D32A-4340-87EF-A903739E9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D918E-3D80-4BE0-9439-C472A421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5B513-3E24-4BEF-9259-BEEE4D8A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9207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5587-E7B4-4FED-B4F7-C69A4392D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enhance a plot that has subplots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9F21E-739E-4899-A1C0-89B8BD43F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sns.relplot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data=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mortality_data.query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('Year &gt;= 1910 and Year &lt;= 1930'),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kind='line', x='Year', y='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hue='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legend=False,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col='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col_wrap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=2, height=3, aspect=1.2)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g.fig.suptitle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('Deaths by Age Group (1910-1930)', y=1.025)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ax in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g.axes.flat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ax.set_ylabel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('Deaths per 100,000')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ax.set_xticks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([x for x in range(1910, 1931, 2)])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ax.tick_params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('x',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labelrotation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=45)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4900F-2140-4308-A819-FBBD29CE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32C12-9414-4E81-810B-71129784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FFBDD-47ED-4D2F-8BF6-F817F1A0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630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B82432E-F2AC-463D-A949-484A4EF9F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Categorical plots</a:t>
            </a:r>
            <a:endParaRPr lang="en-US" dirty="0"/>
          </a:p>
        </p:txBody>
      </p:sp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B4BDE36E-56C5-4A03-B945-405DD4098E6D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704981249"/>
              </p:ext>
            </p:extLst>
          </p:nvPr>
        </p:nvGraphicFramePr>
        <p:xfrm>
          <a:off x="914401" y="1112804"/>
          <a:ext cx="7315199" cy="792196"/>
        </p:xfrm>
        <a:graphic>
          <a:graphicData uri="http://schemas.openxmlformats.org/drawingml/2006/table">
            <a:tbl>
              <a:tblPr firstRow="1"/>
              <a:tblGrid>
                <a:gridCol w="2522089">
                  <a:extLst>
                    <a:ext uri="{9D8B030D-6E8A-4147-A177-3AD203B41FA5}">
                      <a16:colId xmlns:a16="http://schemas.microsoft.com/office/drawing/2014/main" val="1006769257"/>
                    </a:ext>
                  </a:extLst>
                </a:gridCol>
                <a:gridCol w="2396555">
                  <a:extLst>
                    <a:ext uri="{9D8B030D-6E8A-4147-A177-3AD203B41FA5}">
                      <a16:colId xmlns:a16="http://schemas.microsoft.com/office/drawing/2014/main" val="929393507"/>
                    </a:ext>
                  </a:extLst>
                </a:gridCol>
                <a:gridCol w="2396555">
                  <a:extLst>
                    <a:ext uri="{9D8B030D-6E8A-4147-A177-3AD203B41FA5}">
                      <a16:colId xmlns:a16="http://schemas.microsoft.com/office/drawing/2014/main" val="2450096185"/>
                    </a:ext>
                  </a:extLst>
                </a:gridCol>
              </a:tblGrid>
              <a:tr h="395622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General method</a:t>
                      </a:r>
                      <a:endParaRPr lang="en-US" sz="2000" b="1" dirty="0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473" marR="68473" marT="45649" marB="456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Object returned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473" marR="68473" marT="45649" marB="456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Plot type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473" marR="68473" marT="45649" marB="4564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650779"/>
                  </a:ext>
                </a:extLst>
              </a:tr>
              <a:tr h="395622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catplot(params)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473" marR="68473" marT="45649" marB="45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FacetGrid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473" marR="68473" marT="45649" marB="45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Categorical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473" marR="68473" marT="45649" marB="45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900717"/>
                  </a:ext>
                </a:extLst>
              </a:tr>
            </a:tbl>
          </a:graphicData>
        </a:graphic>
      </p:graphicFrame>
      <p:graphicFrame>
        <p:nvGraphicFramePr>
          <p:cNvPr id="12" name="Table Placeholder 11">
            <a:extLst>
              <a:ext uri="{FF2B5EF4-FFF2-40B4-BE49-F238E27FC236}">
                <a16:creationId xmlns:a16="http://schemas.microsoft.com/office/drawing/2014/main" id="{A6D6DB0B-2E30-4C65-9809-C5B7E5CC8FA0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626102234"/>
              </p:ext>
            </p:extLst>
          </p:nvPr>
        </p:nvGraphicFramePr>
        <p:xfrm>
          <a:off x="914400" y="2075196"/>
          <a:ext cx="7315200" cy="3563604"/>
        </p:xfrm>
        <a:graphic>
          <a:graphicData uri="http://schemas.openxmlformats.org/drawingml/2006/table">
            <a:tbl>
              <a:tblPr firstRow="1"/>
              <a:tblGrid>
                <a:gridCol w="2518161">
                  <a:extLst>
                    <a:ext uri="{9D8B030D-6E8A-4147-A177-3AD203B41FA5}">
                      <a16:colId xmlns:a16="http://schemas.microsoft.com/office/drawing/2014/main" val="782650250"/>
                    </a:ext>
                  </a:extLst>
                </a:gridCol>
                <a:gridCol w="2392822">
                  <a:extLst>
                    <a:ext uri="{9D8B030D-6E8A-4147-A177-3AD203B41FA5}">
                      <a16:colId xmlns:a16="http://schemas.microsoft.com/office/drawing/2014/main" val="2756198772"/>
                    </a:ext>
                  </a:extLst>
                </a:gridCol>
                <a:gridCol w="2404217">
                  <a:extLst>
                    <a:ext uri="{9D8B030D-6E8A-4147-A177-3AD203B41FA5}">
                      <a16:colId xmlns:a16="http://schemas.microsoft.com/office/drawing/2014/main" val="2723812616"/>
                    </a:ext>
                  </a:extLst>
                </a:gridCol>
              </a:tblGrid>
              <a:tr h="39500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Specific method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66" marR="68366" marT="45578" marB="4557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Object returned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66" marR="68366" marT="45578" marB="4557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Plot type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366" marR="68366" marT="45578" marB="4557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645148"/>
                  </a:ext>
                </a:extLst>
              </a:tr>
              <a:tr h="39500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barplot(params)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66" marR="68366" marT="45578" marB="45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Axes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66" marR="68366" marT="45578" marB="45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Bar plot (or bar chart)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66" marR="68366" marT="45578" marB="45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91899"/>
                  </a:ext>
                </a:extLst>
              </a:tr>
              <a:tr h="39500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boxplot(params)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66" marR="68366" marT="45578" marB="45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Axes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66" marR="68366" marT="45578" marB="45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Box plot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66" marR="68366" marT="45578" marB="45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545750"/>
                  </a:ext>
                </a:extLst>
              </a:tr>
              <a:tr h="39500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stripplot(params)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66" marR="68366" marT="45578" marB="45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Axes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66" marR="68366" marT="45578" marB="45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Strip plot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66" marR="68366" marT="45578" marB="45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341670"/>
                  </a:ext>
                </a:extLst>
              </a:tr>
              <a:tr h="39500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swarmplot(params)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66" marR="68366" marT="45578" marB="45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Axes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66" marR="68366" marT="45578" marB="45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Swarm plot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66" marR="68366" marT="45578" marB="45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631292"/>
                  </a:ext>
                </a:extLst>
              </a:tr>
              <a:tr h="39500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pointplot(params)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66" marR="68366" marT="45578" marB="45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Axes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66" marR="68366" marT="45578" marB="45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Point plot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66" marR="68366" marT="45578" marB="45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28760"/>
                  </a:ext>
                </a:extLst>
              </a:tr>
              <a:tr h="39500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boxenplot(params)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66" marR="68366" marT="45578" marB="45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Axes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66" marR="68366" marT="45578" marB="45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Boxen plot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66" marR="68366" marT="45578" marB="45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951874"/>
                  </a:ext>
                </a:extLst>
              </a:tr>
              <a:tr h="39500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violinplot(params)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66" marR="68366" marT="45578" marB="45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Axes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66" marR="68366" marT="45578" marB="45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Violin plot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66" marR="68366" marT="45578" marB="45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272853"/>
                  </a:ext>
                </a:extLst>
              </a:tr>
              <a:tr h="39500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9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countplot(params)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66" marR="68366" marT="45578" marB="45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9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Axes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66" marR="68366" marT="45578" marB="45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9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Count plot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366" marR="68366" marT="45578" marB="4557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1732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7C438-8D98-4995-A670-E10EF019A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E1296-3134-4E78-8266-72992772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C44E8-74D2-4170-B4D4-633D97006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1214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CEEBF0B-C798-4909-ADCD-85D8F4B4B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enhanced plot with subplots</a:t>
            </a:r>
            <a:endParaRPr lang="en-US" dirty="0"/>
          </a:p>
        </p:txBody>
      </p:sp>
      <p:pic>
        <p:nvPicPr>
          <p:cNvPr id="9" name="Content Placeholder 8" descr="Refer to page 159 in textbook ">
            <a:extLst>
              <a:ext uri="{FF2B5EF4-FFF2-40B4-BE49-F238E27FC236}">
                <a16:creationId xmlns:a16="http://schemas.microsoft.com/office/drawing/2014/main" id="{E1940E34-0C8A-48BE-A2F9-8B2D1E6E490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11572"/>
            <a:ext cx="5181600" cy="460342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AFB8D-AAEE-4261-B085-9848A7075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0A420-5270-4158-86A0-CA0011306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4FCEA-B245-4E7D-8273-C61546C7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77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5DD5-9123-4295-95DB-9D4D81F7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specific titles for subplots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7047D-7187-4189-A5BF-B5EA328372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sns.relplot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data=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mortality_data.query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('Year &gt;= 1910 and Year &lt;= 1930'),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kind='line', x='Year', y='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hue='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legend=False,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col='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col_wrap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=2, height=3, aspect=1.2)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g.fig.suptitle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('Deaths by Age Group (1910-1930)', y=1.025)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ageGroups</a:t>
            </a:r>
            <a:r>
              <a:rPr lang="en-US" sz="14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</a:t>
            </a:r>
            <a:r>
              <a:rPr lang="en-US" sz="14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14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4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'].</a:t>
            </a:r>
            <a:r>
              <a:rPr lang="en-US" sz="14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drop_duplicates</a:t>
            </a:r>
            <a:r>
              <a:rPr lang="en-US" sz="14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4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tolist</a:t>
            </a:r>
            <a:r>
              <a:rPr lang="en-US" sz="14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4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index, ax in enumerate(</a:t>
            </a:r>
            <a:r>
              <a:rPr lang="en-US" sz="14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g.axes.flat</a:t>
            </a:r>
            <a:r>
              <a:rPr lang="en-US" sz="14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sz="14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ax.set_title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ageGroups</a:t>
            </a:r>
            <a:r>
              <a:rPr lang="en-US" sz="14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[index]</a:t>
            </a:r>
            <a:r>
              <a:rPr lang="en-US" sz="1400" b="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ax.set_ylabel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('Deaths per 100,000')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ax.set_xticks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([x for x in range(1910, 1931, 2)])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ax.tick_params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('x',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labelrotation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=45)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AF3CC-0A20-45B6-AC4C-14A58F0FC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41D4D-2E9F-4EA8-8194-1E667D7DE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A8D27-25FB-48A9-B63C-60CAA5D7C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5618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93BDF3-EBC2-41B0-838D-B33BDF38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subplots with specific titles</a:t>
            </a:r>
            <a:endParaRPr lang="en-US" dirty="0"/>
          </a:p>
        </p:txBody>
      </p:sp>
      <p:pic>
        <p:nvPicPr>
          <p:cNvPr id="9" name="Content Placeholder 8" descr="Refer to page 161 in textbook ">
            <a:extLst>
              <a:ext uri="{FF2B5EF4-FFF2-40B4-BE49-F238E27FC236}">
                <a16:creationId xmlns:a16="http://schemas.microsoft.com/office/drawing/2014/main" id="{C5C569D6-DE5E-41D2-8674-46A50E4C4444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00914"/>
            <a:ext cx="5257800" cy="469028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84DD5-0204-4C9A-B86C-168356CFF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0FFAF-AFE8-4999-AF7A-6DC8848B5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5EA06-79DC-4003-B0C2-C888B369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7225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C4BF018-EF1F-4A81-BB03-3D5A2F81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parameter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Matplotlib’s subplots() method</a:t>
            </a:r>
            <a:endParaRPr lang="en-US" dirty="0"/>
          </a:p>
        </p:txBody>
      </p:sp>
      <p:graphicFrame>
        <p:nvGraphicFramePr>
          <p:cNvPr id="9" name="Table Placeholder 8">
            <a:extLst>
              <a:ext uri="{FF2B5EF4-FFF2-40B4-BE49-F238E27FC236}">
                <a16:creationId xmlns:a16="http://schemas.microsoft.com/office/drawing/2014/main" id="{547E430C-6680-4B87-B17F-C8677030FBEF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365142154"/>
              </p:ext>
            </p:extLst>
          </p:nvPr>
        </p:nvGraphicFramePr>
        <p:xfrm>
          <a:off x="914400" y="1264920"/>
          <a:ext cx="5326380" cy="1097280"/>
        </p:xfrm>
        <a:graphic>
          <a:graphicData uri="http://schemas.openxmlformats.org/drawingml/2006/table">
            <a:tbl>
              <a:tblPr firstRow="1"/>
              <a:tblGrid>
                <a:gridCol w="1725930">
                  <a:extLst>
                    <a:ext uri="{9D8B030D-6E8A-4147-A177-3AD203B41FA5}">
                      <a16:colId xmlns:a16="http://schemas.microsoft.com/office/drawing/2014/main" val="14353505"/>
                    </a:ext>
                  </a:extLst>
                </a:gridCol>
                <a:gridCol w="3600450">
                  <a:extLst>
                    <a:ext uri="{9D8B030D-6E8A-4147-A177-3AD203B41FA5}">
                      <a16:colId xmlns:a16="http://schemas.microsoft.com/office/drawing/2014/main" val="17151846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  <a:endParaRPr lang="en-US" sz="2000" b="1" dirty="0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9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figsize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9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Uses a tuple to set the width and height of the figure in inches.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433174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1BE9C-7CFD-4208-AFF4-607AA3E5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A27D3-2BFF-4236-AF0F-4BCD9B9D8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DF45F-780E-4E6B-97E8-26EECC64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3243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442D-2CCA-4955-9F74-ED409D8DA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the figure size of the plot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save the plot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9687E-93FA-49EF-8E02-81FFCBB1CA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import Matplotlib’s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pyplot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module and set the figure size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fig, ax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plt.subplots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=(10,7.5))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create the line plot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sns.lineplot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x='Year', y='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hue='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use the ax and fig objects to enhance and save the plot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ax.set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(title='Deaths by Age Group (1910-1930)',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ylabel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='Deaths per 100,000',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xticks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=[x for x in range(1910, 1931, 2)],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xlim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=(1910,1930),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ylim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=(0,1750)),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ax.tick_params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('x',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labelrotation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=45)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fig.savefig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('deaths_by_age_group_line.png')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3E66E-9AE5-4780-9CDE-25527FFD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4C6F9-8BA1-40F4-AD50-3991653D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50CC2-51D7-4C88-87E5-A5A1317E2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1231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A23D48-5408-433F-948D-C874FEE67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plot with a figure size</a:t>
            </a:r>
            <a:endParaRPr lang="en-US" dirty="0"/>
          </a:p>
        </p:txBody>
      </p:sp>
      <p:pic>
        <p:nvPicPr>
          <p:cNvPr id="9" name="Content Placeholder 8" descr="Refer to page 163 in textbook ">
            <a:extLst>
              <a:ext uri="{FF2B5EF4-FFF2-40B4-BE49-F238E27FC236}">
                <a16:creationId xmlns:a16="http://schemas.microsoft.com/office/drawing/2014/main" id="{91E1F74C-5A46-4C81-8A00-2A8ACF2A314B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86400"/>
            <a:ext cx="6168191" cy="4664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C1BD1-64AC-4664-BE7B-527A38694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5AD4C-571C-48BB-B0FA-727D49DE2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88185-C501-4007-A2C3-A159ACBB2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419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8D4A776-3350-4086-90E9-92C9F60D9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Distribution plots</a:t>
            </a:r>
            <a:endParaRPr lang="en-US" dirty="0"/>
          </a:p>
        </p:txBody>
      </p:sp>
      <p:graphicFrame>
        <p:nvGraphicFramePr>
          <p:cNvPr id="10" name="Table Placeholder 9">
            <a:extLst>
              <a:ext uri="{FF2B5EF4-FFF2-40B4-BE49-F238E27FC236}">
                <a16:creationId xmlns:a16="http://schemas.microsoft.com/office/drawing/2014/main" id="{953E6042-5848-4459-B375-E2E67079D198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414680413"/>
              </p:ext>
            </p:extLst>
          </p:nvPr>
        </p:nvGraphicFramePr>
        <p:xfrm>
          <a:off x="914400" y="1129306"/>
          <a:ext cx="7315201" cy="789388"/>
        </p:xfrm>
        <a:graphic>
          <a:graphicData uri="http://schemas.openxmlformats.org/drawingml/2006/table">
            <a:tbl>
              <a:tblPr firstRow="1"/>
              <a:tblGrid>
                <a:gridCol w="2472111">
                  <a:extLst>
                    <a:ext uri="{9D8B030D-6E8A-4147-A177-3AD203B41FA5}">
                      <a16:colId xmlns:a16="http://schemas.microsoft.com/office/drawing/2014/main" val="3476042341"/>
                    </a:ext>
                  </a:extLst>
                </a:gridCol>
                <a:gridCol w="2472111">
                  <a:extLst>
                    <a:ext uri="{9D8B030D-6E8A-4147-A177-3AD203B41FA5}">
                      <a16:colId xmlns:a16="http://schemas.microsoft.com/office/drawing/2014/main" val="2809738135"/>
                    </a:ext>
                  </a:extLst>
                </a:gridCol>
                <a:gridCol w="2370979">
                  <a:extLst>
                    <a:ext uri="{9D8B030D-6E8A-4147-A177-3AD203B41FA5}">
                      <a16:colId xmlns:a16="http://schemas.microsoft.com/office/drawing/2014/main" val="276551467"/>
                    </a:ext>
                  </a:extLst>
                </a:gridCol>
              </a:tblGrid>
              <a:tr h="389545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General method</a:t>
                      </a:r>
                      <a:endParaRPr lang="en-US" sz="2000" b="1" dirty="0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21" marR="67421" marT="44947" marB="449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Object returned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21" marR="67421" marT="44947" marB="449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Plot type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21" marR="67421" marT="44947" marB="449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751529"/>
                  </a:ext>
                </a:extLst>
              </a:tr>
              <a:tr h="389545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displot(params)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21" marR="67421" marT="44947" marB="4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FacetGrid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21" marR="67421" marT="44947" marB="4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Distribution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21" marR="67421" marT="44947" marB="4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838163"/>
                  </a:ext>
                </a:extLst>
              </a:tr>
            </a:tbl>
          </a:graphicData>
        </a:graphic>
      </p:graphicFrame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F92A15AA-F949-4CE4-8081-78C76C7CB86C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789630263"/>
              </p:ext>
            </p:extLst>
          </p:nvPr>
        </p:nvGraphicFramePr>
        <p:xfrm>
          <a:off x="914399" y="2155024"/>
          <a:ext cx="7315201" cy="2188376"/>
        </p:xfrm>
        <a:graphic>
          <a:graphicData uri="http://schemas.openxmlformats.org/drawingml/2006/table">
            <a:tbl>
              <a:tblPr firstRow="1"/>
              <a:tblGrid>
                <a:gridCol w="2472111">
                  <a:extLst>
                    <a:ext uri="{9D8B030D-6E8A-4147-A177-3AD203B41FA5}">
                      <a16:colId xmlns:a16="http://schemas.microsoft.com/office/drawing/2014/main" val="2709752218"/>
                    </a:ext>
                  </a:extLst>
                </a:gridCol>
                <a:gridCol w="2472111">
                  <a:extLst>
                    <a:ext uri="{9D8B030D-6E8A-4147-A177-3AD203B41FA5}">
                      <a16:colId xmlns:a16="http://schemas.microsoft.com/office/drawing/2014/main" val="2460567719"/>
                    </a:ext>
                  </a:extLst>
                </a:gridCol>
                <a:gridCol w="2370979">
                  <a:extLst>
                    <a:ext uri="{9D8B030D-6E8A-4147-A177-3AD203B41FA5}">
                      <a16:colId xmlns:a16="http://schemas.microsoft.com/office/drawing/2014/main" val="2478363602"/>
                    </a:ext>
                  </a:extLst>
                </a:gridCol>
              </a:tblGrid>
              <a:tr h="389545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Specific method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21" marR="67421" marT="44947" marB="449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Object returned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21" marR="67421" marT="44947" marB="449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Plot type</a:t>
                      </a:r>
                      <a:endParaRPr lang="en-US" sz="2000" b="1">
                        <a:solidFill>
                          <a:srgbClr val="FFFFFF"/>
                        </a:solidFill>
                        <a:effectLst/>
                        <a:latin typeface="Montserrat Medium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421" marR="67421" marT="44947" marB="449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345739"/>
                  </a:ext>
                </a:extLst>
              </a:tr>
              <a:tr h="389545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histplot(params)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21" marR="67421" marT="44947" marB="449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Axes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21" marR="67421" marT="44947" marB="449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Histogram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21" marR="67421" marT="44947" marB="449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341165"/>
                  </a:ext>
                </a:extLst>
              </a:tr>
              <a:tr h="689194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kdeplot(params)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21" marR="67421" marT="44947" marB="449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Axes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21" marR="67421" marT="44947" marB="449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Kernel density estimate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21" marR="67421" marT="44947" marB="449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76967"/>
                  </a:ext>
                </a:extLst>
              </a:tr>
              <a:tr h="689194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9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ecdfplot(params)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21" marR="67421" marT="44947" marB="449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9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Axes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21" marR="67421" marT="44947" marB="449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9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Empirical cumulative distribution function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21" marR="67421" marT="44947" marB="44947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44517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36BFB-28C8-411E-9F84-896242708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52E05-D0C5-4054-9DFA-26105911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199E5-7D67-464B-8BAA-209C9763F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C4,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861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4FB90FF-0182-4257-BA03-0E3F96DF5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relplot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create a line plot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B55795-9A69-4DFA-A7C5-F2C8054412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seaborn as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sns.relplot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kind='line',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x='Year', y='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hue='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123 in textbook ">
            <a:extLst>
              <a:ext uri="{FF2B5EF4-FFF2-40B4-BE49-F238E27FC236}">
                <a16:creationId xmlns:a16="http://schemas.microsoft.com/office/drawing/2014/main" id="{F49631A9-02E2-484E-AEC6-E40369942CC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07" y="2133600"/>
            <a:ext cx="4640857" cy="37338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B8F43-E138-49E8-808B-DECCDA05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11E25-91CF-4F58-8116-C8B35E7A0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CC2E-F5A1-427A-BD2E-7E10F7D02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754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CF4F02-A025-41CD-958B-CF7973DFF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lineplot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create a line plot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32B1C0-D0B7-48E3-B812-B2D9565E53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sns.lineplot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mortality_data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x='Year', y='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DeathRate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hue='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123 in textbook ">
            <a:extLst>
              <a:ext uri="{FF2B5EF4-FFF2-40B4-BE49-F238E27FC236}">
                <a16:creationId xmlns:a16="http://schemas.microsoft.com/office/drawing/2014/main" id="{0C201EBD-4146-4A9D-9A56-6DF2492CFD2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628" y="1905295"/>
            <a:ext cx="4596000" cy="297150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239FE-BF46-405B-AA7F-6C8D90667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57865-3E2D-4B5A-B64E-BA78A1E92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096EC-8E28-475A-81ED-3426DFCE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C4,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29976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611E833D-05D0-4A5D-A09D-85733BEA6AAA}" vid="{7CAD4F6C-8ECE-45F7-A39E-93FAD23107B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1316</TotalTime>
  <Words>4726</Words>
  <Application>Microsoft Office PowerPoint</Application>
  <PresentationFormat>On-screen Show (4:3)</PresentationFormat>
  <Paragraphs>685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Arial</vt:lpstr>
      <vt:lpstr>Arial Narrow</vt:lpstr>
      <vt:lpstr>Consolas</vt:lpstr>
      <vt:lpstr>Montserrat Medium</vt:lpstr>
      <vt:lpstr>Symbol</vt:lpstr>
      <vt:lpstr>Times New Roman</vt:lpstr>
      <vt:lpstr>Master slides_with_titles_logo</vt:lpstr>
      <vt:lpstr>Chapter 4</vt:lpstr>
      <vt:lpstr>Objectives (part 1)</vt:lpstr>
      <vt:lpstr>Objectives (part 2)</vt:lpstr>
      <vt:lpstr>Objectives (part 3)</vt:lpstr>
      <vt:lpstr>Relational plots</vt:lpstr>
      <vt:lpstr>Categorical plots</vt:lpstr>
      <vt:lpstr>Distribution plots</vt:lpstr>
      <vt:lpstr>How to use the relplot() method  to create a line plot</vt:lpstr>
      <vt:lpstr>How to use the lineplot() method  to create a line plot</vt:lpstr>
      <vt:lpstr>The differences between the general  and specific methods</vt:lpstr>
      <vt:lpstr>The basic Seaborn parameters</vt:lpstr>
      <vt:lpstr>The basic Seaborn parameters (continued)</vt:lpstr>
      <vt:lpstr>A line plot that uses most of the parameters</vt:lpstr>
      <vt:lpstr>The Seaborn parameters for subplots</vt:lpstr>
      <vt:lpstr>The plot with four subplots</vt:lpstr>
      <vt:lpstr>The title and label parameters  for the set() method of an Axes object</vt:lpstr>
      <vt:lpstr>How to use the set() method  to enhance a specific plot</vt:lpstr>
      <vt:lpstr>How to use the set() method  to enhance a general plot</vt:lpstr>
      <vt:lpstr>The ticks and limit parameters  for the set() method of an Axes object</vt:lpstr>
      <vt:lpstr>How to use the set() and tick_params() methods  to enhance a general plot</vt:lpstr>
      <vt:lpstr>The plot that uses set() and tick_params()</vt:lpstr>
      <vt:lpstr>How to enhance a specific plot in the same way</vt:lpstr>
      <vt:lpstr>The Seaborn set_style() method</vt:lpstr>
      <vt:lpstr>The same plot but with the darkgrid style</vt:lpstr>
      <vt:lpstr>How to restore the default background style</vt:lpstr>
      <vt:lpstr>Parameters of the suptitle() method  of the Figure object</vt:lpstr>
      <vt:lpstr>How to use the set() and suptitle() methods  with subplots</vt:lpstr>
      <vt:lpstr>Subplots created using set() and suptitle()</vt:lpstr>
      <vt:lpstr>A few of the supported file formats</vt:lpstr>
      <vt:lpstr>The savefig() method of a FacetGrid object  or a Figure object</vt:lpstr>
      <vt:lpstr>How to save a general plot</vt:lpstr>
      <vt:lpstr>How to save a specific plot</vt:lpstr>
      <vt:lpstr>The ci parameter for line plots</vt:lpstr>
      <vt:lpstr>How to create a line plot</vt:lpstr>
      <vt:lpstr>How to create a line plot  with a confidence interval</vt:lpstr>
      <vt:lpstr>The size and sizes parameters for a scatter plot</vt:lpstr>
      <vt:lpstr>How to create a scatter plot</vt:lpstr>
      <vt:lpstr>How to create a scatter plot  for a smaller date range</vt:lpstr>
      <vt:lpstr>The basic parameters for categorical plots</vt:lpstr>
      <vt:lpstr>How to create a vertical bar plot</vt:lpstr>
      <vt:lpstr>How to create a horizontal bar plot</vt:lpstr>
      <vt:lpstr>How to create a box plot</vt:lpstr>
      <vt:lpstr>How to create a horizontal box plot</vt:lpstr>
      <vt:lpstr>The basic parameters for distribution plots</vt:lpstr>
      <vt:lpstr>How to create a histogram  with the default settings</vt:lpstr>
      <vt:lpstr>How to create a histogram with 8 bins</vt:lpstr>
      <vt:lpstr>How to create a KDE (or density) plot</vt:lpstr>
      <vt:lpstr>How to create an ECDF plot</vt:lpstr>
      <vt:lpstr>How to combine a histogram with a KDE plot</vt:lpstr>
      <vt:lpstr>How to create a KDE plot with filled subplots</vt:lpstr>
      <vt:lpstr>Some of the other Axes methods</vt:lpstr>
      <vt:lpstr>How to enhance a general plot  with the Axes methods</vt:lpstr>
      <vt:lpstr>A plot enhanced with the Axes methods</vt:lpstr>
      <vt:lpstr>The annotate() method of the Axes object</vt:lpstr>
      <vt:lpstr>How to add an annotation to a plot</vt:lpstr>
      <vt:lpstr>The color_palette() and set_palette()methods</vt:lpstr>
      <vt:lpstr>How to change the palette for the plots that follow</vt:lpstr>
      <vt:lpstr>How to reset the color palette to the default</vt:lpstr>
      <vt:lpstr>How to enhance a plot that has subplots</vt:lpstr>
      <vt:lpstr>The enhanced plot with subplots</vt:lpstr>
      <vt:lpstr>How to create specific titles for subplots</vt:lpstr>
      <vt:lpstr>The subplots with specific titles</vt:lpstr>
      <vt:lpstr>The figsize parameter  of Matplotlib’s subplots() method</vt:lpstr>
      <vt:lpstr>How to set the figure size of the plot  and save the plot</vt:lpstr>
      <vt:lpstr>The plot with a figure size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Bethany Cabrera</cp:lastModifiedBy>
  <cp:revision>42</cp:revision>
  <cp:lastPrinted>2016-01-14T23:03:16Z</cp:lastPrinted>
  <dcterms:created xsi:type="dcterms:W3CDTF">2021-06-22T20:59:38Z</dcterms:created>
  <dcterms:modified xsi:type="dcterms:W3CDTF">2021-07-19T18:45:44Z</dcterms:modified>
</cp:coreProperties>
</file>