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8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433" autoAdjust="0"/>
  </p:normalViewPr>
  <p:slideViewPr>
    <p:cSldViewPr>
      <p:cViewPr varScale="1">
        <p:scale>
          <a:sx n="81" d="100"/>
          <a:sy n="81" d="100"/>
        </p:scale>
        <p:origin x="84" y="3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7/19/2021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number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A428B99-D0BB-4B7F-A30C-E347F02920D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914400" y="1143000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_2-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391400" cy="4495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64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143000"/>
            <a:ext cx="7315200" cy="4495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67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143000"/>
            <a:ext cx="7315200" cy="12192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able Placeholder 7">
            <a:extLst>
              <a:ext uri="{FF2B5EF4-FFF2-40B4-BE49-F238E27FC236}">
                <a16:creationId xmlns:a16="http://schemas.microsoft.com/office/drawing/2014/main" id="{3D5E27E1-2A28-41ED-9087-6EAD0A4567D9}"/>
              </a:ext>
            </a:extLst>
          </p:cNvPr>
          <p:cNvSpPr>
            <a:spLocks noGrp="1"/>
          </p:cNvSpPr>
          <p:nvPr>
            <p:ph type="tbl" sz="quarter" idx="17" hasCustomPrompt="1"/>
          </p:nvPr>
        </p:nvSpPr>
        <p:spPr>
          <a:xfrm>
            <a:off x="990600" y="3233602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FA11CB2-6BF2-463D-816F-29FB65FCB06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2571162"/>
            <a:ext cx="7391400" cy="4572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5738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85" r:id="rId3"/>
    <p:sldLayoutId id="2147483679" r:id="rId4"/>
    <p:sldLayoutId id="2147483686" r:id="rId5"/>
    <p:sldLayoutId id="2147483688" r:id="rId6"/>
    <p:sldLayoutId id="2147483680" r:id="rId7"/>
    <p:sldLayoutId id="2147483683" r:id="rId8"/>
    <p:sldLayoutId id="2147483681" r:id="rId9"/>
    <p:sldLayoutId id="2147483674" r:id="rId10"/>
    <p:sldLayoutId id="2147483687" r:id="rId11"/>
    <p:sldLayoutId id="2147483676" r:id="rId12"/>
    <p:sldLayoutId id="2147483675" r:id="rId13"/>
    <p:sldLayoutId id="2147483684" r:id="rId14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5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600200" y="2209800"/>
            <a:ext cx="5943600" cy="2971800"/>
          </a:xfrm>
        </p:spPr>
        <p:txBody>
          <a:bodyPr/>
          <a:lstStyle/>
          <a:p>
            <a:r>
              <a:rPr lang="en-US" dirty="0"/>
              <a:t>How to get the data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63EC77-CC25-485B-A785-13B0F4DF5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0D746-E9B8-4637-A833-17EC2DFC3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import the first sheet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a downloaded Excel file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C0AFC9-ED55-4311-85FA-8658CCE9B3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jobs =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pd.read_excel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("oesm18all/all_data_M_2018.xlsx")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1679D-AB2E-42A1-8F3E-89AE7EBEB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F6658-225A-43C4-AAB2-6536680FA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6D11A-63B3-446A-9864-FF882543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32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56434F2-6DDD-4C1F-8C9B-0CC407754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urlretrieve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urllib.request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module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3F28964-5F32-4338-B680-99B4D62733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215158"/>
            <a:ext cx="7391400" cy="22138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urlretrieve</a:t>
            </a:r>
            <a:r>
              <a:rPr lang="en-US" sz="12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url,filename</a:t>
            </a:r>
            <a:r>
              <a:rPr lang="en-US" sz="12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download a file to disk</a:t>
            </a:r>
            <a:endParaRPr lang="en-US" sz="2400" b="1" dirty="0">
              <a:solidFill>
                <a:srgbClr val="000099"/>
              </a:solidFill>
              <a:effectLst/>
              <a:latin typeface="Montserrat Medium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2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urllib</a:t>
            </a:r>
            <a:r>
              <a:rPr lang="en-US" sz="12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import request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polls_url</a:t>
            </a:r>
            <a:r>
              <a:rPr lang="en-US" sz="12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\</a:t>
            </a:r>
            <a:br>
              <a:rPr lang="en-US" sz="12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'http://projects.fivethirtyeight.com/.../president_general_polls_2016.csv'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request.urlretrieve</a:t>
            </a:r>
            <a:r>
              <a:rPr lang="en-US" sz="12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polls_url</a:t>
            </a:r>
            <a:r>
              <a:rPr lang="en-US" sz="12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filename='president_polls_2016.csv')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import the file into 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endParaRPr lang="en-US" sz="2400" b="1" dirty="0">
              <a:solidFill>
                <a:srgbClr val="000099"/>
              </a:solidFill>
              <a:effectLst/>
              <a:latin typeface="Montserrat Medium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 = </a:t>
            </a:r>
            <a:r>
              <a:rPr lang="en-US" sz="12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pd.read_csv</a:t>
            </a:r>
            <a:r>
              <a:rPr lang="en-US" sz="12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('president_polls_2016.csv')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2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polls.head</a:t>
            </a:r>
            <a:r>
              <a:rPr lang="en-US" sz="12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</a:p>
          <a:p>
            <a:endParaRPr lang="en-US" sz="1200" dirty="0"/>
          </a:p>
        </p:txBody>
      </p:sp>
      <p:pic>
        <p:nvPicPr>
          <p:cNvPr id="3" name="Content Placeholder 2" descr="Refer to page 175 in textbook">
            <a:extLst>
              <a:ext uri="{FF2B5EF4-FFF2-40B4-BE49-F238E27FC236}">
                <a16:creationId xmlns:a16="http://schemas.microsoft.com/office/drawing/2014/main" id="{48A33421-10CA-4734-B877-6F6050B2618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3886200"/>
            <a:ext cx="6073616" cy="19812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3F745-2721-48D2-8C04-063E82581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13770-BC98-4C0F-88A3-C50BB365D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9458E-194C-483B-AEA3-5DFDEEBE6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C5,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986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92A8C7E-01CD-44AF-BA88-3D3361783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methods of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ZipFile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  <a:endParaRPr lang="en-US" dirty="0"/>
          </a:p>
        </p:txBody>
      </p:sp>
      <p:graphicFrame>
        <p:nvGraphicFramePr>
          <p:cNvPr id="9" name="Table Placeholder 8">
            <a:extLst>
              <a:ext uri="{FF2B5EF4-FFF2-40B4-BE49-F238E27FC236}">
                <a16:creationId xmlns:a16="http://schemas.microsoft.com/office/drawing/2014/main" id="{59DF0FE6-09D5-4127-9A63-D6AA5E617E3C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781016774"/>
              </p:ext>
            </p:extLst>
          </p:nvPr>
        </p:nvGraphicFramePr>
        <p:xfrm>
          <a:off x="914400" y="1066800"/>
          <a:ext cx="6240780" cy="1798320"/>
        </p:xfrm>
        <a:graphic>
          <a:graphicData uri="http://schemas.openxmlformats.org/drawingml/2006/table">
            <a:tbl>
              <a:tblPr firstRow="1"/>
              <a:tblGrid>
                <a:gridCol w="1840230">
                  <a:extLst>
                    <a:ext uri="{9D8B030D-6E8A-4147-A177-3AD203B41FA5}">
                      <a16:colId xmlns:a16="http://schemas.microsoft.com/office/drawing/2014/main" val="1705385576"/>
                    </a:ext>
                  </a:extLst>
                </a:gridCol>
                <a:gridCol w="4400550">
                  <a:extLst>
                    <a:ext uri="{9D8B030D-6E8A-4147-A177-3AD203B41FA5}">
                      <a16:colId xmlns:a16="http://schemas.microsoft.com/office/drawing/2014/main" val="38575576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  <a:endParaRPr lang="en-US" sz="2000" b="1">
                        <a:solidFill>
                          <a:srgbClr val="FFFFFF"/>
                        </a:solidFill>
                        <a:effectLst/>
                        <a:latin typeface="Montserrat Mediu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2000" b="1">
                        <a:solidFill>
                          <a:srgbClr val="FFFFFF"/>
                        </a:solidFill>
                        <a:effectLst/>
                        <a:latin typeface="Montserrat Mediu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93265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extractall()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Extracts all of the files from the zip file and saves them in the default directory.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103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infolist()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Reads the zip file and returns the file information as a list.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049967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84570-1378-4021-B4B1-8C4F19511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60FF0-79D8-409E-911B-4857DDC20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42AD5-0633-43A4-816A-E3BF1CDB3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223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998DB-4B5D-4B1D-8F4B-60C77CF47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download a zip file to disk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2C8FF-44BC-47C3-AE28-1F36F016BE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urllib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import request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zip_url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'https://www.bls.gov/oes/special.requests/oesm18all.zip'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request.urlretrieve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zip_url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filename='oesm18all.zip')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extract the files and list their names</a:t>
            </a:r>
            <a:endParaRPr lang="en-US" sz="2400" b="1" dirty="0">
              <a:solidFill>
                <a:srgbClr val="000099"/>
              </a:solidFill>
              <a:effectLst/>
              <a:latin typeface="Montserrat Medium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zipfile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ZipFile</a:t>
            </a:r>
            <a:endParaRPr lang="en-US" sz="14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file_names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list()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ZipFile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('oesm18all.zip', mode='r') as zip: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zip.extractall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file in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zip.infolist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file_names.append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file.filename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print(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file.filename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file.compress_size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file.file_size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================================================================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oesm18all/all_data_M_2018.xlsx 70296790 71834374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4BDA3-ACBB-4741-9FF7-C130D0BED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915EC-798F-4CCB-83AC-000966248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7D918-05D3-41FA-BB16-7FCD97948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531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680D1-9AED-4113-B6B2-6D47AA558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ways to read an extracted file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 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16DE7-4C96-4DAC-85EB-22930E9434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specifying the filename</a:t>
            </a:r>
            <a:endParaRPr lang="en-US" sz="2000" b="1" spc="-10" dirty="0">
              <a:solidFill>
                <a:srgbClr val="000099"/>
              </a:solidFill>
              <a:effectLst/>
              <a:latin typeface="Montserrat Medium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jobs =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pd.read_excel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("oesm18all/all_data_M_2018.xlsx")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  <a:tab pos="1371600" algn="l"/>
                <a:tab pos="2743200" algn="l"/>
                <a:tab pos="4848225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specifying the position of the file </a:t>
            </a:r>
            <a:b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sz="2000" b="1" spc="-10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file_names</a:t>
            </a: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list	</a:t>
            </a:r>
            <a:endParaRPr lang="en-US" sz="2000" b="1" spc="-10" dirty="0">
              <a:solidFill>
                <a:srgbClr val="000099"/>
              </a:solidFill>
              <a:effectLst/>
              <a:latin typeface="Montserrat Medium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jobs =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pd.read_excel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file_names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[0])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53505-9F3F-40A4-8DD7-79FF70EAF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14EF2-C7F7-416F-B725-AD82B28A5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8DB97-C884-4266-B590-60D5C00C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031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3330B0F-A63B-4610-AE00-024432834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Packages for connecting to databases in Python</a:t>
            </a:r>
            <a:endParaRPr lang="en-US" dirty="0"/>
          </a:p>
        </p:txBody>
      </p:sp>
      <p:graphicFrame>
        <p:nvGraphicFramePr>
          <p:cNvPr id="9" name="Table Placeholder 8">
            <a:extLst>
              <a:ext uri="{FF2B5EF4-FFF2-40B4-BE49-F238E27FC236}">
                <a16:creationId xmlns:a16="http://schemas.microsoft.com/office/drawing/2014/main" id="{055E78A0-49E0-425D-A800-6DE71542EF28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732393808"/>
              </p:ext>
            </p:extLst>
          </p:nvPr>
        </p:nvGraphicFramePr>
        <p:xfrm>
          <a:off x="914400" y="1127760"/>
          <a:ext cx="6595110" cy="2377440"/>
        </p:xfrm>
        <a:graphic>
          <a:graphicData uri="http://schemas.openxmlformats.org/drawingml/2006/table">
            <a:tbl>
              <a:tblPr firstRow="1"/>
              <a:tblGrid>
                <a:gridCol w="2297430">
                  <a:extLst>
                    <a:ext uri="{9D8B030D-6E8A-4147-A177-3AD203B41FA5}">
                      <a16:colId xmlns:a16="http://schemas.microsoft.com/office/drawing/2014/main" val="1996627564"/>
                    </a:ext>
                  </a:extLst>
                </a:gridCol>
                <a:gridCol w="1771650">
                  <a:extLst>
                    <a:ext uri="{9D8B030D-6E8A-4147-A177-3AD203B41FA5}">
                      <a16:colId xmlns:a16="http://schemas.microsoft.com/office/drawing/2014/main" val="4123413692"/>
                    </a:ext>
                  </a:extLst>
                </a:gridCol>
                <a:gridCol w="2526030">
                  <a:extLst>
                    <a:ext uri="{9D8B030D-6E8A-4147-A177-3AD203B41FA5}">
                      <a16:colId xmlns:a16="http://schemas.microsoft.com/office/drawing/2014/main" val="33442518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Package name</a:t>
                      </a:r>
                      <a:endParaRPr lang="en-US" sz="2000" b="1">
                        <a:solidFill>
                          <a:srgbClr val="FFFFFF"/>
                        </a:solidFill>
                        <a:effectLst/>
                        <a:latin typeface="Montserrat Mediu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Database</a:t>
                      </a:r>
                      <a:endParaRPr lang="en-US" sz="2000" b="1">
                        <a:solidFill>
                          <a:srgbClr val="FFFFFF"/>
                        </a:solidFill>
                        <a:effectLst/>
                        <a:latin typeface="Montserrat Mediu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Availability</a:t>
                      </a:r>
                      <a:endParaRPr lang="en-US" sz="2000" b="1">
                        <a:solidFill>
                          <a:srgbClr val="FFFFFF"/>
                        </a:solidFill>
                        <a:effectLst/>
                        <a:latin typeface="Montserrat Mediu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3866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sqlite3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SQLite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Built-in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1222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pymysql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MySQL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Needs to be installed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6132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psycopg2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PostgreSQL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Needs to be installed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813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cx_oracle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Oracle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Needs to be installed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0145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pymssql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SQL Server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Needs to be installed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872657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243B3-C5BB-492E-A959-4ADCC17DB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CD61D-E689-4DB7-A7C7-AB99B101A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EF6CB-FBD0-4239-83BC-7803062AE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003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7EAC6-1DBD-4060-8F2B-174C76DC4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connect() method of the SQLite module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AB619-C5F8-4ADE-B2A6-9EE79B7C01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connect(path)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cursor() method of a connection object</a:t>
            </a:r>
            <a:endParaRPr lang="en-US" sz="2400" b="1" dirty="0">
              <a:solidFill>
                <a:srgbClr val="000099"/>
              </a:solidFill>
              <a:effectLst/>
              <a:latin typeface="Montserrat Medium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cursor()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methods of a cursor object</a:t>
            </a:r>
            <a:endParaRPr lang="en-US" sz="2400" b="1" dirty="0">
              <a:solidFill>
                <a:srgbClr val="000099"/>
              </a:solidFill>
              <a:effectLst/>
              <a:latin typeface="Montserrat Medium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execute(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fetchall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B8938-99DF-40CC-BF9B-FD7CA01C8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6BA83-20E8-4B7D-A40C-0245A6EE3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4EF12-0149-4BD4-A33B-C12523B8A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3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E85A3-7123-4D3A-BAF7-15FAEFEDE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run queries on a SQLite database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C9048-41A6-40B2-BB85-4CC2EF4980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a connection object and a cursor object</a:t>
            </a:r>
            <a:endParaRPr lang="en-US" b="1" spc="-10" dirty="0">
              <a:solidFill>
                <a:srgbClr val="000099"/>
              </a:solidFill>
              <a:effectLst/>
              <a:latin typeface="Montserrat Medium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sqlite3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fires_con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sqlite3.connect('Data/FPA_FOD_20170508.sqlite')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fires_cur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fires_con.cursor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 a query that lists the tables in the database</a:t>
            </a:r>
            <a:endParaRPr lang="en-US" b="1" spc="-10" dirty="0">
              <a:solidFill>
                <a:srgbClr val="000099"/>
              </a:solidFill>
              <a:effectLst/>
              <a:latin typeface="Montserrat Medium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fires_cur.execute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'SELECT name FROM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sqlite_master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WHERE type="table"').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fetchall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===================================================================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[('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spatial_ref_sys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',),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spatialite_history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',),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('Fires',),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('NWCG_UnitIDActive_20170109',)]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84917-FF0C-40A5-867F-C45069087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1754B-1305-47BE-BEFC-9CAC03907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77B6-2C44-4307-B70D-F2EC77936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445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41A28-B4EF-4758-AEE6-E19BADB96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get information about a table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7A92F-0CCD-4227-B5BE-43EC9A70CD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fires_cur.execute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('PRAGMA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table_info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(Fires)').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fetchall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========================================================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[(0, 'OBJECTID', 'integer', 1, None, 1),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(1, 'FOD_ID', 'int32', 0, None, 0),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(2, 'FPA_ID', 'text(100)', 0, None, 0),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(12, 'FIRE_CODE', 'text(10)', 0, None, 0),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(13, 'FIRE_NAME', 'text(255)', 0, None, 0),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(19, 'FIRE_YEAR', 'int16', 0, None, 0),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(20, 'DISCOVERY_DATE', 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realdate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0, None, 0),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(28, 'FIRE_SIZE', 'float64', 0, None, 0),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(29, 'FIRE_SIZE_CLASS', 'text(1)', 0, None, 0),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(30, 'LATITUDE', 'float64', 0, None, 0),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(31, 'LONGITUDE', 'float64', 0, None, 0),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(34, 'STATE', 'text(255)', 0, None, 0),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(38, 'Shape', 'POINT', 1, None, 0)]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6FAFD-097D-43B1-BEDA-3F3285FAE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06B0D-3D6C-4298-9BC5-6F48B9E8B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03A56-E58F-4897-8FDB-D2B697089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82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06DAF26-B1BA-42B6-BDF2-CAC6882B0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read_sql_query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5C36798-293D-4186-9AD4-6A99953806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read_sql_query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SQL,connection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import the data from a query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 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endParaRPr lang="en-US" sz="2400" b="1" dirty="0">
              <a:solidFill>
                <a:srgbClr val="000099"/>
              </a:solidFill>
              <a:effectLst/>
              <a:latin typeface="Montserrat Medium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 =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pd.read_sql_query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'''SELECT STATE, FIRE_YEAR,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DATETIME(DISCOVERY_DATE) AS DISCOVERY_DATE,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FIRE_NAME, FIRE_SIZE, LATITUDE, LONGITUDE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FROM Fires''',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fires_con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1600" dirty="0"/>
          </a:p>
        </p:txBody>
      </p:sp>
      <p:pic>
        <p:nvPicPr>
          <p:cNvPr id="3" name="Content Placeholder 2" descr="Refer to page 181 in textbook">
            <a:extLst>
              <a:ext uri="{FF2B5EF4-FFF2-40B4-BE49-F238E27FC236}">
                <a16:creationId xmlns:a16="http://schemas.microsoft.com/office/drawing/2014/main" id="{03C33B33-B9BA-4492-A076-0B71F02CED0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336784" y="3636097"/>
            <a:ext cx="6763013" cy="207890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8F44B-DE9F-4F8D-ADEF-D24440C97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F487A-7C14-470E-8E80-7AC3E51EC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45C4D-B419-4080-A5C8-C5542AECD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C5,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707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892ED-5B67-42A0-99BE-38747BBDE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1076D9-0A02-4D92-830D-8A01E7BBF5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  <a:endParaRPr lang="en-US" sz="2000" b="1" dirty="0">
              <a:effectLst/>
              <a:latin typeface="Montserrat Medium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2286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the Pandas read methods to import data into 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DataFrame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286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Download a file to disk before importing it into 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DataFrame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286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Unzip a zip file to access the files that it contains.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286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a SQL query to import database data into 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DataFrame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286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the metadata of a Stata file to analyze the data, and then read selected columns of the Stata data into 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DataFrame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286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JupyterLab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to drill down into the data in a JSON file that has more than two levels of data, convert the JSON file to a dictionary, and then build 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DataFrame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from portions of the data in the dictionary.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25074-C077-4F17-85D8-ABA549437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6C9F8-443A-41B6-AECC-BA24D6CD1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6F342-DCB6-4966-AE44-3E8061EC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356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1DE20-DE09-4D11-BB0E-99185C339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read_dta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 of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pyreadstat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package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AE3987-1A25-445F-A203-EDA65322BB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read_dta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filename,columns,metadataonly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of the attributes for a metadata container</a:t>
            </a:r>
            <a:endParaRPr lang="en-US" sz="2400" b="1" dirty="0">
              <a:solidFill>
                <a:srgbClr val="000099"/>
              </a:solidFill>
              <a:effectLst/>
              <a:latin typeface="Montserrat Medium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column_names</a:t>
            </a:r>
            <a:endParaRPr lang="en-US" sz="16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column_labels</a:t>
            </a:r>
            <a:endParaRPr lang="en-US" sz="16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number_columns</a:t>
            </a:r>
            <a:endParaRPr lang="en-US" sz="16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number_rows</a:t>
            </a:r>
            <a:endParaRPr lang="en-US" sz="16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install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pyreadstat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module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conda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command</a:t>
            </a:r>
            <a:endParaRPr lang="en-US" sz="2400" b="1" dirty="0">
              <a:solidFill>
                <a:srgbClr val="000099"/>
              </a:solidFill>
              <a:effectLst/>
              <a:latin typeface="Montserrat Medium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conda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install --channel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conda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-forge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pyreadstat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--yes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21CF3-BA80-4983-9DF1-B072A2C4A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F045B-8BBC-4C9E-A551-4846AFA73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BBEB2-1CB3-4C67-98DE-20270FA1C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378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35819-3664-4264-9EA8-C4522AD5F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get the metadata from a Stata file on disk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E5866-2F62-4741-A4C1-E4C22E373F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pyreadstat</a:t>
            </a:r>
            <a:endParaRPr lang="en-US" sz="16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gss_stata_filename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'GSS7218_R3.DTA'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gss_empty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gss_meta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pyreadstat.read_dta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gss_stata_filename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metadataonly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=True)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type(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gss_meta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===============================================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pyreadstat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._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readstat_parser.metadata_container</a:t>
            </a:r>
            <a:endParaRPr lang="en-US" sz="16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496E8-A291-473F-A2B4-0B7B0F930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B0181-B737-46F9-9D66-F16D4FC78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507E7-C3BB-4A87-92E6-6BCC12FB9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5090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99F26-7989-4F3E-ACC3-81BE49094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the attributes of the metadata container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 tell you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E7B0A-21C8-4B2E-9476-14F313ABB8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1219200"/>
            <a:ext cx="7424057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print("Number of columns:",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gss_meta.number_columns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print("Number of rows:",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gss_meta.number_rows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print("Column names:",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gss_meta.column_names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==============================================================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 of columns: 6110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 of rows: 64814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 names: ['year', 'id', 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wrkstat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'hrs1', 'hrs2', 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evwork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'occ', 'prestige', 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wrkslf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wrkgovt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'commute', 'industry', 'occ80', 'prestg80', 'indus80', 'indus07', 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occonet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'found', 'occ10', 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occindv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occstatus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occtag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'prestg10', 'prestg105plus', 'indus10', 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indstatus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indtag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E6D1A-BEA5-4F49-B06B-847AEFE11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0CA58-83FE-4F42-874F-91F53978A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AC555-A8A6-4EB8-AFCB-170CA4ABE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1063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62510B6-C550-4AD2-A59D-AF2747F14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constructor for a Stata file</a:t>
            </a:r>
            <a:endParaRPr lang="en-US" dirty="0"/>
          </a:p>
        </p:txBody>
      </p:sp>
      <p:graphicFrame>
        <p:nvGraphicFramePr>
          <p:cNvPr id="11" name="Table Placeholder 10">
            <a:extLst>
              <a:ext uri="{FF2B5EF4-FFF2-40B4-BE49-F238E27FC236}">
                <a16:creationId xmlns:a16="http://schemas.microsoft.com/office/drawing/2014/main" id="{FB6FDF6C-0D1C-449D-AB56-32115171794B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823462549"/>
              </p:ext>
            </p:extLst>
          </p:nvPr>
        </p:nvGraphicFramePr>
        <p:xfrm>
          <a:off x="925286" y="1066800"/>
          <a:ext cx="6469380" cy="792480"/>
        </p:xfrm>
        <a:graphic>
          <a:graphicData uri="http://schemas.openxmlformats.org/drawingml/2006/table">
            <a:tbl>
              <a:tblPr firstRow="1"/>
              <a:tblGrid>
                <a:gridCol w="2411730">
                  <a:extLst>
                    <a:ext uri="{9D8B030D-6E8A-4147-A177-3AD203B41FA5}">
                      <a16:colId xmlns:a16="http://schemas.microsoft.com/office/drawing/2014/main" val="8288893"/>
                    </a:ext>
                  </a:extLst>
                </a:gridCol>
                <a:gridCol w="4057650">
                  <a:extLst>
                    <a:ext uri="{9D8B030D-6E8A-4147-A177-3AD203B41FA5}">
                      <a16:colId xmlns:a16="http://schemas.microsoft.com/office/drawing/2014/main" val="3951500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1905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  <a:endParaRPr lang="en-US" sz="2000" b="1" dirty="0">
                        <a:solidFill>
                          <a:srgbClr val="FFFFFF"/>
                        </a:solidFill>
                        <a:effectLst/>
                        <a:latin typeface="Montserrat Mediu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45720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2000" b="1">
                        <a:solidFill>
                          <a:srgbClr val="FFFFFF"/>
                        </a:solidFill>
                        <a:effectLst/>
                        <a:latin typeface="Montserrat Mediu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7776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1905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DataFrame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(params)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45720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Constructs a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DataFrame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3990461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50690D2-64E0-4E96-A9A0-95C827A5FDC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2006043"/>
            <a:ext cx="7391400" cy="457200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Parameters of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constructor</a:t>
            </a:r>
            <a:endParaRPr lang="en-US" sz="2400" b="1" dirty="0">
              <a:solidFill>
                <a:srgbClr val="000099"/>
              </a:solidFill>
              <a:effectLst/>
              <a:latin typeface="Montserrat Medium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graphicFrame>
        <p:nvGraphicFramePr>
          <p:cNvPr id="12" name="Table Placeholder 11">
            <a:extLst>
              <a:ext uri="{FF2B5EF4-FFF2-40B4-BE49-F238E27FC236}">
                <a16:creationId xmlns:a16="http://schemas.microsoft.com/office/drawing/2014/main" id="{CBFEB1F0-8674-4557-AB78-41ABA8F1873C}"/>
              </a:ext>
            </a:extLst>
          </p:cNvPr>
          <p:cNvGraphicFramePr>
            <a:graphicFrameLocks noGrp="1"/>
          </p:cNvGraphicFramePr>
          <p:nvPr>
            <p:ph type="tbl" sz="quarter" idx="17"/>
            <p:extLst>
              <p:ext uri="{D42A27DB-BD31-4B8C-83A1-F6EECF244321}">
                <p14:modId xmlns:p14="http://schemas.microsoft.com/office/powerpoint/2010/main" val="1972175098"/>
              </p:ext>
            </p:extLst>
          </p:nvPr>
        </p:nvGraphicFramePr>
        <p:xfrm>
          <a:off x="925286" y="2514600"/>
          <a:ext cx="6469380" cy="2378928"/>
        </p:xfrm>
        <a:graphic>
          <a:graphicData uri="http://schemas.openxmlformats.org/drawingml/2006/table">
            <a:tbl>
              <a:tblPr firstRow="1"/>
              <a:tblGrid>
                <a:gridCol w="1840231">
                  <a:extLst>
                    <a:ext uri="{9D8B030D-6E8A-4147-A177-3AD203B41FA5}">
                      <a16:colId xmlns:a16="http://schemas.microsoft.com/office/drawing/2014/main" val="2105514315"/>
                    </a:ext>
                  </a:extLst>
                </a:gridCol>
                <a:gridCol w="4629149">
                  <a:extLst>
                    <a:ext uri="{9D8B030D-6E8A-4147-A177-3AD203B41FA5}">
                      <a16:colId xmlns:a16="http://schemas.microsoft.com/office/drawing/2014/main" val="1248183190"/>
                    </a:ext>
                  </a:extLst>
                </a:gridCol>
              </a:tblGrid>
              <a:tr h="265771">
                <a:tc>
                  <a:txBody>
                    <a:bodyPr/>
                    <a:lstStyle/>
                    <a:p>
                      <a:pPr marL="0" marR="45720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</a:t>
                      </a:r>
                      <a:endParaRPr lang="en-US" sz="2000" b="1" dirty="0">
                        <a:solidFill>
                          <a:srgbClr val="FFFFFF"/>
                        </a:solidFill>
                        <a:effectLst/>
                        <a:latin typeface="Montserrat Mediu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999" marR="45999" marT="30666" marB="306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2000" b="1" dirty="0">
                        <a:solidFill>
                          <a:srgbClr val="FFFFFF"/>
                        </a:solidFill>
                        <a:effectLst/>
                        <a:latin typeface="Montserrat Mediu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999" marR="45999" marT="30666" marB="306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763576"/>
                  </a:ext>
                </a:extLst>
              </a:tr>
              <a:tr h="470210">
                <a:tc>
                  <a:txBody>
                    <a:bodyPr/>
                    <a:lstStyle/>
                    <a:p>
                      <a:pPr marL="0" marR="45720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data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999" marR="45999" marT="30666" marB="306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Can be an array, dictionary, or other object that’s shaped like a table.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999" marR="45999" marT="30666" marB="306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349568"/>
                  </a:ext>
                </a:extLst>
              </a:tr>
              <a:tr h="386576">
                <a:tc>
                  <a:txBody>
                    <a:bodyPr/>
                    <a:lstStyle/>
                    <a:p>
                      <a:pPr marL="0" marR="45720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columns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999" marR="45999" marT="30666" marB="306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Column labels. If they aren’t specified, they will be generated.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999" marR="45999" marT="30666" marB="306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684372"/>
                  </a:ext>
                </a:extLst>
              </a:tr>
              <a:tr h="470210">
                <a:tc>
                  <a:txBody>
                    <a:bodyPr/>
                    <a:lstStyle/>
                    <a:p>
                      <a:pPr marL="0" marR="45720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index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 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999" marR="45999" marT="30666" marB="306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Row labels. If they aren’t specified, they will be generated.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999" marR="45999" marT="30666" marB="3066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724866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0C1DF-B0CC-4161-BCCE-75A43600A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F29FC-70AD-46CC-8501-9BC44E04C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00E09-A49B-4075-8A1D-253A43ABF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013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011A566-FFDD-456A-9408-60FFF6801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build 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the column descriptions in the metadata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77C288F-633C-49C2-A487-2B5EAC444A8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215158"/>
            <a:ext cx="7391400" cy="22138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pandas as pd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meta_cols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pd.DataFrame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data=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gss_meta.column_labels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index=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gss_meta.column_names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columns=['description'])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meta_cols.head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(5)</a:t>
            </a:r>
          </a:p>
          <a:p>
            <a:endParaRPr lang="en-US" sz="1600" dirty="0"/>
          </a:p>
        </p:txBody>
      </p:sp>
      <p:pic>
        <p:nvPicPr>
          <p:cNvPr id="3" name="Content Placeholder 2" descr="Refer to page 185 in textbook">
            <a:extLst>
              <a:ext uri="{FF2B5EF4-FFF2-40B4-BE49-F238E27FC236}">
                <a16:creationId xmlns:a16="http://schemas.microsoft.com/office/drawing/2014/main" id="{D648F907-7220-4F28-9F0C-6F786E5A261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2837506"/>
            <a:ext cx="3810000" cy="221452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62D47-59B1-4E04-9DBD-C51FA9FF8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282A4-434A-4034-B0BD-331AE64E7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1B76A-D1AE-47AE-A649-6AC642830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C5,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5721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07BFA7A-8C50-4E54-8FEA-4B52A8A55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import seven columns of the data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 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BC859A5-7323-47FE-824E-7B8E62C9E14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215158"/>
            <a:ext cx="7391400" cy="2213842"/>
          </a:xfrm>
        </p:spPr>
        <p:txBody>
          <a:bodyPr/>
          <a:lstStyle/>
          <a:p>
            <a:pPr marL="347472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gss_data</a:t>
            </a:r>
            <a:r>
              <a:rPr lang="en-US" sz="12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pd.read_stata</a:t>
            </a:r>
            <a:r>
              <a:rPr lang="en-US" sz="12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('GSS7218_R3.DTA',</a:t>
            </a:r>
          </a:p>
          <a:p>
            <a:pPr marL="347472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2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columns=['year','id','wrkstat','hrs1','hrs2','evwork','wrkslf','wrkgovt'])</a:t>
            </a:r>
          </a:p>
          <a:p>
            <a:pPr marL="347472" marR="0">
              <a:spcBef>
                <a:spcPts val="0"/>
              </a:spcBef>
              <a:spcAft>
                <a:spcPts val="600"/>
              </a:spcAft>
              <a:tabLst>
                <a:tab pos="6515100" algn="l"/>
              </a:tabLst>
            </a:pPr>
            <a:r>
              <a:rPr lang="en-US" sz="12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gss_data.tail</a:t>
            </a:r>
            <a:r>
              <a:rPr lang="en-US" sz="12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sz="1200" dirty="0"/>
          </a:p>
        </p:txBody>
      </p:sp>
      <p:pic>
        <p:nvPicPr>
          <p:cNvPr id="3" name="Content Placeholder 2" descr="Refer to page 185 in textbook">
            <a:extLst>
              <a:ext uri="{FF2B5EF4-FFF2-40B4-BE49-F238E27FC236}">
                <a16:creationId xmlns:a16="http://schemas.microsoft.com/office/drawing/2014/main" id="{C5703DAB-34EA-4CEB-BCF0-AD263B614BE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35777" y="1981200"/>
            <a:ext cx="6993823" cy="222127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56098-5272-432E-85EC-756C3172C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A1891-09E9-4486-8B46-0DF564BF5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98C48-993C-4393-A699-AA5AD4AB1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C5,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4412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9C8C1-E404-4B41-BFAD-34199FC90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download a JSON file to disk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08BF50-E355-432D-A590-4A35AAF06C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json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urllib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import request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shots_url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\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'https://www.murach.com/python_analysis/shots.json'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request.urlretrieve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shots_url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filename='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shots.json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BFA77-1DA6-4A59-8D27-BC4F32B22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A772C-996C-46B9-B102-81E665387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6E9DC-3AA7-4F23-9B5B-0BE92997F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0159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B9C1070-E829-44D2-BA4B-9D22473E0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Double-click on the JSON file in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JupyterLab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open it</a:t>
            </a:r>
            <a:endParaRPr lang="en-US" dirty="0"/>
          </a:p>
        </p:txBody>
      </p:sp>
      <p:pic>
        <p:nvPicPr>
          <p:cNvPr id="8" name="Content Placeholder 7" descr="Refer to page 187 in textbook">
            <a:extLst>
              <a:ext uri="{FF2B5EF4-FFF2-40B4-BE49-F238E27FC236}">
                <a16:creationId xmlns:a16="http://schemas.microsoft.com/office/drawing/2014/main" id="{F5DDFFEA-4ED0-4B28-8A74-4AD0663C968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313405" y="1304393"/>
            <a:ext cx="6517189" cy="1743607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06C61F5-E124-40C5-B5F9-13ABEFC2E7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3124200"/>
            <a:ext cx="7391400" cy="457200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root level of the JSON file</a:t>
            </a:r>
            <a:endParaRPr lang="en-US" sz="2400" b="1" dirty="0">
              <a:solidFill>
                <a:srgbClr val="000099"/>
              </a:solidFill>
              <a:effectLst/>
              <a:latin typeface="Montserrat Medium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10" name="Content Placeholder 9" descr="Refer to page 187 in textbook">
            <a:extLst>
              <a:ext uri="{FF2B5EF4-FFF2-40B4-BE49-F238E27FC236}">
                <a16:creationId xmlns:a16="http://schemas.microsoft.com/office/drawing/2014/main" id="{2D502544-AA33-4A05-998F-47DAB837E4EC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1313405" y="3611790"/>
            <a:ext cx="3072650" cy="103641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53F56-83FF-4E20-9A26-D5449BC25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817A1-9C74-4274-AA3E-9480D77BB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8F4BF-1AE1-48A3-9239-E0F47DB17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C5,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6336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2AA427E-80F6-473C-ADA5-0D99FEC41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first two levels of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resultSets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  <a:endParaRPr lang="en-US" dirty="0"/>
          </a:p>
        </p:txBody>
      </p:sp>
      <p:pic>
        <p:nvPicPr>
          <p:cNvPr id="3" name="Content Placeholder 2" descr="Refer to page 189 in textbook">
            <a:extLst>
              <a:ext uri="{FF2B5EF4-FFF2-40B4-BE49-F238E27FC236}">
                <a16:creationId xmlns:a16="http://schemas.microsoft.com/office/drawing/2014/main" id="{28F3C41D-BFD5-46C4-AF03-F26D8F97EE1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76985" y="1130543"/>
            <a:ext cx="2932430" cy="306045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1C522-4BB3-4621-A5B0-9D56F38FA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084C1-2E57-4ED9-9D29-7BFE5751A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BEDDD-340A-42D1-875A-979F4A045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7556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0C72381-0415-44F1-85EB-730650194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headers level of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resultSets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[0] data</a:t>
            </a:r>
            <a:endParaRPr lang="en-US" dirty="0"/>
          </a:p>
        </p:txBody>
      </p:sp>
      <p:pic>
        <p:nvPicPr>
          <p:cNvPr id="3" name="Content Placeholder 2" descr="Refer to page 189 in texbook">
            <a:extLst>
              <a:ext uri="{FF2B5EF4-FFF2-40B4-BE49-F238E27FC236}">
                <a16:creationId xmlns:a16="http://schemas.microsoft.com/office/drawing/2014/main" id="{689082A9-EF95-41FF-88C3-9E69CB86AF4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066800"/>
            <a:ext cx="1938355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9EE73-8949-4631-866F-64154BBF9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7A1D9-B703-4076-A623-91FF7B4D1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C7731-4D29-4239-A7A7-B8EA8D641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596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CBD0F-65D9-46DB-8D97-AFE9AD148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(continued)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6786D-5B82-44F0-B5FF-201F781C2E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  <a:endParaRPr lang="en-US" sz="2000" b="1" dirty="0">
              <a:effectLst/>
              <a:latin typeface="Montserrat Medium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2286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general terms, describe the way that you get data in these formats into 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DataFrame</a:t>
            </a:r>
            <a:r>
              <a:rPr lang="en-US" sz="20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CSV, Excel, database, Stata, and JSON.</a:t>
            </a:r>
            <a:endParaRPr lang="en-US" sz="1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2FE9B-79E7-4858-8E7D-7DDB09EEC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F8A89-04B4-4ADA-8E07-33B490244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C35F8-A400-4ECB-B573-F85CB67F5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7324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CE94A22-956A-4CE7-94A6-59C09C402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rowSet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level of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resultSets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[0] data</a:t>
            </a:r>
            <a:endParaRPr lang="en-US" dirty="0"/>
          </a:p>
        </p:txBody>
      </p:sp>
      <p:pic>
        <p:nvPicPr>
          <p:cNvPr id="3" name="Content Placeholder 2" descr="Refer to page 189 in texbook">
            <a:extLst>
              <a:ext uri="{FF2B5EF4-FFF2-40B4-BE49-F238E27FC236}">
                <a16:creationId xmlns:a16="http://schemas.microsoft.com/office/drawing/2014/main" id="{2A54A318-576F-489C-AC71-CF582916E42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066800"/>
            <a:ext cx="2006758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AE3A4-2827-4E65-A737-7E9057ED8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36527-BE2B-4E7C-95E7-DB0C4AAA2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48197-8C87-49FE-8798-FF632B5B6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0554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3A45E73-4587-4371-B023-42E1A1616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load() method of a JSON object</a:t>
            </a:r>
            <a:endParaRPr lang="en-US" dirty="0"/>
          </a:p>
        </p:txBody>
      </p:sp>
      <p:graphicFrame>
        <p:nvGraphicFramePr>
          <p:cNvPr id="10" name="Table Placeholder 9">
            <a:extLst>
              <a:ext uri="{FF2B5EF4-FFF2-40B4-BE49-F238E27FC236}">
                <a16:creationId xmlns:a16="http://schemas.microsoft.com/office/drawing/2014/main" id="{EB8FD7B7-D9F9-4236-B304-FF34B800D170}"/>
              </a:ext>
            </a:extLst>
          </p:cNvPr>
          <p:cNvGraphicFramePr>
            <a:graphicFrameLocks noGrp="1"/>
          </p:cNvGraphicFramePr>
          <p:nvPr>
            <p:ph type="tbl" sz="quarter" idx="16"/>
            <p:extLst>
              <p:ext uri="{D42A27DB-BD31-4B8C-83A1-F6EECF244321}">
                <p14:modId xmlns:p14="http://schemas.microsoft.com/office/powerpoint/2010/main" val="2587603034"/>
              </p:ext>
            </p:extLst>
          </p:nvPr>
        </p:nvGraphicFramePr>
        <p:xfrm>
          <a:off x="914400" y="1112520"/>
          <a:ext cx="6469380" cy="792480"/>
        </p:xfrm>
        <a:graphic>
          <a:graphicData uri="http://schemas.openxmlformats.org/drawingml/2006/table">
            <a:tbl>
              <a:tblPr firstRow="1"/>
              <a:tblGrid>
                <a:gridCol w="1268730">
                  <a:extLst>
                    <a:ext uri="{9D8B030D-6E8A-4147-A177-3AD203B41FA5}">
                      <a16:colId xmlns:a16="http://schemas.microsoft.com/office/drawing/2014/main" val="270495437"/>
                    </a:ext>
                  </a:extLst>
                </a:gridCol>
                <a:gridCol w="5200650">
                  <a:extLst>
                    <a:ext uri="{9D8B030D-6E8A-4147-A177-3AD203B41FA5}">
                      <a16:colId xmlns:a16="http://schemas.microsoft.com/office/drawing/2014/main" val="24014341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  <a:endParaRPr lang="en-US" sz="2000" b="1">
                        <a:solidFill>
                          <a:srgbClr val="FFFFFF"/>
                        </a:solidFill>
                        <a:effectLst/>
                        <a:latin typeface="Montserrat Mediu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2000" b="1" dirty="0">
                        <a:solidFill>
                          <a:srgbClr val="FFFFFF"/>
                        </a:solidFill>
                        <a:effectLst/>
                        <a:latin typeface="Montserrat Mediu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162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load()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Converts the data in a JSON file to a dictionary.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272513"/>
                  </a:ext>
                </a:extLst>
              </a:tr>
            </a:tbl>
          </a:graphicData>
        </a:graphic>
      </p:graphicFrame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56AE246-5CD3-4F2D-87B7-E5CD9EC72DD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2057401"/>
            <a:ext cx="7391400" cy="2209799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convert a JSON file to a dictionary</a:t>
            </a:r>
            <a:endParaRPr lang="en-US" sz="2400" b="1" dirty="0">
              <a:solidFill>
                <a:srgbClr val="000099"/>
              </a:solidFill>
              <a:effectLst/>
              <a:latin typeface="Montserrat Medium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open('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shots.json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 as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json_data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shots =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json.load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json_data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773FC-6D7D-4344-8B71-E2FA2F43A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562F9-3227-4BFC-BECF-88615D0E7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711E0-904F-4854-8728-95AD233AC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C5,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31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7798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E33CACD-352D-48CF-B376-1F3470CE1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constructor for a JSON file</a:t>
            </a:r>
            <a:endParaRPr lang="en-US" dirty="0"/>
          </a:p>
        </p:txBody>
      </p:sp>
      <p:graphicFrame>
        <p:nvGraphicFramePr>
          <p:cNvPr id="11" name="Table Placeholder 10">
            <a:extLst>
              <a:ext uri="{FF2B5EF4-FFF2-40B4-BE49-F238E27FC236}">
                <a16:creationId xmlns:a16="http://schemas.microsoft.com/office/drawing/2014/main" id="{EAEC63AA-335D-4F12-8F44-76E4FA3704BB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337272301"/>
              </p:ext>
            </p:extLst>
          </p:nvPr>
        </p:nvGraphicFramePr>
        <p:xfrm>
          <a:off x="914400" y="1143000"/>
          <a:ext cx="6469380" cy="792480"/>
        </p:xfrm>
        <a:graphic>
          <a:graphicData uri="http://schemas.openxmlformats.org/drawingml/2006/table">
            <a:tbl>
              <a:tblPr firstRow="1"/>
              <a:tblGrid>
                <a:gridCol w="2468880">
                  <a:extLst>
                    <a:ext uri="{9D8B030D-6E8A-4147-A177-3AD203B41FA5}">
                      <a16:colId xmlns:a16="http://schemas.microsoft.com/office/drawing/2014/main" val="2192785989"/>
                    </a:ext>
                  </a:extLst>
                </a:gridCol>
                <a:gridCol w="4000500">
                  <a:extLst>
                    <a:ext uri="{9D8B030D-6E8A-4147-A177-3AD203B41FA5}">
                      <a16:colId xmlns:a16="http://schemas.microsoft.com/office/drawing/2014/main" val="18742067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  <a:endParaRPr lang="en-US" sz="2000" b="1">
                        <a:solidFill>
                          <a:srgbClr val="FFFFFF"/>
                        </a:solidFill>
                        <a:effectLst/>
                        <a:latin typeface="Montserrat Mediu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2000" b="1">
                        <a:solidFill>
                          <a:srgbClr val="FFFFFF"/>
                        </a:solidFill>
                        <a:effectLst/>
                        <a:latin typeface="Montserrat Mediu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3136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DataFrame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(params)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Constructs a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DataFrame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995216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1F6795A-0E6D-4F64-9610-A8ECBD2026D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8200" y="2019701"/>
            <a:ext cx="7391400" cy="457200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Parameters of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constructor</a:t>
            </a:r>
            <a:endParaRPr lang="en-US" sz="2400" b="1" dirty="0">
              <a:solidFill>
                <a:srgbClr val="000099"/>
              </a:solidFill>
              <a:effectLst/>
              <a:latin typeface="Montserrat Medium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graphicFrame>
        <p:nvGraphicFramePr>
          <p:cNvPr id="12" name="Table Placeholder 11">
            <a:extLst>
              <a:ext uri="{FF2B5EF4-FFF2-40B4-BE49-F238E27FC236}">
                <a16:creationId xmlns:a16="http://schemas.microsoft.com/office/drawing/2014/main" id="{BB83BCC3-973E-4947-BF2F-16E5FC2DF50A}"/>
              </a:ext>
            </a:extLst>
          </p:cNvPr>
          <p:cNvGraphicFramePr>
            <a:graphicFrameLocks noGrp="1"/>
          </p:cNvGraphicFramePr>
          <p:nvPr>
            <p:ph type="tbl" sz="quarter" idx="17"/>
            <p:extLst>
              <p:ext uri="{D42A27DB-BD31-4B8C-83A1-F6EECF244321}">
                <p14:modId xmlns:p14="http://schemas.microsoft.com/office/powerpoint/2010/main" val="1073624589"/>
              </p:ext>
            </p:extLst>
          </p:nvPr>
        </p:nvGraphicFramePr>
        <p:xfrm>
          <a:off x="914400" y="2514600"/>
          <a:ext cx="6469380" cy="2499360"/>
        </p:xfrm>
        <a:graphic>
          <a:graphicData uri="http://schemas.openxmlformats.org/drawingml/2006/table">
            <a:tbl>
              <a:tblPr firstRow="1"/>
              <a:tblGrid>
                <a:gridCol w="1840231">
                  <a:extLst>
                    <a:ext uri="{9D8B030D-6E8A-4147-A177-3AD203B41FA5}">
                      <a16:colId xmlns:a16="http://schemas.microsoft.com/office/drawing/2014/main" val="4037356831"/>
                    </a:ext>
                  </a:extLst>
                </a:gridCol>
                <a:gridCol w="4629149">
                  <a:extLst>
                    <a:ext uri="{9D8B030D-6E8A-4147-A177-3AD203B41FA5}">
                      <a16:colId xmlns:a16="http://schemas.microsoft.com/office/drawing/2014/main" val="3902002434"/>
                    </a:ext>
                  </a:extLst>
                </a:gridCol>
              </a:tblGrid>
              <a:tr h="265771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</a:t>
                      </a:r>
                      <a:endParaRPr lang="en-US" sz="2000" b="1">
                        <a:solidFill>
                          <a:srgbClr val="FFFFFF"/>
                        </a:solidFill>
                        <a:effectLst/>
                        <a:latin typeface="Montserrat Mediu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2000" b="1" dirty="0">
                        <a:solidFill>
                          <a:srgbClr val="FFFFFF"/>
                        </a:solidFill>
                        <a:effectLst/>
                        <a:latin typeface="Montserrat Mediu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488046"/>
                  </a:ext>
                </a:extLst>
              </a:tr>
              <a:tr h="47021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data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Can be an array, dictionary, or other object that’s shaped like a table.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581741"/>
                  </a:ext>
                </a:extLst>
              </a:tr>
              <a:tr h="47021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columns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Column labels. If they aren’t specified, they will be generated.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23842"/>
                  </a:ext>
                </a:extLst>
              </a:tr>
              <a:tr h="47021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index 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Row labels. If they aren’t specified, they will be generated.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926896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4702E-2DD4-49E2-B88B-CE9DF8826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3720F-8829-4474-A97A-B593309E0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AECF6-F755-4CEF-B307-CDA401A90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2521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199194F-7974-41C6-934A-38482D5C8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build 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the shots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B1AB68B-B1DF-4E51-ACD0-EEB22BC01E8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066800"/>
            <a:ext cx="7391400" cy="22138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allRows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shots['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resultSets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'][0]['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rowSet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columnHeaders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\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x.lower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for x in shots['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resultSets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'][0]['headers']]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shots =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pd.DataFrame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(data=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allRows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columns=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columnHeaders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shots.head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sz="1600" dirty="0"/>
          </a:p>
        </p:txBody>
      </p:sp>
      <p:pic>
        <p:nvPicPr>
          <p:cNvPr id="3" name="Content Placeholder 2" descr="Refer to page 191 in texbook">
            <a:extLst>
              <a:ext uri="{FF2B5EF4-FFF2-40B4-BE49-F238E27FC236}">
                <a16:creationId xmlns:a16="http://schemas.microsoft.com/office/drawing/2014/main" id="{019DA9D8-0BFC-4823-963F-F4FC4ACFB37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199" y="2438400"/>
            <a:ext cx="6640735" cy="28194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371F6-7257-4C08-9DFD-7B010AB24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313A3-14EE-4D46-AAE0-8F28C2D9B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84107-326E-4367-9BED-B71271A43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C5,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004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F2C3916-C8B3-460C-8E70-E3360DEF4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download page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the Childhood Mortality data</a:t>
            </a:r>
            <a:endParaRPr lang="en-US" dirty="0"/>
          </a:p>
        </p:txBody>
      </p:sp>
      <p:pic>
        <p:nvPicPr>
          <p:cNvPr id="3" name="Content Placeholder 2" descr="Refer to page 171 in textbook">
            <a:extLst>
              <a:ext uri="{FF2B5EF4-FFF2-40B4-BE49-F238E27FC236}">
                <a16:creationId xmlns:a16="http://schemas.microsoft.com/office/drawing/2014/main" id="{670AD5A2-4D06-4AFC-8026-EAD0D423600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295400"/>
            <a:ext cx="7273484" cy="3048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FF732-8CF9-4289-A9F6-8E41E6A80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FFCC4-D869-44C9-B285-3428FEAC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05AAB-2CC3-44B3-88DD-DCBC26AA3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032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851F2-A849-4C45-8AC7-FDA146DF9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sources of data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4007C-E3F2-4DC0-BCCC-021EC23049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Internal datasets and databases</a:t>
            </a:r>
            <a:endParaRPr lang="en-US" sz="2000" b="1" spc="-10" dirty="0">
              <a:solidFill>
                <a:srgbClr val="000099"/>
              </a:solidFill>
              <a:effectLst/>
              <a:latin typeface="Montserrat Medium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182880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can include everything from departmental spreadsheets to any of the databases used by a corporation.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Third-party websites</a:t>
            </a:r>
            <a:endParaRPr lang="en-US" sz="2000" b="1" spc="-10" dirty="0">
              <a:solidFill>
                <a:srgbClr val="000099"/>
              </a:solidFill>
              <a:effectLst/>
              <a:latin typeface="Montserrat Medium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182880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includes the hundreds of websites that let you download data for your own analysis.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Good places to look for external datasets</a:t>
            </a:r>
            <a:endParaRPr lang="en-US" sz="2400" b="1" dirty="0">
              <a:solidFill>
                <a:srgbClr val="000099"/>
              </a:solidFill>
              <a:effectLst/>
              <a:latin typeface="Montserrat Medium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182880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Google Dataset Search: </a:t>
            </a:r>
            <a:r>
              <a:rPr lang="en-US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https://toolbox.google.com/datasearch</a:t>
            </a:r>
            <a:endParaRPr lang="en-US" sz="2000" u="sng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182880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Kaggle: </a:t>
            </a:r>
            <a:r>
              <a:rPr lang="en-US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https://www.kaggle.com/datasets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182880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Registry of Open Data on AWS: </a:t>
            </a:r>
            <a:r>
              <a:rPr lang="en-US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https://registry.opendata.aws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8A48C-C451-4AA2-BF2B-3D0CBF17F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617AC-5D9C-460E-BB03-4A2C9E5E6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5075B-858F-41EE-982C-83D687E72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236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0266D-416D-4055-8F85-A25594107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websites for the case studies in this book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B4563-C692-4090-B9A6-6E5D94D1D8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Child Mortality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Centers for Disease Control (</a:t>
            </a:r>
            <a:r>
              <a:rPr lang="en-US" sz="2000" u="sng" spc="-1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data.cdc.gov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2016 Polling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FiveThirtyEight (</a:t>
            </a:r>
            <a:r>
              <a:rPr lang="en-US" sz="2000" u="sng" spc="-1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fivethirtyeight.com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Forest Fires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U.S. Forest Service (</a:t>
            </a:r>
            <a:r>
              <a:rPr lang="en-US" sz="2000" u="sng" spc="-1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fs.fed.us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Social Survey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General Social Survey (</a:t>
            </a:r>
            <a:r>
              <a:rPr lang="en-US" sz="2000" u="sng" spc="-1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gss.norc.org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Sports Analytics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NBA stats (</a:t>
            </a:r>
            <a:r>
              <a:rPr lang="en-US" sz="2000" u="sng" spc="-1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stats.nba.com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AA476-9B70-46B1-94D5-32A0BB955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D8D3B-2C90-4270-9042-D83BEC139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29143-BBC5-4414-A1B0-8B803708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480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DAFA80A-18BB-4C5E-B3D7-433ED3387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file formats for data found on websites</a:t>
            </a:r>
            <a:endParaRPr lang="en-US" dirty="0"/>
          </a:p>
        </p:txBody>
      </p:sp>
      <p:graphicFrame>
        <p:nvGraphicFramePr>
          <p:cNvPr id="9" name="Table Placeholder 8">
            <a:extLst>
              <a:ext uri="{FF2B5EF4-FFF2-40B4-BE49-F238E27FC236}">
                <a16:creationId xmlns:a16="http://schemas.microsoft.com/office/drawing/2014/main" id="{65CAC7D6-914E-4B75-B907-A499F535D6D5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585536702"/>
              </p:ext>
            </p:extLst>
          </p:nvPr>
        </p:nvGraphicFramePr>
        <p:xfrm>
          <a:off x="914400" y="1066800"/>
          <a:ext cx="7315200" cy="3678730"/>
        </p:xfrm>
        <a:graphic>
          <a:graphicData uri="http://schemas.openxmlformats.org/drawingml/2006/table">
            <a:tbl>
              <a:tblPr firstRow="1"/>
              <a:tblGrid>
                <a:gridCol w="860612">
                  <a:extLst>
                    <a:ext uri="{9D8B030D-6E8A-4147-A177-3AD203B41FA5}">
                      <a16:colId xmlns:a16="http://schemas.microsoft.com/office/drawing/2014/main" val="185912429"/>
                    </a:ext>
                  </a:extLst>
                </a:gridCol>
                <a:gridCol w="1415480">
                  <a:extLst>
                    <a:ext uri="{9D8B030D-6E8A-4147-A177-3AD203B41FA5}">
                      <a16:colId xmlns:a16="http://schemas.microsoft.com/office/drawing/2014/main" val="3532743469"/>
                    </a:ext>
                  </a:extLst>
                </a:gridCol>
                <a:gridCol w="3227294">
                  <a:extLst>
                    <a:ext uri="{9D8B030D-6E8A-4147-A177-3AD203B41FA5}">
                      <a16:colId xmlns:a16="http://schemas.microsoft.com/office/drawing/2014/main" val="132067866"/>
                    </a:ext>
                  </a:extLst>
                </a:gridCol>
                <a:gridCol w="1811814">
                  <a:extLst>
                    <a:ext uri="{9D8B030D-6E8A-4147-A177-3AD203B41FA5}">
                      <a16:colId xmlns:a16="http://schemas.microsoft.com/office/drawing/2014/main" val="2350291320"/>
                    </a:ext>
                  </a:extLst>
                </a:gridCol>
              </a:tblGrid>
              <a:tr h="332166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en-US" sz="2000" b="1" dirty="0">
                        <a:solidFill>
                          <a:srgbClr val="FFFFFF"/>
                        </a:solidFill>
                        <a:effectLst/>
                        <a:latin typeface="Montserrat Mediu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43" marR="67943" marT="45295" marB="452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Extension</a:t>
                      </a:r>
                      <a:endParaRPr lang="en-US" sz="2000" b="1">
                        <a:solidFill>
                          <a:srgbClr val="FFFFFF"/>
                        </a:solidFill>
                        <a:effectLst/>
                        <a:latin typeface="Montserrat Mediu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43" marR="67943" marT="45295" marB="452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2000" b="1">
                        <a:solidFill>
                          <a:srgbClr val="FFFFFF"/>
                        </a:solidFill>
                        <a:effectLst/>
                        <a:latin typeface="Montserrat Mediu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43" marR="67943" marT="45295" marB="452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Contents</a:t>
                      </a:r>
                      <a:endParaRPr lang="en-US" sz="2000" b="1">
                        <a:solidFill>
                          <a:srgbClr val="FFFFFF"/>
                        </a:solidFill>
                        <a:effectLst/>
                        <a:latin typeface="Montserrat Mediu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943" marR="67943" marT="45295" marB="452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851429"/>
                  </a:ext>
                </a:extLst>
              </a:tr>
              <a:tr h="332166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CSV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3" marR="67943" marT="45295" marB="452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.csv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3" marR="67943" marT="45295" marB="452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Comma-separated values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3" marR="67943" marT="45295" marB="452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One table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3" marR="67943" marT="45295" marB="452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913091"/>
                  </a:ext>
                </a:extLst>
              </a:tr>
              <a:tr h="332166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TSV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3" marR="67943" marT="45295" marB="452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.tsv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3" marR="67943" marT="45295" marB="452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Tab-separated values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3" marR="67943" marT="45295" marB="452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One table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3" marR="67943" marT="45295" marB="452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06805"/>
                  </a:ext>
                </a:extLst>
              </a:tr>
              <a:tr h="332166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Excel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3" marR="67943" marT="45295" marB="452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.xlsx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, </a:t>
                      </a: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.xls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3" marR="67943" marT="45295" marB="452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Excel spreadsheet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3" marR="67943" marT="45295" marB="452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One or more sheets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3" marR="67943" marT="45295" marB="452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924957"/>
                  </a:ext>
                </a:extLst>
              </a:tr>
              <a:tr h="332166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Stata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3" marR="67943" marT="45295" marB="452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.dta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3" marR="67943" marT="45295" marB="452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Stata statistical package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3" marR="67943" marT="45295" marB="452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Complex data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3" marR="67943" marT="45295" marB="452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301350"/>
                  </a:ext>
                </a:extLst>
              </a:tr>
              <a:tr h="332166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JSON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3" marR="67943" marT="45295" marB="452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.json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3" marR="67943" marT="45295" marB="452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JavaScript Object Notation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3" marR="67943" marT="45295" marB="452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Nested data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3" marR="67943" marT="45295" marB="452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180286"/>
                  </a:ext>
                </a:extLst>
              </a:tr>
              <a:tr h="332166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XML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3" marR="67943" marT="45295" marB="452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.xml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3" marR="67943" marT="45295" marB="452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Extensible Markup Language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3" marR="67943" marT="45295" marB="452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Nested data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3" marR="67943" marT="45295" marB="452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658579"/>
                  </a:ext>
                </a:extLst>
              </a:tr>
              <a:tr h="332166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SAS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3" marR="67943" marT="45295" marB="452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.sd7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, </a:t>
                      </a: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.sd6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3" marR="67943" marT="45295" marB="452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SAS statistical package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3" marR="67943" marT="45295" marB="452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Complex data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3" marR="67943" marT="45295" marB="452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671985"/>
                  </a:ext>
                </a:extLst>
              </a:tr>
              <a:tr h="332166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SPSS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3" marR="67943" marT="45295" marB="452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.sav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3" marR="67943" marT="45295" marB="452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SPSS statistical package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3" marR="67943" marT="45295" marB="452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Complex data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3" marR="67943" marT="45295" marB="452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115430"/>
                  </a:ext>
                </a:extLst>
              </a:tr>
              <a:tr h="332166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HDF5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3" marR="67943" marT="45295" marB="452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.h5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3" marR="67943" marT="45295" marB="452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Structured format for large datasets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3" marR="67943" marT="45295" marB="452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Complex data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3" marR="67943" marT="45295" marB="452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308339"/>
                  </a:ext>
                </a:extLst>
              </a:tr>
              <a:tr h="332166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Zip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3" marR="67943" marT="45295" marB="452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.zip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3" marR="67943" marT="45295" marB="452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Archive format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3" marR="67943" marT="45295" marB="452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One or more files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943" marR="67943" marT="45295" marB="452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174100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C267A-8B67-4487-A637-3DBBD6FA1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5051F-7374-4E6A-A8E0-BC7F71EE0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D16C6-33B9-4C60-A1E4-9603D388E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889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20691FC-CBF0-442F-8592-18AD6D28D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Some of the Pandas methods </a:t>
            </a:r>
            <a:br>
              <a:rPr lang="en-US" sz="2400" b="1" dirty="0">
                <a:solidFill>
                  <a:srgbClr val="000099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for importing data into a </a:t>
            </a:r>
            <a:r>
              <a:rPr lang="en-US" sz="2400" b="1" dirty="0" err="1">
                <a:solidFill>
                  <a:srgbClr val="000099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endParaRPr lang="en-US" dirty="0"/>
          </a:p>
        </p:txBody>
      </p:sp>
      <p:graphicFrame>
        <p:nvGraphicFramePr>
          <p:cNvPr id="9" name="Table Placeholder 8">
            <a:extLst>
              <a:ext uri="{FF2B5EF4-FFF2-40B4-BE49-F238E27FC236}">
                <a16:creationId xmlns:a16="http://schemas.microsoft.com/office/drawing/2014/main" id="{23CCB27B-BF22-4BBA-9E80-2BCA526DD073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2203034650"/>
              </p:ext>
            </p:extLst>
          </p:nvPr>
        </p:nvGraphicFramePr>
        <p:xfrm>
          <a:off x="936171" y="1249680"/>
          <a:ext cx="5097780" cy="3169920"/>
        </p:xfrm>
        <a:graphic>
          <a:graphicData uri="http://schemas.openxmlformats.org/drawingml/2006/table">
            <a:tbl>
              <a:tblPr firstRow="1"/>
              <a:tblGrid>
                <a:gridCol w="3211830">
                  <a:extLst>
                    <a:ext uri="{9D8B030D-6E8A-4147-A177-3AD203B41FA5}">
                      <a16:colId xmlns:a16="http://schemas.microsoft.com/office/drawing/2014/main" val="3278518832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36640134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  <a:endParaRPr lang="en-US" sz="2000" b="1">
                        <a:solidFill>
                          <a:srgbClr val="FFFFFF"/>
                        </a:solidFill>
                        <a:effectLst/>
                        <a:latin typeface="Montserrat Mediu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Data format</a:t>
                      </a:r>
                      <a:endParaRPr lang="en-US" sz="2000" b="1" dirty="0">
                        <a:solidFill>
                          <a:srgbClr val="FFFFFF"/>
                        </a:solidFill>
                        <a:effectLst/>
                        <a:latin typeface="Montserrat Mediu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933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read_csv(file)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CSV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520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read_excel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(file)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Excel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9976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read_stata(file,columns)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Stata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534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read_json(file)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JSON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2199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read_hdf(file,columns)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HDF5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023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read_sas(file)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SAS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6065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read_sql_query(query,con)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Database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048326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C963C-040E-488C-9A4F-809D0A91A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7E018-2372-4891-90AD-CC899D732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2122E-8870-462B-8D02-16BE1399D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41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BF085-053C-482D-91BD-1F6BEC356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How to import a CSV file from a website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5177ED-D45C-4531-97F4-3E9D77F58E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mortality_url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\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"https://data.cdc.gov/.../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rows.csv?accessType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=DOWNLOAD"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mortality_data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pd.read_csv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mortality_url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520F7-BBE9-4F64-9F26-BF3C84E4E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CFD46-DA11-4858-BAC1-D4F8AF4A8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D60B0-7D52-49B2-9F7A-CC282E5E6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370759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611E833D-05D0-4A5D-A09D-85733BEA6AAA}" vid="{7CAD4F6C-8ECE-45F7-A39E-93FAD23107B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85</TotalTime>
  <Words>2766</Words>
  <Application>Microsoft Office PowerPoint</Application>
  <PresentationFormat>On-screen Show (4:3)</PresentationFormat>
  <Paragraphs>426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Arial Narrow</vt:lpstr>
      <vt:lpstr>Consolas</vt:lpstr>
      <vt:lpstr>Courier New</vt:lpstr>
      <vt:lpstr>Montserrat Medium</vt:lpstr>
      <vt:lpstr>Symbol</vt:lpstr>
      <vt:lpstr>Times New Roman</vt:lpstr>
      <vt:lpstr>Master slides_with_titles_logo</vt:lpstr>
      <vt:lpstr>Chapter 5</vt:lpstr>
      <vt:lpstr>Objectives</vt:lpstr>
      <vt:lpstr>Objectives (continued)</vt:lpstr>
      <vt:lpstr>The download page  for the Childhood Mortality data</vt:lpstr>
      <vt:lpstr>Common sources of data</vt:lpstr>
      <vt:lpstr>The websites for the case studies in this book</vt:lpstr>
      <vt:lpstr>Some file formats for data found on websites</vt:lpstr>
      <vt:lpstr>Some of the Pandas methods  for importing data into a DataFrame</vt:lpstr>
      <vt:lpstr>How to import a CSV file from a website</vt:lpstr>
      <vt:lpstr>How to import the first sheet  of a downloaded Excel file</vt:lpstr>
      <vt:lpstr>The urlretrieve() method  of the urllib.request module</vt:lpstr>
      <vt:lpstr>Two methods of the ZipFile class</vt:lpstr>
      <vt:lpstr>How to download a zip file to disk</vt:lpstr>
      <vt:lpstr>Two ways to read an extracted file  into a DataFrame</vt:lpstr>
      <vt:lpstr>Packages for connecting to databases in Python</vt:lpstr>
      <vt:lpstr>The connect() method of the SQLite module</vt:lpstr>
      <vt:lpstr>How to run queries on a SQLite database</vt:lpstr>
      <vt:lpstr>How to get information about a table</vt:lpstr>
      <vt:lpstr>The read_sql_query() method</vt:lpstr>
      <vt:lpstr>The read_dta() method of the pyreadstat package</vt:lpstr>
      <vt:lpstr>How to get the metadata from a Stata file on disk</vt:lpstr>
      <vt:lpstr>What the attributes of the metadata container  can tell you</vt:lpstr>
      <vt:lpstr>The DataFrame() constructor for a Stata file</vt:lpstr>
      <vt:lpstr>How to build a DataFrame  for the column descriptions in the metadata</vt:lpstr>
      <vt:lpstr>How to import seven columns of the data  into a DataFrame</vt:lpstr>
      <vt:lpstr>How to download a JSON file to disk</vt:lpstr>
      <vt:lpstr>Double-click on the JSON file in JupyterLab  to open it</vt:lpstr>
      <vt:lpstr>The first two levels of the resultSets data</vt:lpstr>
      <vt:lpstr>The headers level of the resultSets[0] data</vt:lpstr>
      <vt:lpstr>The rowSet level of the resultSets[0] data</vt:lpstr>
      <vt:lpstr>The load() method of a JSON object</vt:lpstr>
      <vt:lpstr>The DataFrame() constructor for a JSON file</vt:lpstr>
      <vt:lpstr>How to to build a DataFrame for the shots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Bethany Cabrera</dc:creator>
  <cp:lastModifiedBy>Bethany Cabrera</cp:lastModifiedBy>
  <cp:revision>17</cp:revision>
  <cp:lastPrinted>2016-01-14T23:03:16Z</cp:lastPrinted>
  <dcterms:created xsi:type="dcterms:W3CDTF">2021-06-23T18:08:15Z</dcterms:created>
  <dcterms:modified xsi:type="dcterms:W3CDTF">2021-07-19T18:47:21Z</dcterms:modified>
</cp:coreProperties>
</file>