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bookmarkIdSeed="3">
  <p:sldMasterIdLst>
    <p:sldMasterId id="2147483669" r:id="rId1"/>
  </p:sldMasterIdLst>
  <p:notesMasterIdLst>
    <p:notesMasterId r:id="rId72"/>
  </p:notesMasterIdLst>
  <p:handoutMasterIdLst>
    <p:handoutMasterId r:id="rId73"/>
  </p:handoutMasterIdLst>
  <p:sldIdLst>
    <p:sldId id="256" r:id="rId2"/>
    <p:sldId id="257" r:id="rId3"/>
    <p:sldId id="328" r:id="rId4"/>
    <p:sldId id="258" r:id="rId5"/>
    <p:sldId id="259" r:id="rId6"/>
    <p:sldId id="260" r:id="rId7"/>
    <p:sldId id="261" r:id="rId8"/>
    <p:sldId id="326" r:id="rId9"/>
    <p:sldId id="263" r:id="rId10"/>
    <p:sldId id="264" r:id="rId11"/>
    <p:sldId id="265" r:id="rId12"/>
    <p:sldId id="266" r:id="rId13"/>
    <p:sldId id="267" r:id="rId14"/>
    <p:sldId id="268" r:id="rId15"/>
    <p:sldId id="269" r:id="rId16"/>
    <p:sldId id="270" r:id="rId17"/>
    <p:sldId id="327"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9" r:id="rId36"/>
    <p:sldId id="290" r:id="rId37"/>
    <p:sldId id="292" r:id="rId38"/>
    <p:sldId id="293" r:id="rId39"/>
    <p:sldId id="294" r:id="rId40"/>
    <p:sldId id="295" r:id="rId41"/>
    <p:sldId id="296" r:id="rId42"/>
    <p:sldId id="297" r:id="rId43"/>
    <p:sldId id="298" r:id="rId44"/>
    <p:sldId id="299" r:id="rId45"/>
    <p:sldId id="300" r:id="rId46"/>
    <p:sldId id="301" r:id="rId47"/>
    <p:sldId id="303" r:id="rId48"/>
    <p:sldId id="302"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Lst>
  <p:sldSz cx="9144000" cy="6858000" type="screen4x3"/>
  <p:notesSz cx="7010400" cy="9296400"/>
  <p:defaultTextStyle>
    <a:defPPr>
      <a:defRPr lang="en-US"/>
    </a:defPPr>
    <a:lvl1pPr algn="l" rtl="0" eaLnBrk="0" fontAlgn="base" hangingPunct="0">
      <a:spcBef>
        <a:spcPct val="0"/>
      </a:spcBef>
      <a:spcAft>
        <a:spcPct val="0"/>
      </a:spcAft>
      <a:defRPr sz="2400" kern="1200">
        <a:solidFill>
          <a:schemeClr val="tx1"/>
        </a:solidFill>
        <a:latin typeface="Times New Roman"/>
        <a:ea typeface="+mn-ea"/>
        <a:cs typeface="+mn-cs"/>
      </a:defRPr>
    </a:lvl1pPr>
    <a:lvl2pPr marL="457200" algn="l" rtl="0" eaLnBrk="0" fontAlgn="base" hangingPunct="0">
      <a:spcBef>
        <a:spcPct val="0"/>
      </a:spcBef>
      <a:spcAft>
        <a:spcPct val="0"/>
      </a:spcAft>
      <a:defRPr sz="2400" kern="1200">
        <a:solidFill>
          <a:schemeClr val="tx1"/>
        </a:solidFill>
        <a:latin typeface="Times New Roman"/>
        <a:ea typeface="+mn-ea"/>
        <a:cs typeface="+mn-cs"/>
      </a:defRPr>
    </a:lvl2pPr>
    <a:lvl3pPr marL="914400" algn="l" rtl="0" eaLnBrk="0" fontAlgn="base" hangingPunct="0">
      <a:spcBef>
        <a:spcPct val="0"/>
      </a:spcBef>
      <a:spcAft>
        <a:spcPct val="0"/>
      </a:spcAft>
      <a:defRPr sz="2400" kern="1200">
        <a:solidFill>
          <a:schemeClr val="tx1"/>
        </a:solidFill>
        <a:latin typeface="Times New Roman"/>
        <a:ea typeface="+mn-ea"/>
        <a:cs typeface="+mn-cs"/>
      </a:defRPr>
    </a:lvl3pPr>
    <a:lvl4pPr marL="1371600" algn="l" rtl="0" eaLnBrk="0" fontAlgn="base" hangingPunct="0">
      <a:spcBef>
        <a:spcPct val="0"/>
      </a:spcBef>
      <a:spcAft>
        <a:spcPct val="0"/>
      </a:spcAft>
      <a:defRPr sz="2400" kern="1200">
        <a:solidFill>
          <a:schemeClr val="tx1"/>
        </a:solidFill>
        <a:latin typeface="Times New Roman"/>
        <a:ea typeface="+mn-ea"/>
        <a:cs typeface="+mn-cs"/>
      </a:defRPr>
    </a:lvl4pPr>
    <a:lvl5pPr marL="1828800" algn="l" rtl="0" eaLnBrk="0" fontAlgn="base" hangingPunct="0">
      <a:spcBef>
        <a:spcPct val="0"/>
      </a:spcBef>
      <a:spcAft>
        <a:spcPct val="0"/>
      </a:spcAft>
      <a:defRPr sz="2400" kern="1200">
        <a:solidFill>
          <a:schemeClr val="tx1"/>
        </a:solidFill>
        <a:latin typeface="Times New Roman"/>
        <a:ea typeface="+mn-ea"/>
        <a:cs typeface="+mn-cs"/>
      </a:defRPr>
    </a:lvl5pPr>
    <a:lvl6pPr marL="2286000" algn="l" defTabSz="914400" rtl="0" eaLnBrk="1" latinLnBrk="0" hangingPunct="1">
      <a:defRPr sz="2400" kern="1200">
        <a:solidFill>
          <a:schemeClr val="tx1"/>
        </a:solidFill>
        <a:latin typeface="Times New Roman"/>
        <a:ea typeface="+mn-ea"/>
        <a:cs typeface="+mn-cs"/>
      </a:defRPr>
    </a:lvl6pPr>
    <a:lvl7pPr marL="2743200" algn="l" defTabSz="914400" rtl="0" eaLnBrk="1" latinLnBrk="0" hangingPunct="1">
      <a:defRPr sz="2400" kern="1200">
        <a:solidFill>
          <a:schemeClr val="tx1"/>
        </a:solidFill>
        <a:latin typeface="Times New Roman"/>
        <a:ea typeface="+mn-ea"/>
        <a:cs typeface="+mn-cs"/>
      </a:defRPr>
    </a:lvl7pPr>
    <a:lvl8pPr marL="3200400" algn="l" defTabSz="914400" rtl="0" eaLnBrk="1" latinLnBrk="0" hangingPunct="1">
      <a:defRPr sz="2400" kern="1200">
        <a:solidFill>
          <a:schemeClr val="tx1"/>
        </a:solidFill>
        <a:latin typeface="Times New Roman"/>
        <a:ea typeface="+mn-ea"/>
        <a:cs typeface="+mn-cs"/>
      </a:defRPr>
    </a:lvl8pPr>
    <a:lvl9pPr marL="3657600" algn="l" defTabSz="914400" rtl="0" eaLnBrk="1" latinLnBrk="0" hangingPunct="1">
      <a:defRPr sz="2400" kern="1200">
        <a:solidFill>
          <a:schemeClr val="tx1"/>
        </a:solidFill>
        <a:latin typeface="Times New Roman"/>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a:srgbClr val="20396D"/>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6414" autoAdjust="0"/>
  </p:normalViewPr>
  <p:slideViewPr>
    <p:cSldViewPr>
      <p:cViewPr varScale="1">
        <p:scale>
          <a:sx n="81" d="100"/>
          <a:sy n="81" d="100"/>
        </p:scale>
        <p:origin x="84" y="3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a:defRPr sz="1200"/>
            </a:lvl1pPr>
          </a:lstStyle>
          <a:p>
            <a:pPr>
              <a:defRPr/>
            </a:pPr>
            <a:endParaRPr lang="en-US"/>
          </a:p>
        </p:txBody>
      </p:sp>
      <p:sp>
        <p:nvSpPr>
          <p:cNvPr id="27651" name="Rectangle 3"/>
          <p:cNvSpPr>
            <a:spLocks noGrp="1" noChangeArrowheads="1"/>
          </p:cNvSpPr>
          <p:nvPr>
            <p:ph type="dt" sz="quarter" idx="1"/>
          </p:nvPr>
        </p:nvSpPr>
        <p:spPr bwMode="auto">
          <a:xfrm>
            <a:off x="3970938" y="0"/>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algn="r">
              <a:defRPr sz="1200"/>
            </a:lvl1pPr>
          </a:lstStyle>
          <a:p>
            <a:pPr>
              <a:defRPr/>
            </a:pPr>
            <a:fld id="{94633A84-D730-4DB1-B585-7559B92CE5D8}" type="datetimeFigureOut">
              <a:rPr lang="en-US"/>
              <a:pPr>
                <a:defRPr/>
              </a:pPr>
              <a:t>7/19/2021</a:t>
            </a:fld>
            <a:endParaRPr lang="en-US"/>
          </a:p>
        </p:txBody>
      </p:sp>
      <p:sp>
        <p:nvSpPr>
          <p:cNvPr id="27652" name="Rectangle 4"/>
          <p:cNvSpPr>
            <a:spLocks noGrp="1" noChangeArrowheads="1"/>
          </p:cNvSpPr>
          <p:nvPr>
            <p:ph type="ftr" sz="quarter" idx="2"/>
          </p:nvPr>
        </p:nvSpPr>
        <p:spPr bwMode="auto">
          <a:xfrm>
            <a:off x="0" y="8829967"/>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a:defRPr sz="1200"/>
            </a:lvl1pPr>
          </a:lstStyle>
          <a:p>
            <a:pPr>
              <a:defRPr/>
            </a:pPr>
            <a:endParaRPr lang="en-US"/>
          </a:p>
        </p:txBody>
      </p:sp>
      <p:sp>
        <p:nvSpPr>
          <p:cNvPr id="27653" name="Rectangle 5"/>
          <p:cNvSpPr>
            <a:spLocks noGrp="1" noChangeArrowheads="1"/>
          </p:cNvSpPr>
          <p:nvPr>
            <p:ph type="sldNum" sz="quarter" idx="3"/>
          </p:nvPr>
        </p:nvSpPr>
        <p:spPr bwMode="auto">
          <a:xfrm>
            <a:off x="3970938" y="8829967"/>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algn="r">
              <a:defRPr sz="1200"/>
            </a:lvl1pPr>
          </a:lstStyle>
          <a:p>
            <a:pPr>
              <a:defRPr/>
            </a:pPr>
            <a:fld id="{1C669EC8-97E7-4C24-A864-1853E75085DC}" type="slidenum">
              <a:rPr lang="en-US"/>
              <a:pPr>
                <a:defRPr/>
              </a:pPr>
              <a:t>‹#›</a:t>
            </a:fld>
            <a:endParaRPr lang="en-US"/>
          </a:p>
        </p:txBody>
      </p:sp>
    </p:spTree>
    <p:extLst>
      <p:ext uri="{BB962C8B-B14F-4D97-AF65-F5344CB8AC3E}">
        <p14:creationId xmlns:p14="http://schemas.microsoft.com/office/powerpoint/2010/main" val="97898575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250" name="Rectangle 2"/>
          <p:cNvSpPr>
            <a:spLocks noGrp="1" noChangeArrowheads="1"/>
          </p:cNvSpPr>
          <p:nvPr>
            <p:ph type="hdr" sz="quarter"/>
          </p:nvPr>
        </p:nvSpPr>
        <p:spPr bwMode="auto">
          <a:xfrm>
            <a:off x="0"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defRPr sz="1200">
                <a:latin typeface="Times New Roman" pitchFamily="18" charset="0"/>
              </a:defRPr>
            </a:lvl1pPr>
          </a:lstStyle>
          <a:p>
            <a:pPr>
              <a:defRPr/>
            </a:pPr>
            <a:endParaRPr lang="en-US"/>
          </a:p>
        </p:txBody>
      </p:sp>
      <p:sp>
        <p:nvSpPr>
          <p:cNvPr id="53251" name="Rectangle 3"/>
          <p:cNvSpPr>
            <a:spLocks noGrp="1" noChangeArrowheads="1"/>
          </p:cNvSpPr>
          <p:nvPr>
            <p:ph type="dt" idx="1"/>
          </p:nvPr>
        </p:nvSpPr>
        <p:spPr bwMode="auto">
          <a:xfrm>
            <a:off x="3972560"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a:defRPr sz="1200">
                <a:latin typeface="Times New Roman" pitchFamily="18" charset="0"/>
              </a:defRPr>
            </a:lvl1pPr>
          </a:lstStyle>
          <a:p>
            <a:pPr>
              <a:defRPr/>
            </a:pPr>
            <a:endParaRPr lang="en-US"/>
          </a:p>
        </p:txBody>
      </p:sp>
      <p:sp>
        <p:nvSpPr>
          <p:cNvPr id="55300"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3" name="Rectangle 5"/>
          <p:cNvSpPr>
            <a:spLocks noGrp="1" noChangeArrowheads="1"/>
          </p:cNvSpPr>
          <p:nvPr>
            <p:ph type="body" sz="quarter" idx="3"/>
          </p:nvPr>
        </p:nvSpPr>
        <p:spPr bwMode="auto">
          <a:xfrm>
            <a:off x="934720" y="4415790"/>
            <a:ext cx="5140960" cy="418338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3254" name="Rectangle 6"/>
          <p:cNvSpPr>
            <a:spLocks noGrp="1" noChangeArrowheads="1"/>
          </p:cNvSpPr>
          <p:nvPr>
            <p:ph type="ftr" sz="quarter" idx="4"/>
          </p:nvPr>
        </p:nvSpPr>
        <p:spPr bwMode="auto">
          <a:xfrm>
            <a:off x="0" y="8831580"/>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defRPr sz="1200">
                <a:latin typeface="Times New Roman" pitchFamily="18" charset="0"/>
              </a:defRPr>
            </a:lvl1pPr>
          </a:lstStyle>
          <a:p>
            <a:pPr>
              <a:defRPr/>
            </a:pPr>
            <a:endParaRPr lang="en-US"/>
          </a:p>
        </p:txBody>
      </p:sp>
      <p:sp>
        <p:nvSpPr>
          <p:cNvPr id="53255" name="Rectangle 7"/>
          <p:cNvSpPr>
            <a:spLocks noGrp="1" noChangeArrowheads="1"/>
          </p:cNvSpPr>
          <p:nvPr>
            <p:ph type="sldNum" sz="quarter" idx="5"/>
          </p:nvPr>
        </p:nvSpPr>
        <p:spPr bwMode="auto">
          <a:xfrm>
            <a:off x="3972560" y="8831580"/>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a:defRPr sz="1200">
                <a:latin typeface="Times New Roman" pitchFamily="18" charset="0"/>
              </a:defRPr>
            </a:lvl1pPr>
          </a:lstStyle>
          <a:p>
            <a:pPr>
              <a:defRPr/>
            </a:pPr>
            <a:fld id="{82C5A2EE-74B4-4329-B2EC-6DFE0575EDC9}" type="slidenum">
              <a:rPr lang="en-US"/>
              <a:pPr>
                <a:defRPr/>
              </a:pPr>
              <a:t>‹#›</a:t>
            </a:fld>
            <a:endParaRPr lang="en-US"/>
          </a:p>
        </p:txBody>
      </p:sp>
    </p:spTree>
    <p:extLst>
      <p:ext uri="{BB962C8B-B14F-4D97-AF65-F5344CB8AC3E}">
        <p14:creationId xmlns:p14="http://schemas.microsoft.com/office/powerpoint/2010/main" val="2392455609"/>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hapter_number_layou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685800" y="1143000"/>
            <a:ext cx="7772400" cy="553998"/>
          </a:xfrm>
        </p:spPr>
        <p:txBody>
          <a:bodyPr lIns="0" tIns="0" rIns="0" bIns="0" anchor="t" anchorCtr="0">
            <a:spAutoFit/>
          </a:bodyPr>
          <a:lstStyle>
            <a:lvl1pPr>
              <a:defRPr sz="3600" b="1" i="0" baseline="0">
                <a:solidFill>
                  <a:srgbClr val="000099"/>
                </a:solidFill>
              </a:defRPr>
            </a:lvl1pPr>
          </a:lstStyle>
          <a:p>
            <a:r>
              <a:rPr lang="en-US" dirty="0"/>
              <a:t>Chapter number</a:t>
            </a:r>
          </a:p>
        </p:txBody>
      </p:sp>
      <p:sp>
        <p:nvSpPr>
          <p:cNvPr id="7" name="Text Placeholder 7"/>
          <p:cNvSpPr>
            <a:spLocks noGrp="1"/>
          </p:cNvSpPr>
          <p:nvPr>
            <p:ph type="body" sz="quarter" idx="13" hasCustomPrompt="1"/>
          </p:nvPr>
        </p:nvSpPr>
        <p:spPr>
          <a:xfrm>
            <a:off x="1905000" y="2209800"/>
            <a:ext cx="5334000" cy="2971800"/>
          </a:xfrm>
        </p:spPr>
        <p:txBody>
          <a:bodyPr/>
          <a:lstStyle>
            <a:lvl1pPr marL="0" indent="0" algn="ctr">
              <a:buNone/>
              <a:defRPr sz="4800" b="1" baseline="0"/>
            </a:lvl1pPr>
          </a:lstStyle>
          <a:p>
            <a:pPr lvl="0"/>
            <a:r>
              <a:rPr lang="en-US" dirty="0"/>
              <a:t>Chapter title</a:t>
            </a:r>
          </a:p>
        </p:txBody>
      </p:sp>
      <p:sp>
        <p:nvSpPr>
          <p:cNvPr id="3" name="Date Placeholder 2"/>
          <p:cNvSpPr>
            <a:spLocks noGrp="1"/>
          </p:cNvSpPr>
          <p:nvPr>
            <p:ph type="dt" sz="half" idx="10"/>
          </p:nvPr>
        </p:nvSpPr>
        <p:spPr/>
        <p:txBody>
          <a:bodyPr/>
          <a:lstStyle/>
          <a:p>
            <a:pPr>
              <a:defRPr/>
            </a:pPr>
            <a:r>
              <a:rPr lang="en-US"/>
              <a:t>Murach's Python for Data Analysis</a:t>
            </a:r>
            <a:endParaRPr lang="en-US" dirty="0"/>
          </a:p>
        </p:txBody>
      </p:sp>
      <p:sp>
        <p:nvSpPr>
          <p:cNvPr id="4" name="Footer Placeholder 3"/>
          <p:cNvSpPr>
            <a:spLocks noGrp="1"/>
          </p:cNvSpPr>
          <p:nvPr>
            <p:ph type="ftr" sz="quarter" idx="11"/>
          </p:nvPr>
        </p:nvSpPr>
        <p:spPr/>
        <p:txBody>
          <a:bodyPr/>
          <a:lstStyle/>
          <a:p>
            <a:pPr>
              <a:defRPr/>
            </a:pPr>
            <a:r>
              <a:rPr lang="en-US"/>
              <a:t>© 2021,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C6,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9032058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_Console_Text_Console_layout">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Text Placeholder 6"/>
          <p:cNvSpPr>
            <a:spLocks noGrp="1"/>
          </p:cNvSpPr>
          <p:nvPr>
            <p:ph type="body" sz="quarter" idx="13"/>
          </p:nvPr>
        </p:nvSpPr>
        <p:spPr>
          <a:xfrm>
            <a:off x="838200" y="1066800"/>
            <a:ext cx="7391400" cy="990600"/>
          </a:xfrm>
          <a:solidFill>
            <a:schemeClr val="bg1"/>
          </a:solidFill>
        </p:spPr>
        <p:txBody>
          <a:bodyPr/>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10" name="Text Placeholder 14"/>
          <p:cNvSpPr>
            <a:spLocks noGrp="1"/>
          </p:cNvSpPr>
          <p:nvPr>
            <p:ph type="body" sz="quarter" idx="16"/>
          </p:nvPr>
        </p:nvSpPr>
        <p:spPr>
          <a:xfrm>
            <a:off x="1295400" y="2150899"/>
            <a:ext cx="6934200" cy="815635"/>
          </a:xfrm>
          <a:solidFill>
            <a:schemeClr val="bg1">
              <a:lumMod val="95000"/>
            </a:schemeClr>
          </a:solidFill>
          <a:ln w="31750" cmpd="thickThin">
            <a:solidFill>
              <a:schemeClr val="tx1"/>
            </a:solidFill>
          </a:ln>
        </p:spPr>
        <p:txBody>
          <a:bodyPr/>
          <a:lstStyle>
            <a:lvl1pPr marL="0" indent="0">
              <a:buNone/>
              <a:defRPr sz="2000"/>
            </a:lvl1pPr>
          </a:lstStyle>
          <a:p>
            <a:pPr lvl="0"/>
            <a:r>
              <a:rPr lang="en-US"/>
              <a:t>Click to edit Master text styles</a:t>
            </a:r>
          </a:p>
        </p:txBody>
      </p:sp>
      <p:sp>
        <p:nvSpPr>
          <p:cNvPr id="11" name="Text Placeholder 6"/>
          <p:cNvSpPr>
            <a:spLocks noGrp="1"/>
          </p:cNvSpPr>
          <p:nvPr>
            <p:ph type="body" sz="quarter" idx="17"/>
          </p:nvPr>
        </p:nvSpPr>
        <p:spPr>
          <a:xfrm>
            <a:off x="838200" y="3347534"/>
            <a:ext cx="7391400" cy="1496734"/>
          </a:xfrm>
          <a:solidFill>
            <a:schemeClr val="bg1"/>
          </a:solidFill>
        </p:spPr>
        <p:txBody>
          <a:bodyPr/>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9" name="Text Placeholder 14"/>
          <p:cNvSpPr>
            <a:spLocks noGrp="1"/>
          </p:cNvSpPr>
          <p:nvPr>
            <p:ph type="body" sz="quarter" idx="15"/>
          </p:nvPr>
        </p:nvSpPr>
        <p:spPr>
          <a:xfrm>
            <a:off x="1295400" y="4982112"/>
            <a:ext cx="6934200" cy="885288"/>
          </a:xfrm>
          <a:solidFill>
            <a:schemeClr val="bg1">
              <a:lumMod val="95000"/>
            </a:schemeClr>
          </a:solidFill>
          <a:ln w="31750" cmpd="thickThin">
            <a:solidFill>
              <a:schemeClr val="tx1"/>
            </a:solidFill>
          </a:ln>
        </p:spPr>
        <p:txBody>
          <a:bodyPr/>
          <a:lstStyle>
            <a:lvl1pPr marL="0" indent="0">
              <a:buNone/>
              <a:defRPr sz="2000"/>
            </a:lvl1pPr>
          </a:lstStyle>
          <a:p>
            <a:pPr lvl="0"/>
            <a:r>
              <a:rPr lang="en-US"/>
              <a:t>Click to edit Master text styles</a:t>
            </a:r>
          </a:p>
        </p:txBody>
      </p:sp>
      <p:sp>
        <p:nvSpPr>
          <p:cNvPr id="3" name="Date Placeholder 2"/>
          <p:cNvSpPr>
            <a:spLocks noGrp="1"/>
          </p:cNvSpPr>
          <p:nvPr>
            <p:ph type="dt" sz="half" idx="10"/>
          </p:nvPr>
        </p:nvSpPr>
        <p:spPr/>
        <p:txBody>
          <a:bodyPr/>
          <a:lstStyle/>
          <a:p>
            <a:pPr>
              <a:defRPr/>
            </a:pPr>
            <a:r>
              <a:rPr lang="en-US"/>
              <a:t>Murach's Python for Data Analysis</a:t>
            </a:r>
            <a:endParaRPr lang="en-US" dirty="0"/>
          </a:p>
        </p:txBody>
      </p:sp>
      <p:sp>
        <p:nvSpPr>
          <p:cNvPr id="4" name="Footer Placeholder 3"/>
          <p:cNvSpPr>
            <a:spLocks noGrp="1"/>
          </p:cNvSpPr>
          <p:nvPr>
            <p:ph type="ftr" sz="quarter" idx="11"/>
          </p:nvPr>
        </p:nvSpPr>
        <p:spPr/>
        <p:txBody>
          <a:bodyPr/>
          <a:lstStyle/>
          <a:p>
            <a:pPr>
              <a:defRPr/>
            </a:pPr>
            <a:r>
              <a:rPr lang="en-US"/>
              <a:t>© 2021,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C6,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2704291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sole_layout">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Text Placeholder 14"/>
          <p:cNvSpPr>
            <a:spLocks noGrp="1"/>
          </p:cNvSpPr>
          <p:nvPr>
            <p:ph type="body" sz="quarter" idx="15"/>
          </p:nvPr>
        </p:nvSpPr>
        <p:spPr>
          <a:xfrm>
            <a:off x="1295400" y="1143000"/>
            <a:ext cx="6934200" cy="3200400"/>
          </a:xfrm>
          <a:solidFill>
            <a:schemeClr val="bg1">
              <a:lumMod val="95000"/>
            </a:schemeClr>
          </a:solidFill>
          <a:ln w="31750" cmpd="thickThin">
            <a:solidFill>
              <a:schemeClr val="tx1"/>
            </a:solidFill>
          </a:ln>
        </p:spPr>
        <p:txBody>
          <a:bodyPr/>
          <a:lstStyle>
            <a:lvl1pPr marL="0" indent="0">
              <a:buNone/>
              <a:defRPr sz="2000"/>
            </a:lvl1pPr>
          </a:lstStyle>
          <a:p>
            <a:pPr lvl="0"/>
            <a:r>
              <a:rPr lang="en-US"/>
              <a:t>Click to edit Master text styles</a:t>
            </a:r>
          </a:p>
        </p:txBody>
      </p:sp>
      <p:sp>
        <p:nvSpPr>
          <p:cNvPr id="3" name="Date Placeholder 2"/>
          <p:cNvSpPr>
            <a:spLocks noGrp="1"/>
          </p:cNvSpPr>
          <p:nvPr>
            <p:ph type="dt" sz="half" idx="10"/>
          </p:nvPr>
        </p:nvSpPr>
        <p:spPr/>
        <p:txBody>
          <a:bodyPr/>
          <a:lstStyle/>
          <a:p>
            <a:pPr>
              <a:defRPr/>
            </a:pPr>
            <a:r>
              <a:rPr lang="en-US"/>
              <a:t>Murach's Python for Data Analysis</a:t>
            </a:r>
            <a:endParaRPr lang="en-US" dirty="0"/>
          </a:p>
        </p:txBody>
      </p:sp>
      <p:sp>
        <p:nvSpPr>
          <p:cNvPr id="4" name="Footer Placeholder 3"/>
          <p:cNvSpPr>
            <a:spLocks noGrp="1"/>
          </p:cNvSpPr>
          <p:nvPr>
            <p:ph type="ftr" sz="quarter" idx="11"/>
          </p:nvPr>
        </p:nvSpPr>
        <p:spPr/>
        <p:txBody>
          <a:bodyPr/>
          <a:lstStyle/>
          <a:p>
            <a:pPr>
              <a:defRPr/>
            </a:pPr>
            <a:r>
              <a:rPr lang="en-US"/>
              <a:t>© 2021,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C6,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36109015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mage_Text_layout">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Content Placeholder 6"/>
          <p:cNvSpPr>
            <a:spLocks noGrp="1"/>
          </p:cNvSpPr>
          <p:nvPr>
            <p:ph sz="quarter" idx="13" hasCustomPrompt="1"/>
          </p:nvPr>
        </p:nvSpPr>
        <p:spPr>
          <a:xfrm>
            <a:off x="914400" y="1066800"/>
            <a:ext cx="7315200" cy="2514600"/>
          </a:xfrm>
        </p:spPr>
        <p:txBody>
          <a:bodyPr/>
          <a:lstStyle>
            <a:lvl1pPr marL="0" indent="0">
              <a:buNone/>
              <a:defRPr/>
            </a:lvl1pPr>
          </a:lstStyle>
          <a:p>
            <a:pPr lvl="0"/>
            <a:r>
              <a:rPr lang="en-US" dirty="0"/>
              <a:t>Click to insert image</a:t>
            </a:r>
          </a:p>
        </p:txBody>
      </p:sp>
      <p:sp>
        <p:nvSpPr>
          <p:cNvPr id="10" name="Text Placeholder 9"/>
          <p:cNvSpPr>
            <a:spLocks noGrp="1"/>
          </p:cNvSpPr>
          <p:nvPr>
            <p:ph type="body" sz="quarter" idx="15"/>
          </p:nvPr>
        </p:nvSpPr>
        <p:spPr>
          <a:xfrm>
            <a:off x="838200" y="3733800"/>
            <a:ext cx="7391400" cy="2209799"/>
          </a:xfrm>
        </p:spPr>
        <p:txBody>
          <a:bodyPr/>
          <a:lstStyle>
            <a:lvl1pPr marL="0" indent="0">
              <a:buNone/>
              <a:defRPr sz="2000"/>
            </a:lvl1pPr>
          </a:lstStyle>
          <a:p>
            <a:pPr lvl="0"/>
            <a:r>
              <a:rPr lang="en-US"/>
              <a:t>Click to edit Master text styles</a:t>
            </a:r>
          </a:p>
        </p:txBody>
      </p:sp>
      <p:sp>
        <p:nvSpPr>
          <p:cNvPr id="3" name="Date Placeholder 1"/>
          <p:cNvSpPr>
            <a:spLocks noGrp="1"/>
          </p:cNvSpPr>
          <p:nvPr>
            <p:ph type="dt" sz="half" idx="10"/>
          </p:nvPr>
        </p:nvSpPr>
        <p:spPr>
          <a:ln/>
        </p:spPr>
        <p:txBody>
          <a:bodyPr/>
          <a:lstStyle>
            <a:lvl1pPr>
              <a:defRPr sz="1800"/>
            </a:lvl1pPr>
          </a:lstStyle>
          <a:p>
            <a:pPr>
              <a:defRPr/>
            </a:pPr>
            <a:r>
              <a:rPr lang="en-US"/>
              <a:t>Murach's Python for Data Analysis</a:t>
            </a:r>
            <a:endParaRPr lang="en-US" dirty="0"/>
          </a:p>
        </p:txBody>
      </p:sp>
      <p:sp>
        <p:nvSpPr>
          <p:cNvPr id="4" name="Footer Placeholder 2"/>
          <p:cNvSpPr>
            <a:spLocks noGrp="1"/>
          </p:cNvSpPr>
          <p:nvPr>
            <p:ph type="ftr" sz="quarter" idx="11"/>
          </p:nvPr>
        </p:nvSpPr>
        <p:spPr>
          <a:ln/>
        </p:spPr>
        <p:txBody>
          <a:bodyPr/>
          <a:lstStyle>
            <a:lvl1pPr>
              <a:defRPr/>
            </a:lvl1pPr>
          </a:lstStyle>
          <a:p>
            <a:pPr>
              <a:defRPr/>
            </a:pPr>
            <a:r>
              <a:rPr lang="en-US"/>
              <a:t>© 2021, Mike Murach &amp; Associates, Inc.</a:t>
            </a:r>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dirty="0"/>
          </a:p>
          <a:p>
            <a:pPr algn="r">
              <a:defRPr/>
            </a:pPr>
            <a:r>
              <a:rPr lang="en-US" sz="900" dirty="0">
                <a:solidFill>
                  <a:schemeClr val="bg1"/>
                </a:solidFill>
                <a:latin typeface="Arial Narrow" pitchFamily="34" charset="0"/>
              </a:rPr>
              <a:t>C6, Slide </a:t>
            </a:r>
            <a:fld id="{5ECE9829-65B2-40C6-AEFF-7C648FF56A9C}" type="slidenum">
              <a:rPr lang="en-US" sz="900" smtClean="0">
                <a:solidFill>
                  <a:schemeClr val="bg1"/>
                </a:solidFill>
                <a:latin typeface="Arial Narrow" pitchFamily="34" charset="0"/>
              </a:rPr>
              <a:pPr algn="r">
                <a:defRPr/>
              </a:pPr>
              <a:t>‹#›</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15412028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able_Text_layout">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8" name="Table Placeholder 7">
            <a:extLst>
              <a:ext uri="{FF2B5EF4-FFF2-40B4-BE49-F238E27FC236}">
                <a16:creationId xmlns:a16="http://schemas.microsoft.com/office/drawing/2014/main" id="{BA428B99-D0BB-4B7F-A30C-E347F02920DF}"/>
              </a:ext>
            </a:extLst>
          </p:cNvPr>
          <p:cNvSpPr>
            <a:spLocks noGrp="1"/>
          </p:cNvSpPr>
          <p:nvPr>
            <p:ph type="tbl" sz="quarter" idx="16" hasCustomPrompt="1"/>
          </p:nvPr>
        </p:nvSpPr>
        <p:spPr>
          <a:xfrm>
            <a:off x="914400" y="1143000"/>
            <a:ext cx="7315200" cy="2438400"/>
          </a:xfrm>
        </p:spPr>
        <p:txBody>
          <a:bodyPr/>
          <a:lstStyle>
            <a:lvl1pPr marL="0" indent="0">
              <a:buNone/>
              <a:defRPr/>
            </a:lvl1pPr>
          </a:lstStyle>
          <a:p>
            <a:r>
              <a:rPr lang="en-US" dirty="0"/>
              <a:t>Click to insert table</a:t>
            </a:r>
          </a:p>
        </p:txBody>
      </p:sp>
      <p:sp>
        <p:nvSpPr>
          <p:cNvPr id="10" name="Text Placeholder 9"/>
          <p:cNvSpPr>
            <a:spLocks noGrp="1"/>
          </p:cNvSpPr>
          <p:nvPr>
            <p:ph type="body" sz="quarter" idx="15"/>
          </p:nvPr>
        </p:nvSpPr>
        <p:spPr>
          <a:xfrm>
            <a:off x="838200" y="3733800"/>
            <a:ext cx="7391400" cy="2209799"/>
          </a:xfrm>
        </p:spPr>
        <p:txBody>
          <a:bodyPr/>
          <a:lstStyle>
            <a:lvl1pPr marL="0" indent="0">
              <a:buNone/>
              <a:defRPr sz="2000"/>
            </a:lvl1pPr>
          </a:lstStyle>
          <a:p>
            <a:pPr lvl="0"/>
            <a:r>
              <a:rPr lang="en-US"/>
              <a:t>Click to edit Master text styles</a:t>
            </a:r>
          </a:p>
        </p:txBody>
      </p:sp>
      <p:sp>
        <p:nvSpPr>
          <p:cNvPr id="3" name="Date Placeholder 1"/>
          <p:cNvSpPr>
            <a:spLocks noGrp="1"/>
          </p:cNvSpPr>
          <p:nvPr>
            <p:ph type="dt" sz="half" idx="10"/>
          </p:nvPr>
        </p:nvSpPr>
        <p:spPr>
          <a:ln/>
        </p:spPr>
        <p:txBody>
          <a:bodyPr/>
          <a:lstStyle>
            <a:lvl1pPr>
              <a:defRPr sz="1800"/>
            </a:lvl1pPr>
          </a:lstStyle>
          <a:p>
            <a:pPr>
              <a:defRPr/>
            </a:pPr>
            <a:r>
              <a:rPr lang="en-US"/>
              <a:t>Murach's Python for Data Analysis</a:t>
            </a:r>
            <a:endParaRPr lang="en-US" dirty="0"/>
          </a:p>
        </p:txBody>
      </p:sp>
      <p:sp>
        <p:nvSpPr>
          <p:cNvPr id="4" name="Footer Placeholder 2"/>
          <p:cNvSpPr>
            <a:spLocks noGrp="1"/>
          </p:cNvSpPr>
          <p:nvPr>
            <p:ph type="ftr" sz="quarter" idx="11"/>
          </p:nvPr>
        </p:nvSpPr>
        <p:spPr>
          <a:ln/>
        </p:spPr>
        <p:txBody>
          <a:bodyPr/>
          <a:lstStyle>
            <a:lvl1pPr>
              <a:defRPr/>
            </a:lvl1pPr>
          </a:lstStyle>
          <a:p>
            <a:pPr>
              <a:defRPr/>
            </a:pPr>
            <a:r>
              <a:rPr lang="en-US"/>
              <a:t>© 2021, Mike Murach &amp; Associates, Inc.</a:t>
            </a:r>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dirty="0"/>
          </a:p>
          <a:p>
            <a:pPr algn="r">
              <a:defRPr/>
            </a:pPr>
            <a:r>
              <a:rPr lang="en-US" sz="900" dirty="0">
                <a:solidFill>
                  <a:schemeClr val="bg1"/>
                </a:solidFill>
                <a:latin typeface="Arial Narrow" pitchFamily="34" charset="0"/>
              </a:rPr>
              <a:t>C6, Slide </a:t>
            </a:r>
            <a:fld id="{5ECE9829-65B2-40C6-AEFF-7C648FF56A9C}" type="slidenum">
              <a:rPr lang="en-US" sz="900" smtClean="0">
                <a:solidFill>
                  <a:schemeClr val="bg1"/>
                </a:solidFill>
                <a:latin typeface="Arial Narrow" pitchFamily="34" charset="0"/>
              </a:rPr>
              <a:pPr algn="r">
                <a:defRPr/>
              </a:pPr>
              <a:t>‹#›</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7093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mage_Image_layout">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Content Placeholder 6"/>
          <p:cNvSpPr>
            <a:spLocks noGrp="1"/>
          </p:cNvSpPr>
          <p:nvPr>
            <p:ph sz="quarter" idx="13" hasCustomPrompt="1"/>
          </p:nvPr>
        </p:nvSpPr>
        <p:spPr>
          <a:xfrm>
            <a:off x="914400" y="1066800"/>
            <a:ext cx="7315200" cy="2514600"/>
          </a:xfrm>
        </p:spPr>
        <p:txBody>
          <a:bodyPr/>
          <a:lstStyle>
            <a:lvl1pPr marL="0" indent="0">
              <a:buNone/>
              <a:defRPr/>
            </a:lvl1pPr>
          </a:lstStyle>
          <a:p>
            <a:pPr lvl="0"/>
            <a:r>
              <a:rPr lang="en-US" dirty="0"/>
              <a:t>Click to insert image</a:t>
            </a:r>
          </a:p>
        </p:txBody>
      </p:sp>
      <p:sp>
        <p:nvSpPr>
          <p:cNvPr id="8" name="Text Placeholder 7"/>
          <p:cNvSpPr>
            <a:spLocks noGrp="1"/>
          </p:cNvSpPr>
          <p:nvPr>
            <p:ph type="body" sz="quarter" idx="14" hasCustomPrompt="1"/>
          </p:nvPr>
        </p:nvSpPr>
        <p:spPr>
          <a:xfrm>
            <a:off x="838200" y="3730079"/>
            <a:ext cx="7391400" cy="457200"/>
          </a:xfrm>
        </p:spPr>
        <p:txBody>
          <a:bodyPr/>
          <a:lstStyle>
            <a:lvl1pPr marL="0" indent="0">
              <a:buNone/>
              <a:defRPr sz="2400" b="1">
                <a:solidFill>
                  <a:srgbClr val="000099"/>
                </a:solidFill>
                <a:latin typeface="+mj-lt"/>
              </a:defRPr>
            </a:lvl1pPr>
          </a:lstStyle>
          <a:p>
            <a:pPr lvl="0"/>
            <a:r>
              <a:rPr lang="en-US" dirty="0"/>
              <a:t>Click to edit Master heading style</a:t>
            </a:r>
          </a:p>
        </p:txBody>
      </p:sp>
      <p:sp>
        <p:nvSpPr>
          <p:cNvPr id="9" name="Content Placeholder 8"/>
          <p:cNvSpPr>
            <a:spLocks noGrp="1"/>
          </p:cNvSpPr>
          <p:nvPr>
            <p:ph sz="quarter" idx="15" hasCustomPrompt="1"/>
          </p:nvPr>
        </p:nvSpPr>
        <p:spPr>
          <a:xfrm>
            <a:off x="914400" y="4267200"/>
            <a:ext cx="7315200" cy="1676400"/>
          </a:xfrm>
        </p:spPr>
        <p:txBody>
          <a:bodyPr/>
          <a:lstStyle>
            <a:lvl1pPr marL="0" indent="0">
              <a:buNone/>
              <a:defRPr/>
            </a:lvl1pPr>
          </a:lstStyle>
          <a:p>
            <a:pPr lvl="0"/>
            <a:r>
              <a:rPr lang="en-US" dirty="0"/>
              <a:t>Click to insert image</a:t>
            </a:r>
          </a:p>
        </p:txBody>
      </p:sp>
      <p:sp>
        <p:nvSpPr>
          <p:cNvPr id="3" name="Date Placeholder 1"/>
          <p:cNvSpPr>
            <a:spLocks noGrp="1"/>
          </p:cNvSpPr>
          <p:nvPr>
            <p:ph type="dt" sz="half" idx="10"/>
          </p:nvPr>
        </p:nvSpPr>
        <p:spPr>
          <a:ln/>
        </p:spPr>
        <p:txBody>
          <a:bodyPr/>
          <a:lstStyle>
            <a:lvl1pPr>
              <a:defRPr sz="1800"/>
            </a:lvl1pPr>
          </a:lstStyle>
          <a:p>
            <a:pPr>
              <a:defRPr/>
            </a:pPr>
            <a:r>
              <a:rPr lang="en-US"/>
              <a:t>Murach's Python for Data Analysis</a:t>
            </a:r>
            <a:endParaRPr lang="en-US" dirty="0"/>
          </a:p>
        </p:txBody>
      </p:sp>
      <p:sp>
        <p:nvSpPr>
          <p:cNvPr id="4" name="Footer Placeholder 2"/>
          <p:cNvSpPr>
            <a:spLocks noGrp="1"/>
          </p:cNvSpPr>
          <p:nvPr>
            <p:ph type="ftr" sz="quarter" idx="11"/>
          </p:nvPr>
        </p:nvSpPr>
        <p:spPr>
          <a:ln/>
        </p:spPr>
        <p:txBody>
          <a:bodyPr/>
          <a:lstStyle>
            <a:lvl1pPr>
              <a:defRPr/>
            </a:lvl1pPr>
          </a:lstStyle>
          <a:p>
            <a:pPr>
              <a:defRPr/>
            </a:pPr>
            <a:r>
              <a:rPr lang="en-US"/>
              <a:t>© 2021, Mike Murach &amp; Associates, Inc.</a:t>
            </a:r>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dirty="0"/>
          </a:p>
          <a:p>
            <a:pPr algn="r">
              <a:defRPr/>
            </a:pPr>
            <a:r>
              <a:rPr lang="en-US" sz="900" dirty="0">
                <a:solidFill>
                  <a:schemeClr val="bg1"/>
                </a:solidFill>
                <a:latin typeface="Arial Narrow" pitchFamily="34" charset="0"/>
              </a:rPr>
              <a:t>C6, Slide </a:t>
            </a:r>
            <a:fld id="{5ECE9829-65B2-40C6-AEFF-7C648FF56A9C}" type="slidenum">
              <a:rPr lang="en-US" sz="900" smtClean="0">
                <a:solidFill>
                  <a:schemeClr val="bg1"/>
                </a:solidFill>
                <a:latin typeface="Arial Narrow" pitchFamily="34" charset="0"/>
              </a:rPr>
              <a:pPr algn="r">
                <a:defRPr/>
              </a:pPr>
              <a:t>‹#›</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10681478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_Image_Text_Image_layout">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Content Placeholder 6"/>
          <p:cNvSpPr>
            <a:spLocks noGrp="1"/>
          </p:cNvSpPr>
          <p:nvPr>
            <p:ph sz="quarter" idx="13" hasCustomPrompt="1"/>
          </p:nvPr>
        </p:nvSpPr>
        <p:spPr>
          <a:xfrm>
            <a:off x="914400" y="1752600"/>
            <a:ext cx="7315200" cy="1524000"/>
          </a:xfrm>
        </p:spPr>
        <p:txBody>
          <a:bodyPr/>
          <a:lstStyle>
            <a:lvl1pPr marL="0" indent="0">
              <a:buNone/>
              <a:defRPr/>
            </a:lvl1pPr>
          </a:lstStyle>
          <a:p>
            <a:pPr lvl="0"/>
            <a:r>
              <a:rPr lang="en-US" dirty="0"/>
              <a:t>Click to insert image</a:t>
            </a:r>
          </a:p>
        </p:txBody>
      </p:sp>
      <p:sp>
        <p:nvSpPr>
          <p:cNvPr id="8" name="Text Placeholder 7"/>
          <p:cNvSpPr>
            <a:spLocks noGrp="1"/>
          </p:cNvSpPr>
          <p:nvPr>
            <p:ph type="body" sz="quarter" idx="14" hasCustomPrompt="1"/>
          </p:nvPr>
        </p:nvSpPr>
        <p:spPr>
          <a:xfrm>
            <a:off x="838200" y="3352800"/>
            <a:ext cx="7391400" cy="457200"/>
          </a:xfrm>
        </p:spPr>
        <p:txBody>
          <a:bodyPr/>
          <a:lstStyle>
            <a:lvl1pPr marL="0" indent="0">
              <a:buNone/>
              <a:defRPr sz="2400" b="1">
                <a:solidFill>
                  <a:srgbClr val="000099"/>
                </a:solidFill>
                <a:latin typeface="+mj-lt"/>
              </a:defRPr>
            </a:lvl1pPr>
          </a:lstStyle>
          <a:p>
            <a:pPr lvl="0"/>
            <a:r>
              <a:rPr lang="en-US" dirty="0"/>
              <a:t>Click to edit Master heading style</a:t>
            </a:r>
          </a:p>
        </p:txBody>
      </p:sp>
      <p:sp>
        <p:nvSpPr>
          <p:cNvPr id="9" name="Content Placeholder 8"/>
          <p:cNvSpPr>
            <a:spLocks noGrp="1"/>
          </p:cNvSpPr>
          <p:nvPr>
            <p:ph sz="quarter" idx="15" hasCustomPrompt="1"/>
          </p:nvPr>
        </p:nvSpPr>
        <p:spPr>
          <a:xfrm>
            <a:off x="914400" y="3886200"/>
            <a:ext cx="7315200" cy="1676400"/>
          </a:xfrm>
        </p:spPr>
        <p:txBody>
          <a:bodyPr/>
          <a:lstStyle>
            <a:lvl1pPr marL="0" indent="0">
              <a:buNone/>
              <a:defRPr/>
            </a:lvl1pPr>
          </a:lstStyle>
          <a:p>
            <a:pPr lvl="0"/>
            <a:r>
              <a:rPr lang="en-US" dirty="0"/>
              <a:t>Click to insert image</a:t>
            </a:r>
          </a:p>
        </p:txBody>
      </p:sp>
      <p:sp>
        <p:nvSpPr>
          <p:cNvPr id="3" name="Date Placeholder 1"/>
          <p:cNvSpPr>
            <a:spLocks noGrp="1"/>
          </p:cNvSpPr>
          <p:nvPr>
            <p:ph type="dt" sz="half" idx="10"/>
          </p:nvPr>
        </p:nvSpPr>
        <p:spPr>
          <a:ln/>
        </p:spPr>
        <p:txBody>
          <a:bodyPr/>
          <a:lstStyle>
            <a:lvl1pPr>
              <a:defRPr sz="1800"/>
            </a:lvl1pPr>
          </a:lstStyle>
          <a:p>
            <a:pPr>
              <a:defRPr/>
            </a:pPr>
            <a:r>
              <a:rPr lang="en-US"/>
              <a:t>Murach's Python for Data Analysis</a:t>
            </a:r>
            <a:endParaRPr lang="en-US" dirty="0"/>
          </a:p>
        </p:txBody>
      </p:sp>
      <p:sp>
        <p:nvSpPr>
          <p:cNvPr id="4" name="Footer Placeholder 2"/>
          <p:cNvSpPr>
            <a:spLocks noGrp="1"/>
          </p:cNvSpPr>
          <p:nvPr>
            <p:ph type="ftr" sz="quarter" idx="11"/>
          </p:nvPr>
        </p:nvSpPr>
        <p:spPr>
          <a:ln/>
        </p:spPr>
        <p:txBody>
          <a:bodyPr/>
          <a:lstStyle>
            <a:lvl1pPr>
              <a:defRPr/>
            </a:lvl1pPr>
          </a:lstStyle>
          <a:p>
            <a:pPr>
              <a:defRPr/>
            </a:pPr>
            <a:r>
              <a:rPr lang="en-US"/>
              <a:t>© 2021, Mike Murach &amp; Associates, Inc.</a:t>
            </a:r>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dirty="0"/>
          </a:p>
          <a:p>
            <a:pPr algn="r">
              <a:defRPr/>
            </a:pPr>
            <a:r>
              <a:rPr lang="en-US" sz="900" dirty="0">
                <a:solidFill>
                  <a:schemeClr val="bg1"/>
                </a:solidFill>
                <a:latin typeface="Arial Narrow" pitchFamily="34" charset="0"/>
              </a:rPr>
              <a:t>C6, Slide </a:t>
            </a:r>
            <a:fld id="{5ECE9829-65B2-40C6-AEFF-7C648FF56A9C}" type="slidenum">
              <a:rPr lang="en-US" sz="900" smtClean="0">
                <a:solidFill>
                  <a:schemeClr val="bg1"/>
                </a:solidFill>
                <a:latin typeface="Arial Narrow" pitchFamily="34" charset="0"/>
              </a:rPr>
              <a:pPr algn="r">
                <a:defRPr/>
              </a:pPr>
              <a:t>‹#›</a:t>
            </a:fld>
            <a:endParaRPr lang="en-US" sz="900" dirty="0">
              <a:solidFill>
                <a:schemeClr val="bg1"/>
              </a:solidFill>
              <a:latin typeface="Arial Narrow" pitchFamily="34" charset="0"/>
            </a:endParaRPr>
          </a:p>
        </p:txBody>
      </p:sp>
      <p:sp>
        <p:nvSpPr>
          <p:cNvPr id="10" name="Text Placeholder 9">
            <a:extLst>
              <a:ext uri="{FF2B5EF4-FFF2-40B4-BE49-F238E27FC236}">
                <a16:creationId xmlns:a16="http://schemas.microsoft.com/office/drawing/2014/main" id="{6E3D78B2-A2B3-4F14-970F-D4E0D43533E5}"/>
              </a:ext>
            </a:extLst>
          </p:cNvPr>
          <p:cNvSpPr>
            <a:spLocks noGrp="1"/>
          </p:cNvSpPr>
          <p:nvPr>
            <p:ph type="body" sz="quarter" idx="16"/>
          </p:nvPr>
        </p:nvSpPr>
        <p:spPr>
          <a:xfrm>
            <a:off x="812800" y="1062758"/>
            <a:ext cx="7391400" cy="606200"/>
          </a:xfrm>
        </p:spPr>
        <p:txBody>
          <a:bodyPr/>
          <a:lstStyle>
            <a:lvl1pPr marL="0" indent="0">
              <a:buNone/>
              <a:defRPr sz="2000"/>
            </a:lvl1pPr>
          </a:lstStyle>
          <a:p>
            <a:pPr lvl="0"/>
            <a:r>
              <a:rPr lang="en-US"/>
              <a:t>Click to edit Master text styles</a:t>
            </a:r>
          </a:p>
        </p:txBody>
      </p:sp>
    </p:spTree>
    <p:extLst>
      <p:ext uri="{BB962C8B-B14F-4D97-AF65-F5344CB8AC3E}">
        <p14:creationId xmlns:p14="http://schemas.microsoft.com/office/powerpoint/2010/main" val="12761027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_Image_layout">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10" name="Text Placeholder 9"/>
          <p:cNvSpPr>
            <a:spLocks noGrp="1"/>
          </p:cNvSpPr>
          <p:nvPr>
            <p:ph type="body" sz="quarter" idx="15"/>
          </p:nvPr>
        </p:nvSpPr>
        <p:spPr>
          <a:xfrm>
            <a:off x="812800" y="1062758"/>
            <a:ext cx="7391400" cy="2213842"/>
          </a:xfrm>
        </p:spPr>
        <p:txBody>
          <a:bodyPr/>
          <a:lstStyle>
            <a:lvl1pPr marL="0" indent="0">
              <a:buNone/>
              <a:defRPr sz="2000"/>
            </a:lvl1pPr>
          </a:lstStyle>
          <a:p>
            <a:pPr lvl="0"/>
            <a:r>
              <a:rPr lang="en-US"/>
              <a:t>Click to edit Master text styles</a:t>
            </a:r>
          </a:p>
        </p:txBody>
      </p:sp>
      <p:sp>
        <p:nvSpPr>
          <p:cNvPr id="7" name="Content Placeholder 6"/>
          <p:cNvSpPr>
            <a:spLocks noGrp="1"/>
          </p:cNvSpPr>
          <p:nvPr>
            <p:ph sz="quarter" idx="13" hasCustomPrompt="1"/>
          </p:nvPr>
        </p:nvSpPr>
        <p:spPr>
          <a:xfrm>
            <a:off x="812800" y="3319598"/>
            <a:ext cx="7315200" cy="2438400"/>
          </a:xfrm>
        </p:spPr>
        <p:txBody>
          <a:bodyPr/>
          <a:lstStyle>
            <a:lvl1pPr marL="0" indent="0">
              <a:buNone/>
              <a:defRPr/>
            </a:lvl1pPr>
          </a:lstStyle>
          <a:p>
            <a:pPr lvl="0"/>
            <a:r>
              <a:rPr lang="en-US" dirty="0"/>
              <a:t>Click to insert image</a:t>
            </a:r>
          </a:p>
        </p:txBody>
      </p:sp>
      <p:sp>
        <p:nvSpPr>
          <p:cNvPr id="3" name="Date Placeholder 1"/>
          <p:cNvSpPr>
            <a:spLocks noGrp="1"/>
          </p:cNvSpPr>
          <p:nvPr>
            <p:ph type="dt" sz="half" idx="10"/>
          </p:nvPr>
        </p:nvSpPr>
        <p:spPr>
          <a:ln/>
        </p:spPr>
        <p:txBody>
          <a:bodyPr/>
          <a:lstStyle>
            <a:lvl1pPr>
              <a:defRPr sz="1800"/>
            </a:lvl1pPr>
          </a:lstStyle>
          <a:p>
            <a:pPr>
              <a:defRPr/>
            </a:pPr>
            <a:r>
              <a:rPr lang="en-US"/>
              <a:t>Murach's Python for Data Analysis</a:t>
            </a:r>
            <a:endParaRPr lang="en-US" dirty="0"/>
          </a:p>
        </p:txBody>
      </p:sp>
      <p:sp>
        <p:nvSpPr>
          <p:cNvPr id="4" name="Footer Placeholder 2"/>
          <p:cNvSpPr>
            <a:spLocks noGrp="1"/>
          </p:cNvSpPr>
          <p:nvPr>
            <p:ph type="ftr" sz="quarter" idx="11"/>
          </p:nvPr>
        </p:nvSpPr>
        <p:spPr>
          <a:ln/>
        </p:spPr>
        <p:txBody>
          <a:bodyPr/>
          <a:lstStyle>
            <a:lvl1pPr>
              <a:defRPr/>
            </a:lvl1pPr>
          </a:lstStyle>
          <a:p>
            <a:pPr>
              <a:defRPr/>
            </a:pPr>
            <a:r>
              <a:rPr lang="en-US"/>
              <a:t>© 2021, Mike Murach &amp; Associates, Inc.</a:t>
            </a:r>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dirty="0"/>
          </a:p>
          <a:p>
            <a:pPr algn="r">
              <a:defRPr/>
            </a:pPr>
            <a:r>
              <a:rPr lang="en-US" sz="900" dirty="0">
                <a:solidFill>
                  <a:schemeClr val="bg1"/>
                </a:solidFill>
                <a:latin typeface="Arial Narrow" pitchFamily="34" charset="0"/>
              </a:rPr>
              <a:t>C6, Slide </a:t>
            </a:r>
            <a:fld id="{5ECE9829-65B2-40C6-AEFF-7C648FF56A9C}" type="slidenum">
              <a:rPr lang="en-US" sz="900" smtClean="0">
                <a:solidFill>
                  <a:schemeClr val="bg1"/>
                </a:solidFill>
                <a:latin typeface="Arial Narrow" pitchFamily="34" charset="0"/>
              </a:rPr>
              <a:pPr algn="r">
                <a:defRPr/>
              </a:pPr>
              <a:t>‹#›</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5140972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_Image_Text_layout">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10" name="Text Placeholder 9"/>
          <p:cNvSpPr>
            <a:spLocks noGrp="1"/>
          </p:cNvSpPr>
          <p:nvPr>
            <p:ph type="body" sz="quarter" idx="15"/>
          </p:nvPr>
        </p:nvSpPr>
        <p:spPr>
          <a:xfrm>
            <a:off x="812800" y="1062758"/>
            <a:ext cx="7391400" cy="1756642"/>
          </a:xfrm>
        </p:spPr>
        <p:txBody>
          <a:bodyPr/>
          <a:lstStyle>
            <a:lvl1pPr marL="0" indent="0">
              <a:buNone/>
              <a:defRPr sz="2000"/>
            </a:lvl1pPr>
          </a:lstStyle>
          <a:p>
            <a:pPr lvl="0"/>
            <a:r>
              <a:rPr lang="en-US"/>
              <a:t>Click to edit Master text styles</a:t>
            </a:r>
          </a:p>
        </p:txBody>
      </p:sp>
      <p:sp>
        <p:nvSpPr>
          <p:cNvPr id="7" name="Content Placeholder 6"/>
          <p:cNvSpPr>
            <a:spLocks noGrp="1"/>
          </p:cNvSpPr>
          <p:nvPr>
            <p:ph sz="quarter" idx="13" hasCustomPrompt="1"/>
          </p:nvPr>
        </p:nvSpPr>
        <p:spPr>
          <a:xfrm>
            <a:off x="812800" y="2895600"/>
            <a:ext cx="7315200" cy="1633402"/>
          </a:xfrm>
        </p:spPr>
        <p:txBody>
          <a:bodyPr/>
          <a:lstStyle>
            <a:lvl1pPr marL="0" indent="0">
              <a:buNone/>
              <a:defRPr/>
            </a:lvl1pPr>
          </a:lstStyle>
          <a:p>
            <a:pPr lvl="0"/>
            <a:r>
              <a:rPr lang="en-US" dirty="0"/>
              <a:t>Click to insert image</a:t>
            </a:r>
          </a:p>
        </p:txBody>
      </p:sp>
      <p:sp>
        <p:nvSpPr>
          <p:cNvPr id="9" name="Text Placeholder 9"/>
          <p:cNvSpPr>
            <a:spLocks noGrp="1"/>
          </p:cNvSpPr>
          <p:nvPr>
            <p:ph type="body" sz="quarter" idx="16"/>
          </p:nvPr>
        </p:nvSpPr>
        <p:spPr>
          <a:xfrm>
            <a:off x="812800" y="4605202"/>
            <a:ext cx="7391400" cy="1414598"/>
          </a:xfrm>
        </p:spPr>
        <p:txBody>
          <a:bodyPr/>
          <a:lstStyle>
            <a:lvl1pPr marL="0" indent="0">
              <a:buNone/>
              <a:defRPr sz="2000"/>
            </a:lvl1pPr>
          </a:lstStyle>
          <a:p>
            <a:pPr lvl="0"/>
            <a:r>
              <a:rPr lang="en-US"/>
              <a:t>Click to edit Master text styles</a:t>
            </a:r>
          </a:p>
        </p:txBody>
      </p:sp>
      <p:sp>
        <p:nvSpPr>
          <p:cNvPr id="3" name="Date Placeholder 1"/>
          <p:cNvSpPr>
            <a:spLocks noGrp="1"/>
          </p:cNvSpPr>
          <p:nvPr>
            <p:ph type="dt" sz="half" idx="10"/>
          </p:nvPr>
        </p:nvSpPr>
        <p:spPr>
          <a:ln/>
        </p:spPr>
        <p:txBody>
          <a:bodyPr/>
          <a:lstStyle>
            <a:lvl1pPr>
              <a:defRPr sz="1800"/>
            </a:lvl1pPr>
          </a:lstStyle>
          <a:p>
            <a:pPr>
              <a:defRPr/>
            </a:pPr>
            <a:r>
              <a:rPr lang="en-US"/>
              <a:t>Murach's Python for Data Analysis</a:t>
            </a:r>
            <a:endParaRPr lang="en-US" dirty="0"/>
          </a:p>
        </p:txBody>
      </p:sp>
      <p:sp>
        <p:nvSpPr>
          <p:cNvPr id="4" name="Footer Placeholder 2"/>
          <p:cNvSpPr>
            <a:spLocks noGrp="1"/>
          </p:cNvSpPr>
          <p:nvPr>
            <p:ph type="ftr" sz="quarter" idx="11"/>
          </p:nvPr>
        </p:nvSpPr>
        <p:spPr>
          <a:ln/>
        </p:spPr>
        <p:txBody>
          <a:bodyPr/>
          <a:lstStyle>
            <a:lvl1pPr>
              <a:defRPr/>
            </a:lvl1pPr>
          </a:lstStyle>
          <a:p>
            <a:pPr>
              <a:defRPr/>
            </a:pPr>
            <a:r>
              <a:rPr lang="en-US"/>
              <a:t>© 2021, Mike Murach &amp; Associates, Inc.</a:t>
            </a:r>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dirty="0"/>
          </a:p>
          <a:p>
            <a:pPr algn="r">
              <a:defRPr/>
            </a:pPr>
            <a:r>
              <a:rPr lang="en-US" sz="900" dirty="0">
                <a:solidFill>
                  <a:schemeClr val="bg1"/>
                </a:solidFill>
                <a:latin typeface="Arial Narrow" pitchFamily="34" charset="0"/>
              </a:rPr>
              <a:t>C6, Slide </a:t>
            </a:r>
            <a:fld id="{5ECE9829-65B2-40C6-AEFF-7C648FF56A9C}" type="slidenum">
              <a:rPr lang="en-US" sz="900" smtClean="0">
                <a:solidFill>
                  <a:schemeClr val="bg1"/>
                </a:solidFill>
                <a:latin typeface="Arial Narrow" pitchFamily="34" charset="0"/>
              </a:rPr>
              <a:pPr algn="r">
                <a:defRPr/>
              </a:pPr>
              <a:t>‹#›</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26022460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_layout">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Text Placeholder 6"/>
          <p:cNvSpPr>
            <a:spLocks noGrp="1"/>
          </p:cNvSpPr>
          <p:nvPr>
            <p:ph type="body" sz="quarter" idx="13"/>
          </p:nvPr>
        </p:nvSpPr>
        <p:spPr>
          <a:xfrm>
            <a:off x="838200" y="1066800"/>
            <a:ext cx="7391400" cy="4876800"/>
          </a:xfrm>
        </p:spPr>
        <p:txBody>
          <a:bodyPr/>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pPr>
              <a:defRPr/>
            </a:pPr>
            <a:r>
              <a:rPr lang="en-US"/>
              <a:t>Murach's Python for Data Analysis</a:t>
            </a:r>
            <a:endParaRPr lang="en-US" dirty="0"/>
          </a:p>
        </p:txBody>
      </p:sp>
      <p:sp>
        <p:nvSpPr>
          <p:cNvPr id="4" name="Footer Placeholder 3"/>
          <p:cNvSpPr>
            <a:spLocks noGrp="1"/>
          </p:cNvSpPr>
          <p:nvPr>
            <p:ph type="ftr" sz="quarter" idx="11"/>
          </p:nvPr>
        </p:nvSpPr>
        <p:spPr/>
        <p:txBody>
          <a:bodyPr/>
          <a:lstStyle/>
          <a:p>
            <a:pPr>
              <a:defRPr/>
            </a:pPr>
            <a:r>
              <a:rPr lang="en-US"/>
              <a:t>© 2021,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C6,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50173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_layout_2-line_title">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914400" y="624989"/>
            <a:ext cx="7315200" cy="740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Text Placeholder 6"/>
          <p:cNvSpPr>
            <a:spLocks noGrp="1"/>
          </p:cNvSpPr>
          <p:nvPr>
            <p:ph type="body" sz="quarter" idx="13"/>
          </p:nvPr>
        </p:nvSpPr>
        <p:spPr>
          <a:xfrm>
            <a:off x="838200" y="1463040"/>
            <a:ext cx="7391400" cy="4495800"/>
          </a:xfrm>
        </p:spPr>
        <p:txBody>
          <a:bodyPr/>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pPr>
              <a:defRPr/>
            </a:pPr>
            <a:r>
              <a:rPr lang="en-US"/>
              <a:t>Murach's Python for Data Analysis</a:t>
            </a:r>
            <a:endParaRPr lang="en-US" dirty="0"/>
          </a:p>
        </p:txBody>
      </p:sp>
      <p:sp>
        <p:nvSpPr>
          <p:cNvPr id="4" name="Footer Placeholder 3"/>
          <p:cNvSpPr>
            <a:spLocks noGrp="1"/>
          </p:cNvSpPr>
          <p:nvPr>
            <p:ph type="ftr" sz="quarter" idx="11"/>
          </p:nvPr>
        </p:nvSpPr>
        <p:spPr/>
        <p:txBody>
          <a:bodyPr/>
          <a:lstStyle/>
          <a:p>
            <a:pPr>
              <a:defRPr/>
            </a:pPr>
            <a:r>
              <a:rPr lang="en-US"/>
              <a:t>© 2021,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C6,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3749648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age_layout">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Content Placeholder 6"/>
          <p:cNvSpPr>
            <a:spLocks noGrp="1"/>
          </p:cNvSpPr>
          <p:nvPr>
            <p:ph sz="quarter" idx="13" hasCustomPrompt="1"/>
          </p:nvPr>
        </p:nvSpPr>
        <p:spPr>
          <a:xfrm>
            <a:off x="914400" y="1143000"/>
            <a:ext cx="7315200" cy="4800600"/>
          </a:xfrm>
        </p:spPr>
        <p:txBody>
          <a:bodyPr/>
          <a:lstStyle>
            <a:lvl1pPr marL="0" indent="0">
              <a:buNone/>
              <a:defRPr/>
            </a:lvl1pPr>
          </a:lstStyle>
          <a:p>
            <a:pPr lvl="0"/>
            <a:r>
              <a:rPr lang="en-US" dirty="0"/>
              <a:t>Click to insert image</a:t>
            </a:r>
          </a:p>
        </p:txBody>
      </p:sp>
      <p:sp>
        <p:nvSpPr>
          <p:cNvPr id="3" name="Date Placeholder 2"/>
          <p:cNvSpPr>
            <a:spLocks noGrp="1"/>
          </p:cNvSpPr>
          <p:nvPr>
            <p:ph type="dt" sz="half" idx="10"/>
          </p:nvPr>
        </p:nvSpPr>
        <p:spPr/>
        <p:txBody>
          <a:bodyPr/>
          <a:lstStyle/>
          <a:p>
            <a:pPr>
              <a:defRPr/>
            </a:pPr>
            <a:r>
              <a:rPr lang="en-US"/>
              <a:t>Murach's Python for Data Analysis</a:t>
            </a:r>
            <a:endParaRPr lang="en-US" dirty="0"/>
          </a:p>
        </p:txBody>
      </p:sp>
      <p:sp>
        <p:nvSpPr>
          <p:cNvPr id="4" name="Footer Placeholder 3"/>
          <p:cNvSpPr>
            <a:spLocks noGrp="1"/>
          </p:cNvSpPr>
          <p:nvPr>
            <p:ph type="ftr" sz="quarter" idx="11"/>
          </p:nvPr>
        </p:nvSpPr>
        <p:spPr/>
        <p:txBody>
          <a:bodyPr/>
          <a:lstStyle/>
          <a:p>
            <a:pPr>
              <a:defRPr/>
            </a:pPr>
            <a:r>
              <a:rPr lang="en-US"/>
              <a:t>© 2021,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C6,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3575222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able_layout">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8" name="Table Placeholder 7">
            <a:extLst>
              <a:ext uri="{FF2B5EF4-FFF2-40B4-BE49-F238E27FC236}">
                <a16:creationId xmlns:a16="http://schemas.microsoft.com/office/drawing/2014/main" id="{B67ED070-8611-4D83-A3C6-478B69003052}"/>
              </a:ext>
            </a:extLst>
          </p:cNvPr>
          <p:cNvSpPr>
            <a:spLocks noGrp="1"/>
          </p:cNvSpPr>
          <p:nvPr>
            <p:ph type="tbl" sz="quarter" idx="13" hasCustomPrompt="1"/>
          </p:nvPr>
        </p:nvSpPr>
        <p:spPr>
          <a:xfrm>
            <a:off x="914400" y="1143000"/>
            <a:ext cx="7315200" cy="4495800"/>
          </a:xfrm>
        </p:spPr>
        <p:txBody>
          <a:bodyPr/>
          <a:lstStyle>
            <a:lvl1pPr marL="0" indent="0">
              <a:buNone/>
              <a:defRPr/>
            </a:lvl1pPr>
          </a:lstStyle>
          <a:p>
            <a:r>
              <a:rPr lang="en-US" dirty="0"/>
              <a:t>Click to insert table</a:t>
            </a:r>
          </a:p>
        </p:txBody>
      </p:sp>
      <p:sp>
        <p:nvSpPr>
          <p:cNvPr id="3" name="Date Placeholder 2"/>
          <p:cNvSpPr>
            <a:spLocks noGrp="1"/>
          </p:cNvSpPr>
          <p:nvPr>
            <p:ph type="dt" sz="half" idx="10"/>
          </p:nvPr>
        </p:nvSpPr>
        <p:spPr/>
        <p:txBody>
          <a:bodyPr/>
          <a:lstStyle/>
          <a:p>
            <a:pPr>
              <a:defRPr/>
            </a:pPr>
            <a:r>
              <a:rPr lang="en-US"/>
              <a:t>Murach's Python for Data Analysis</a:t>
            </a:r>
            <a:endParaRPr lang="en-US" dirty="0"/>
          </a:p>
        </p:txBody>
      </p:sp>
      <p:sp>
        <p:nvSpPr>
          <p:cNvPr id="4" name="Footer Placeholder 3"/>
          <p:cNvSpPr>
            <a:spLocks noGrp="1"/>
          </p:cNvSpPr>
          <p:nvPr>
            <p:ph type="ftr" sz="quarter" idx="11"/>
          </p:nvPr>
        </p:nvSpPr>
        <p:spPr/>
        <p:txBody>
          <a:bodyPr/>
          <a:lstStyle/>
          <a:p>
            <a:pPr>
              <a:defRPr/>
            </a:pPr>
            <a:r>
              <a:rPr lang="en-US"/>
              <a:t>© 2021,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C6,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954670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_Table_layout">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8" name="Table Placeholder 7">
            <a:extLst>
              <a:ext uri="{FF2B5EF4-FFF2-40B4-BE49-F238E27FC236}">
                <a16:creationId xmlns:a16="http://schemas.microsoft.com/office/drawing/2014/main" id="{B67ED070-8611-4D83-A3C6-478B69003052}"/>
              </a:ext>
            </a:extLst>
          </p:cNvPr>
          <p:cNvSpPr>
            <a:spLocks noGrp="1"/>
          </p:cNvSpPr>
          <p:nvPr>
            <p:ph type="tbl" sz="quarter" idx="13" hasCustomPrompt="1"/>
          </p:nvPr>
        </p:nvSpPr>
        <p:spPr>
          <a:xfrm>
            <a:off x="914400" y="1143000"/>
            <a:ext cx="7315200" cy="4495800"/>
          </a:xfrm>
        </p:spPr>
        <p:txBody>
          <a:bodyPr/>
          <a:lstStyle>
            <a:lvl1pPr marL="0" indent="0">
              <a:buNone/>
              <a:defRPr/>
            </a:lvl1pPr>
          </a:lstStyle>
          <a:p>
            <a:r>
              <a:rPr lang="en-US" dirty="0"/>
              <a:t>Click to insert table</a:t>
            </a:r>
          </a:p>
        </p:txBody>
      </p:sp>
      <p:sp>
        <p:nvSpPr>
          <p:cNvPr id="3" name="Date Placeholder 2"/>
          <p:cNvSpPr>
            <a:spLocks noGrp="1"/>
          </p:cNvSpPr>
          <p:nvPr>
            <p:ph type="dt" sz="half" idx="10"/>
          </p:nvPr>
        </p:nvSpPr>
        <p:spPr/>
        <p:txBody>
          <a:bodyPr/>
          <a:lstStyle/>
          <a:p>
            <a:pPr>
              <a:defRPr/>
            </a:pPr>
            <a:r>
              <a:rPr lang="en-US"/>
              <a:t>Murach's Python for Data Analysis</a:t>
            </a:r>
            <a:endParaRPr lang="en-US" dirty="0"/>
          </a:p>
        </p:txBody>
      </p:sp>
      <p:sp>
        <p:nvSpPr>
          <p:cNvPr id="4" name="Footer Placeholder 3"/>
          <p:cNvSpPr>
            <a:spLocks noGrp="1"/>
          </p:cNvSpPr>
          <p:nvPr>
            <p:ph type="ftr" sz="quarter" idx="11"/>
          </p:nvPr>
        </p:nvSpPr>
        <p:spPr/>
        <p:txBody>
          <a:bodyPr/>
          <a:lstStyle/>
          <a:p>
            <a:pPr>
              <a:defRPr/>
            </a:pPr>
            <a:r>
              <a:rPr lang="en-US"/>
              <a:t>© 2021,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C6, Slide </a:t>
            </a:r>
            <a:fld id="{BF5C1183-B085-4070-A402-C03A3F977D3D}" type="slidenum">
              <a:rPr lang="en-US" smtClean="0">
                <a:solidFill>
                  <a:schemeClr val="bg1"/>
                </a:solidFill>
              </a:rPr>
              <a:pPr>
                <a:defRPr/>
              </a:pPr>
              <a:t>‹#›</a:t>
            </a:fld>
            <a:endParaRPr lang="en-US" dirty="0">
              <a:solidFill>
                <a:schemeClr val="bg1"/>
              </a:solidFill>
            </a:endParaRPr>
          </a:p>
        </p:txBody>
      </p:sp>
      <p:sp>
        <p:nvSpPr>
          <p:cNvPr id="7" name="Table Placeholder 7">
            <a:extLst>
              <a:ext uri="{FF2B5EF4-FFF2-40B4-BE49-F238E27FC236}">
                <a16:creationId xmlns:a16="http://schemas.microsoft.com/office/drawing/2014/main" id="{1BAA420C-3471-4D6A-BE62-30BE07634CDD}"/>
              </a:ext>
            </a:extLst>
          </p:cNvPr>
          <p:cNvSpPr>
            <a:spLocks noGrp="1"/>
          </p:cNvSpPr>
          <p:nvPr>
            <p:ph type="tbl" sz="quarter" idx="14" hasCustomPrompt="1"/>
          </p:nvPr>
        </p:nvSpPr>
        <p:spPr>
          <a:xfrm>
            <a:off x="1066800" y="1295400"/>
            <a:ext cx="7315200" cy="4495800"/>
          </a:xfrm>
        </p:spPr>
        <p:txBody>
          <a:bodyPr/>
          <a:lstStyle>
            <a:lvl1pPr marL="0" indent="0">
              <a:buNone/>
              <a:defRPr/>
            </a:lvl1pPr>
          </a:lstStyle>
          <a:p>
            <a:r>
              <a:rPr lang="en-US" dirty="0"/>
              <a:t>Click to insert table</a:t>
            </a:r>
          </a:p>
        </p:txBody>
      </p:sp>
    </p:spTree>
    <p:extLst>
      <p:ext uri="{BB962C8B-B14F-4D97-AF65-F5344CB8AC3E}">
        <p14:creationId xmlns:p14="http://schemas.microsoft.com/office/powerpoint/2010/main" val="42136316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_Text_Table_layout">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8" name="Table Placeholder 7">
            <a:extLst>
              <a:ext uri="{FF2B5EF4-FFF2-40B4-BE49-F238E27FC236}">
                <a16:creationId xmlns:a16="http://schemas.microsoft.com/office/drawing/2014/main" id="{B67ED070-8611-4D83-A3C6-478B69003052}"/>
              </a:ext>
            </a:extLst>
          </p:cNvPr>
          <p:cNvSpPr>
            <a:spLocks noGrp="1"/>
          </p:cNvSpPr>
          <p:nvPr>
            <p:ph type="tbl" sz="quarter" idx="13" hasCustomPrompt="1"/>
          </p:nvPr>
        </p:nvSpPr>
        <p:spPr>
          <a:xfrm>
            <a:off x="914400" y="1143000"/>
            <a:ext cx="7315200" cy="1496734"/>
          </a:xfrm>
        </p:spPr>
        <p:txBody>
          <a:bodyPr/>
          <a:lstStyle>
            <a:lvl1pPr marL="0" indent="0">
              <a:buNone/>
              <a:defRPr/>
            </a:lvl1pPr>
          </a:lstStyle>
          <a:p>
            <a:r>
              <a:rPr lang="en-US" dirty="0"/>
              <a:t>Click to insert table</a:t>
            </a:r>
          </a:p>
        </p:txBody>
      </p:sp>
      <p:sp>
        <p:nvSpPr>
          <p:cNvPr id="3" name="Date Placeholder 2"/>
          <p:cNvSpPr>
            <a:spLocks noGrp="1"/>
          </p:cNvSpPr>
          <p:nvPr>
            <p:ph type="dt" sz="half" idx="10"/>
          </p:nvPr>
        </p:nvSpPr>
        <p:spPr/>
        <p:txBody>
          <a:bodyPr/>
          <a:lstStyle/>
          <a:p>
            <a:pPr>
              <a:defRPr/>
            </a:pPr>
            <a:r>
              <a:rPr lang="en-US"/>
              <a:t>Murach's Python for Data Analysis</a:t>
            </a:r>
            <a:endParaRPr lang="en-US" dirty="0"/>
          </a:p>
        </p:txBody>
      </p:sp>
      <p:sp>
        <p:nvSpPr>
          <p:cNvPr id="4" name="Footer Placeholder 3"/>
          <p:cNvSpPr>
            <a:spLocks noGrp="1"/>
          </p:cNvSpPr>
          <p:nvPr>
            <p:ph type="ftr" sz="quarter" idx="11"/>
          </p:nvPr>
        </p:nvSpPr>
        <p:spPr/>
        <p:txBody>
          <a:bodyPr/>
          <a:lstStyle/>
          <a:p>
            <a:pPr>
              <a:defRPr/>
            </a:pPr>
            <a:r>
              <a:rPr lang="en-US"/>
              <a:t>© 2021,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C6, Slide </a:t>
            </a:r>
            <a:fld id="{BF5C1183-B085-4070-A402-C03A3F977D3D}" type="slidenum">
              <a:rPr lang="en-US" smtClean="0">
                <a:solidFill>
                  <a:schemeClr val="bg1"/>
                </a:solidFill>
              </a:rPr>
              <a:pPr>
                <a:defRPr/>
              </a:pPr>
              <a:t>‹#›</a:t>
            </a:fld>
            <a:endParaRPr lang="en-US" dirty="0">
              <a:solidFill>
                <a:schemeClr val="bg1"/>
              </a:solidFill>
            </a:endParaRPr>
          </a:p>
        </p:txBody>
      </p:sp>
      <p:sp>
        <p:nvSpPr>
          <p:cNvPr id="7" name="Table Placeholder 7">
            <a:extLst>
              <a:ext uri="{FF2B5EF4-FFF2-40B4-BE49-F238E27FC236}">
                <a16:creationId xmlns:a16="http://schemas.microsoft.com/office/drawing/2014/main" id="{1BAA420C-3471-4D6A-BE62-30BE07634CDD}"/>
              </a:ext>
            </a:extLst>
          </p:cNvPr>
          <p:cNvSpPr>
            <a:spLocks noGrp="1"/>
          </p:cNvSpPr>
          <p:nvPr>
            <p:ph type="tbl" sz="quarter" idx="14" hasCustomPrompt="1"/>
          </p:nvPr>
        </p:nvSpPr>
        <p:spPr>
          <a:xfrm>
            <a:off x="914400" y="3597780"/>
            <a:ext cx="7315200" cy="1507620"/>
          </a:xfrm>
        </p:spPr>
        <p:txBody>
          <a:bodyPr/>
          <a:lstStyle>
            <a:lvl1pPr marL="0" indent="0">
              <a:buNone/>
              <a:defRPr/>
            </a:lvl1pPr>
          </a:lstStyle>
          <a:p>
            <a:r>
              <a:rPr lang="en-US" dirty="0"/>
              <a:t>Click to insert table</a:t>
            </a:r>
          </a:p>
        </p:txBody>
      </p:sp>
      <p:sp>
        <p:nvSpPr>
          <p:cNvPr id="9" name="Text Placeholder 6">
            <a:extLst>
              <a:ext uri="{FF2B5EF4-FFF2-40B4-BE49-F238E27FC236}">
                <a16:creationId xmlns:a16="http://schemas.microsoft.com/office/drawing/2014/main" id="{343F8196-C45E-4101-8642-53DC9DFF59B8}"/>
              </a:ext>
            </a:extLst>
          </p:cNvPr>
          <p:cNvSpPr>
            <a:spLocks noGrp="1"/>
          </p:cNvSpPr>
          <p:nvPr>
            <p:ph type="body" sz="quarter" idx="17"/>
          </p:nvPr>
        </p:nvSpPr>
        <p:spPr>
          <a:xfrm>
            <a:off x="838200" y="2743200"/>
            <a:ext cx="7391400" cy="685800"/>
          </a:xfrm>
          <a:solidFill>
            <a:schemeClr val="bg1"/>
          </a:solidFill>
        </p:spPr>
        <p:txBody>
          <a:bodyPr/>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Tree>
    <p:extLst>
      <p:ext uri="{BB962C8B-B14F-4D97-AF65-F5344CB8AC3E}">
        <p14:creationId xmlns:p14="http://schemas.microsoft.com/office/powerpoint/2010/main" val="2450841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able_Text_Image_layout">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8" name="Table Placeholder 7">
            <a:extLst>
              <a:ext uri="{FF2B5EF4-FFF2-40B4-BE49-F238E27FC236}">
                <a16:creationId xmlns:a16="http://schemas.microsoft.com/office/drawing/2014/main" id="{B67ED070-8611-4D83-A3C6-478B69003052}"/>
              </a:ext>
            </a:extLst>
          </p:cNvPr>
          <p:cNvSpPr>
            <a:spLocks noGrp="1"/>
          </p:cNvSpPr>
          <p:nvPr>
            <p:ph type="tbl" sz="quarter" idx="13" hasCustomPrompt="1"/>
          </p:nvPr>
        </p:nvSpPr>
        <p:spPr>
          <a:xfrm>
            <a:off x="914400" y="1143000"/>
            <a:ext cx="7315200" cy="1496734"/>
          </a:xfrm>
        </p:spPr>
        <p:txBody>
          <a:bodyPr/>
          <a:lstStyle>
            <a:lvl1pPr marL="0" indent="0">
              <a:buNone/>
              <a:defRPr/>
            </a:lvl1pPr>
          </a:lstStyle>
          <a:p>
            <a:r>
              <a:rPr lang="en-US" dirty="0"/>
              <a:t>Click to insert table</a:t>
            </a:r>
          </a:p>
        </p:txBody>
      </p:sp>
      <p:sp>
        <p:nvSpPr>
          <p:cNvPr id="3" name="Date Placeholder 2"/>
          <p:cNvSpPr>
            <a:spLocks noGrp="1"/>
          </p:cNvSpPr>
          <p:nvPr>
            <p:ph type="dt" sz="half" idx="10"/>
          </p:nvPr>
        </p:nvSpPr>
        <p:spPr/>
        <p:txBody>
          <a:bodyPr/>
          <a:lstStyle/>
          <a:p>
            <a:pPr>
              <a:defRPr/>
            </a:pPr>
            <a:r>
              <a:rPr lang="en-US"/>
              <a:t>Murach's Python for Data Analysis</a:t>
            </a:r>
            <a:endParaRPr lang="en-US" dirty="0"/>
          </a:p>
        </p:txBody>
      </p:sp>
      <p:sp>
        <p:nvSpPr>
          <p:cNvPr id="4" name="Footer Placeholder 3"/>
          <p:cNvSpPr>
            <a:spLocks noGrp="1"/>
          </p:cNvSpPr>
          <p:nvPr>
            <p:ph type="ftr" sz="quarter" idx="11"/>
          </p:nvPr>
        </p:nvSpPr>
        <p:spPr/>
        <p:txBody>
          <a:bodyPr/>
          <a:lstStyle/>
          <a:p>
            <a:pPr>
              <a:defRPr/>
            </a:pPr>
            <a:r>
              <a:rPr lang="en-US"/>
              <a:t>© 2021,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C6, Slide </a:t>
            </a:r>
            <a:fld id="{BF5C1183-B085-4070-A402-C03A3F977D3D}" type="slidenum">
              <a:rPr lang="en-US" smtClean="0">
                <a:solidFill>
                  <a:schemeClr val="bg1"/>
                </a:solidFill>
              </a:rPr>
              <a:pPr>
                <a:defRPr/>
              </a:pPr>
              <a:t>‹#›</a:t>
            </a:fld>
            <a:endParaRPr lang="en-US" dirty="0">
              <a:solidFill>
                <a:schemeClr val="bg1"/>
              </a:solidFill>
            </a:endParaRPr>
          </a:p>
        </p:txBody>
      </p:sp>
      <p:sp>
        <p:nvSpPr>
          <p:cNvPr id="9" name="Text Placeholder 6">
            <a:extLst>
              <a:ext uri="{FF2B5EF4-FFF2-40B4-BE49-F238E27FC236}">
                <a16:creationId xmlns:a16="http://schemas.microsoft.com/office/drawing/2014/main" id="{343F8196-C45E-4101-8642-53DC9DFF59B8}"/>
              </a:ext>
            </a:extLst>
          </p:cNvPr>
          <p:cNvSpPr>
            <a:spLocks noGrp="1"/>
          </p:cNvSpPr>
          <p:nvPr>
            <p:ph type="body" sz="quarter" idx="17"/>
          </p:nvPr>
        </p:nvSpPr>
        <p:spPr>
          <a:xfrm>
            <a:off x="838200" y="2743200"/>
            <a:ext cx="7391400" cy="685800"/>
          </a:xfrm>
          <a:solidFill>
            <a:schemeClr val="bg1"/>
          </a:solidFill>
        </p:spPr>
        <p:txBody>
          <a:bodyPr/>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10" name="Content Placeholder 6">
            <a:extLst>
              <a:ext uri="{FF2B5EF4-FFF2-40B4-BE49-F238E27FC236}">
                <a16:creationId xmlns:a16="http://schemas.microsoft.com/office/drawing/2014/main" id="{B39D1673-5FDF-4D83-ADBE-97ACF8D227BA}"/>
              </a:ext>
            </a:extLst>
          </p:cNvPr>
          <p:cNvSpPr>
            <a:spLocks noGrp="1"/>
          </p:cNvSpPr>
          <p:nvPr>
            <p:ph sz="quarter" idx="18" hasCustomPrompt="1"/>
          </p:nvPr>
        </p:nvSpPr>
        <p:spPr>
          <a:xfrm>
            <a:off x="876300" y="3532466"/>
            <a:ext cx="7315200" cy="2514600"/>
          </a:xfrm>
        </p:spPr>
        <p:txBody>
          <a:bodyPr/>
          <a:lstStyle>
            <a:lvl1pPr marL="0" indent="0">
              <a:buNone/>
              <a:defRPr/>
            </a:lvl1pPr>
          </a:lstStyle>
          <a:p>
            <a:pPr lvl="0"/>
            <a:r>
              <a:rPr lang="en-US" dirty="0"/>
              <a:t>Click to insert image</a:t>
            </a:r>
          </a:p>
        </p:txBody>
      </p:sp>
    </p:spTree>
    <p:extLst>
      <p:ext uri="{BB962C8B-B14F-4D97-AF65-F5344CB8AC3E}">
        <p14:creationId xmlns:p14="http://schemas.microsoft.com/office/powerpoint/2010/main" val="3368246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_Console_layout">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Text Placeholder 6"/>
          <p:cNvSpPr>
            <a:spLocks noGrp="1"/>
          </p:cNvSpPr>
          <p:nvPr>
            <p:ph type="body" sz="quarter" idx="13"/>
          </p:nvPr>
        </p:nvSpPr>
        <p:spPr>
          <a:xfrm>
            <a:off x="838200" y="1066800"/>
            <a:ext cx="7391400" cy="2743200"/>
          </a:xfrm>
          <a:solidFill>
            <a:schemeClr val="bg1"/>
          </a:solidFill>
        </p:spPr>
        <p:txBody>
          <a:bodyPr/>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9" name="Text Placeholder 14"/>
          <p:cNvSpPr>
            <a:spLocks noGrp="1"/>
          </p:cNvSpPr>
          <p:nvPr>
            <p:ph type="body" sz="quarter" idx="15"/>
          </p:nvPr>
        </p:nvSpPr>
        <p:spPr>
          <a:xfrm>
            <a:off x="1295400" y="3892100"/>
            <a:ext cx="6934200" cy="2049956"/>
          </a:xfrm>
          <a:solidFill>
            <a:schemeClr val="bg1">
              <a:lumMod val="95000"/>
            </a:schemeClr>
          </a:solidFill>
          <a:ln w="31750" cmpd="thickThin">
            <a:solidFill>
              <a:schemeClr val="tx1"/>
            </a:solidFill>
          </a:ln>
        </p:spPr>
        <p:txBody>
          <a:bodyPr/>
          <a:lstStyle>
            <a:lvl1pPr marL="0" indent="0">
              <a:buNone/>
              <a:defRPr sz="2000"/>
            </a:lvl1pPr>
          </a:lstStyle>
          <a:p>
            <a:pPr lvl="0"/>
            <a:r>
              <a:rPr lang="en-US"/>
              <a:t>Click to edit Master text styles</a:t>
            </a:r>
          </a:p>
        </p:txBody>
      </p:sp>
      <p:sp>
        <p:nvSpPr>
          <p:cNvPr id="3" name="Date Placeholder 2"/>
          <p:cNvSpPr>
            <a:spLocks noGrp="1"/>
          </p:cNvSpPr>
          <p:nvPr>
            <p:ph type="dt" sz="half" idx="10"/>
          </p:nvPr>
        </p:nvSpPr>
        <p:spPr/>
        <p:txBody>
          <a:bodyPr/>
          <a:lstStyle/>
          <a:p>
            <a:pPr>
              <a:defRPr/>
            </a:pPr>
            <a:r>
              <a:rPr lang="en-US"/>
              <a:t>Murach's Python for Data Analysis</a:t>
            </a:r>
            <a:endParaRPr lang="en-US" dirty="0"/>
          </a:p>
        </p:txBody>
      </p:sp>
      <p:sp>
        <p:nvSpPr>
          <p:cNvPr id="4" name="Footer Placeholder 3"/>
          <p:cNvSpPr>
            <a:spLocks noGrp="1"/>
          </p:cNvSpPr>
          <p:nvPr>
            <p:ph type="ftr" sz="quarter" idx="11"/>
          </p:nvPr>
        </p:nvSpPr>
        <p:spPr/>
        <p:txBody>
          <a:bodyPr/>
          <a:lstStyle/>
          <a:p>
            <a:pPr>
              <a:defRPr/>
            </a:pPr>
            <a:r>
              <a:rPr lang="en-US"/>
              <a:t>© 2021,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C6,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42731122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p:cNvSpPr/>
          <p:nvPr/>
        </p:nvSpPr>
        <p:spPr bwMode="auto">
          <a:xfrm>
            <a:off x="0" y="6172200"/>
            <a:ext cx="9144000" cy="685800"/>
          </a:xfrm>
          <a:prstGeom prst="rect">
            <a:avLst/>
          </a:prstGeom>
          <a:solidFill>
            <a:srgbClr val="20396D"/>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7" name="Date Placeholder 1"/>
          <p:cNvSpPr>
            <a:spLocks noGrp="1"/>
          </p:cNvSpPr>
          <p:nvPr>
            <p:ph type="dt" sz="half" idx="2"/>
          </p:nvPr>
        </p:nvSpPr>
        <p:spPr bwMode="auto">
          <a:xfrm>
            <a:off x="2743200" y="6248400"/>
            <a:ext cx="3657600" cy="45720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lgn="ctr">
              <a:defRPr sz="1800" b="1" i="1">
                <a:solidFill>
                  <a:schemeClr val="bg1"/>
                </a:solidFill>
                <a:latin typeface="Arial Narrow" panose="020B0606020202030204" pitchFamily="34" charset="0"/>
                <a:cs typeface="Arial" panose="020B0604020202020204" pitchFamily="34" charset="0"/>
              </a:defRPr>
            </a:lvl1pPr>
          </a:lstStyle>
          <a:p>
            <a:pPr>
              <a:defRPr/>
            </a:pPr>
            <a:r>
              <a:rPr lang="en-US"/>
              <a:t>Murach's Python for Data Analysis</a:t>
            </a:r>
            <a:endParaRPr lang="en-US" dirty="0"/>
          </a:p>
        </p:txBody>
      </p:sp>
      <p:sp>
        <p:nvSpPr>
          <p:cNvPr id="8" name="Footer Placeholder 2"/>
          <p:cNvSpPr>
            <a:spLocks noGrp="1"/>
          </p:cNvSpPr>
          <p:nvPr>
            <p:ph type="ftr" sz="quarter" idx="3"/>
          </p:nvPr>
        </p:nvSpPr>
        <p:spPr bwMode="auto">
          <a:xfrm>
            <a:off x="76200" y="6248400"/>
            <a:ext cx="2743200" cy="45720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lgn="ctr">
              <a:defRPr sz="500">
                <a:solidFill>
                  <a:schemeClr val="bg1"/>
                </a:solidFill>
                <a:latin typeface="Arial Narrow" pitchFamily="34" charset="0"/>
              </a:defRPr>
            </a:lvl1pPr>
          </a:lstStyle>
          <a:p>
            <a:pPr>
              <a:defRPr/>
            </a:pPr>
            <a:r>
              <a:rPr lang="en-US"/>
              <a:t>© 2021, Mike Murach &amp; Associates, Inc.</a:t>
            </a:r>
            <a:endParaRPr lang="en-US" dirty="0"/>
          </a:p>
        </p:txBody>
      </p:sp>
      <p:sp>
        <p:nvSpPr>
          <p:cNvPr id="9" name="Slide Number Placeholder 3"/>
          <p:cNvSpPr>
            <a:spLocks noGrp="1"/>
          </p:cNvSpPr>
          <p:nvPr>
            <p:ph type="sldNum" sz="quarter" idx="4"/>
          </p:nvPr>
        </p:nvSpPr>
        <p:spPr bwMode="auto">
          <a:xfrm>
            <a:off x="6629400" y="6248400"/>
            <a:ext cx="1905000" cy="45720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lgn="r">
              <a:defRPr sz="900">
                <a:latin typeface="Arial Narrow" pitchFamily="34" charset="0"/>
              </a:defRPr>
            </a:lvl1pPr>
          </a:lstStyle>
          <a:p>
            <a:pPr algn="l">
              <a:defRPr/>
            </a:pPr>
            <a:endParaRPr lang="en-US" sz="1400" dirty="0">
              <a:latin typeface="Times New Roman"/>
            </a:endParaRPr>
          </a:p>
          <a:p>
            <a:pPr>
              <a:defRPr/>
            </a:pPr>
            <a:r>
              <a:rPr lang="en-US" dirty="0">
                <a:solidFill>
                  <a:schemeClr val="bg1"/>
                </a:solidFill>
              </a:rPr>
              <a:t>C6, Slide </a:t>
            </a:r>
            <a:fld id="{BF5C1183-B085-4070-A402-C03A3F977D3D}" type="slidenum">
              <a:rPr lang="en-US" smtClean="0">
                <a:solidFill>
                  <a:schemeClr val="bg1"/>
                </a:solidFill>
              </a:rPr>
              <a:pPr>
                <a:defRPr/>
              </a:pPr>
              <a:t>‹#›</a:t>
            </a:fld>
            <a:endParaRPr lang="en-US" dirty="0">
              <a:solidFill>
                <a:schemeClr val="bg1"/>
              </a:solidFill>
            </a:endParaRPr>
          </a:p>
        </p:txBody>
      </p:sp>
      <p:pic>
        <p:nvPicPr>
          <p:cNvPr id="3" name="Picture 2"/>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676830" y="6397412"/>
            <a:ext cx="1228170" cy="231988"/>
          </a:xfrm>
          <a:prstGeom prst="rect">
            <a:avLst/>
          </a:prstGeom>
        </p:spPr>
      </p:pic>
    </p:spTree>
  </p:cSld>
  <p:clrMap bg1="lt1" tx1="dk1" bg2="lt2" tx2="dk2" accent1="accent1" accent2="accent2" accent3="accent3" accent4="accent4" accent5="accent5" accent6="accent6" hlink="hlink" folHlink="folHlink"/>
  <p:sldLayoutIdLst>
    <p:sldLayoutId id="2147483677" r:id="rId1"/>
    <p:sldLayoutId id="2147483678" r:id="rId2"/>
    <p:sldLayoutId id="2147483685" r:id="rId3"/>
    <p:sldLayoutId id="2147483679" r:id="rId4"/>
    <p:sldLayoutId id="2147483686" r:id="rId5"/>
    <p:sldLayoutId id="2147483688" r:id="rId6"/>
    <p:sldLayoutId id="2147483689" r:id="rId7"/>
    <p:sldLayoutId id="2147483690" r:id="rId8"/>
    <p:sldLayoutId id="2147483680" r:id="rId9"/>
    <p:sldLayoutId id="2147483683" r:id="rId10"/>
    <p:sldLayoutId id="2147483681" r:id="rId11"/>
    <p:sldLayoutId id="2147483674" r:id="rId12"/>
    <p:sldLayoutId id="2147483687" r:id="rId13"/>
    <p:sldLayoutId id="2147483676" r:id="rId14"/>
    <p:sldLayoutId id="2147483691" r:id="rId15"/>
    <p:sldLayoutId id="2147483675" r:id="rId16"/>
    <p:sldLayoutId id="2147483684" r:id="rId17"/>
  </p:sldLayoutIdLst>
  <p:hf hdr="0"/>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Times New Roman" pitchFamily="18" charset="0"/>
        </a:defRPr>
      </a:lvl6pPr>
      <a:lvl7pPr marL="914400" algn="ctr" rtl="0" eaLnBrk="1" fontAlgn="base" hangingPunct="1">
        <a:spcBef>
          <a:spcPct val="0"/>
        </a:spcBef>
        <a:spcAft>
          <a:spcPct val="0"/>
        </a:spcAft>
        <a:defRPr sz="4400">
          <a:solidFill>
            <a:schemeClr val="tx2"/>
          </a:solidFill>
          <a:latin typeface="Times New Roman" pitchFamily="18" charset="0"/>
        </a:defRPr>
      </a:lvl7pPr>
      <a:lvl8pPr marL="1371600" algn="ctr" rtl="0" eaLnBrk="1" fontAlgn="base" hangingPunct="1">
        <a:spcBef>
          <a:spcPct val="0"/>
        </a:spcBef>
        <a:spcAft>
          <a:spcPct val="0"/>
        </a:spcAft>
        <a:defRPr sz="4400">
          <a:solidFill>
            <a:schemeClr val="tx2"/>
          </a:solidFill>
          <a:latin typeface="Times New Roman" pitchFamily="18" charset="0"/>
        </a:defRPr>
      </a:lvl8pPr>
      <a:lvl9pPr marL="1828800" algn="ctr" rtl="0" eaLnBrk="1" fontAlgn="base" hangingPunct="1">
        <a:spcBef>
          <a:spcPct val="0"/>
        </a:spcBef>
        <a:spcAft>
          <a:spcPct val="0"/>
        </a:spcAft>
        <a:defRPr sz="4400">
          <a:solidFill>
            <a:schemeClr val="tx2"/>
          </a:solidFill>
          <a:latin typeface="Times New Roman" pitchFamily="18"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6.xml"/></Relationships>
</file>

<file path=ppt/slides/_rels/slide4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6.xml"/></Relationships>
</file>

<file path=ppt/slides/_rels/slide6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6.xml"/></Relationships>
</file>

<file path=ppt/slides/_rels/slide6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6.xml"/></Relationships>
</file>

<file path=ppt/slides/_rels/slide6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6.xml"/></Relationships>
</file>

<file path=ppt/slides/_rels/slide6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6.xml"/></Relationships>
</file>

<file path=ppt/slides/_rels/slide6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Chapter 6</a:t>
            </a:r>
          </a:p>
        </p:txBody>
      </p:sp>
      <p:sp>
        <p:nvSpPr>
          <p:cNvPr id="6" name="Text Placeholder 5"/>
          <p:cNvSpPr>
            <a:spLocks noGrp="1"/>
          </p:cNvSpPr>
          <p:nvPr>
            <p:ph type="body" sz="quarter" idx="13"/>
          </p:nvPr>
        </p:nvSpPr>
        <p:spPr>
          <a:xfrm>
            <a:off x="1066800" y="2209800"/>
            <a:ext cx="7086600" cy="2971800"/>
          </a:xfrm>
        </p:spPr>
        <p:txBody>
          <a:bodyPr/>
          <a:lstStyle/>
          <a:p>
            <a:pPr marL="0" marR="0" algn="ctr">
              <a:spcBef>
                <a:spcPts val="2400"/>
              </a:spcBef>
              <a:spcAft>
                <a:spcPts val="600"/>
              </a:spcAft>
              <a:tabLst>
                <a:tab pos="1371600" algn="l"/>
              </a:tabLst>
            </a:pPr>
            <a:r>
              <a:rPr lang="en-US" sz="4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How to clean the data</a:t>
            </a:r>
            <a:endParaRPr lang="en-US" sz="4800" b="1" dirty="0">
              <a:solidFill>
                <a:srgbClr val="000000"/>
              </a:solidFill>
              <a:effectLst/>
              <a:latin typeface="Montserrat Medium"/>
              <a:ea typeface="Times New Roman" panose="02020603050405020304" pitchFamily="18" charset="0"/>
              <a:cs typeface="Times New Roman" panose="02020603050405020304" pitchFamily="18" charset="0"/>
            </a:endParaRPr>
          </a:p>
          <a:p>
            <a:endParaRPr lang="en-US" dirty="0"/>
          </a:p>
        </p:txBody>
      </p:sp>
      <p:sp>
        <p:nvSpPr>
          <p:cNvPr id="2" name="Date Placeholder 1"/>
          <p:cNvSpPr>
            <a:spLocks noGrp="1"/>
          </p:cNvSpPr>
          <p:nvPr>
            <p:ph type="dt" sz="half" idx="10"/>
          </p:nvPr>
        </p:nvSpPr>
        <p:spPr/>
        <p:txBody>
          <a:bodyPr/>
          <a:lstStyle/>
          <a:p>
            <a:pPr>
              <a:defRPr/>
            </a:pPr>
            <a:r>
              <a:rPr lang="en-US"/>
              <a:t>Murach's Python for Data Analysis</a:t>
            </a:r>
            <a:endParaRPr lang="en-US" dirty="0"/>
          </a:p>
        </p:txBody>
      </p:sp>
      <p:sp>
        <p:nvSpPr>
          <p:cNvPr id="3" name="Footer Placeholder 2"/>
          <p:cNvSpPr>
            <a:spLocks noGrp="1"/>
          </p:cNvSpPr>
          <p:nvPr>
            <p:ph type="ftr" sz="quarter" idx="11"/>
          </p:nvPr>
        </p:nvSpPr>
        <p:spPr/>
        <p:txBody>
          <a:bodyPr/>
          <a:lstStyle/>
          <a:p>
            <a:pPr>
              <a:defRPr/>
            </a:pPr>
            <a:r>
              <a:rPr lang="en-US"/>
              <a:t>© 2021, Mike Murach &amp; Associates, Inc.</a:t>
            </a:r>
            <a:endParaRPr lang="en-US" dirty="0"/>
          </a:p>
        </p:txBody>
      </p:sp>
      <p:sp>
        <p:nvSpPr>
          <p:cNvPr id="7" name="Slide Number Placeholder 6">
            <a:extLst>
              <a:ext uri="{FF2B5EF4-FFF2-40B4-BE49-F238E27FC236}">
                <a16:creationId xmlns:a16="http://schemas.microsoft.com/office/drawing/2014/main" id="{D8FC50B9-DF0E-4649-98E3-BC0A95CC2635}"/>
              </a:ext>
            </a:extLst>
          </p:cNvPr>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C6, Slide </a:t>
            </a:r>
            <a:fld id="{BF5C1183-B085-4070-A402-C03A3F977D3D}" type="slidenum">
              <a:rPr lang="en-US" smtClean="0">
                <a:solidFill>
                  <a:schemeClr val="bg1"/>
                </a:solidFill>
              </a:rPr>
              <a:pPr>
                <a:defRPr/>
              </a:pPr>
              <a:t>1</a:t>
            </a:fld>
            <a:endParaRPr lang="en-US" dirty="0">
              <a:solidFill>
                <a:schemeClr val="bg1"/>
              </a:solidFill>
            </a:endParaRPr>
          </a:p>
        </p:txBody>
      </p:sp>
    </p:spTree>
    <p:extLst>
      <p:ext uri="{BB962C8B-B14F-4D97-AF65-F5344CB8AC3E}">
        <p14:creationId xmlns:p14="http://schemas.microsoft.com/office/powerpoint/2010/main" val="682264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6E0E8-9CF0-47D2-9FCC-921E449748AC}"/>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What you should be looking for</a:t>
            </a:r>
            <a:endParaRPr lang="en-US" dirty="0"/>
          </a:p>
        </p:txBody>
      </p:sp>
      <p:sp>
        <p:nvSpPr>
          <p:cNvPr id="3" name="Text Placeholder 2">
            <a:extLst>
              <a:ext uri="{FF2B5EF4-FFF2-40B4-BE49-F238E27FC236}">
                <a16:creationId xmlns:a16="http://schemas.microsoft.com/office/drawing/2014/main" id="{0BEC19F5-5AC3-46F5-9F08-BB881E1A9BE2}"/>
              </a:ext>
            </a:extLst>
          </p:cNvPr>
          <p:cNvSpPr>
            <a:spLocks noGrp="1"/>
          </p:cNvSpPr>
          <p:nvPr>
            <p:ph type="body" sz="quarter" idx="13"/>
          </p:nvPr>
        </p:nvSpPr>
        <p:spPr/>
        <p:txBody>
          <a:bodyPr/>
          <a:lstStyle/>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Object or string variables that look like they should be dates or numbers.</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Non-null counts that are lower than the non-null counts of other columns may indicate missing data.</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Small numbers of non-nulls or nulls may indicate problems with related columns or rows.</a:t>
            </a:r>
          </a:p>
          <a:p>
            <a:endParaRPr lang="en-US" dirty="0"/>
          </a:p>
        </p:txBody>
      </p:sp>
      <p:sp>
        <p:nvSpPr>
          <p:cNvPr id="4" name="Date Placeholder 3">
            <a:extLst>
              <a:ext uri="{FF2B5EF4-FFF2-40B4-BE49-F238E27FC236}">
                <a16:creationId xmlns:a16="http://schemas.microsoft.com/office/drawing/2014/main" id="{0E54EF96-AFAA-4A22-B1BB-3E005A4DFA5E}"/>
              </a:ext>
            </a:extLst>
          </p:cNvPr>
          <p:cNvSpPr>
            <a:spLocks noGrp="1"/>
          </p:cNvSpPr>
          <p:nvPr>
            <p:ph type="dt" sz="half" idx="10"/>
          </p:nvPr>
        </p:nvSpPr>
        <p:spPr/>
        <p:txBody>
          <a:bodyPr/>
          <a:lstStyle/>
          <a:p>
            <a:pPr>
              <a:defRPr/>
            </a:pPr>
            <a:r>
              <a:rPr lang="en-US"/>
              <a:t>Murach's Python for Data Analysis</a:t>
            </a:r>
            <a:endParaRPr lang="en-US" dirty="0"/>
          </a:p>
        </p:txBody>
      </p:sp>
      <p:sp>
        <p:nvSpPr>
          <p:cNvPr id="5" name="Footer Placeholder 4">
            <a:extLst>
              <a:ext uri="{FF2B5EF4-FFF2-40B4-BE49-F238E27FC236}">
                <a16:creationId xmlns:a16="http://schemas.microsoft.com/office/drawing/2014/main" id="{AE7610D4-5A70-4794-8846-EE5E02CE55E7}"/>
              </a:ext>
            </a:extLst>
          </p:cNvPr>
          <p:cNvSpPr>
            <a:spLocks noGrp="1"/>
          </p:cNvSpPr>
          <p:nvPr>
            <p:ph type="ftr" sz="quarter" idx="11"/>
          </p:nvPr>
        </p:nvSpPr>
        <p:spPr/>
        <p:txBody>
          <a:bodyPr/>
          <a:lstStyle/>
          <a:p>
            <a:pPr>
              <a:defRPr/>
            </a:pPr>
            <a:r>
              <a:rPr lang="en-US"/>
              <a:t>© 2021, Mike Murach &amp; Associates, Inc.</a:t>
            </a:r>
            <a:endParaRPr lang="en-US" dirty="0"/>
          </a:p>
        </p:txBody>
      </p:sp>
      <p:sp>
        <p:nvSpPr>
          <p:cNvPr id="6" name="Slide Number Placeholder 5">
            <a:extLst>
              <a:ext uri="{FF2B5EF4-FFF2-40B4-BE49-F238E27FC236}">
                <a16:creationId xmlns:a16="http://schemas.microsoft.com/office/drawing/2014/main" id="{0F27546B-901C-4710-8048-D12EF2F5FD4E}"/>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C6, Slide </a:t>
            </a:r>
            <a:fld id="{BF5C1183-B085-4070-A402-C03A3F977D3D}" type="slidenum">
              <a:rPr lang="en-US" smtClean="0">
                <a:solidFill>
                  <a:schemeClr val="bg1"/>
                </a:solidFill>
              </a:rPr>
              <a:pPr>
                <a:defRPr/>
              </a:pPr>
              <a:t>10</a:t>
            </a:fld>
            <a:endParaRPr lang="en-US" dirty="0">
              <a:solidFill>
                <a:schemeClr val="bg1"/>
              </a:solidFill>
            </a:endParaRPr>
          </a:p>
        </p:txBody>
      </p:sp>
    </p:spTree>
    <p:extLst>
      <p:ext uri="{BB962C8B-B14F-4D97-AF65-F5344CB8AC3E}">
        <p14:creationId xmlns:p14="http://schemas.microsoft.com/office/powerpoint/2010/main" val="38538165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1240A2D-8FB5-4A5D-98BF-37DDB7EA1017}"/>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a:t>
            </a:r>
            <a:r>
              <a:rPr lang="en-US" sz="2400" b="1" dirty="0" err="1">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nunique</a:t>
            </a: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 and unique() methods</a:t>
            </a:r>
            <a:endParaRPr lang="en-US" dirty="0"/>
          </a:p>
        </p:txBody>
      </p:sp>
      <p:graphicFrame>
        <p:nvGraphicFramePr>
          <p:cNvPr id="9" name="Table Placeholder 8">
            <a:extLst>
              <a:ext uri="{FF2B5EF4-FFF2-40B4-BE49-F238E27FC236}">
                <a16:creationId xmlns:a16="http://schemas.microsoft.com/office/drawing/2014/main" id="{1B198B8B-8F39-4B4A-96B7-471ADB45C760}"/>
              </a:ext>
            </a:extLst>
          </p:cNvPr>
          <p:cNvGraphicFramePr>
            <a:graphicFrameLocks noGrp="1"/>
          </p:cNvGraphicFramePr>
          <p:nvPr>
            <p:ph type="tbl" sz="quarter" idx="13"/>
            <p:extLst>
              <p:ext uri="{D42A27DB-BD31-4B8C-83A1-F6EECF244321}">
                <p14:modId xmlns:p14="http://schemas.microsoft.com/office/powerpoint/2010/main" val="750118619"/>
              </p:ext>
            </p:extLst>
          </p:nvPr>
        </p:nvGraphicFramePr>
        <p:xfrm>
          <a:off x="914400" y="1143000"/>
          <a:ext cx="7292340" cy="1493520"/>
        </p:xfrm>
        <a:graphic>
          <a:graphicData uri="http://schemas.openxmlformats.org/drawingml/2006/table">
            <a:tbl>
              <a:tblPr firstRow="1"/>
              <a:tblGrid>
                <a:gridCol w="2811780">
                  <a:extLst>
                    <a:ext uri="{9D8B030D-6E8A-4147-A177-3AD203B41FA5}">
                      <a16:colId xmlns:a16="http://schemas.microsoft.com/office/drawing/2014/main" val="1838857810"/>
                    </a:ext>
                  </a:extLst>
                </a:gridCol>
                <a:gridCol w="4480560">
                  <a:extLst>
                    <a:ext uri="{9D8B030D-6E8A-4147-A177-3AD203B41FA5}">
                      <a16:colId xmlns:a16="http://schemas.microsoft.com/office/drawing/2014/main" val="3817743586"/>
                    </a:ext>
                  </a:extLst>
                </a:gridCol>
              </a:tblGrid>
              <a:tr h="0">
                <a:tc>
                  <a:txBody>
                    <a:bodyPr/>
                    <a:lstStyle/>
                    <a:p>
                      <a:pPr marL="0" marR="0">
                        <a:spcBef>
                          <a:spcPts val="600"/>
                        </a:spcBef>
                        <a:spcAft>
                          <a:spcPts val="600"/>
                        </a:spcAft>
                        <a:tabLst>
                          <a:tab pos="1828800" algn="l"/>
                          <a:tab pos="457200" algn="l"/>
                        </a:tabLst>
                      </a:pPr>
                      <a:r>
                        <a:rPr lang="en-US" sz="2000" b="1">
                          <a:solidFill>
                            <a:srgbClr val="FFFFFF"/>
                          </a:solidFill>
                          <a:effectLst/>
                          <a:latin typeface="Arial" panose="020B0604020202020204" pitchFamily="34" charset="0"/>
                          <a:ea typeface="Times New Roman" panose="02020603050405020304" pitchFamily="18" charset="0"/>
                          <a:cs typeface="Times New Roman" panose="02020603050405020304" pitchFamily="18" charset="0"/>
                        </a:rPr>
                        <a:t>Method</a:t>
                      </a:r>
                      <a:endParaRPr lang="en-US" sz="2000" b="1">
                        <a:solidFill>
                          <a:srgbClr val="FFFFFF"/>
                        </a:solidFill>
                        <a:effectLst/>
                        <a:latin typeface="Montserrat Medium"/>
                        <a:ea typeface="Times New Roman" panose="02020603050405020304" pitchFamily="18" charset="0"/>
                        <a:cs typeface="Times New Roman" panose="02020603050405020304" pitchFamily="18" charset="0"/>
                      </a:endParaRPr>
                    </a:p>
                  </a:txBody>
                  <a:tcPr marL="68580" marR="68580">
                    <a:lnL>
                      <a:noFill/>
                    </a:lnL>
                    <a:lnR>
                      <a:noFill/>
                    </a:lnR>
                    <a:lnT>
                      <a:noFill/>
                    </a:lnT>
                    <a:lnB>
                      <a:noFill/>
                    </a:lnB>
                    <a:solidFill>
                      <a:srgbClr val="3D87B7"/>
                    </a:solidFill>
                  </a:tcPr>
                </a:tc>
                <a:tc>
                  <a:txBody>
                    <a:bodyPr/>
                    <a:lstStyle/>
                    <a:p>
                      <a:pPr marL="0" marR="0">
                        <a:spcBef>
                          <a:spcPts val="600"/>
                        </a:spcBef>
                        <a:spcAft>
                          <a:spcPts val="600"/>
                        </a:spcAft>
                        <a:tabLst>
                          <a:tab pos="1828800" algn="l"/>
                          <a:tab pos="457200" algn="l"/>
                        </a:tabLst>
                      </a:pPr>
                      <a:r>
                        <a:rPr lang="en-US" sz="2000" b="1">
                          <a:solidFill>
                            <a:srgbClr val="FFFFFF"/>
                          </a:solidFill>
                          <a:effectLst/>
                          <a:latin typeface="Arial" panose="020B0604020202020204" pitchFamily="34" charset="0"/>
                          <a:ea typeface="Times New Roman" panose="02020603050405020304" pitchFamily="18" charset="0"/>
                          <a:cs typeface="Times New Roman" panose="02020603050405020304" pitchFamily="18" charset="0"/>
                        </a:rPr>
                        <a:t>Description</a:t>
                      </a:r>
                      <a:endParaRPr lang="en-US" sz="2000" b="1">
                        <a:solidFill>
                          <a:srgbClr val="FFFFFF"/>
                        </a:solidFill>
                        <a:effectLst/>
                        <a:latin typeface="Montserrat Medium"/>
                        <a:ea typeface="Times New Roman" panose="02020603050405020304" pitchFamily="18" charset="0"/>
                        <a:cs typeface="Times New Roman" panose="02020603050405020304" pitchFamily="18" charset="0"/>
                      </a:endParaRPr>
                    </a:p>
                  </a:txBody>
                  <a:tcPr marL="68580" marR="68580">
                    <a:lnL>
                      <a:noFill/>
                    </a:lnL>
                    <a:lnR>
                      <a:noFill/>
                    </a:lnR>
                    <a:lnT>
                      <a:noFill/>
                    </a:lnT>
                    <a:lnB>
                      <a:noFill/>
                    </a:lnB>
                    <a:solidFill>
                      <a:srgbClr val="3D87B7"/>
                    </a:solidFill>
                  </a:tcPr>
                </a:tc>
                <a:extLst>
                  <a:ext uri="{0D108BD9-81ED-4DB2-BD59-A6C34878D82A}">
                    <a16:rowId xmlns:a16="http://schemas.microsoft.com/office/drawing/2014/main" val="1408461681"/>
                  </a:ext>
                </a:extLst>
              </a:tr>
              <a:tr h="0">
                <a:tc>
                  <a:txBody>
                    <a:bodyPr/>
                    <a:lstStyle/>
                    <a:p>
                      <a:pPr marL="0" marR="0" indent="0">
                        <a:spcBef>
                          <a:spcPts val="600"/>
                        </a:spcBef>
                        <a:spcAft>
                          <a:spcPts val="600"/>
                        </a:spcAft>
                        <a:tabLst>
                          <a:tab pos="800100" algn="l"/>
                          <a:tab pos="2514600" algn="l"/>
                          <a:tab pos="457200" algn="l"/>
                        </a:tabLst>
                      </a:pPr>
                      <a:r>
                        <a:rPr lang="en-US" sz="1600" b="1" dirty="0" err="1">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nunique</a:t>
                      </a:r>
                      <a:r>
                        <a:rPr lang="en-US" sz="1600" b="1"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a:t>
                      </a:r>
                      <a:r>
                        <a:rPr lang="en-US" sz="1600" b="1" dirty="0" err="1">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dropna</a:t>
                      </a:r>
                      <a:r>
                        <a:rPr lang="en-US" sz="1600" b="1"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=False)</a:t>
                      </a:r>
                      <a:endParaRPr lang="en-US" sz="2000" dirty="0">
                        <a:effectLst/>
                        <a:latin typeface="Times New Roman" panose="02020603050405020304" pitchFamily="18" charset="0"/>
                        <a:ea typeface="Times New Roman" panose="02020603050405020304" pitchFamily="18" charset="0"/>
                      </a:endParaRPr>
                    </a:p>
                  </a:txBody>
                  <a:tcPr marL="68580" marR="68580">
                    <a:lnL>
                      <a:noFill/>
                    </a:lnL>
                    <a:lnR>
                      <a:noFill/>
                    </a:lnR>
                    <a:lnT>
                      <a:noFill/>
                    </a:lnT>
                    <a:lnB>
                      <a:noFill/>
                    </a:lnB>
                    <a:solidFill>
                      <a:srgbClr val="DFECF5"/>
                    </a:solidFill>
                  </a:tcPr>
                </a:tc>
                <a:tc>
                  <a:txBody>
                    <a:bodyPr/>
                    <a:lstStyle/>
                    <a:p>
                      <a:pPr marL="0" marR="0" indent="0">
                        <a:spcBef>
                          <a:spcPts val="600"/>
                        </a:spcBef>
                        <a:spcAft>
                          <a:spcPts val="600"/>
                        </a:spcAft>
                        <a:tabLst>
                          <a:tab pos="800100" algn="l"/>
                          <a:tab pos="2514600" algn="l"/>
                          <a:tab pos="457200" algn="l"/>
                        </a:tabLst>
                      </a:pPr>
                      <a:r>
                        <a:rPr lang="en-US" sz="2000">
                          <a:solidFill>
                            <a:srgbClr val="000000"/>
                          </a:solidFill>
                          <a:effectLst/>
                          <a:latin typeface="Times New Roman" panose="02020603050405020304" pitchFamily="18" charset="0"/>
                          <a:ea typeface="Times New Roman" panose="02020603050405020304" pitchFamily="18" charset="0"/>
                        </a:rPr>
                        <a:t>Returns the number of unique values in each column.</a:t>
                      </a:r>
                      <a:endParaRPr lang="en-US" sz="2000">
                        <a:effectLst/>
                        <a:latin typeface="Times New Roman" panose="02020603050405020304" pitchFamily="18" charset="0"/>
                        <a:ea typeface="Times New Roman" panose="02020603050405020304" pitchFamily="18" charset="0"/>
                      </a:endParaRPr>
                    </a:p>
                  </a:txBody>
                  <a:tcPr marL="68580" marR="68580">
                    <a:lnL>
                      <a:noFill/>
                    </a:lnL>
                    <a:lnR>
                      <a:noFill/>
                    </a:lnR>
                    <a:lnT>
                      <a:noFill/>
                    </a:lnT>
                    <a:lnB>
                      <a:noFill/>
                    </a:lnB>
                    <a:solidFill>
                      <a:srgbClr val="DFECF5"/>
                    </a:solidFill>
                  </a:tcPr>
                </a:tc>
                <a:extLst>
                  <a:ext uri="{0D108BD9-81ED-4DB2-BD59-A6C34878D82A}">
                    <a16:rowId xmlns:a16="http://schemas.microsoft.com/office/drawing/2014/main" val="2422403020"/>
                  </a:ext>
                </a:extLst>
              </a:tr>
              <a:tr h="0">
                <a:tc>
                  <a:txBody>
                    <a:bodyPr/>
                    <a:lstStyle/>
                    <a:p>
                      <a:pPr marL="0" marR="0" indent="0">
                        <a:spcBef>
                          <a:spcPts val="600"/>
                        </a:spcBef>
                        <a:spcAft>
                          <a:spcPts val="600"/>
                        </a:spcAft>
                        <a:tabLst>
                          <a:tab pos="800100" algn="l"/>
                          <a:tab pos="2514600" algn="l"/>
                          <a:tab pos="457200" algn="l"/>
                        </a:tabLst>
                      </a:pPr>
                      <a:r>
                        <a:rPr lang="en-US" sz="1600" b="1"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unique()</a:t>
                      </a:r>
                      <a:endParaRPr lang="en-US" sz="2000" dirty="0">
                        <a:effectLst/>
                        <a:latin typeface="Times New Roman" panose="02020603050405020304" pitchFamily="18" charset="0"/>
                        <a:ea typeface="Times New Roman" panose="02020603050405020304" pitchFamily="18" charset="0"/>
                      </a:endParaRPr>
                    </a:p>
                  </a:txBody>
                  <a:tcPr marL="68580" marR="68580">
                    <a:lnL>
                      <a:noFill/>
                    </a:lnL>
                    <a:lnR>
                      <a:noFill/>
                    </a:lnR>
                    <a:lnT>
                      <a:noFill/>
                    </a:lnT>
                    <a:lnB>
                      <a:noFill/>
                    </a:lnB>
                    <a:solidFill>
                      <a:srgbClr val="DFECF5"/>
                    </a:solidFill>
                  </a:tcPr>
                </a:tc>
                <a:tc>
                  <a:txBody>
                    <a:bodyPr/>
                    <a:lstStyle/>
                    <a:p>
                      <a:pPr marL="0" marR="0" indent="0">
                        <a:spcBef>
                          <a:spcPts val="600"/>
                        </a:spcBef>
                        <a:spcAft>
                          <a:spcPts val="600"/>
                        </a:spcAft>
                        <a:tabLst>
                          <a:tab pos="800100" algn="l"/>
                          <a:tab pos="2514600" algn="l"/>
                          <a:tab pos="457200" algn="l"/>
                        </a:tabLst>
                      </a:pPr>
                      <a:r>
                        <a:rPr lang="en-US" sz="2000" dirty="0">
                          <a:solidFill>
                            <a:srgbClr val="000000"/>
                          </a:solidFill>
                          <a:effectLst/>
                          <a:latin typeface="Times New Roman" panose="02020603050405020304" pitchFamily="18" charset="0"/>
                          <a:ea typeface="Times New Roman" panose="02020603050405020304" pitchFamily="18" charset="0"/>
                        </a:rPr>
                        <a:t>Returns the unique values in each column.</a:t>
                      </a:r>
                      <a:endParaRPr lang="en-US" sz="2000" dirty="0">
                        <a:effectLst/>
                        <a:latin typeface="Times New Roman" panose="02020603050405020304" pitchFamily="18" charset="0"/>
                        <a:ea typeface="Times New Roman" panose="02020603050405020304" pitchFamily="18" charset="0"/>
                      </a:endParaRPr>
                    </a:p>
                  </a:txBody>
                  <a:tcPr marL="68580" marR="68580">
                    <a:lnL>
                      <a:noFill/>
                    </a:lnL>
                    <a:lnR>
                      <a:noFill/>
                    </a:lnR>
                    <a:lnT>
                      <a:noFill/>
                    </a:lnT>
                    <a:lnB>
                      <a:noFill/>
                    </a:lnB>
                    <a:solidFill>
                      <a:srgbClr val="DFECF5"/>
                    </a:solidFill>
                  </a:tcPr>
                </a:tc>
                <a:extLst>
                  <a:ext uri="{0D108BD9-81ED-4DB2-BD59-A6C34878D82A}">
                    <a16:rowId xmlns:a16="http://schemas.microsoft.com/office/drawing/2014/main" val="3479890573"/>
                  </a:ext>
                </a:extLst>
              </a:tr>
            </a:tbl>
          </a:graphicData>
        </a:graphic>
      </p:graphicFrame>
      <p:sp>
        <p:nvSpPr>
          <p:cNvPr id="4" name="Date Placeholder 3">
            <a:extLst>
              <a:ext uri="{FF2B5EF4-FFF2-40B4-BE49-F238E27FC236}">
                <a16:creationId xmlns:a16="http://schemas.microsoft.com/office/drawing/2014/main" id="{F5157C2D-BE18-4D97-BD83-123976A94E2B}"/>
              </a:ext>
            </a:extLst>
          </p:cNvPr>
          <p:cNvSpPr>
            <a:spLocks noGrp="1"/>
          </p:cNvSpPr>
          <p:nvPr>
            <p:ph type="dt" sz="half" idx="10"/>
          </p:nvPr>
        </p:nvSpPr>
        <p:spPr/>
        <p:txBody>
          <a:bodyPr/>
          <a:lstStyle/>
          <a:p>
            <a:pPr>
              <a:defRPr/>
            </a:pPr>
            <a:r>
              <a:rPr lang="en-US"/>
              <a:t>Murach's Python for Data Analysis</a:t>
            </a:r>
            <a:endParaRPr lang="en-US" dirty="0"/>
          </a:p>
        </p:txBody>
      </p:sp>
      <p:sp>
        <p:nvSpPr>
          <p:cNvPr id="5" name="Footer Placeholder 4">
            <a:extLst>
              <a:ext uri="{FF2B5EF4-FFF2-40B4-BE49-F238E27FC236}">
                <a16:creationId xmlns:a16="http://schemas.microsoft.com/office/drawing/2014/main" id="{26E3F061-D542-46A3-92FF-CEE137AB99B6}"/>
              </a:ext>
            </a:extLst>
          </p:cNvPr>
          <p:cNvSpPr>
            <a:spLocks noGrp="1"/>
          </p:cNvSpPr>
          <p:nvPr>
            <p:ph type="ftr" sz="quarter" idx="11"/>
          </p:nvPr>
        </p:nvSpPr>
        <p:spPr/>
        <p:txBody>
          <a:bodyPr/>
          <a:lstStyle/>
          <a:p>
            <a:pPr>
              <a:defRPr/>
            </a:pPr>
            <a:r>
              <a:rPr lang="en-US"/>
              <a:t>© 2021, Mike Murach &amp; Associates, Inc.</a:t>
            </a:r>
            <a:endParaRPr lang="en-US" dirty="0"/>
          </a:p>
        </p:txBody>
      </p:sp>
      <p:sp>
        <p:nvSpPr>
          <p:cNvPr id="6" name="Slide Number Placeholder 5">
            <a:extLst>
              <a:ext uri="{FF2B5EF4-FFF2-40B4-BE49-F238E27FC236}">
                <a16:creationId xmlns:a16="http://schemas.microsoft.com/office/drawing/2014/main" id="{D2677FFF-3767-4D1C-BD5E-A175F250E062}"/>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C6, Slide </a:t>
            </a:r>
            <a:fld id="{BF5C1183-B085-4070-A402-C03A3F977D3D}" type="slidenum">
              <a:rPr lang="en-US" smtClean="0">
                <a:solidFill>
                  <a:schemeClr val="bg1"/>
                </a:solidFill>
              </a:rPr>
              <a:pPr>
                <a:defRPr/>
              </a:pPr>
              <a:t>11</a:t>
            </a:fld>
            <a:endParaRPr lang="en-US" dirty="0">
              <a:solidFill>
                <a:schemeClr val="bg1"/>
              </a:solidFill>
            </a:endParaRPr>
          </a:p>
        </p:txBody>
      </p:sp>
    </p:spTree>
    <p:extLst>
      <p:ext uri="{BB962C8B-B14F-4D97-AF65-F5344CB8AC3E}">
        <p14:creationId xmlns:p14="http://schemas.microsoft.com/office/powerpoint/2010/main" val="8688872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D4D0D-3AA3-4BE4-AE92-44797F27A153}"/>
              </a:ext>
            </a:extLst>
          </p:cNvPr>
          <p:cNvSpPr>
            <a:spLocks noGrp="1"/>
          </p:cNvSpPr>
          <p:nvPr>
            <p:ph type="title"/>
          </p:nvPr>
        </p:nvSpPr>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Partial results for the </a:t>
            </a:r>
            <a:r>
              <a:rPr lang="en-US" sz="2400" b="1" dirty="0" err="1">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nunique</a:t>
            </a: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 method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when run on the Polls data</a:t>
            </a:r>
            <a:endParaRPr lang="en-US" dirty="0"/>
          </a:p>
        </p:txBody>
      </p:sp>
      <p:pic>
        <p:nvPicPr>
          <p:cNvPr id="8" name="Content Placeholder 7" descr="Refer to page 203 in textbook">
            <a:extLst>
              <a:ext uri="{FF2B5EF4-FFF2-40B4-BE49-F238E27FC236}">
                <a16:creationId xmlns:a16="http://schemas.microsoft.com/office/drawing/2014/main" id="{90E9BCA1-F1B7-4EC4-A058-048ABA3750A6}"/>
              </a:ext>
            </a:extLst>
          </p:cNvPr>
          <p:cNvPicPr>
            <a:picLocks noGrp="1" noChangeAspect="1"/>
          </p:cNvPicPr>
          <p:nvPr>
            <p:ph sz="quarter" idx="13"/>
          </p:nvPr>
        </p:nvPicPr>
        <p:blipFill>
          <a:blip r:embed="rId2"/>
          <a:stretch>
            <a:fillRect/>
          </a:stretch>
        </p:blipFill>
        <p:spPr>
          <a:xfrm>
            <a:off x="609600" y="1295400"/>
            <a:ext cx="7303008" cy="3779520"/>
          </a:xfrm>
          <a:prstGeom prst="rect">
            <a:avLst/>
          </a:prstGeom>
        </p:spPr>
      </p:pic>
      <p:sp>
        <p:nvSpPr>
          <p:cNvPr id="4" name="Date Placeholder 3">
            <a:extLst>
              <a:ext uri="{FF2B5EF4-FFF2-40B4-BE49-F238E27FC236}">
                <a16:creationId xmlns:a16="http://schemas.microsoft.com/office/drawing/2014/main" id="{460D317D-1498-4B59-9C00-E71BB0ABD7E2}"/>
              </a:ext>
            </a:extLst>
          </p:cNvPr>
          <p:cNvSpPr>
            <a:spLocks noGrp="1"/>
          </p:cNvSpPr>
          <p:nvPr>
            <p:ph type="dt" sz="half" idx="10"/>
          </p:nvPr>
        </p:nvSpPr>
        <p:spPr/>
        <p:txBody>
          <a:bodyPr/>
          <a:lstStyle/>
          <a:p>
            <a:pPr>
              <a:defRPr/>
            </a:pPr>
            <a:r>
              <a:rPr lang="en-US"/>
              <a:t>Murach's Python for Data Analysis</a:t>
            </a:r>
            <a:endParaRPr lang="en-US" dirty="0"/>
          </a:p>
        </p:txBody>
      </p:sp>
      <p:sp>
        <p:nvSpPr>
          <p:cNvPr id="5" name="Footer Placeholder 4">
            <a:extLst>
              <a:ext uri="{FF2B5EF4-FFF2-40B4-BE49-F238E27FC236}">
                <a16:creationId xmlns:a16="http://schemas.microsoft.com/office/drawing/2014/main" id="{83B7A823-D807-4D6D-8A5A-BC828960DD35}"/>
              </a:ext>
            </a:extLst>
          </p:cNvPr>
          <p:cNvSpPr>
            <a:spLocks noGrp="1"/>
          </p:cNvSpPr>
          <p:nvPr>
            <p:ph type="ftr" sz="quarter" idx="11"/>
          </p:nvPr>
        </p:nvSpPr>
        <p:spPr/>
        <p:txBody>
          <a:bodyPr/>
          <a:lstStyle/>
          <a:p>
            <a:pPr>
              <a:defRPr/>
            </a:pPr>
            <a:r>
              <a:rPr lang="en-US"/>
              <a:t>© 2021, Mike Murach &amp; Associates, Inc.</a:t>
            </a:r>
            <a:endParaRPr lang="en-US" dirty="0"/>
          </a:p>
        </p:txBody>
      </p:sp>
      <p:sp>
        <p:nvSpPr>
          <p:cNvPr id="6" name="Slide Number Placeholder 5">
            <a:extLst>
              <a:ext uri="{FF2B5EF4-FFF2-40B4-BE49-F238E27FC236}">
                <a16:creationId xmlns:a16="http://schemas.microsoft.com/office/drawing/2014/main" id="{99F42B69-2BED-42EA-B8B2-5FDFCA6784AB}"/>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C6, Slide </a:t>
            </a:r>
            <a:fld id="{BF5C1183-B085-4070-A402-C03A3F977D3D}" type="slidenum">
              <a:rPr lang="en-US" smtClean="0">
                <a:solidFill>
                  <a:schemeClr val="bg1"/>
                </a:solidFill>
              </a:rPr>
              <a:pPr>
                <a:defRPr/>
              </a:pPr>
              <a:t>12</a:t>
            </a:fld>
            <a:endParaRPr lang="en-US" dirty="0">
              <a:solidFill>
                <a:schemeClr val="bg1"/>
              </a:solidFill>
            </a:endParaRPr>
          </a:p>
        </p:txBody>
      </p:sp>
    </p:spTree>
    <p:extLst>
      <p:ext uri="{BB962C8B-B14F-4D97-AF65-F5344CB8AC3E}">
        <p14:creationId xmlns:p14="http://schemas.microsoft.com/office/powerpoint/2010/main" val="14535737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B5F07-9B52-480D-803E-3A7EA45896E8}"/>
              </a:ext>
            </a:extLst>
          </p:cNvPr>
          <p:cNvSpPr>
            <a:spLocks noGrp="1"/>
          </p:cNvSpPr>
          <p:nvPr>
            <p:ph type="title"/>
          </p:nvPr>
        </p:nvSpPr>
        <p:spPr>
          <a:xfrm>
            <a:off x="914400" y="440323"/>
            <a:ext cx="7315200" cy="738664"/>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Partial results for a unique() method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that gets the unique values</a:t>
            </a:r>
            <a:endParaRPr lang="en-US" dirty="0"/>
          </a:p>
        </p:txBody>
      </p:sp>
      <p:sp>
        <p:nvSpPr>
          <p:cNvPr id="3" name="Text Placeholder 2">
            <a:extLst>
              <a:ext uri="{FF2B5EF4-FFF2-40B4-BE49-F238E27FC236}">
                <a16:creationId xmlns:a16="http://schemas.microsoft.com/office/drawing/2014/main" id="{EAF1E4A3-02E1-4FC6-89E0-3097928ABD6B}"/>
              </a:ext>
            </a:extLst>
          </p:cNvPr>
          <p:cNvSpPr>
            <a:spLocks noGrp="1"/>
          </p:cNvSpPr>
          <p:nvPr>
            <p:ph type="body" sz="quarter" idx="13"/>
          </p:nvPr>
        </p:nvSpPr>
        <p:spPr>
          <a:xfrm>
            <a:off x="533400" y="1275293"/>
            <a:ext cx="7391400" cy="4876800"/>
          </a:xfrm>
        </p:spPr>
        <p:txBody>
          <a:bodyPr/>
          <a:lstStyle/>
          <a:p>
            <a:pPr marL="347345" marR="0">
              <a:spcBef>
                <a:spcPts val="0"/>
              </a:spcBef>
              <a:spcAft>
                <a:spcPts val="0"/>
              </a:spcAft>
              <a:tabLst>
                <a:tab pos="1371600" algn="l"/>
              </a:tabLst>
            </a:pPr>
            <a:r>
              <a:rPr lang="en-US" sz="1400" b="1" dirty="0" err="1">
                <a:effectLst/>
                <a:latin typeface="Consolas" panose="020B0609020204030204" pitchFamily="49" charset="0"/>
                <a:ea typeface="Times New Roman" panose="02020603050405020304" pitchFamily="18" charset="0"/>
                <a:cs typeface="Times New Roman" panose="02020603050405020304" pitchFamily="18" charset="0"/>
              </a:rPr>
              <a:t>polls.apply</a:t>
            </a: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a:t>
            </a:r>
            <a:r>
              <a:rPr lang="en-US" sz="1400" b="1" dirty="0" err="1">
                <a:effectLst/>
                <a:latin typeface="Consolas" panose="020B0609020204030204" pitchFamily="49" charset="0"/>
                <a:ea typeface="Times New Roman" panose="02020603050405020304" pitchFamily="18" charset="0"/>
                <a:cs typeface="Times New Roman" panose="02020603050405020304" pitchFamily="18" charset="0"/>
              </a:rPr>
              <a:t>pd.unique</a:t>
            </a: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cycle                                                          [2016]</a:t>
            </a:r>
          </a:p>
          <a:p>
            <a:pPr marL="347345" marR="0">
              <a:spcBef>
                <a:spcPts val="0"/>
              </a:spcBef>
              <a:spcAft>
                <a:spcPts val="0"/>
              </a:spcAft>
              <a:tabLst>
                <a:tab pos="1371600" algn="l"/>
              </a:tabLst>
            </a:pP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branch                                                  ['President']</a:t>
            </a:r>
          </a:p>
          <a:p>
            <a:pPr marL="347345" marR="0">
              <a:spcBef>
                <a:spcPts val="0"/>
              </a:spcBef>
              <a:spcAft>
                <a:spcPts val="0"/>
              </a:spcAft>
              <a:tabLst>
                <a:tab pos="1371600" algn="l"/>
              </a:tabLst>
            </a:pP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type                           ['polls-</a:t>
            </a:r>
            <a:r>
              <a:rPr lang="en-US" sz="1400" b="1" dirty="0" err="1">
                <a:effectLst/>
                <a:latin typeface="Consolas" panose="020B0609020204030204" pitchFamily="49" charset="0"/>
                <a:ea typeface="Times New Roman" panose="02020603050405020304" pitchFamily="18" charset="0"/>
                <a:cs typeface="Times New Roman" panose="02020603050405020304" pitchFamily="18" charset="0"/>
              </a:rPr>
              <a:t>plus'</a:t>
            </a: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 'now-cast' 'polls-only']</a:t>
            </a:r>
          </a:p>
          <a:p>
            <a:pPr marL="347345" marR="0">
              <a:spcBef>
                <a:spcPts val="0"/>
              </a:spcBef>
              <a:spcAft>
                <a:spcPts val="0"/>
              </a:spcAft>
              <a:tabLst>
                <a:tab pos="1371600" algn="l"/>
              </a:tabLst>
            </a:pP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matchup                             ['Clinton vs. Trump vs. Johnson']</a:t>
            </a:r>
          </a:p>
          <a:p>
            <a:pPr marL="347345" marR="0">
              <a:spcBef>
                <a:spcPts val="0"/>
              </a:spcBef>
              <a:spcAft>
                <a:spcPts val="0"/>
              </a:spcAft>
              <a:tabLst>
                <a:tab pos="1371600" algn="l"/>
              </a:tabLst>
            </a:pPr>
            <a:r>
              <a:rPr lang="en-US" sz="1400" b="1" dirty="0" err="1">
                <a:effectLst/>
                <a:latin typeface="Consolas" panose="020B0609020204030204" pitchFamily="49" charset="0"/>
                <a:ea typeface="Times New Roman" panose="02020603050405020304" pitchFamily="18" charset="0"/>
                <a:cs typeface="Times New Roman" panose="02020603050405020304" pitchFamily="18" charset="0"/>
              </a:rPr>
              <a:t>forecastdate</a:t>
            </a: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                                              ['11/8/16']</a:t>
            </a:r>
          </a:p>
          <a:p>
            <a:pPr marL="347345" marR="0">
              <a:spcBef>
                <a:spcPts val="0"/>
              </a:spcBef>
              <a:spcAft>
                <a:spcPts val="0"/>
              </a:spcAft>
              <a:tabLst>
                <a:tab pos="1371600" algn="l"/>
              </a:tabLst>
            </a:pP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state               ['U.S.' 'New Mexico' 'Virginia' 'Iowa' '</a:t>
            </a:r>
            <a:r>
              <a:rPr lang="en-US" sz="1400" b="1" dirty="0" err="1">
                <a:effectLst/>
                <a:latin typeface="Consolas" panose="020B0609020204030204" pitchFamily="49" charset="0"/>
                <a:ea typeface="Times New Roman" panose="02020603050405020304" pitchFamily="18" charset="0"/>
                <a:cs typeface="Times New Roman" panose="02020603050405020304" pitchFamily="18" charset="0"/>
              </a:rPr>
              <a:t>Wiscon</a:t>
            </a: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err="1">
                <a:effectLst/>
                <a:latin typeface="Consolas" panose="020B0609020204030204" pitchFamily="49" charset="0"/>
                <a:ea typeface="Times New Roman" panose="02020603050405020304" pitchFamily="18" charset="0"/>
                <a:cs typeface="Times New Roman" panose="02020603050405020304" pitchFamily="18" charset="0"/>
              </a:rPr>
              <a:t>startdate</a:t>
            </a: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           ['11/3/2016' '11/1/2016' '11/2/2016' '11/4/201...</a:t>
            </a:r>
          </a:p>
          <a:p>
            <a:pPr marL="347345" marR="0">
              <a:spcBef>
                <a:spcPts val="0"/>
              </a:spcBef>
              <a:spcAft>
                <a:spcPts val="0"/>
              </a:spcAft>
              <a:tabLst>
                <a:tab pos="1371600" algn="l"/>
              </a:tabLst>
            </a:pPr>
            <a:r>
              <a:rPr lang="en-US" sz="1400" b="1" dirty="0" err="1">
                <a:effectLst/>
                <a:latin typeface="Consolas" panose="020B0609020204030204" pitchFamily="49" charset="0"/>
                <a:ea typeface="Times New Roman" panose="02020603050405020304" pitchFamily="18" charset="0"/>
                <a:cs typeface="Times New Roman" panose="02020603050405020304" pitchFamily="18" charset="0"/>
              </a:rPr>
              <a:t>enddate</a:t>
            </a: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             ['11/6/2016' '11/7/2016' '11/5/2016' '11/4/201...</a:t>
            </a:r>
          </a:p>
          <a:p>
            <a:pPr marL="347345" marR="0">
              <a:spcBef>
                <a:spcPts val="0"/>
              </a:spcBef>
              <a:spcAft>
                <a:spcPts val="0"/>
              </a:spcAft>
              <a:tabLst>
                <a:tab pos="1371600" algn="l"/>
              </a:tabLst>
            </a:pP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pollster            ['ABC News/Washington Post' 'Google Consumer S...</a:t>
            </a:r>
          </a:p>
          <a:p>
            <a:pPr marL="347345" marR="0">
              <a:spcBef>
                <a:spcPts val="0"/>
              </a:spcBef>
              <a:spcAft>
                <a:spcPts val="0"/>
              </a:spcAft>
              <a:tabLst>
                <a:tab pos="1371600" algn="l"/>
              </a:tabLst>
            </a:pPr>
            <a:r>
              <a:rPr lang="en-US" sz="1400" b="1" dirty="0" err="1">
                <a:effectLst/>
                <a:latin typeface="Consolas" panose="020B0609020204030204" pitchFamily="49" charset="0"/>
                <a:ea typeface="Times New Roman" panose="02020603050405020304" pitchFamily="18" charset="0"/>
                <a:cs typeface="Times New Roman" panose="02020603050405020304" pitchFamily="18" charset="0"/>
              </a:rPr>
              <a:t>samplesize</a:t>
            </a: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            [2220.0 26574.0 2195.0 ... 2422.0 1576.0 950.0]</a:t>
            </a:r>
          </a:p>
          <a:p>
            <a:pPr marL="347345" marR="0">
              <a:spcBef>
                <a:spcPts val="0"/>
              </a:spcBef>
              <a:spcAft>
                <a:spcPts val="0"/>
              </a:spcAft>
              <a:tabLst>
                <a:tab pos="1371600" algn="l"/>
              </a:tabLst>
            </a:pP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population                                        ['lv' '</a:t>
            </a:r>
            <a:r>
              <a:rPr lang="en-US" sz="1400" b="1" dirty="0" err="1">
                <a:effectLst/>
                <a:latin typeface="Consolas" panose="020B0609020204030204" pitchFamily="49" charset="0"/>
                <a:ea typeface="Times New Roman" panose="02020603050405020304" pitchFamily="18" charset="0"/>
                <a:cs typeface="Times New Roman" panose="02020603050405020304" pitchFamily="18" charset="0"/>
              </a:rPr>
              <a:t>rv</a:t>
            </a: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 'a' 'v']</a:t>
            </a:r>
          </a:p>
          <a:p>
            <a:pPr marL="347345" marR="0">
              <a:spcBef>
                <a:spcPts val="0"/>
              </a:spcBef>
              <a:spcAft>
                <a:spcPts val="0"/>
              </a:spcAft>
              <a:tabLst>
                <a:tab pos="1371600" algn="l"/>
              </a:tabLst>
            </a:pPr>
            <a:r>
              <a:rPr lang="en-US" sz="1400" b="1" dirty="0" err="1">
                <a:effectLst/>
                <a:latin typeface="Consolas" panose="020B0609020204030204" pitchFamily="49" charset="0"/>
                <a:ea typeface="Times New Roman" panose="02020603050405020304" pitchFamily="18" charset="0"/>
                <a:cs typeface="Times New Roman" panose="02020603050405020304" pitchFamily="18" charset="0"/>
              </a:rPr>
              <a:t>rawpoll_clinton</a:t>
            </a: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               [47.0 38.03 42.0 ... 46.54 21.33 46.46]</a:t>
            </a:r>
          </a:p>
          <a:p>
            <a:pPr marL="347345" marR="0">
              <a:spcBef>
                <a:spcPts val="0"/>
              </a:spcBef>
              <a:spcAft>
                <a:spcPts val="0"/>
              </a:spcAft>
              <a:tabLst>
                <a:tab pos="1371600" algn="l"/>
              </a:tabLst>
            </a:pPr>
            <a:r>
              <a:rPr lang="en-US" sz="1400" b="1" dirty="0" err="1">
                <a:effectLst/>
                <a:latin typeface="Consolas" panose="020B0609020204030204" pitchFamily="49" charset="0"/>
                <a:ea typeface="Times New Roman" panose="02020603050405020304" pitchFamily="18" charset="0"/>
                <a:cs typeface="Times New Roman" panose="02020603050405020304" pitchFamily="18" charset="0"/>
              </a:rPr>
              <a:t>rawpoll_trump</a:t>
            </a: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                 [43.0 35.69 39.0 ... 40.04 35.05 37.41]</a:t>
            </a:r>
          </a:p>
          <a:p>
            <a:pPr marL="347345" marR="0">
              <a:spcBef>
                <a:spcPts val="0"/>
              </a:spcBef>
              <a:spcAft>
                <a:spcPts val="0"/>
              </a:spcAft>
              <a:tabLst>
                <a:tab pos="1371600" algn="l"/>
              </a:tabLst>
            </a:pPr>
            <a:r>
              <a:rPr lang="en-US" sz="1400" b="1" dirty="0" err="1">
                <a:effectLst/>
                <a:latin typeface="Consolas" panose="020B0609020204030204" pitchFamily="49" charset="0"/>
                <a:ea typeface="Times New Roman" panose="02020603050405020304" pitchFamily="18" charset="0"/>
                <a:cs typeface="Times New Roman" panose="02020603050405020304" pitchFamily="18" charset="0"/>
              </a:rPr>
              <a:t>multiversions</a:t>
            </a: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                                               [nan '*']</a:t>
            </a:r>
          </a:p>
          <a:p>
            <a:pPr marL="347345" marR="0">
              <a:spcBef>
                <a:spcPts val="0"/>
              </a:spcBef>
              <a:spcAft>
                <a:spcPts val="0"/>
              </a:spcAft>
              <a:tabLst>
                <a:tab pos="1371600" algn="l"/>
              </a:tabLst>
            </a:pPr>
            <a:r>
              <a:rPr lang="en-US" sz="1400" b="1" dirty="0" err="1">
                <a:effectLst/>
                <a:latin typeface="Consolas" panose="020B0609020204030204" pitchFamily="49" charset="0"/>
                <a:ea typeface="Times New Roman" panose="02020603050405020304" pitchFamily="18" charset="0"/>
                <a:cs typeface="Times New Roman" panose="02020603050405020304" pitchFamily="18" charset="0"/>
              </a:rPr>
              <a:t>poll_id</a:t>
            </a: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                     [48630 48847 48922 ... 48838 48248 44180]</a:t>
            </a:r>
          </a:p>
          <a:p>
            <a:pPr marL="347345" marR="0">
              <a:spcBef>
                <a:spcPts val="0"/>
              </a:spcBef>
              <a:spcAft>
                <a:spcPts val="0"/>
              </a:spcAft>
              <a:tabLst>
                <a:tab pos="1371600" algn="l"/>
              </a:tabLst>
            </a:pPr>
            <a:r>
              <a:rPr lang="en-US" sz="1400" b="1" dirty="0" err="1">
                <a:effectLst/>
                <a:latin typeface="Consolas" panose="020B0609020204030204" pitchFamily="49" charset="0"/>
                <a:ea typeface="Times New Roman" panose="02020603050405020304" pitchFamily="18" charset="0"/>
                <a:cs typeface="Times New Roman" panose="02020603050405020304" pitchFamily="18" charset="0"/>
              </a:rPr>
              <a:t>question_id</a:t>
            </a: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                 [76192 76443 76636 ... 76427 75549 66128]</a:t>
            </a:r>
          </a:p>
          <a:p>
            <a:endParaRPr lang="en-US" sz="1400" dirty="0"/>
          </a:p>
        </p:txBody>
      </p:sp>
      <p:sp>
        <p:nvSpPr>
          <p:cNvPr id="4" name="Date Placeholder 3">
            <a:extLst>
              <a:ext uri="{FF2B5EF4-FFF2-40B4-BE49-F238E27FC236}">
                <a16:creationId xmlns:a16="http://schemas.microsoft.com/office/drawing/2014/main" id="{66343856-7BAA-4311-962F-7D2C7CA2CD43}"/>
              </a:ext>
            </a:extLst>
          </p:cNvPr>
          <p:cNvSpPr>
            <a:spLocks noGrp="1"/>
          </p:cNvSpPr>
          <p:nvPr>
            <p:ph type="dt" sz="half" idx="10"/>
          </p:nvPr>
        </p:nvSpPr>
        <p:spPr/>
        <p:txBody>
          <a:bodyPr/>
          <a:lstStyle/>
          <a:p>
            <a:pPr>
              <a:defRPr/>
            </a:pPr>
            <a:r>
              <a:rPr lang="en-US"/>
              <a:t>Murach's Python for Data Analysis</a:t>
            </a:r>
            <a:endParaRPr lang="en-US" dirty="0"/>
          </a:p>
        </p:txBody>
      </p:sp>
      <p:sp>
        <p:nvSpPr>
          <p:cNvPr id="5" name="Footer Placeholder 4">
            <a:extLst>
              <a:ext uri="{FF2B5EF4-FFF2-40B4-BE49-F238E27FC236}">
                <a16:creationId xmlns:a16="http://schemas.microsoft.com/office/drawing/2014/main" id="{2BD2E7E7-93F4-4EA4-9E06-121FE5DFD413}"/>
              </a:ext>
            </a:extLst>
          </p:cNvPr>
          <p:cNvSpPr>
            <a:spLocks noGrp="1"/>
          </p:cNvSpPr>
          <p:nvPr>
            <p:ph type="ftr" sz="quarter" idx="11"/>
          </p:nvPr>
        </p:nvSpPr>
        <p:spPr/>
        <p:txBody>
          <a:bodyPr/>
          <a:lstStyle/>
          <a:p>
            <a:pPr>
              <a:defRPr/>
            </a:pPr>
            <a:r>
              <a:rPr lang="en-US"/>
              <a:t>© 2021, Mike Murach &amp; Associates, Inc.</a:t>
            </a:r>
            <a:endParaRPr lang="en-US" dirty="0"/>
          </a:p>
        </p:txBody>
      </p:sp>
      <p:sp>
        <p:nvSpPr>
          <p:cNvPr id="6" name="Slide Number Placeholder 5">
            <a:extLst>
              <a:ext uri="{FF2B5EF4-FFF2-40B4-BE49-F238E27FC236}">
                <a16:creationId xmlns:a16="http://schemas.microsoft.com/office/drawing/2014/main" id="{0EA30319-5247-4BE7-9BB3-49F9917D6B82}"/>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C6, Slide </a:t>
            </a:r>
            <a:fld id="{BF5C1183-B085-4070-A402-C03A3F977D3D}" type="slidenum">
              <a:rPr lang="en-US" smtClean="0">
                <a:solidFill>
                  <a:schemeClr val="bg1"/>
                </a:solidFill>
              </a:rPr>
              <a:pPr>
                <a:defRPr/>
              </a:pPr>
              <a:t>13</a:t>
            </a:fld>
            <a:endParaRPr lang="en-US" dirty="0">
              <a:solidFill>
                <a:schemeClr val="bg1"/>
              </a:solidFill>
            </a:endParaRPr>
          </a:p>
        </p:txBody>
      </p:sp>
    </p:spTree>
    <p:extLst>
      <p:ext uri="{BB962C8B-B14F-4D97-AF65-F5344CB8AC3E}">
        <p14:creationId xmlns:p14="http://schemas.microsoft.com/office/powerpoint/2010/main" val="16023407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7BCAB5C-13E5-4D54-9E10-DCCE902EFF75}"/>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a:t>
            </a:r>
            <a:r>
              <a:rPr lang="en-US" sz="2400" b="1" dirty="0" err="1">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value_counts</a:t>
            </a: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 method</a:t>
            </a:r>
            <a:endParaRPr lang="en-US" dirty="0"/>
          </a:p>
        </p:txBody>
      </p:sp>
      <p:graphicFrame>
        <p:nvGraphicFramePr>
          <p:cNvPr id="11" name="Table Placeholder 10">
            <a:extLst>
              <a:ext uri="{FF2B5EF4-FFF2-40B4-BE49-F238E27FC236}">
                <a16:creationId xmlns:a16="http://schemas.microsoft.com/office/drawing/2014/main" id="{2575FC0C-0E49-4F90-92ED-5FC4C9488360}"/>
              </a:ext>
            </a:extLst>
          </p:cNvPr>
          <p:cNvGraphicFramePr>
            <a:graphicFrameLocks noGrp="1"/>
          </p:cNvGraphicFramePr>
          <p:nvPr>
            <p:ph type="tbl" sz="quarter" idx="13"/>
            <p:extLst>
              <p:ext uri="{D42A27DB-BD31-4B8C-83A1-F6EECF244321}">
                <p14:modId xmlns:p14="http://schemas.microsoft.com/office/powerpoint/2010/main" val="939329526"/>
              </p:ext>
            </p:extLst>
          </p:nvPr>
        </p:nvGraphicFramePr>
        <p:xfrm>
          <a:off x="916304" y="1089916"/>
          <a:ext cx="7313295" cy="1097280"/>
        </p:xfrm>
        <a:graphic>
          <a:graphicData uri="http://schemas.openxmlformats.org/drawingml/2006/table">
            <a:tbl>
              <a:tblPr firstRow="1"/>
              <a:tblGrid>
                <a:gridCol w="2784367">
                  <a:extLst>
                    <a:ext uri="{9D8B030D-6E8A-4147-A177-3AD203B41FA5}">
                      <a16:colId xmlns:a16="http://schemas.microsoft.com/office/drawing/2014/main" val="1715225585"/>
                    </a:ext>
                  </a:extLst>
                </a:gridCol>
                <a:gridCol w="4528928">
                  <a:extLst>
                    <a:ext uri="{9D8B030D-6E8A-4147-A177-3AD203B41FA5}">
                      <a16:colId xmlns:a16="http://schemas.microsoft.com/office/drawing/2014/main" val="848065021"/>
                    </a:ext>
                  </a:extLst>
                </a:gridCol>
              </a:tblGrid>
              <a:tr h="0">
                <a:tc>
                  <a:txBody>
                    <a:bodyPr/>
                    <a:lstStyle/>
                    <a:p>
                      <a:pPr marL="0" marR="0">
                        <a:spcBef>
                          <a:spcPts val="600"/>
                        </a:spcBef>
                        <a:spcAft>
                          <a:spcPts val="600"/>
                        </a:spcAft>
                        <a:tabLst>
                          <a:tab pos="1828800" algn="l"/>
                          <a:tab pos="457200" algn="l"/>
                        </a:tabLst>
                      </a:pPr>
                      <a:r>
                        <a:rPr lang="en-US" sz="2000" b="1">
                          <a:solidFill>
                            <a:srgbClr val="FFFFFF"/>
                          </a:solidFill>
                          <a:effectLst/>
                          <a:latin typeface="Arial" panose="020B0604020202020204" pitchFamily="34" charset="0"/>
                          <a:ea typeface="Times New Roman" panose="02020603050405020304" pitchFamily="18" charset="0"/>
                          <a:cs typeface="Times New Roman" panose="02020603050405020304" pitchFamily="18" charset="0"/>
                        </a:rPr>
                        <a:t>Method</a:t>
                      </a:r>
                      <a:endParaRPr lang="en-US" sz="2000" b="1">
                        <a:solidFill>
                          <a:srgbClr val="FFFFFF"/>
                        </a:solidFill>
                        <a:effectLst/>
                        <a:latin typeface="Montserrat Medium"/>
                        <a:ea typeface="Times New Roman" panose="02020603050405020304" pitchFamily="18" charset="0"/>
                        <a:cs typeface="Times New Roman" panose="02020603050405020304" pitchFamily="18" charset="0"/>
                      </a:endParaRPr>
                    </a:p>
                  </a:txBody>
                  <a:tcPr marL="68580" marR="68580">
                    <a:lnL>
                      <a:noFill/>
                    </a:lnL>
                    <a:lnR>
                      <a:noFill/>
                    </a:lnR>
                    <a:lnT>
                      <a:noFill/>
                    </a:lnT>
                    <a:lnB>
                      <a:noFill/>
                    </a:lnB>
                    <a:solidFill>
                      <a:srgbClr val="3D87B7"/>
                    </a:solidFill>
                  </a:tcPr>
                </a:tc>
                <a:tc>
                  <a:txBody>
                    <a:bodyPr/>
                    <a:lstStyle/>
                    <a:p>
                      <a:pPr marL="0" marR="0">
                        <a:spcBef>
                          <a:spcPts val="600"/>
                        </a:spcBef>
                        <a:spcAft>
                          <a:spcPts val="600"/>
                        </a:spcAft>
                        <a:tabLst>
                          <a:tab pos="1828800" algn="l"/>
                          <a:tab pos="457200" algn="l"/>
                        </a:tabLst>
                      </a:pPr>
                      <a:r>
                        <a:rPr lang="en-US" sz="2000" b="1">
                          <a:solidFill>
                            <a:srgbClr val="FFFFFF"/>
                          </a:solidFill>
                          <a:effectLst/>
                          <a:latin typeface="Arial" panose="020B0604020202020204" pitchFamily="34" charset="0"/>
                          <a:ea typeface="Times New Roman" panose="02020603050405020304" pitchFamily="18" charset="0"/>
                          <a:cs typeface="Times New Roman" panose="02020603050405020304" pitchFamily="18" charset="0"/>
                        </a:rPr>
                        <a:t>Description</a:t>
                      </a:r>
                      <a:endParaRPr lang="en-US" sz="2000" b="1">
                        <a:solidFill>
                          <a:srgbClr val="FFFFFF"/>
                        </a:solidFill>
                        <a:effectLst/>
                        <a:latin typeface="Montserrat Medium"/>
                        <a:ea typeface="Times New Roman" panose="02020603050405020304" pitchFamily="18" charset="0"/>
                        <a:cs typeface="Times New Roman" panose="02020603050405020304" pitchFamily="18" charset="0"/>
                      </a:endParaRPr>
                    </a:p>
                  </a:txBody>
                  <a:tcPr marL="68580" marR="68580">
                    <a:lnL>
                      <a:noFill/>
                    </a:lnL>
                    <a:lnR>
                      <a:noFill/>
                    </a:lnR>
                    <a:lnT>
                      <a:noFill/>
                    </a:lnT>
                    <a:lnB>
                      <a:noFill/>
                    </a:lnB>
                    <a:solidFill>
                      <a:srgbClr val="3D87B7"/>
                    </a:solidFill>
                  </a:tcPr>
                </a:tc>
                <a:extLst>
                  <a:ext uri="{0D108BD9-81ED-4DB2-BD59-A6C34878D82A}">
                    <a16:rowId xmlns:a16="http://schemas.microsoft.com/office/drawing/2014/main" val="3387718767"/>
                  </a:ext>
                </a:extLst>
              </a:tr>
              <a:tr h="0">
                <a:tc>
                  <a:txBody>
                    <a:bodyPr/>
                    <a:lstStyle/>
                    <a:p>
                      <a:pPr marL="0" marR="0" indent="0">
                        <a:spcBef>
                          <a:spcPts val="600"/>
                        </a:spcBef>
                        <a:spcAft>
                          <a:spcPts val="600"/>
                        </a:spcAft>
                        <a:tabLst>
                          <a:tab pos="800100" algn="l"/>
                          <a:tab pos="2514600" algn="l"/>
                          <a:tab pos="457200" algn="l"/>
                        </a:tabLst>
                      </a:pPr>
                      <a:r>
                        <a:rPr lang="en-US" sz="1600" b="1" dirty="0" err="1">
                          <a:solidFill>
                            <a:srgbClr val="000000"/>
                          </a:solidFill>
                          <a:effectLst/>
                          <a:latin typeface="Consolas" panose="020B0609020204030204" pitchFamily="49" charset="0"/>
                          <a:ea typeface="Times New Roman" panose="02020603050405020304" pitchFamily="18" charset="0"/>
                        </a:rPr>
                        <a:t>value_counts</a:t>
                      </a:r>
                      <a:r>
                        <a:rPr lang="en-US" sz="1600" b="1" dirty="0">
                          <a:solidFill>
                            <a:srgbClr val="000000"/>
                          </a:solidFill>
                          <a:effectLst/>
                          <a:latin typeface="Consolas" panose="020B0609020204030204" pitchFamily="49" charset="0"/>
                          <a:ea typeface="Times New Roman" panose="02020603050405020304" pitchFamily="18" charset="0"/>
                        </a:rPr>
                        <a:t>(params)</a:t>
                      </a:r>
                      <a:endParaRPr lang="en-US" sz="2000" dirty="0">
                        <a:effectLst/>
                        <a:latin typeface="Times New Roman" panose="02020603050405020304" pitchFamily="18" charset="0"/>
                        <a:ea typeface="Times New Roman" panose="02020603050405020304" pitchFamily="18" charset="0"/>
                      </a:endParaRPr>
                    </a:p>
                  </a:txBody>
                  <a:tcPr marL="68580" marR="68580">
                    <a:lnL>
                      <a:noFill/>
                    </a:lnL>
                    <a:lnR>
                      <a:noFill/>
                    </a:lnR>
                    <a:lnT>
                      <a:noFill/>
                    </a:lnT>
                    <a:lnB>
                      <a:noFill/>
                    </a:lnB>
                    <a:solidFill>
                      <a:srgbClr val="DFECF5"/>
                    </a:solidFill>
                  </a:tcPr>
                </a:tc>
                <a:tc>
                  <a:txBody>
                    <a:bodyPr/>
                    <a:lstStyle/>
                    <a:p>
                      <a:pPr marL="0" marR="0" indent="0">
                        <a:spcBef>
                          <a:spcPts val="600"/>
                        </a:spcBef>
                        <a:spcAft>
                          <a:spcPts val="600"/>
                        </a:spcAft>
                        <a:tabLst>
                          <a:tab pos="800100" algn="l"/>
                          <a:tab pos="2514600" algn="l"/>
                          <a:tab pos="457200" algn="l"/>
                        </a:tabLst>
                      </a:pPr>
                      <a:r>
                        <a:rPr lang="en-US" sz="2000" dirty="0">
                          <a:solidFill>
                            <a:srgbClr val="000000"/>
                          </a:solidFill>
                          <a:effectLst/>
                          <a:latin typeface="Times New Roman" panose="02020603050405020304" pitchFamily="18" charset="0"/>
                          <a:ea typeface="Times New Roman" panose="02020603050405020304" pitchFamily="18" charset="0"/>
                        </a:rPr>
                        <a:t>Returns the count for each of the unique values in a series.</a:t>
                      </a:r>
                      <a:endParaRPr lang="en-US" sz="2000" dirty="0">
                        <a:effectLst/>
                        <a:latin typeface="Times New Roman" panose="02020603050405020304" pitchFamily="18" charset="0"/>
                        <a:ea typeface="Times New Roman" panose="02020603050405020304" pitchFamily="18" charset="0"/>
                      </a:endParaRPr>
                    </a:p>
                  </a:txBody>
                  <a:tcPr marL="68580" marR="68580">
                    <a:lnL>
                      <a:noFill/>
                    </a:lnL>
                    <a:lnR>
                      <a:noFill/>
                    </a:lnR>
                    <a:lnT>
                      <a:noFill/>
                    </a:lnT>
                    <a:lnB>
                      <a:noFill/>
                    </a:lnB>
                    <a:solidFill>
                      <a:srgbClr val="DFECF5"/>
                    </a:solidFill>
                  </a:tcPr>
                </a:tc>
                <a:extLst>
                  <a:ext uri="{0D108BD9-81ED-4DB2-BD59-A6C34878D82A}">
                    <a16:rowId xmlns:a16="http://schemas.microsoft.com/office/drawing/2014/main" val="2913955413"/>
                  </a:ext>
                </a:extLst>
              </a:tr>
            </a:tbl>
          </a:graphicData>
        </a:graphic>
      </p:graphicFrame>
      <p:sp>
        <p:nvSpPr>
          <p:cNvPr id="10" name="Text Placeholder 9">
            <a:extLst>
              <a:ext uri="{FF2B5EF4-FFF2-40B4-BE49-F238E27FC236}">
                <a16:creationId xmlns:a16="http://schemas.microsoft.com/office/drawing/2014/main" id="{16B79B2E-F227-4AB1-BACC-670D9173D336}"/>
              </a:ext>
            </a:extLst>
          </p:cNvPr>
          <p:cNvSpPr>
            <a:spLocks noGrp="1"/>
          </p:cNvSpPr>
          <p:nvPr>
            <p:ph type="body" sz="quarter" idx="17"/>
          </p:nvPr>
        </p:nvSpPr>
        <p:spPr>
          <a:xfrm>
            <a:off x="838200" y="2286000"/>
            <a:ext cx="7391400" cy="457200"/>
          </a:xfrm>
        </p:spPr>
        <p:txBody>
          <a:bodyPr/>
          <a:lstStyle/>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Parameters of the </a:t>
            </a:r>
            <a:r>
              <a:rPr lang="en-US" sz="2400" b="1" dirty="0" err="1">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value_counts</a:t>
            </a: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 method</a:t>
            </a:r>
            <a:endParaRPr lang="en-US" sz="2400" b="1" dirty="0">
              <a:solidFill>
                <a:srgbClr val="000099"/>
              </a:solidFill>
              <a:effectLst/>
              <a:latin typeface="Montserrat Medium"/>
              <a:ea typeface="Times New Roman" panose="02020603050405020304" pitchFamily="18" charset="0"/>
              <a:cs typeface="Times New Roman" panose="02020603050405020304" pitchFamily="18" charset="0"/>
            </a:endParaRPr>
          </a:p>
          <a:p>
            <a:endParaRPr lang="en-US" sz="2400" dirty="0"/>
          </a:p>
        </p:txBody>
      </p:sp>
      <p:graphicFrame>
        <p:nvGraphicFramePr>
          <p:cNvPr id="12" name="Table Placeholder 11">
            <a:extLst>
              <a:ext uri="{FF2B5EF4-FFF2-40B4-BE49-F238E27FC236}">
                <a16:creationId xmlns:a16="http://schemas.microsoft.com/office/drawing/2014/main" id="{2D3DB00A-4DAF-4F25-9FF6-FE90D38D2BD7}"/>
              </a:ext>
            </a:extLst>
          </p:cNvPr>
          <p:cNvGraphicFramePr>
            <a:graphicFrameLocks noGrp="1"/>
          </p:cNvGraphicFramePr>
          <p:nvPr>
            <p:ph type="tbl" sz="quarter" idx="14"/>
            <p:extLst>
              <p:ext uri="{D42A27DB-BD31-4B8C-83A1-F6EECF244321}">
                <p14:modId xmlns:p14="http://schemas.microsoft.com/office/powerpoint/2010/main" val="223212121"/>
              </p:ext>
            </p:extLst>
          </p:nvPr>
        </p:nvGraphicFramePr>
        <p:xfrm>
          <a:off x="916305" y="2842004"/>
          <a:ext cx="7313294" cy="1798320"/>
        </p:xfrm>
        <a:graphic>
          <a:graphicData uri="http://schemas.openxmlformats.org/drawingml/2006/table">
            <a:tbl>
              <a:tblPr firstRow="1"/>
              <a:tblGrid>
                <a:gridCol w="1802328">
                  <a:extLst>
                    <a:ext uri="{9D8B030D-6E8A-4147-A177-3AD203B41FA5}">
                      <a16:colId xmlns:a16="http://schemas.microsoft.com/office/drawing/2014/main" val="1983487201"/>
                    </a:ext>
                  </a:extLst>
                </a:gridCol>
                <a:gridCol w="5510966">
                  <a:extLst>
                    <a:ext uri="{9D8B030D-6E8A-4147-A177-3AD203B41FA5}">
                      <a16:colId xmlns:a16="http://schemas.microsoft.com/office/drawing/2014/main" val="658337860"/>
                    </a:ext>
                  </a:extLst>
                </a:gridCol>
              </a:tblGrid>
              <a:tr h="332299">
                <a:tc>
                  <a:txBody>
                    <a:bodyPr/>
                    <a:lstStyle/>
                    <a:p>
                      <a:pPr marL="0" marR="0">
                        <a:spcBef>
                          <a:spcPts val="600"/>
                        </a:spcBef>
                        <a:spcAft>
                          <a:spcPts val="600"/>
                        </a:spcAft>
                        <a:tabLst>
                          <a:tab pos="1828800" algn="l"/>
                          <a:tab pos="457200" algn="l"/>
                        </a:tabLst>
                      </a:pPr>
                      <a:r>
                        <a:rPr lang="en-US" sz="2000" b="1" dirty="0">
                          <a:solidFill>
                            <a:srgbClr val="FFFFFF"/>
                          </a:solidFill>
                          <a:effectLst/>
                          <a:latin typeface="Arial" panose="020B0604020202020204" pitchFamily="34" charset="0"/>
                          <a:ea typeface="Times New Roman" panose="02020603050405020304" pitchFamily="18" charset="0"/>
                          <a:cs typeface="Times New Roman" panose="02020603050405020304" pitchFamily="18" charset="0"/>
                        </a:rPr>
                        <a:t>Parameter</a:t>
                      </a:r>
                      <a:endParaRPr lang="en-US" sz="2000" b="1" dirty="0">
                        <a:solidFill>
                          <a:srgbClr val="FFFFFF"/>
                        </a:solidFill>
                        <a:effectLst/>
                        <a:latin typeface="Montserrat Medium"/>
                        <a:ea typeface="Times New Roman" panose="02020603050405020304" pitchFamily="18" charset="0"/>
                        <a:cs typeface="Times New Roman" panose="02020603050405020304" pitchFamily="18" charset="0"/>
                      </a:endParaRPr>
                    </a:p>
                  </a:txBody>
                  <a:tcPr marL="73152" marR="73152">
                    <a:lnL>
                      <a:noFill/>
                    </a:lnL>
                    <a:lnR>
                      <a:noFill/>
                    </a:lnR>
                    <a:lnT>
                      <a:noFill/>
                    </a:lnT>
                    <a:lnB>
                      <a:noFill/>
                    </a:lnB>
                    <a:solidFill>
                      <a:srgbClr val="3D87B7"/>
                    </a:solidFill>
                  </a:tcPr>
                </a:tc>
                <a:tc>
                  <a:txBody>
                    <a:bodyPr/>
                    <a:lstStyle/>
                    <a:p>
                      <a:pPr marL="0" marR="0">
                        <a:spcBef>
                          <a:spcPts val="600"/>
                        </a:spcBef>
                        <a:spcAft>
                          <a:spcPts val="600"/>
                        </a:spcAft>
                        <a:tabLst>
                          <a:tab pos="1828800" algn="l"/>
                          <a:tab pos="457200" algn="l"/>
                        </a:tabLst>
                      </a:pPr>
                      <a:r>
                        <a:rPr lang="en-US" sz="2000" b="1" dirty="0">
                          <a:solidFill>
                            <a:srgbClr val="FFFFFF"/>
                          </a:solidFill>
                          <a:effectLst/>
                          <a:latin typeface="Arial" panose="020B0604020202020204" pitchFamily="34" charset="0"/>
                          <a:ea typeface="Times New Roman" panose="02020603050405020304" pitchFamily="18" charset="0"/>
                          <a:cs typeface="Times New Roman" panose="02020603050405020304" pitchFamily="18" charset="0"/>
                        </a:rPr>
                        <a:t>Description</a:t>
                      </a:r>
                      <a:endParaRPr lang="en-US" sz="2000" b="1" dirty="0">
                        <a:solidFill>
                          <a:srgbClr val="FFFFFF"/>
                        </a:solidFill>
                        <a:effectLst/>
                        <a:latin typeface="Montserrat Medium"/>
                        <a:ea typeface="Times New Roman" panose="02020603050405020304" pitchFamily="18" charset="0"/>
                        <a:cs typeface="Times New Roman" panose="02020603050405020304" pitchFamily="18" charset="0"/>
                      </a:endParaRPr>
                    </a:p>
                  </a:txBody>
                  <a:tcPr marL="73152" marR="73152">
                    <a:lnL>
                      <a:noFill/>
                    </a:lnL>
                    <a:lnR>
                      <a:noFill/>
                    </a:lnR>
                    <a:lnT>
                      <a:noFill/>
                    </a:lnT>
                    <a:lnB>
                      <a:noFill/>
                    </a:lnB>
                    <a:solidFill>
                      <a:srgbClr val="3D87B7"/>
                    </a:solidFill>
                  </a:tcPr>
                </a:tc>
                <a:extLst>
                  <a:ext uri="{0D108BD9-81ED-4DB2-BD59-A6C34878D82A}">
                    <a16:rowId xmlns:a16="http://schemas.microsoft.com/office/drawing/2014/main" val="899291738"/>
                  </a:ext>
                </a:extLst>
              </a:tr>
              <a:tr h="587913">
                <a:tc>
                  <a:txBody>
                    <a:bodyPr/>
                    <a:lstStyle/>
                    <a:p>
                      <a:pPr marL="0" marR="0" indent="0">
                        <a:spcBef>
                          <a:spcPts val="600"/>
                        </a:spcBef>
                        <a:spcAft>
                          <a:spcPts val="600"/>
                        </a:spcAft>
                        <a:tabLst>
                          <a:tab pos="800100" algn="l"/>
                          <a:tab pos="2514600" algn="l"/>
                          <a:tab pos="457200" algn="l"/>
                        </a:tabLst>
                      </a:pPr>
                      <a:r>
                        <a:rPr lang="en-US" sz="1600" b="1" dirty="0">
                          <a:solidFill>
                            <a:srgbClr val="000000"/>
                          </a:solidFill>
                          <a:effectLst/>
                          <a:latin typeface="Consolas" panose="020B0609020204030204" pitchFamily="49" charset="0"/>
                          <a:ea typeface="Times New Roman" panose="02020603050405020304" pitchFamily="18" charset="0"/>
                        </a:rPr>
                        <a:t>normalize</a:t>
                      </a:r>
                      <a:endParaRPr lang="en-US" sz="2000" dirty="0">
                        <a:effectLst/>
                        <a:latin typeface="Times New Roman" panose="02020603050405020304" pitchFamily="18" charset="0"/>
                        <a:ea typeface="Times New Roman" panose="02020603050405020304" pitchFamily="18" charset="0"/>
                      </a:endParaRPr>
                    </a:p>
                  </a:txBody>
                  <a:tcPr marL="73152" marR="73152">
                    <a:lnL>
                      <a:noFill/>
                    </a:lnL>
                    <a:lnR>
                      <a:noFill/>
                    </a:lnR>
                    <a:lnT>
                      <a:noFill/>
                    </a:lnT>
                    <a:lnB>
                      <a:noFill/>
                    </a:lnB>
                    <a:solidFill>
                      <a:srgbClr val="DFECF5"/>
                    </a:solidFill>
                  </a:tcPr>
                </a:tc>
                <a:tc>
                  <a:txBody>
                    <a:bodyPr/>
                    <a:lstStyle/>
                    <a:p>
                      <a:pPr marL="0" marR="0" indent="0">
                        <a:spcBef>
                          <a:spcPts val="600"/>
                        </a:spcBef>
                        <a:spcAft>
                          <a:spcPts val="600"/>
                        </a:spcAft>
                        <a:tabLst>
                          <a:tab pos="800100" algn="l"/>
                          <a:tab pos="2514600" algn="l"/>
                          <a:tab pos="457200" algn="l"/>
                        </a:tabLst>
                      </a:pPr>
                      <a:r>
                        <a:rPr lang="en-US" sz="2000" dirty="0">
                          <a:solidFill>
                            <a:srgbClr val="000000"/>
                          </a:solidFill>
                          <a:effectLst/>
                          <a:latin typeface="Times New Roman" panose="02020603050405020304" pitchFamily="18" charset="0"/>
                          <a:ea typeface="Times New Roman" panose="02020603050405020304" pitchFamily="18" charset="0"/>
                        </a:rPr>
                        <a:t>If True, returns the counts as a percent of the total rather than the actual counts.</a:t>
                      </a:r>
                      <a:endParaRPr lang="en-US" sz="2000" dirty="0">
                        <a:effectLst/>
                        <a:latin typeface="Times New Roman" panose="02020603050405020304" pitchFamily="18" charset="0"/>
                        <a:ea typeface="Times New Roman" panose="02020603050405020304" pitchFamily="18" charset="0"/>
                      </a:endParaRPr>
                    </a:p>
                  </a:txBody>
                  <a:tcPr marL="73152" marR="73152">
                    <a:lnL>
                      <a:noFill/>
                    </a:lnL>
                    <a:lnR>
                      <a:noFill/>
                    </a:lnR>
                    <a:lnT>
                      <a:noFill/>
                    </a:lnT>
                    <a:lnB>
                      <a:noFill/>
                    </a:lnB>
                    <a:solidFill>
                      <a:srgbClr val="DFECF5"/>
                    </a:solidFill>
                  </a:tcPr>
                </a:tc>
                <a:extLst>
                  <a:ext uri="{0D108BD9-81ED-4DB2-BD59-A6C34878D82A}">
                    <a16:rowId xmlns:a16="http://schemas.microsoft.com/office/drawing/2014/main" val="1153122879"/>
                  </a:ext>
                </a:extLst>
              </a:tr>
              <a:tr h="587913">
                <a:tc>
                  <a:txBody>
                    <a:bodyPr/>
                    <a:lstStyle/>
                    <a:p>
                      <a:pPr marL="0" marR="0" indent="0">
                        <a:spcBef>
                          <a:spcPts val="600"/>
                        </a:spcBef>
                        <a:spcAft>
                          <a:spcPts val="600"/>
                        </a:spcAft>
                        <a:tabLst>
                          <a:tab pos="800100" algn="l"/>
                          <a:tab pos="2514600" algn="l"/>
                          <a:tab pos="457200" algn="l"/>
                        </a:tabLst>
                      </a:pPr>
                      <a:r>
                        <a:rPr lang="en-US" sz="1600" b="1" dirty="0" err="1">
                          <a:solidFill>
                            <a:srgbClr val="000000"/>
                          </a:solidFill>
                          <a:effectLst/>
                          <a:latin typeface="Consolas" panose="020B0609020204030204" pitchFamily="49" charset="0"/>
                          <a:ea typeface="Times New Roman" panose="02020603050405020304" pitchFamily="18" charset="0"/>
                        </a:rPr>
                        <a:t>dropna</a:t>
                      </a:r>
                      <a:endParaRPr lang="en-US" sz="2000" dirty="0">
                        <a:effectLst/>
                        <a:latin typeface="Times New Roman" panose="02020603050405020304" pitchFamily="18" charset="0"/>
                        <a:ea typeface="Times New Roman" panose="02020603050405020304" pitchFamily="18" charset="0"/>
                      </a:endParaRPr>
                    </a:p>
                  </a:txBody>
                  <a:tcPr marL="73152" marR="73152">
                    <a:lnL>
                      <a:noFill/>
                    </a:lnL>
                    <a:lnR>
                      <a:noFill/>
                    </a:lnR>
                    <a:lnT>
                      <a:noFill/>
                    </a:lnT>
                    <a:lnB>
                      <a:noFill/>
                    </a:lnB>
                    <a:solidFill>
                      <a:srgbClr val="DFECF5"/>
                    </a:solidFill>
                  </a:tcPr>
                </a:tc>
                <a:tc>
                  <a:txBody>
                    <a:bodyPr/>
                    <a:lstStyle/>
                    <a:p>
                      <a:pPr marL="0" marR="0" indent="0">
                        <a:spcBef>
                          <a:spcPts val="600"/>
                        </a:spcBef>
                        <a:spcAft>
                          <a:spcPts val="600"/>
                        </a:spcAft>
                        <a:tabLst>
                          <a:tab pos="800100" algn="l"/>
                          <a:tab pos="2514600" algn="l"/>
                          <a:tab pos="457200" algn="l"/>
                        </a:tabLst>
                      </a:pPr>
                      <a:r>
                        <a:rPr lang="en-US" sz="2000" dirty="0">
                          <a:solidFill>
                            <a:srgbClr val="000000"/>
                          </a:solidFill>
                          <a:effectLst/>
                          <a:latin typeface="Times New Roman" panose="02020603050405020304" pitchFamily="18" charset="0"/>
                          <a:ea typeface="Times New Roman" panose="02020603050405020304" pitchFamily="18" charset="0"/>
                        </a:rPr>
                        <a:t>If True (the default), it ignores null values. Can only be used with Series objects.</a:t>
                      </a:r>
                      <a:endParaRPr lang="en-US" sz="2000" dirty="0">
                        <a:effectLst/>
                        <a:latin typeface="Times New Roman" panose="02020603050405020304" pitchFamily="18" charset="0"/>
                        <a:ea typeface="Times New Roman" panose="02020603050405020304" pitchFamily="18" charset="0"/>
                      </a:endParaRPr>
                    </a:p>
                  </a:txBody>
                  <a:tcPr marL="73152" marR="73152">
                    <a:lnL>
                      <a:noFill/>
                    </a:lnL>
                    <a:lnR>
                      <a:noFill/>
                    </a:lnR>
                    <a:lnT>
                      <a:noFill/>
                    </a:lnT>
                    <a:lnB>
                      <a:noFill/>
                    </a:lnB>
                    <a:solidFill>
                      <a:srgbClr val="DFECF5"/>
                    </a:solidFill>
                  </a:tcPr>
                </a:tc>
                <a:extLst>
                  <a:ext uri="{0D108BD9-81ED-4DB2-BD59-A6C34878D82A}">
                    <a16:rowId xmlns:a16="http://schemas.microsoft.com/office/drawing/2014/main" val="1955177106"/>
                  </a:ext>
                </a:extLst>
              </a:tr>
            </a:tbl>
          </a:graphicData>
        </a:graphic>
      </p:graphicFrame>
      <p:sp>
        <p:nvSpPr>
          <p:cNvPr id="4" name="Date Placeholder 3">
            <a:extLst>
              <a:ext uri="{FF2B5EF4-FFF2-40B4-BE49-F238E27FC236}">
                <a16:creationId xmlns:a16="http://schemas.microsoft.com/office/drawing/2014/main" id="{2CC32B5E-489D-4A16-AE1E-A48D9A89CBE7}"/>
              </a:ext>
            </a:extLst>
          </p:cNvPr>
          <p:cNvSpPr>
            <a:spLocks noGrp="1"/>
          </p:cNvSpPr>
          <p:nvPr>
            <p:ph type="dt" sz="half" idx="10"/>
          </p:nvPr>
        </p:nvSpPr>
        <p:spPr/>
        <p:txBody>
          <a:bodyPr/>
          <a:lstStyle/>
          <a:p>
            <a:pPr>
              <a:defRPr/>
            </a:pPr>
            <a:r>
              <a:rPr lang="en-US"/>
              <a:t>Murach's Python for Data Analysis</a:t>
            </a:r>
            <a:endParaRPr lang="en-US" dirty="0"/>
          </a:p>
        </p:txBody>
      </p:sp>
      <p:sp>
        <p:nvSpPr>
          <p:cNvPr id="5" name="Footer Placeholder 4">
            <a:extLst>
              <a:ext uri="{FF2B5EF4-FFF2-40B4-BE49-F238E27FC236}">
                <a16:creationId xmlns:a16="http://schemas.microsoft.com/office/drawing/2014/main" id="{672A7569-85DC-40E4-B914-3BD122999D56}"/>
              </a:ext>
            </a:extLst>
          </p:cNvPr>
          <p:cNvSpPr>
            <a:spLocks noGrp="1"/>
          </p:cNvSpPr>
          <p:nvPr>
            <p:ph type="ftr" sz="quarter" idx="11"/>
          </p:nvPr>
        </p:nvSpPr>
        <p:spPr/>
        <p:txBody>
          <a:bodyPr/>
          <a:lstStyle/>
          <a:p>
            <a:pPr>
              <a:defRPr/>
            </a:pPr>
            <a:r>
              <a:rPr lang="en-US"/>
              <a:t>© 2021, Mike Murach &amp; Associates, Inc.</a:t>
            </a:r>
            <a:endParaRPr lang="en-US" dirty="0"/>
          </a:p>
        </p:txBody>
      </p:sp>
      <p:sp>
        <p:nvSpPr>
          <p:cNvPr id="6" name="Slide Number Placeholder 5">
            <a:extLst>
              <a:ext uri="{FF2B5EF4-FFF2-40B4-BE49-F238E27FC236}">
                <a16:creationId xmlns:a16="http://schemas.microsoft.com/office/drawing/2014/main" id="{783CA9DB-6676-49E6-A6A9-C265785C08AC}"/>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C6, Slide </a:t>
            </a:r>
            <a:fld id="{BF5C1183-B085-4070-A402-C03A3F977D3D}" type="slidenum">
              <a:rPr lang="en-US" smtClean="0">
                <a:solidFill>
                  <a:schemeClr val="bg1"/>
                </a:solidFill>
              </a:rPr>
              <a:pPr>
                <a:defRPr/>
              </a:pPr>
              <a:t>14</a:t>
            </a:fld>
            <a:endParaRPr lang="en-US" dirty="0">
              <a:solidFill>
                <a:schemeClr val="bg1"/>
              </a:solidFill>
            </a:endParaRPr>
          </a:p>
        </p:txBody>
      </p:sp>
    </p:spTree>
    <p:extLst>
      <p:ext uri="{BB962C8B-B14F-4D97-AF65-F5344CB8AC3E}">
        <p14:creationId xmlns:p14="http://schemas.microsoft.com/office/powerpoint/2010/main" val="39651150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4D80A-8C29-4ACB-850B-59E2C303E832}"/>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How to use the </a:t>
            </a:r>
            <a:r>
              <a:rPr lang="en-US" sz="2400" b="1" dirty="0" err="1">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value_counts</a:t>
            </a: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 method</a:t>
            </a:r>
            <a:endParaRPr lang="en-US" dirty="0"/>
          </a:p>
        </p:txBody>
      </p:sp>
      <p:sp>
        <p:nvSpPr>
          <p:cNvPr id="3" name="Text Placeholder 2">
            <a:extLst>
              <a:ext uri="{FF2B5EF4-FFF2-40B4-BE49-F238E27FC236}">
                <a16:creationId xmlns:a16="http://schemas.microsoft.com/office/drawing/2014/main" id="{D27B46C6-957A-4E89-A0E2-85F7F6BD0D96}"/>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polls.state.value_counts</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().head(4)</a:t>
            </a:r>
          </a:p>
          <a:p>
            <a:pPr marL="347345" marR="0">
              <a:spcBef>
                <a:spcPts val="0"/>
              </a:spcBef>
              <a:spcAft>
                <a:spcPts val="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U.S.              3318</a:t>
            </a:r>
          </a:p>
          <a:p>
            <a:pPr marL="347345" marR="0">
              <a:spcBef>
                <a:spcPts val="0"/>
              </a:spcBef>
              <a:spcAft>
                <a:spcPts val="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Florida            444</a:t>
            </a:r>
          </a:p>
          <a:p>
            <a:pPr marL="347345" marR="0">
              <a:spcBef>
                <a:spcPts val="0"/>
              </a:spcBef>
              <a:spcAft>
                <a:spcPts val="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Pennsylvania       375</a:t>
            </a:r>
          </a:p>
          <a:p>
            <a:pPr marL="347345" marR="0">
              <a:spcBef>
                <a:spcPts val="0"/>
              </a:spcBef>
              <a:spcAft>
                <a:spcPts val="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North Carolina     375</a:t>
            </a:r>
          </a:p>
          <a:p>
            <a:pPr marL="347345" marR="0">
              <a:spcBef>
                <a:spcPts val="0"/>
              </a:spcBef>
              <a:spcAft>
                <a:spcPts val="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Name: state, </a:t>
            </a: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dtype</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 int64</a:t>
            </a:r>
          </a:p>
          <a:p>
            <a:endParaRPr lang="en-US" sz="1600" dirty="0"/>
          </a:p>
        </p:txBody>
      </p:sp>
      <p:sp>
        <p:nvSpPr>
          <p:cNvPr id="4" name="Date Placeholder 3">
            <a:extLst>
              <a:ext uri="{FF2B5EF4-FFF2-40B4-BE49-F238E27FC236}">
                <a16:creationId xmlns:a16="http://schemas.microsoft.com/office/drawing/2014/main" id="{FE0BE4FE-FACF-4472-B9F9-4BC4CD08BF53}"/>
              </a:ext>
            </a:extLst>
          </p:cNvPr>
          <p:cNvSpPr>
            <a:spLocks noGrp="1"/>
          </p:cNvSpPr>
          <p:nvPr>
            <p:ph type="dt" sz="half" idx="10"/>
          </p:nvPr>
        </p:nvSpPr>
        <p:spPr/>
        <p:txBody>
          <a:bodyPr/>
          <a:lstStyle/>
          <a:p>
            <a:pPr>
              <a:defRPr/>
            </a:pPr>
            <a:r>
              <a:rPr lang="en-US"/>
              <a:t>Murach's Python for Data Analysis</a:t>
            </a:r>
            <a:endParaRPr lang="en-US" dirty="0"/>
          </a:p>
        </p:txBody>
      </p:sp>
      <p:sp>
        <p:nvSpPr>
          <p:cNvPr id="5" name="Footer Placeholder 4">
            <a:extLst>
              <a:ext uri="{FF2B5EF4-FFF2-40B4-BE49-F238E27FC236}">
                <a16:creationId xmlns:a16="http://schemas.microsoft.com/office/drawing/2014/main" id="{2830E6D3-C079-4394-82AC-7CF0EDF427C2}"/>
              </a:ext>
            </a:extLst>
          </p:cNvPr>
          <p:cNvSpPr>
            <a:spLocks noGrp="1"/>
          </p:cNvSpPr>
          <p:nvPr>
            <p:ph type="ftr" sz="quarter" idx="11"/>
          </p:nvPr>
        </p:nvSpPr>
        <p:spPr/>
        <p:txBody>
          <a:bodyPr/>
          <a:lstStyle/>
          <a:p>
            <a:pPr>
              <a:defRPr/>
            </a:pPr>
            <a:r>
              <a:rPr lang="en-US"/>
              <a:t>© 2021, Mike Murach &amp; Associates, Inc.</a:t>
            </a:r>
            <a:endParaRPr lang="en-US" dirty="0"/>
          </a:p>
        </p:txBody>
      </p:sp>
      <p:sp>
        <p:nvSpPr>
          <p:cNvPr id="6" name="Slide Number Placeholder 5">
            <a:extLst>
              <a:ext uri="{FF2B5EF4-FFF2-40B4-BE49-F238E27FC236}">
                <a16:creationId xmlns:a16="http://schemas.microsoft.com/office/drawing/2014/main" id="{90591E4C-D8F3-45BB-B1BB-CFC374DB6D85}"/>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C6, Slide </a:t>
            </a:r>
            <a:fld id="{BF5C1183-B085-4070-A402-C03A3F977D3D}" type="slidenum">
              <a:rPr lang="en-US" smtClean="0">
                <a:solidFill>
                  <a:schemeClr val="bg1"/>
                </a:solidFill>
              </a:rPr>
              <a:pPr>
                <a:defRPr/>
              </a:pPr>
              <a:t>15</a:t>
            </a:fld>
            <a:endParaRPr lang="en-US" dirty="0">
              <a:solidFill>
                <a:schemeClr val="bg1"/>
              </a:solidFill>
            </a:endParaRPr>
          </a:p>
        </p:txBody>
      </p:sp>
    </p:spTree>
    <p:extLst>
      <p:ext uri="{BB962C8B-B14F-4D97-AF65-F5344CB8AC3E}">
        <p14:creationId xmlns:p14="http://schemas.microsoft.com/office/powerpoint/2010/main" val="28034670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3EFF8-428B-4868-ABAE-5AF595E2BE9C}"/>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How to use the normalize parameter</a:t>
            </a:r>
            <a:endParaRPr lang="en-US" dirty="0"/>
          </a:p>
        </p:txBody>
      </p:sp>
      <p:sp>
        <p:nvSpPr>
          <p:cNvPr id="3" name="Text Placeholder 2">
            <a:extLst>
              <a:ext uri="{FF2B5EF4-FFF2-40B4-BE49-F238E27FC236}">
                <a16:creationId xmlns:a16="http://schemas.microsoft.com/office/drawing/2014/main" id="{9E1A9829-751A-44DD-B2AC-D04DAC0C6345}"/>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polls.state.value_counts</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(normalize=True).head(4)</a:t>
            </a:r>
          </a:p>
          <a:p>
            <a:pPr marL="347345" marR="0">
              <a:spcBef>
                <a:spcPts val="0"/>
              </a:spcBef>
              <a:spcAft>
                <a:spcPts val="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U.S.              0.262833</a:t>
            </a:r>
          </a:p>
          <a:p>
            <a:pPr marL="347345" marR="0">
              <a:spcBef>
                <a:spcPts val="0"/>
              </a:spcBef>
              <a:spcAft>
                <a:spcPts val="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Florida           0.035171</a:t>
            </a:r>
          </a:p>
          <a:p>
            <a:pPr marL="347345" marR="0">
              <a:spcBef>
                <a:spcPts val="0"/>
              </a:spcBef>
              <a:spcAft>
                <a:spcPts val="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Pennsylvania      0.029705</a:t>
            </a:r>
          </a:p>
          <a:p>
            <a:pPr marL="347345" marR="0">
              <a:spcBef>
                <a:spcPts val="0"/>
              </a:spcBef>
              <a:spcAft>
                <a:spcPts val="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North Carolina    0.029705</a:t>
            </a:r>
          </a:p>
          <a:p>
            <a:pPr marL="347345" marR="0">
              <a:spcBef>
                <a:spcPts val="0"/>
              </a:spcBef>
              <a:spcAft>
                <a:spcPts val="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Name: state, </a:t>
            </a: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dtype</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 float64</a:t>
            </a:r>
          </a:p>
          <a:p>
            <a:endParaRPr lang="en-US" sz="1600" dirty="0"/>
          </a:p>
        </p:txBody>
      </p:sp>
      <p:sp>
        <p:nvSpPr>
          <p:cNvPr id="4" name="Date Placeholder 3">
            <a:extLst>
              <a:ext uri="{FF2B5EF4-FFF2-40B4-BE49-F238E27FC236}">
                <a16:creationId xmlns:a16="http://schemas.microsoft.com/office/drawing/2014/main" id="{9E806F4E-DE44-46EC-B672-221B54A539FD}"/>
              </a:ext>
            </a:extLst>
          </p:cNvPr>
          <p:cNvSpPr>
            <a:spLocks noGrp="1"/>
          </p:cNvSpPr>
          <p:nvPr>
            <p:ph type="dt" sz="half" idx="10"/>
          </p:nvPr>
        </p:nvSpPr>
        <p:spPr/>
        <p:txBody>
          <a:bodyPr/>
          <a:lstStyle/>
          <a:p>
            <a:pPr>
              <a:defRPr/>
            </a:pPr>
            <a:r>
              <a:rPr lang="en-US"/>
              <a:t>Murach's Python for Data Analysis</a:t>
            </a:r>
            <a:endParaRPr lang="en-US" dirty="0"/>
          </a:p>
        </p:txBody>
      </p:sp>
      <p:sp>
        <p:nvSpPr>
          <p:cNvPr id="5" name="Footer Placeholder 4">
            <a:extLst>
              <a:ext uri="{FF2B5EF4-FFF2-40B4-BE49-F238E27FC236}">
                <a16:creationId xmlns:a16="http://schemas.microsoft.com/office/drawing/2014/main" id="{5659301F-34B4-435C-A24C-270DA6678587}"/>
              </a:ext>
            </a:extLst>
          </p:cNvPr>
          <p:cNvSpPr>
            <a:spLocks noGrp="1"/>
          </p:cNvSpPr>
          <p:nvPr>
            <p:ph type="ftr" sz="quarter" idx="11"/>
          </p:nvPr>
        </p:nvSpPr>
        <p:spPr/>
        <p:txBody>
          <a:bodyPr/>
          <a:lstStyle/>
          <a:p>
            <a:pPr>
              <a:defRPr/>
            </a:pPr>
            <a:r>
              <a:rPr lang="en-US"/>
              <a:t>© 2021, Mike Murach &amp; Associates, Inc.</a:t>
            </a:r>
            <a:endParaRPr lang="en-US" dirty="0"/>
          </a:p>
        </p:txBody>
      </p:sp>
      <p:sp>
        <p:nvSpPr>
          <p:cNvPr id="6" name="Slide Number Placeholder 5">
            <a:extLst>
              <a:ext uri="{FF2B5EF4-FFF2-40B4-BE49-F238E27FC236}">
                <a16:creationId xmlns:a16="http://schemas.microsoft.com/office/drawing/2014/main" id="{2E0ED0EF-12D8-4E71-9FAD-705F9DAC359E}"/>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C6, Slide </a:t>
            </a:r>
            <a:fld id="{BF5C1183-B085-4070-A402-C03A3F977D3D}" type="slidenum">
              <a:rPr lang="en-US" smtClean="0">
                <a:solidFill>
                  <a:schemeClr val="bg1"/>
                </a:solidFill>
              </a:rPr>
              <a:pPr>
                <a:defRPr/>
              </a:pPr>
              <a:t>16</a:t>
            </a:fld>
            <a:endParaRPr lang="en-US" dirty="0">
              <a:solidFill>
                <a:schemeClr val="bg1"/>
              </a:solidFill>
            </a:endParaRPr>
          </a:p>
        </p:txBody>
      </p:sp>
    </p:spTree>
    <p:extLst>
      <p:ext uri="{BB962C8B-B14F-4D97-AF65-F5344CB8AC3E}">
        <p14:creationId xmlns:p14="http://schemas.microsoft.com/office/powerpoint/2010/main" val="11987969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48426-C05F-4CAB-AF34-AD400BBAC650}"/>
              </a:ext>
            </a:extLst>
          </p:cNvPr>
          <p:cNvSpPr>
            <a:spLocks noGrp="1"/>
          </p:cNvSpPr>
          <p:nvPr>
            <p:ph type="title"/>
          </p:nvPr>
        </p:nvSpPr>
        <p:spPr>
          <a:xfrm>
            <a:off x="914400" y="624989"/>
            <a:ext cx="7315200" cy="369332"/>
          </a:xfrm>
        </p:spPr>
        <p:txBody>
          <a:bodyPr/>
          <a:lstStyle/>
          <a:p>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How to use the </a:t>
            </a:r>
            <a:r>
              <a:rPr lang="en-US" sz="2400" b="1" dirty="0" err="1">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dropna</a:t>
            </a: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 parameter</a:t>
            </a:r>
            <a:endParaRPr lang="en-US" dirty="0"/>
          </a:p>
        </p:txBody>
      </p:sp>
      <p:sp>
        <p:nvSpPr>
          <p:cNvPr id="3" name="Text Placeholder 2">
            <a:extLst>
              <a:ext uri="{FF2B5EF4-FFF2-40B4-BE49-F238E27FC236}">
                <a16:creationId xmlns:a16="http://schemas.microsoft.com/office/drawing/2014/main" id="{BCC5032A-4578-4EAA-88B8-93953B04CCF3}"/>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polls.multiversions.value_counts</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a:t>
            </a: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dropna</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=False)</a:t>
            </a:r>
          </a:p>
          <a:p>
            <a:pPr marL="347345" marR="0">
              <a:spcBef>
                <a:spcPts val="0"/>
              </a:spcBef>
              <a:spcAft>
                <a:spcPts val="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NaN</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    12588</a:t>
            </a:r>
          </a:p>
          <a:p>
            <a:pPr marL="347345" marR="0">
              <a:spcBef>
                <a:spcPts val="0"/>
              </a:spcBef>
              <a:spcAft>
                <a:spcPts val="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         36</a:t>
            </a:r>
          </a:p>
          <a:p>
            <a:pPr marL="347345" marR="0">
              <a:spcBef>
                <a:spcPts val="0"/>
              </a:spcBef>
              <a:spcAft>
                <a:spcPts val="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Name: </a:t>
            </a: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multiversions</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 </a:t>
            </a: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dtype</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 int64</a:t>
            </a:r>
          </a:p>
          <a:p>
            <a:endParaRPr lang="en-US" dirty="0"/>
          </a:p>
        </p:txBody>
      </p:sp>
      <p:sp>
        <p:nvSpPr>
          <p:cNvPr id="4" name="Date Placeholder 3">
            <a:extLst>
              <a:ext uri="{FF2B5EF4-FFF2-40B4-BE49-F238E27FC236}">
                <a16:creationId xmlns:a16="http://schemas.microsoft.com/office/drawing/2014/main" id="{D8D96450-25DD-455D-8A2B-EECB17CA3C47}"/>
              </a:ext>
            </a:extLst>
          </p:cNvPr>
          <p:cNvSpPr>
            <a:spLocks noGrp="1"/>
          </p:cNvSpPr>
          <p:nvPr>
            <p:ph type="dt" sz="half" idx="10"/>
          </p:nvPr>
        </p:nvSpPr>
        <p:spPr/>
        <p:txBody>
          <a:bodyPr/>
          <a:lstStyle/>
          <a:p>
            <a:pPr>
              <a:defRPr/>
            </a:pPr>
            <a:r>
              <a:rPr lang="en-US"/>
              <a:t>Murach's Python for Data Analysis</a:t>
            </a:r>
            <a:endParaRPr lang="en-US" dirty="0"/>
          </a:p>
        </p:txBody>
      </p:sp>
      <p:sp>
        <p:nvSpPr>
          <p:cNvPr id="5" name="Footer Placeholder 4">
            <a:extLst>
              <a:ext uri="{FF2B5EF4-FFF2-40B4-BE49-F238E27FC236}">
                <a16:creationId xmlns:a16="http://schemas.microsoft.com/office/drawing/2014/main" id="{37F6E3CF-7038-4DD3-9C3A-A3B22135EC17}"/>
              </a:ext>
            </a:extLst>
          </p:cNvPr>
          <p:cNvSpPr>
            <a:spLocks noGrp="1"/>
          </p:cNvSpPr>
          <p:nvPr>
            <p:ph type="ftr" sz="quarter" idx="11"/>
          </p:nvPr>
        </p:nvSpPr>
        <p:spPr/>
        <p:txBody>
          <a:bodyPr/>
          <a:lstStyle/>
          <a:p>
            <a:pPr>
              <a:defRPr/>
            </a:pPr>
            <a:r>
              <a:rPr lang="en-US"/>
              <a:t>© 2021, Mike Murach &amp; Associates, Inc.</a:t>
            </a:r>
            <a:endParaRPr lang="en-US" dirty="0"/>
          </a:p>
        </p:txBody>
      </p:sp>
      <p:sp>
        <p:nvSpPr>
          <p:cNvPr id="6" name="Slide Number Placeholder 5">
            <a:extLst>
              <a:ext uri="{FF2B5EF4-FFF2-40B4-BE49-F238E27FC236}">
                <a16:creationId xmlns:a16="http://schemas.microsoft.com/office/drawing/2014/main" id="{8EEC27CD-4E73-41B2-AFA2-8D661F3FA3D8}"/>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C6, Slide </a:t>
            </a:r>
            <a:fld id="{BF5C1183-B085-4070-A402-C03A3F977D3D}" type="slidenum">
              <a:rPr lang="en-US" smtClean="0">
                <a:solidFill>
                  <a:schemeClr val="bg1"/>
                </a:solidFill>
              </a:rPr>
              <a:pPr>
                <a:defRPr/>
              </a:pPr>
              <a:t>17</a:t>
            </a:fld>
            <a:endParaRPr lang="en-US" dirty="0">
              <a:solidFill>
                <a:schemeClr val="bg1"/>
              </a:solidFill>
            </a:endParaRPr>
          </a:p>
        </p:txBody>
      </p:sp>
    </p:spTree>
    <p:extLst>
      <p:ext uri="{BB962C8B-B14F-4D97-AF65-F5344CB8AC3E}">
        <p14:creationId xmlns:p14="http://schemas.microsoft.com/office/powerpoint/2010/main" val="4043868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E54FE-8884-45EF-B15D-AAF9F44BFEC5}"/>
              </a:ext>
            </a:extLst>
          </p:cNvPr>
          <p:cNvSpPr>
            <a:spLocks noGrp="1"/>
          </p:cNvSpPr>
          <p:nvPr>
            <p:ph type="title"/>
          </p:nvPr>
        </p:nvSpPr>
        <p:spPr>
          <a:xfrm>
            <a:off x="914400" y="440323"/>
            <a:ext cx="7315200" cy="738664"/>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How to use the </a:t>
            </a:r>
            <a:r>
              <a:rPr lang="en-US" sz="2400" b="1" dirty="0" err="1">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value_counts</a:t>
            </a: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 method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with multiple columns</a:t>
            </a:r>
            <a:endParaRPr lang="en-US" dirty="0"/>
          </a:p>
        </p:txBody>
      </p:sp>
      <p:sp>
        <p:nvSpPr>
          <p:cNvPr id="3" name="Text Placeholder 2">
            <a:extLst>
              <a:ext uri="{FF2B5EF4-FFF2-40B4-BE49-F238E27FC236}">
                <a16:creationId xmlns:a16="http://schemas.microsoft.com/office/drawing/2014/main" id="{A8EBF475-B80D-4ADE-A558-D9DB4BFBE5BB}"/>
              </a:ext>
            </a:extLst>
          </p:cNvPr>
          <p:cNvSpPr>
            <a:spLocks noGrp="1"/>
          </p:cNvSpPr>
          <p:nvPr>
            <p:ph type="body" sz="quarter" idx="13"/>
          </p:nvPr>
        </p:nvSpPr>
        <p:spPr>
          <a:xfrm>
            <a:off x="838200" y="1219200"/>
            <a:ext cx="7391400" cy="4876800"/>
          </a:xfrm>
        </p:spPr>
        <p:txBody>
          <a:bodyPr/>
          <a:lstStyle/>
          <a:p>
            <a:pPr marL="347345" marR="0">
              <a:spcBef>
                <a:spcPts val="0"/>
              </a:spcBef>
              <a:spcAft>
                <a:spcPts val="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polls[['</a:t>
            </a: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state','grade</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a:t>
            </a: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value_counts</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state     grade</a:t>
            </a:r>
          </a:p>
          <a:p>
            <a:pPr marL="347345" marR="0">
              <a:spcBef>
                <a:spcPts val="0"/>
              </a:spcBef>
              <a:spcAft>
                <a:spcPts val="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U.S.      A-       1215</a:t>
            </a:r>
          </a:p>
          <a:p>
            <a:pPr marL="347345" marR="0">
              <a:spcBef>
                <a:spcPts val="0"/>
              </a:spcBef>
              <a:spcAft>
                <a:spcPts val="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          C+        546</a:t>
            </a:r>
          </a:p>
          <a:p>
            <a:pPr marL="347345" marR="0">
              <a:spcBef>
                <a:spcPts val="0"/>
              </a:spcBef>
              <a:spcAft>
                <a:spcPts val="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          B         162</a:t>
            </a:r>
          </a:p>
          <a:p>
            <a:pPr marL="347345" marR="0">
              <a:spcBef>
                <a:spcPts val="0"/>
              </a:spcBef>
              <a:spcAft>
                <a:spcPts val="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          C-        126</a:t>
            </a:r>
          </a:p>
          <a:p>
            <a:pPr marL="347345" marR="0">
              <a:spcBef>
                <a:spcPts val="0"/>
              </a:spcBef>
              <a:spcAft>
                <a:spcPts val="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          A+        114</a:t>
            </a:r>
          </a:p>
          <a:p>
            <a:pPr marL="347345" marR="0">
              <a:spcBef>
                <a:spcPts val="0"/>
              </a:spcBef>
              <a:spcAft>
                <a:spcPts val="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                   ... </a:t>
            </a:r>
          </a:p>
          <a:p>
            <a:pPr marL="347345" marR="0">
              <a:spcBef>
                <a:spcPts val="0"/>
              </a:spcBef>
              <a:spcAft>
                <a:spcPts val="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Oregon    B+          3</a:t>
            </a:r>
          </a:p>
          <a:p>
            <a:pPr marL="347345" marR="0">
              <a:spcBef>
                <a:spcPts val="0"/>
              </a:spcBef>
              <a:spcAft>
                <a:spcPts val="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          A           3</a:t>
            </a:r>
          </a:p>
          <a:p>
            <a:pPr marL="347345" marR="0">
              <a:spcBef>
                <a:spcPts val="0"/>
              </a:spcBef>
              <a:spcAft>
                <a:spcPts val="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Kentucky  B-          3</a:t>
            </a:r>
          </a:p>
          <a:p>
            <a:pPr marL="347345" marR="0">
              <a:spcBef>
                <a:spcPts val="0"/>
              </a:spcBef>
              <a:spcAft>
                <a:spcPts val="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Texas     B+          3</a:t>
            </a:r>
          </a:p>
          <a:p>
            <a:pPr marL="347345" marR="0">
              <a:spcBef>
                <a:spcPts val="0"/>
              </a:spcBef>
              <a:spcAft>
                <a:spcPts val="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Illinois  A           3</a:t>
            </a:r>
          </a:p>
          <a:p>
            <a:pPr marL="347345" marR="0">
              <a:spcBef>
                <a:spcPts val="0"/>
              </a:spcBef>
              <a:spcAft>
                <a:spcPts val="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Length: 321, </a:t>
            </a: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dtype</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 int64</a:t>
            </a:r>
          </a:p>
          <a:p>
            <a:endParaRPr lang="en-US" sz="1600" dirty="0"/>
          </a:p>
        </p:txBody>
      </p:sp>
      <p:sp>
        <p:nvSpPr>
          <p:cNvPr id="4" name="Date Placeholder 3">
            <a:extLst>
              <a:ext uri="{FF2B5EF4-FFF2-40B4-BE49-F238E27FC236}">
                <a16:creationId xmlns:a16="http://schemas.microsoft.com/office/drawing/2014/main" id="{0B6DDBC8-5995-4391-BA4B-5731DD66A292}"/>
              </a:ext>
            </a:extLst>
          </p:cNvPr>
          <p:cNvSpPr>
            <a:spLocks noGrp="1"/>
          </p:cNvSpPr>
          <p:nvPr>
            <p:ph type="dt" sz="half" idx="10"/>
          </p:nvPr>
        </p:nvSpPr>
        <p:spPr/>
        <p:txBody>
          <a:bodyPr/>
          <a:lstStyle/>
          <a:p>
            <a:pPr>
              <a:defRPr/>
            </a:pPr>
            <a:r>
              <a:rPr lang="en-US"/>
              <a:t>Murach's Python for Data Analysis</a:t>
            </a:r>
            <a:endParaRPr lang="en-US" dirty="0"/>
          </a:p>
        </p:txBody>
      </p:sp>
      <p:sp>
        <p:nvSpPr>
          <p:cNvPr id="5" name="Footer Placeholder 4">
            <a:extLst>
              <a:ext uri="{FF2B5EF4-FFF2-40B4-BE49-F238E27FC236}">
                <a16:creationId xmlns:a16="http://schemas.microsoft.com/office/drawing/2014/main" id="{AB88F838-40A7-4B18-878A-21D19019B369}"/>
              </a:ext>
            </a:extLst>
          </p:cNvPr>
          <p:cNvSpPr>
            <a:spLocks noGrp="1"/>
          </p:cNvSpPr>
          <p:nvPr>
            <p:ph type="ftr" sz="quarter" idx="11"/>
          </p:nvPr>
        </p:nvSpPr>
        <p:spPr/>
        <p:txBody>
          <a:bodyPr/>
          <a:lstStyle/>
          <a:p>
            <a:pPr>
              <a:defRPr/>
            </a:pPr>
            <a:r>
              <a:rPr lang="en-US"/>
              <a:t>© 2021, Mike Murach &amp; Associates, Inc.</a:t>
            </a:r>
            <a:endParaRPr lang="en-US" dirty="0"/>
          </a:p>
        </p:txBody>
      </p:sp>
      <p:sp>
        <p:nvSpPr>
          <p:cNvPr id="6" name="Slide Number Placeholder 5">
            <a:extLst>
              <a:ext uri="{FF2B5EF4-FFF2-40B4-BE49-F238E27FC236}">
                <a16:creationId xmlns:a16="http://schemas.microsoft.com/office/drawing/2014/main" id="{C6DAB6C8-3F04-43CD-B79F-CD478113A81D}"/>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C6, Slide </a:t>
            </a:r>
            <a:fld id="{BF5C1183-B085-4070-A402-C03A3F977D3D}" type="slidenum">
              <a:rPr lang="en-US" smtClean="0">
                <a:solidFill>
                  <a:schemeClr val="bg1"/>
                </a:solidFill>
              </a:rPr>
              <a:pPr>
                <a:defRPr/>
              </a:pPr>
              <a:t>18</a:t>
            </a:fld>
            <a:endParaRPr lang="en-US" dirty="0">
              <a:solidFill>
                <a:schemeClr val="bg1"/>
              </a:solidFill>
            </a:endParaRPr>
          </a:p>
        </p:txBody>
      </p:sp>
    </p:spTree>
    <p:extLst>
      <p:ext uri="{BB962C8B-B14F-4D97-AF65-F5344CB8AC3E}">
        <p14:creationId xmlns:p14="http://schemas.microsoft.com/office/powerpoint/2010/main" val="8088854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C55B2-14A8-4BC0-B225-3C2F535B7AE3}"/>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How to drop rows based on conditions</a:t>
            </a:r>
            <a:endParaRPr lang="en-US" dirty="0"/>
          </a:p>
        </p:txBody>
      </p:sp>
      <p:sp>
        <p:nvSpPr>
          <p:cNvPr id="3" name="Text Placeholder 2">
            <a:extLst>
              <a:ext uri="{FF2B5EF4-FFF2-40B4-BE49-F238E27FC236}">
                <a16:creationId xmlns:a16="http://schemas.microsoft.com/office/drawing/2014/main" id="{EAB5BD36-851D-470F-B850-40CB864B94AF}"/>
              </a:ext>
            </a:extLst>
          </p:cNvPr>
          <p:cNvSpPr>
            <a:spLocks noGrp="1"/>
          </p:cNvSpPr>
          <p:nvPr>
            <p:ph type="body" sz="quarter" idx="13"/>
          </p:nvPr>
        </p:nvSpPr>
        <p:spPr/>
        <p:txBody>
          <a:bodyPr/>
          <a:lstStyle/>
          <a:p>
            <a:pPr marL="347345" marR="0">
              <a:spcBef>
                <a:spcPts val="900"/>
              </a:spcBef>
              <a:spcAft>
                <a:spcPts val="600"/>
              </a:spcAft>
              <a:tabLst>
                <a:tab pos="1371600" algn="l"/>
                <a:tab pos="2743200" algn="l"/>
              </a:tabLst>
            </a:pPr>
            <a:r>
              <a:rPr lang="en-US" b="1" spc="-10"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By directly accessing a column</a:t>
            </a:r>
            <a:endParaRPr lang="en-US" b="1" spc="-10" dirty="0">
              <a:solidFill>
                <a:srgbClr val="000099"/>
              </a:solidFill>
              <a:effectLst/>
              <a:latin typeface="Montserrat Medium"/>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polls = polls[</a:t>
            </a: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polls.type</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 == 'now-cast']</a:t>
            </a:r>
          </a:p>
          <a:p>
            <a:pPr marL="347345" marR="0">
              <a:spcBef>
                <a:spcPts val="900"/>
              </a:spcBef>
              <a:spcAft>
                <a:spcPts val="600"/>
              </a:spcAft>
              <a:tabLst>
                <a:tab pos="1371600" algn="l"/>
                <a:tab pos="2743200" algn="l"/>
              </a:tabLst>
            </a:pPr>
            <a:r>
              <a:rPr lang="en-US" b="1" spc="-10"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With the query() method</a:t>
            </a:r>
            <a:endParaRPr lang="en-US" b="1" spc="-10" dirty="0">
              <a:solidFill>
                <a:srgbClr val="000099"/>
              </a:solidFill>
              <a:effectLst/>
              <a:latin typeface="Montserrat Medium"/>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polls = </a:t>
            </a: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polls.query</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('type == "now-cast"')</a:t>
            </a:r>
          </a:p>
          <a:p>
            <a:endParaRPr lang="en-US" sz="1600" dirty="0"/>
          </a:p>
        </p:txBody>
      </p:sp>
      <p:sp>
        <p:nvSpPr>
          <p:cNvPr id="4" name="Date Placeholder 3">
            <a:extLst>
              <a:ext uri="{FF2B5EF4-FFF2-40B4-BE49-F238E27FC236}">
                <a16:creationId xmlns:a16="http://schemas.microsoft.com/office/drawing/2014/main" id="{F8A91FF1-782F-4AE6-8FBA-9B7048B5F6AB}"/>
              </a:ext>
            </a:extLst>
          </p:cNvPr>
          <p:cNvSpPr>
            <a:spLocks noGrp="1"/>
          </p:cNvSpPr>
          <p:nvPr>
            <p:ph type="dt" sz="half" idx="10"/>
          </p:nvPr>
        </p:nvSpPr>
        <p:spPr/>
        <p:txBody>
          <a:bodyPr/>
          <a:lstStyle/>
          <a:p>
            <a:pPr>
              <a:defRPr/>
            </a:pPr>
            <a:r>
              <a:rPr lang="en-US"/>
              <a:t>Murach's Python for Data Analysis</a:t>
            </a:r>
            <a:endParaRPr lang="en-US" dirty="0"/>
          </a:p>
        </p:txBody>
      </p:sp>
      <p:sp>
        <p:nvSpPr>
          <p:cNvPr id="5" name="Footer Placeholder 4">
            <a:extLst>
              <a:ext uri="{FF2B5EF4-FFF2-40B4-BE49-F238E27FC236}">
                <a16:creationId xmlns:a16="http://schemas.microsoft.com/office/drawing/2014/main" id="{267EE037-D2A8-44E4-8CE4-E640D35453F9}"/>
              </a:ext>
            </a:extLst>
          </p:cNvPr>
          <p:cNvSpPr>
            <a:spLocks noGrp="1"/>
          </p:cNvSpPr>
          <p:nvPr>
            <p:ph type="ftr" sz="quarter" idx="11"/>
          </p:nvPr>
        </p:nvSpPr>
        <p:spPr/>
        <p:txBody>
          <a:bodyPr/>
          <a:lstStyle/>
          <a:p>
            <a:pPr>
              <a:defRPr/>
            </a:pPr>
            <a:r>
              <a:rPr lang="en-US"/>
              <a:t>© 2021, Mike Murach &amp; Associates, Inc.</a:t>
            </a:r>
            <a:endParaRPr lang="en-US" dirty="0"/>
          </a:p>
        </p:txBody>
      </p:sp>
      <p:sp>
        <p:nvSpPr>
          <p:cNvPr id="6" name="Slide Number Placeholder 5">
            <a:extLst>
              <a:ext uri="{FF2B5EF4-FFF2-40B4-BE49-F238E27FC236}">
                <a16:creationId xmlns:a16="http://schemas.microsoft.com/office/drawing/2014/main" id="{BF777E55-A0DA-4BA4-89E3-33C647B6E7D3}"/>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C6, Slide </a:t>
            </a:r>
            <a:fld id="{BF5C1183-B085-4070-A402-C03A3F977D3D}" type="slidenum">
              <a:rPr lang="en-US" smtClean="0">
                <a:solidFill>
                  <a:schemeClr val="bg1"/>
                </a:solidFill>
              </a:rPr>
              <a:pPr>
                <a:defRPr/>
              </a:pPr>
              <a:t>19</a:t>
            </a:fld>
            <a:endParaRPr lang="en-US" dirty="0">
              <a:solidFill>
                <a:schemeClr val="bg1"/>
              </a:solidFill>
            </a:endParaRPr>
          </a:p>
        </p:txBody>
      </p:sp>
    </p:spTree>
    <p:extLst>
      <p:ext uri="{BB962C8B-B14F-4D97-AF65-F5344CB8AC3E}">
        <p14:creationId xmlns:p14="http://schemas.microsoft.com/office/powerpoint/2010/main" val="34887908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338EE-2B03-43AD-A32E-CBCA466F3090}"/>
              </a:ext>
            </a:extLst>
          </p:cNvPr>
          <p:cNvSpPr>
            <a:spLocks noGrp="1"/>
          </p:cNvSpPr>
          <p:nvPr>
            <p:ph type="title"/>
          </p:nvPr>
        </p:nvSpPr>
        <p:spPr/>
        <p:txBody>
          <a:bodyPr/>
          <a:lstStyle/>
          <a:p>
            <a:r>
              <a:rPr lang="en-US" dirty="0"/>
              <a:t>Objectives</a:t>
            </a:r>
          </a:p>
        </p:txBody>
      </p:sp>
      <p:sp>
        <p:nvSpPr>
          <p:cNvPr id="3" name="Text Placeholder 2">
            <a:extLst>
              <a:ext uri="{FF2B5EF4-FFF2-40B4-BE49-F238E27FC236}">
                <a16:creationId xmlns:a16="http://schemas.microsoft.com/office/drawing/2014/main" id="{4130202D-4017-480F-A3D4-F511DEAF1762}"/>
              </a:ext>
            </a:extLst>
          </p:cNvPr>
          <p:cNvSpPr>
            <a:spLocks noGrp="1"/>
          </p:cNvSpPr>
          <p:nvPr>
            <p:ph type="body" sz="quarter" idx="13"/>
          </p:nvPr>
        </p:nvSpPr>
        <p:spPr/>
        <p:txBody>
          <a:bodyPr/>
          <a:lstStyle/>
          <a:p>
            <a:pPr marL="0" marR="0">
              <a:spcBef>
                <a:spcPts val="1500"/>
              </a:spcBef>
              <a:spcAft>
                <a:spcPts val="600"/>
              </a:spcAft>
              <a:tabLst>
                <a:tab pos="1371600" algn="l"/>
              </a:tabLst>
            </a:pPr>
            <a:r>
              <a:rPr lang="en-US" sz="2000" b="1" dirty="0">
                <a:effectLst/>
                <a:latin typeface="Arial" panose="020B0604020202020204" pitchFamily="34" charset="0"/>
                <a:ea typeface="Times New Roman" panose="02020603050405020304" pitchFamily="18" charset="0"/>
                <a:cs typeface="Times New Roman" panose="02020603050405020304" pitchFamily="18" charset="0"/>
              </a:rPr>
              <a:t>Applied</a:t>
            </a:r>
            <a:endParaRPr lang="en-US" sz="2000" b="1" dirty="0">
              <a:effectLst/>
              <a:latin typeface="Montserrat Medium"/>
              <a:ea typeface="Times New Roman" panose="02020603050405020304" pitchFamily="18" charset="0"/>
              <a:cs typeface="Times New Roman" panose="02020603050405020304" pitchFamily="18" charset="0"/>
            </a:endParaRPr>
          </a:p>
          <a:p>
            <a:pPr marL="342900" marR="228600" lvl="0" indent="-342900">
              <a:spcBef>
                <a:spcPts val="0"/>
              </a:spcBef>
              <a:spcAft>
                <a:spcPts val="600"/>
              </a:spcAft>
              <a:buFont typeface="+mj-lt"/>
              <a:buAutoNum type="arabicPeriod"/>
            </a:pPr>
            <a:r>
              <a:rPr lang="en-US" sz="2000" dirty="0">
                <a:effectLst/>
                <a:latin typeface="Times New Roman" panose="02020603050405020304" pitchFamily="18" charset="0"/>
                <a:ea typeface="Times New Roman" panose="02020603050405020304" pitchFamily="18" charset="0"/>
              </a:rPr>
              <a:t>Identify the data problems in a </a:t>
            </a:r>
            <a:r>
              <a:rPr lang="en-US" sz="2000" dirty="0" err="1">
                <a:effectLst/>
                <a:latin typeface="Times New Roman" panose="02020603050405020304" pitchFamily="18" charset="0"/>
                <a:ea typeface="Times New Roman" panose="02020603050405020304" pitchFamily="18" charset="0"/>
              </a:rPr>
              <a:t>DataFrame</a:t>
            </a:r>
            <a:r>
              <a:rPr lang="en-US" sz="2000" dirty="0">
                <a:effectLst/>
                <a:latin typeface="Times New Roman" panose="02020603050405020304" pitchFamily="18" charset="0"/>
                <a:ea typeface="Times New Roman" panose="02020603050405020304" pitchFamily="18" charset="0"/>
              </a:rPr>
              <a:t> by using the info(), unique(), </a:t>
            </a:r>
            <a:r>
              <a:rPr lang="en-US" sz="2000" dirty="0" err="1">
                <a:effectLst/>
                <a:latin typeface="Times New Roman" panose="02020603050405020304" pitchFamily="18" charset="0"/>
                <a:ea typeface="Times New Roman" panose="02020603050405020304" pitchFamily="18" charset="0"/>
              </a:rPr>
              <a:t>nunique</a:t>
            </a:r>
            <a:r>
              <a:rPr lang="en-US" sz="2000" dirty="0">
                <a:effectLst/>
                <a:latin typeface="Times New Roman" panose="02020603050405020304" pitchFamily="18" charset="0"/>
                <a:ea typeface="Times New Roman" panose="02020603050405020304" pitchFamily="18" charset="0"/>
              </a:rPr>
              <a:t>(), and </a:t>
            </a:r>
            <a:r>
              <a:rPr lang="en-US" sz="2000" dirty="0" err="1">
                <a:effectLst/>
                <a:latin typeface="Times New Roman" panose="02020603050405020304" pitchFamily="18" charset="0"/>
                <a:ea typeface="Times New Roman" panose="02020603050405020304" pitchFamily="18" charset="0"/>
              </a:rPr>
              <a:t>value_counts</a:t>
            </a:r>
            <a:r>
              <a:rPr lang="en-US" sz="2000" dirty="0">
                <a:effectLst/>
                <a:latin typeface="Times New Roman" panose="02020603050405020304" pitchFamily="18" charset="0"/>
                <a:ea typeface="Times New Roman" panose="02020603050405020304" pitchFamily="18" charset="0"/>
              </a:rPr>
              <a:t>() methods.</a:t>
            </a:r>
            <a:endParaRPr lang="en-US" sz="1100" dirty="0">
              <a:effectLst/>
              <a:latin typeface="Times New Roman" panose="02020603050405020304" pitchFamily="18" charset="0"/>
              <a:ea typeface="Times New Roman" panose="02020603050405020304" pitchFamily="18" charset="0"/>
            </a:endParaRPr>
          </a:p>
          <a:p>
            <a:pPr marL="342900" marR="228600" lvl="0" indent="-342900">
              <a:spcBef>
                <a:spcPts val="0"/>
              </a:spcBef>
              <a:spcAft>
                <a:spcPts val="600"/>
              </a:spcAft>
              <a:buFont typeface="+mj-lt"/>
              <a:buAutoNum type="arabicPeriod"/>
            </a:pPr>
            <a:r>
              <a:rPr lang="en-US" sz="2000" dirty="0">
                <a:effectLst/>
                <a:latin typeface="Times New Roman" panose="02020603050405020304" pitchFamily="18" charset="0"/>
                <a:ea typeface="Times New Roman" panose="02020603050405020304" pitchFamily="18" charset="0"/>
              </a:rPr>
              <a:t>Remove duplicate rows from a </a:t>
            </a:r>
            <a:r>
              <a:rPr lang="en-US" sz="2000" dirty="0" err="1">
                <a:effectLst/>
                <a:latin typeface="Times New Roman" panose="02020603050405020304" pitchFamily="18" charset="0"/>
                <a:ea typeface="Times New Roman" panose="02020603050405020304" pitchFamily="18" charset="0"/>
              </a:rPr>
              <a:t>DataFrame</a:t>
            </a:r>
            <a:r>
              <a:rPr lang="en-US" sz="2000" dirty="0">
                <a:effectLst/>
                <a:latin typeface="Times New Roman" panose="02020603050405020304" pitchFamily="18" charset="0"/>
                <a:ea typeface="Times New Roman" panose="02020603050405020304" pitchFamily="18" charset="0"/>
              </a:rPr>
              <a:t>.</a:t>
            </a:r>
            <a:endParaRPr lang="en-US" sz="1100" dirty="0">
              <a:effectLst/>
              <a:latin typeface="Times New Roman" panose="02020603050405020304" pitchFamily="18" charset="0"/>
              <a:ea typeface="Times New Roman" panose="02020603050405020304" pitchFamily="18" charset="0"/>
            </a:endParaRPr>
          </a:p>
          <a:p>
            <a:pPr marL="342900" marR="228600" lvl="0" indent="-342900">
              <a:spcBef>
                <a:spcPts val="0"/>
              </a:spcBef>
              <a:spcAft>
                <a:spcPts val="600"/>
              </a:spcAft>
              <a:buFont typeface="+mj-lt"/>
              <a:buAutoNum type="arabicPeriod"/>
            </a:pPr>
            <a:r>
              <a:rPr lang="en-US" sz="2000" dirty="0">
                <a:effectLst/>
                <a:latin typeface="Times New Roman" panose="02020603050405020304" pitchFamily="18" charset="0"/>
                <a:ea typeface="Times New Roman" panose="02020603050405020304" pitchFamily="18" charset="0"/>
              </a:rPr>
              <a:t>Drop unnecessary rows and columns in a </a:t>
            </a:r>
            <a:r>
              <a:rPr lang="en-US" sz="2000" dirty="0" err="1">
                <a:effectLst/>
                <a:latin typeface="Times New Roman" panose="02020603050405020304" pitchFamily="18" charset="0"/>
                <a:ea typeface="Times New Roman" panose="02020603050405020304" pitchFamily="18" charset="0"/>
              </a:rPr>
              <a:t>DataFrame</a:t>
            </a:r>
            <a:r>
              <a:rPr lang="en-US" sz="2000" dirty="0">
                <a:effectLst/>
                <a:latin typeface="Times New Roman" panose="02020603050405020304" pitchFamily="18" charset="0"/>
                <a:ea typeface="Times New Roman" panose="02020603050405020304" pitchFamily="18" charset="0"/>
              </a:rPr>
              <a:t>.</a:t>
            </a:r>
            <a:endParaRPr lang="en-US" sz="1100" dirty="0">
              <a:effectLst/>
              <a:latin typeface="Times New Roman" panose="02020603050405020304" pitchFamily="18" charset="0"/>
              <a:ea typeface="Times New Roman" panose="02020603050405020304" pitchFamily="18" charset="0"/>
            </a:endParaRPr>
          </a:p>
          <a:p>
            <a:pPr marL="342900" marR="228600" lvl="0" indent="-342900">
              <a:spcBef>
                <a:spcPts val="0"/>
              </a:spcBef>
              <a:spcAft>
                <a:spcPts val="600"/>
              </a:spcAft>
              <a:buFont typeface="+mj-lt"/>
              <a:buAutoNum type="arabicPeriod"/>
            </a:pPr>
            <a:r>
              <a:rPr lang="en-US" sz="2000" dirty="0">
                <a:effectLst/>
                <a:latin typeface="Times New Roman" panose="02020603050405020304" pitchFamily="18" charset="0"/>
                <a:ea typeface="Times New Roman" panose="02020603050405020304" pitchFamily="18" charset="0"/>
              </a:rPr>
              <a:t>Rename columns so the names are easier to understand.</a:t>
            </a:r>
            <a:endParaRPr lang="en-US" sz="1100" dirty="0">
              <a:effectLst/>
              <a:latin typeface="Times New Roman" panose="02020603050405020304" pitchFamily="18" charset="0"/>
              <a:ea typeface="Times New Roman" panose="02020603050405020304" pitchFamily="18" charset="0"/>
            </a:endParaRPr>
          </a:p>
          <a:p>
            <a:pPr marL="342900" marR="228600" lvl="0" indent="-342900">
              <a:spcBef>
                <a:spcPts val="0"/>
              </a:spcBef>
              <a:spcAft>
                <a:spcPts val="600"/>
              </a:spcAft>
              <a:buFont typeface="+mj-lt"/>
              <a:buAutoNum type="arabicPeriod"/>
            </a:pPr>
            <a:r>
              <a:rPr lang="en-US" sz="2000" dirty="0">
                <a:effectLst/>
                <a:latin typeface="Times New Roman" panose="02020603050405020304" pitchFamily="18" charset="0"/>
                <a:ea typeface="Times New Roman" panose="02020603050405020304" pitchFamily="18" charset="0"/>
              </a:rPr>
              <a:t>Find and fix the missing values in a </a:t>
            </a:r>
            <a:r>
              <a:rPr lang="en-US" sz="2000" dirty="0" err="1">
                <a:effectLst/>
                <a:latin typeface="Times New Roman" panose="02020603050405020304" pitchFamily="18" charset="0"/>
                <a:ea typeface="Times New Roman" panose="02020603050405020304" pitchFamily="18" charset="0"/>
              </a:rPr>
              <a:t>DataFrame</a:t>
            </a:r>
            <a:r>
              <a:rPr lang="en-US" sz="2000" dirty="0">
                <a:effectLst/>
                <a:latin typeface="Times New Roman" panose="02020603050405020304" pitchFamily="18" charset="0"/>
                <a:ea typeface="Times New Roman" panose="02020603050405020304" pitchFamily="18" charset="0"/>
              </a:rPr>
              <a:t>.</a:t>
            </a:r>
            <a:endParaRPr lang="en-US" sz="1100" dirty="0">
              <a:effectLst/>
              <a:latin typeface="Times New Roman" panose="02020603050405020304" pitchFamily="18" charset="0"/>
              <a:ea typeface="Times New Roman" panose="02020603050405020304" pitchFamily="18" charset="0"/>
            </a:endParaRPr>
          </a:p>
          <a:p>
            <a:pPr marL="342900" marR="228600" lvl="0" indent="-342900">
              <a:spcBef>
                <a:spcPts val="0"/>
              </a:spcBef>
              <a:spcAft>
                <a:spcPts val="600"/>
              </a:spcAft>
              <a:buFont typeface="+mj-lt"/>
              <a:buAutoNum type="arabicPeriod"/>
            </a:pPr>
            <a:r>
              <a:rPr lang="en-US" sz="2000" dirty="0">
                <a:effectLst/>
                <a:latin typeface="Times New Roman" panose="02020603050405020304" pitchFamily="18" charset="0"/>
                <a:ea typeface="Times New Roman" panose="02020603050405020304" pitchFamily="18" charset="0"/>
              </a:rPr>
              <a:t>Find and fix datetime and numeric columns that are imported as object data types.</a:t>
            </a:r>
            <a:endParaRPr lang="en-US" sz="1100" dirty="0">
              <a:effectLst/>
              <a:latin typeface="Times New Roman" panose="02020603050405020304" pitchFamily="18" charset="0"/>
              <a:ea typeface="Times New Roman" panose="02020603050405020304" pitchFamily="18" charset="0"/>
            </a:endParaRPr>
          </a:p>
          <a:p>
            <a:pPr marL="342900" marR="228600" lvl="0" indent="-342900">
              <a:spcBef>
                <a:spcPts val="0"/>
              </a:spcBef>
              <a:spcAft>
                <a:spcPts val="600"/>
              </a:spcAft>
              <a:buFont typeface="+mj-lt"/>
              <a:buAutoNum type="arabicPeriod"/>
            </a:pPr>
            <a:r>
              <a:rPr lang="en-US" sz="2000" dirty="0">
                <a:effectLst/>
                <a:latin typeface="Times New Roman" panose="02020603050405020304" pitchFamily="18" charset="0"/>
                <a:ea typeface="Times New Roman" panose="02020603050405020304" pitchFamily="18" charset="0"/>
              </a:rPr>
              <a:t>Replace the invalid values in a column and convert the column to the right data type.</a:t>
            </a:r>
            <a:endParaRPr lang="en-US" sz="1100" dirty="0">
              <a:effectLst/>
              <a:latin typeface="Times New Roman" panose="02020603050405020304" pitchFamily="18" charset="0"/>
              <a:ea typeface="Times New Roman" panose="02020603050405020304" pitchFamily="18" charset="0"/>
            </a:endParaRPr>
          </a:p>
          <a:p>
            <a:pPr marL="342900" marR="228600" lvl="0" indent="-342900">
              <a:spcBef>
                <a:spcPts val="0"/>
              </a:spcBef>
              <a:spcAft>
                <a:spcPts val="600"/>
              </a:spcAft>
              <a:buFont typeface="+mj-lt"/>
              <a:buAutoNum type="arabicPeriod"/>
            </a:pPr>
            <a:r>
              <a:rPr lang="en-US" sz="2000" dirty="0">
                <a:effectLst/>
                <a:latin typeface="Times New Roman" panose="02020603050405020304" pitchFamily="18" charset="0"/>
                <a:ea typeface="Times New Roman" panose="02020603050405020304" pitchFamily="18" charset="0"/>
              </a:rPr>
              <a:t>Find and fix outliers.</a:t>
            </a:r>
            <a:endParaRPr lang="en-US" sz="1100" dirty="0">
              <a:effectLst/>
              <a:latin typeface="Times New Roman" panose="02020603050405020304" pitchFamily="18" charset="0"/>
              <a:ea typeface="Times New Roman" panose="02020603050405020304" pitchFamily="18" charset="0"/>
            </a:endParaRPr>
          </a:p>
          <a:p>
            <a:endParaRPr lang="en-US" dirty="0"/>
          </a:p>
        </p:txBody>
      </p:sp>
      <p:sp>
        <p:nvSpPr>
          <p:cNvPr id="4" name="Date Placeholder 3">
            <a:extLst>
              <a:ext uri="{FF2B5EF4-FFF2-40B4-BE49-F238E27FC236}">
                <a16:creationId xmlns:a16="http://schemas.microsoft.com/office/drawing/2014/main" id="{5B0EE5D2-AF37-45DD-95D3-722BA028C27E}"/>
              </a:ext>
            </a:extLst>
          </p:cNvPr>
          <p:cNvSpPr>
            <a:spLocks noGrp="1"/>
          </p:cNvSpPr>
          <p:nvPr>
            <p:ph type="dt" sz="half" idx="10"/>
          </p:nvPr>
        </p:nvSpPr>
        <p:spPr/>
        <p:txBody>
          <a:bodyPr/>
          <a:lstStyle/>
          <a:p>
            <a:pPr>
              <a:defRPr/>
            </a:pPr>
            <a:r>
              <a:rPr lang="en-US"/>
              <a:t>Murach's Python for Data Analysis</a:t>
            </a:r>
            <a:endParaRPr lang="en-US" dirty="0"/>
          </a:p>
        </p:txBody>
      </p:sp>
      <p:sp>
        <p:nvSpPr>
          <p:cNvPr id="5" name="Footer Placeholder 4">
            <a:extLst>
              <a:ext uri="{FF2B5EF4-FFF2-40B4-BE49-F238E27FC236}">
                <a16:creationId xmlns:a16="http://schemas.microsoft.com/office/drawing/2014/main" id="{DAE42832-913D-4A43-9E73-3C3939954AA2}"/>
              </a:ext>
            </a:extLst>
          </p:cNvPr>
          <p:cNvSpPr>
            <a:spLocks noGrp="1"/>
          </p:cNvSpPr>
          <p:nvPr>
            <p:ph type="ftr" sz="quarter" idx="11"/>
          </p:nvPr>
        </p:nvSpPr>
        <p:spPr/>
        <p:txBody>
          <a:bodyPr/>
          <a:lstStyle/>
          <a:p>
            <a:pPr>
              <a:defRPr/>
            </a:pPr>
            <a:r>
              <a:rPr lang="en-US"/>
              <a:t>© 2021, Mike Murach &amp; Associates, Inc.</a:t>
            </a:r>
            <a:endParaRPr lang="en-US" dirty="0"/>
          </a:p>
        </p:txBody>
      </p:sp>
      <p:sp>
        <p:nvSpPr>
          <p:cNvPr id="6" name="Slide Number Placeholder 5">
            <a:extLst>
              <a:ext uri="{FF2B5EF4-FFF2-40B4-BE49-F238E27FC236}">
                <a16:creationId xmlns:a16="http://schemas.microsoft.com/office/drawing/2014/main" id="{FA11DFC0-7EE6-4DA6-86D0-03C3539283A1}"/>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C6, Slide </a:t>
            </a:r>
            <a:fld id="{BF5C1183-B085-4070-A402-C03A3F977D3D}" type="slidenum">
              <a:rPr lang="en-US" smtClean="0">
                <a:solidFill>
                  <a:schemeClr val="bg1"/>
                </a:solidFill>
              </a:rPr>
              <a:pPr>
                <a:defRPr/>
              </a:pPr>
              <a:t>2</a:t>
            </a:fld>
            <a:endParaRPr lang="en-US" dirty="0">
              <a:solidFill>
                <a:schemeClr val="bg1"/>
              </a:solidFill>
            </a:endParaRPr>
          </a:p>
        </p:txBody>
      </p:sp>
    </p:spTree>
    <p:extLst>
      <p:ext uri="{BB962C8B-B14F-4D97-AF65-F5344CB8AC3E}">
        <p14:creationId xmlns:p14="http://schemas.microsoft.com/office/powerpoint/2010/main" val="723045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68266C3-4DC4-4238-9870-0DF35560BF2A}"/>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duplicated() method</a:t>
            </a:r>
            <a:endParaRPr lang="en-US" dirty="0"/>
          </a:p>
        </p:txBody>
      </p:sp>
      <p:graphicFrame>
        <p:nvGraphicFramePr>
          <p:cNvPr id="11" name="Table Placeholder 10">
            <a:extLst>
              <a:ext uri="{FF2B5EF4-FFF2-40B4-BE49-F238E27FC236}">
                <a16:creationId xmlns:a16="http://schemas.microsoft.com/office/drawing/2014/main" id="{010DBBE4-A0B3-4E7C-B197-A4860FE4B258}"/>
              </a:ext>
            </a:extLst>
          </p:cNvPr>
          <p:cNvGraphicFramePr>
            <a:graphicFrameLocks noGrp="1"/>
          </p:cNvGraphicFramePr>
          <p:nvPr>
            <p:ph type="tbl" sz="quarter" idx="13"/>
            <p:extLst>
              <p:ext uri="{D42A27DB-BD31-4B8C-83A1-F6EECF244321}">
                <p14:modId xmlns:p14="http://schemas.microsoft.com/office/powerpoint/2010/main" val="2619933741"/>
              </p:ext>
            </p:extLst>
          </p:nvPr>
        </p:nvGraphicFramePr>
        <p:xfrm>
          <a:off x="914400" y="1143000"/>
          <a:ext cx="5497830" cy="792480"/>
        </p:xfrm>
        <a:graphic>
          <a:graphicData uri="http://schemas.openxmlformats.org/drawingml/2006/table">
            <a:tbl>
              <a:tblPr firstRow="1"/>
              <a:tblGrid>
                <a:gridCol w="2526030">
                  <a:extLst>
                    <a:ext uri="{9D8B030D-6E8A-4147-A177-3AD203B41FA5}">
                      <a16:colId xmlns:a16="http://schemas.microsoft.com/office/drawing/2014/main" val="3243933903"/>
                    </a:ext>
                  </a:extLst>
                </a:gridCol>
                <a:gridCol w="2971800">
                  <a:extLst>
                    <a:ext uri="{9D8B030D-6E8A-4147-A177-3AD203B41FA5}">
                      <a16:colId xmlns:a16="http://schemas.microsoft.com/office/drawing/2014/main" val="4065332031"/>
                    </a:ext>
                  </a:extLst>
                </a:gridCol>
              </a:tblGrid>
              <a:tr h="0">
                <a:tc>
                  <a:txBody>
                    <a:bodyPr/>
                    <a:lstStyle/>
                    <a:p>
                      <a:pPr marL="0" marR="0">
                        <a:spcBef>
                          <a:spcPts val="600"/>
                        </a:spcBef>
                        <a:spcAft>
                          <a:spcPts val="600"/>
                        </a:spcAft>
                        <a:tabLst>
                          <a:tab pos="1828800" algn="l"/>
                          <a:tab pos="457200" algn="l"/>
                        </a:tabLst>
                      </a:pPr>
                      <a:r>
                        <a:rPr lang="en-US" sz="2000" b="1">
                          <a:solidFill>
                            <a:srgbClr val="FFFFFF"/>
                          </a:solidFill>
                          <a:effectLst/>
                          <a:latin typeface="Arial" panose="020B0604020202020204" pitchFamily="34" charset="0"/>
                          <a:ea typeface="Times New Roman" panose="02020603050405020304" pitchFamily="18" charset="0"/>
                          <a:cs typeface="Times New Roman" panose="02020603050405020304" pitchFamily="18" charset="0"/>
                        </a:rPr>
                        <a:t>Method</a:t>
                      </a:r>
                      <a:endParaRPr lang="en-US" sz="2000" b="1">
                        <a:solidFill>
                          <a:srgbClr val="FFFFFF"/>
                        </a:solidFill>
                        <a:effectLst/>
                        <a:latin typeface="Montserrat Medium"/>
                        <a:ea typeface="Times New Roman" panose="02020603050405020304" pitchFamily="18" charset="0"/>
                        <a:cs typeface="Times New Roman" panose="02020603050405020304" pitchFamily="18" charset="0"/>
                      </a:endParaRPr>
                    </a:p>
                  </a:txBody>
                  <a:tcPr marL="68580" marR="68580" anchor="ctr">
                    <a:lnL>
                      <a:noFill/>
                    </a:lnL>
                    <a:lnR>
                      <a:noFill/>
                    </a:lnR>
                    <a:lnT>
                      <a:noFill/>
                    </a:lnT>
                    <a:lnB>
                      <a:noFill/>
                    </a:lnB>
                    <a:solidFill>
                      <a:srgbClr val="3D87B7"/>
                    </a:solidFill>
                  </a:tcPr>
                </a:tc>
                <a:tc>
                  <a:txBody>
                    <a:bodyPr/>
                    <a:lstStyle/>
                    <a:p>
                      <a:pPr marL="0" marR="0">
                        <a:spcBef>
                          <a:spcPts val="600"/>
                        </a:spcBef>
                        <a:spcAft>
                          <a:spcPts val="600"/>
                        </a:spcAft>
                        <a:tabLst>
                          <a:tab pos="1828800" algn="l"/>
                          <a:tab pos="457200" algn="l"/>
                        </a:tabLst>
                      </a:pPr>
                      <a:r>
                        <a:rPr lang="en-US" sz="2000" b="1">
                          <a:solidFill>
                            <a:srgbClr val="FFFFFF"/>
                          </a:solidFill>
                          <a:effectLst/>
                          <a:latin typeface="Arial" panose="020B0604020202020204" pitchFamily="34" charset="0"/>
                          <a:ea typeface="Times New Roman" panose="02020603050405020304" pitchFamily="18" charset="0"/>
                          <a:cs typeface="Times New Roman" panose="02020603050405020304" pitchFamily="18" charset="0"/>
                        </a:rPr>
                        <a:t>Description</a:t>
                      </a:r>
                      <a:endParaRPr lang="en-US" sz="2000" b="1">
                        <a:solidFill>
                          <a:srgbClr val="FFFFFF"/>
                        </a:solidFill>
                        <a:effectLst/>
                        <a:latin typeface="Montserrat Medium"/>
                        <a:ea typeface="Times New Roman" panose="02020603050405020304" pitchFamily="18" charset="0"/>
                        <a:cs typeface="Times New Roman" panose="02020603050405020304" pitchFamily="18" charset="0"/>
                      </a:endParaRPr>
                    </a:p>
                  </a:txBody>
                  <a:tcPr marL="68580" marR="68580" anchor="ctr">
                    <a:lnL>
                      <a:noFill/>
                    </a:lnL>
                    <a:lnR>
                      <a:noFill/>
                    </a:lnR>
                    <a:lnT>
                      <a:noFill/>
                    </a:lnT>
                    <a:lnB>
                      <a:noFill/>
                    </a:lnB>
                    <a:solidFill>
                      <a:srgbClr val="3D87B7"/>
                    </a:solidFill>
                  </a:tcPr>
                </a:tc>
                <a:extLst>
                  <a:ext uri="{0D108BD9-81ED-4DB2-BD59-A6C34878D82A}">
                    <a16:rowId xmlns:a16="http://schemas.microsoft.com/office/drawing/2014/main" val="187572578"/>
                  </a:ext>
                </a:extLst>
              </a:tr>
              <a:tr h="0">
                <a:tc>
                  <a:txBody>
                    <a:bodyPr/>
                    <a:lstStyle/>
                    <a:p>
                      <a:pPr marL="0" marR="0" indent="0">
                        <a:spcBef>
                          <a:spcPts val="600"/>
                        </a:spcBef>
                        <a:spcAft>
                          <a:spcPts val="600"/>
                        </a:spcAft>
                        <a:tabLst>
                          <a:tab pos="800100" algn="l"/>
                          <a:tab pos="2514600" algn="l"/>
                          <a:tab pos="457200" algn="l"/>
                        </a:tabLst>
                      </a:pPr>
                      <a:r>
                        <a:rPr lang="en-US" sz="1600" b="1"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duplicated(params)</a:t>
                      </a:r>
                      <a:endParaRPr lang="en-US" sz="2000" dirty="0">
                        <a:effectLst/>
                        <a:latin typeface="Times New Roman" panose="02020603050405020304" pitchFamily="18" charset="0"/>
                        <a:ea typeface="Times New Roman" panose="02020603050405020304" pitchFamily="18" charset="0"/>
                      </a:endParaRPr>
                    </a:p>
                  </a:txBody>
                  <a:tcPr marL="68580" marR="68580" anchor="ctr">
                    <a:lnL>
                      <a:noFill/>
                    </a:lnL>
                    <a:lnR>
                      <a:noFill/>
                    </a:lnR>
                    <a:lnT>
                      <a:noFill/>
                    </a:lnT>
                    <a:lnB>
                      <a:noFill/>
                    </a:lnB>
                    <a:solidFill>
                      <a:srgbClr val="DFECF5"/>
                    </a:solidFill>
                  </a:tcPr>
                </a:tc>
                <a:tc>
                  <a:txBody>
                    <a:bodyPr/>
                    <a:lstStyle/>
                    <a:p>
                      <a:pPr marL="0" marR="0" indent="0">
                        <a:spcBef>
                          <a:spcPts val="600"/>
                        </a:spcBef>
                        <a:spcAft>
                          <a:spcPts val="600"/>
                        </a:spcAft>
                        <a:tabLst>
                          <a:tab pos="800100" algn="l"/>
                          <a:tab pos="2514600" algn="l"/>
                          <a:tab pos="457200" algn="l"/>
                        </a:tabLst>
                      </a:pPr>
                      <a:r>
                        <a:rPr lang="en-US" sz="2000" dirty="0">
                          <a:solidFill>
                            <a:srgbClr val="000000"/>
                          </a:solidFill>
                          <a:effectLst/>
                          <a:latin typeface="Times New Roman" panose="02020603050405020304" pitchFamily="18" charset="0"/>
                          <a:ea typeface="Times New Roman" panose="02020603050405020304" pitchFamily="18" charset="0"/>
                        </a:rPr>
                        <a:t>Identifies duplicated rows.</a:t>
                      </a:r>
                      <a:endParaRPr lang="en-US" sz="2000" dirty="0">
                        <a:effectLst/>
                        <a:latin typeface="Times New Roman" panose="02020603050405020304" pitchFamily="18" charset="0"/>
                        <a:ea typeface="Times New Roman" panose="02020603050405020304" pitchFamily="18" charset="0"/>
                      </a:endParaRPr>
                    </a:p>
                  </a:txBody>
                  <a:tcPr marL="68580" marR="68580" anchor="ctr">
                    <a:lnL>
                      <a:noFill/>
                    </a:lnL>
                    <a:lnR>
                      <a:noFill/>
                    </a:lnR>
                    <a:lnT>
                      <a:noFill/>
                    </a:lnT>
                    <a:lnB>
                      <a:noFill/>
                    </a:lnB>
                    <a:solidFill>
                      <a:srgbClr val="DFECF5"/>
                    </a:solidFill>
                  </a:tcPr>
                </a:tc>
                <a:extLst>
                  <a:ext uri="{0D108BD9-81ED-4DB2-BD59-A6C34878D82A}">
                    <a16:rowId xmlns:a16="http://schemas.microsoft.com/office/drawing/2014/main" val="185148111"/>
                  </a:ext>
                </a:extLst>
              </a:tr>
            </a:tbl>
          </a:graphicData>
        </a:graphic>
      </p:graphicFrame>
      <p:sp>
        <p:nvSpPr>
          <p:cNvPr id="10" name="Text Placeholder 9">
            <a:extLst>
              <a:ext uri="{FF2B5EF4-FFF2-40B4-BE49-F238E27FC236}">
                <a16:creationId xmlns:a16="http://schemas.microsoft.com/office/drawing/2014/main" id="{2ABDE5C3-4100-4EE1-B103-F7BDBADB59C1}"/>
              </a:ext>
            </a:extLst>
          </p:cNvPr>
          <p:cNvSpPr>
            <a:spLocks noGrp="1"/>
          </p:cNvSpPr>
          <p:nvPr>
            <p:ph type="body" sz="quarter" idx="17"/>
          </p:nvPr>
        </p:nvSpPr>
        <p:spPr>
          <a:xfrm>
            <a:off x="838200" y="2073780"/>
            <a:ext cx="7391400" cy="517020"/>
          </a:xfrm>
        </p:spPr>
        <p:txBody>
          <a:bodyPr/>
          <a:lstStyle/>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Parameters of the duplicated() method</a:t>
            </a:r>
            <a:endParaRPr lang="en-US" sz="2400" b="1" dirty="0">
              <a:solidFill>
                <a:srgbClr val="000099"/>
              </a:solidFill>
              <a:effectLst/>
              <a:latin typeface="Montserrat Medium"/>
              <a:ea typeface="Times New Roman" panose="02020603050405020304" pitchFamily="18" charset="0"/>
              <a:cs typeface="Times New Roman" panose="02020603050405020304" pitchFamily="18" charset="0"/>
            </a:endParaRPr>
          </a:p>
          <a:p>
            <a:endParaRPr lang="en-US" sz="2400" dirty="0"/>
          </a:p>
        </p:txBody>
      </p:sp>
      <p:graphicFrame>
        <p:nvGraphicFramePr>
          <p:cNvPr id="12" name="Table Placeholder 11">
            <a:extLst>
              <a:ext uri="{FF2B5EF4-FFF2-40B4-BE49-F238E27FC236}">
                <a16:creationId xmlns:a16="http://schemas.microsoft.com/office/drawing/2014/main" id="{00F475D1-D750-4300-9922-147FCA48AAA4}"/>
              </a:ext>
            </a:extLst>
          </p:cNvPr>
          <p:cNvGraphicFramePr>
            <a:graphicFrameLocks noGrp="1"/>
          </p:cNvGraphicFramePr>
          <p:nvPr>
            <p:ph type="tbl" sz="quarter" idx="14"/>
            <p:extLst>
              <p:ext uri="{D42A27DB-BD31-4B8C-83A1-F6EECF244321}">
                <p14:modId xmlns:p14="http://schemas.microsoft.com/office/powerpoint/2010/main" val="2943950285"/>
              </p:ext>
            </p:extLst>
          </p:nvPr>
        </p:nvGraphicFramePr>
        <p:xfrm>
          <a:off x="914400" y="2571390"/>
          <a:ext cx="7315200" cy="2712720"/>
        </p:xfrm>
        <a:graphic>
          <a:graphicData uri="http://schemas.openxmlformats.org/drawingml/2006/table">
            <a:tbl>
              <a:tblPr firstRow="1"/>
              <a:tblGrid>
                <a:gridCol w="1638066">
                  <a:extLst>
                    <a:ext uri="{9D8B030D-6E8A-4147-A177-3AD203B41FA5}">
                      <a16:colId xmlns:a16="http://schemas.microsoft.com/office/drawing/2014/main" val="2497011723"/>
                    </a:ext>
                  </a:extLst>
                </a:gridCol>
                <a:gridCol w="5677134">
                  <a:extLst>
                    <a:ext uri="{9D8B030D-6E8A-4147-A177-3AD203B41FA5}">
                      <a16:colId xmlns:a16="http://schemas.microsoft.com/office/drawing/2014/main" val="768633115"/>
                    </a:ext>
                  </a:extLst>
                </a:gridCol>
              </a:tblGrid>
              <a:tr h="248172">
                <a:tc>
                  <a:txBody>
                    <a:bodyPr/>
                    <a:lstStyle/>
                    <a:p>
                      <a:pPr marL="0" marR="0">
                        <a:spcBef>
                          <a:spcPts val="600"/>
                        </a:spcBef>
                        <a:spcAft>
                          <a:spcPts val="600"/>
                        </a:spcAft>
                        <a:tabLst>
                          <a:tab pos="1828800" algn="l"/>
                          <a:tab pos="457200" algn="l"/>
                        </a:tabLst>
                      </a:pPr>
                      <a:r>
                        <a:rPr lang="en-US" sz="2000" b="1">
                          <a:solidFill>
                            <a:srgbClr val="FFFFFF"/>
                          </a:solidFill>
                          <a:effectLst/>
                          <a:latin typeface="Arial" panose="020B0604020202020204" pitchFamily="34" charset="0"/>
                          <a:ea typeface="Times New Roman" panose="02020603050405020304" pitchFamily="18" charset="0"/>
                          <a:cs typeface="Times New Roman" panose="02020603050405020304" pitchFamily="18" charset="0"/>
                        </a:rPr>
                        <a:t>Parameter</a:t>
                      </a:r>
                      <a:endParaRPr lang="en-US" sz="2000" b="1">
                        <a:solidFill>
                          <a:srgbClr val="FFFFFF"/>
                        </a:solidFill>
                        <a:effectLst/>
                        <a:latin typeface="Montserrat Medium"/>
                        <a:ea typeface="Times New Roman" panose="02020603050405020304" pitchFamily="18" charset="0"/>
                        <a:cs typeface="Times New Roman" panose="02020603050405020304" pitchFamily="18" charset="0"/>
                      </a:endParaRPr>
                    </a:p>
                  </a:txBody>
                  <a:tcPr marL="73152" marR="73152">
                    <a:lnL>
                      <a:noFill/>
                    </a:lnL>
                    <a:lnR>
                      <a:noFill/>
                    </a:lnR>
                    <a:lnT>
                      <a:noFill/>
                    </a:lnT>
                    <a:lnB>
                      <a:noFill/>
                    </a:lnB>
                    <a:solidFill>
                      <a:srgbClr val="3D87B7"/>
                    </a:solidFill>
                  </a:tcPr>
                </a:tc>
                <a:tc>
                  <a:txBody>
                    <a:bodyPr/>
                    <a:lstStyle/>
                    <a:p>
                      <a:pPr marL="0" marR="0">
                        <a:spcBef>
                          <a:spcPts val="600"/>
                        </a:spcBef>
                        <a:spcAft>
                          <a:spcPts val="600"/>
                        </a:spcAft>
                        <a:tabLst>
                          <a:tab pos="1828800" algn="l"/>
                          <a:tab pos="457200" algn="l"/>
                        </a:tabLst>
                      </a:pPr>
                      <a:r>
                        <a:rPr lang="en-US" sz="2000" b="1" dirty="0">
                          <a:solidFill>
                            <a:srgbClr val="FFFFFF"/>
                          </a:solidFill>
                          <a:effectLst/>
                          <a:latin typeface="Arial" panose="020B0604020202020204" pitchFamily="34" charset="0"/>
                          <a:ea typeface="Times New Roman" panose="02020603050405020304" pitchFamily="18" charset="0"/>
                          <a:cs typeface="Times New Roman" panose="02020603050405020304" pitchFamily="18" charset="0"/>
                        </a:rPr>
                        <a:t>Description</a:t>
                      </a:r>
                      <a:endParaRPr lang="en-US" sz="2000" b="1" dirty="0">
                        <a:solidFill>
                          <a:srgbClr val="FFFFFF"/>
                        </a:solidFill>
                        <a:effectLst/>
                        <a:latin typeface="Montserrat Medium"/>
                        <a:ea typeface="Times New Roman" panose="02020603050405020304" pitchFamily="18" charset="0"/>
                        <a:cs typeface="Times New Roman" panose="02020603050405020304" pitchFamily="18" charset="0"/>
                      </a:endParaRPr>
                    </a:p>
                  </a:txBody>
                  <a:tcPr marL="73152" marR="73152">
                    <a:lnL>
                      <a:noFill/>
                    </a:lnL>
                    <a:lnR>
                      <a:noFill/>
                    </a:lnR>
                    <a:lnT>
                      <a:noFill/>
                    </a:lnT>
                    <a:lnB>
                      <a:noFill/>
                    </a:lnB>
                    <a:solidFill>
                      <a:srgbClr val="3D87B7"/>
                    </a:solidFill>
                  </a:tcPr>
                </a:tc>
                <a:extLst>
                  <a:ext uri="{0D108BD9-81ED-4DB2-BD59-A6C34878D82A}">
                    <a16:rowId xmlns:a16="http://schemas.microsoft.com/office/drawing/2014/main" val="568704746"/>
                  </a:ext>
                </a:extLst>
              </a:tr>
              <a:tr h="439074">
                <a:tc>
                  <a:txBody>
                    <a:bodyPr/>
                    <a:lstStyle/>
                    <a:p>
                      <a:pPr marL="0" marR="0" indent="0">
                        <a:spcBef>
                          <a:spcPts val="600"/>
                        </a:spcBef>
                        <a:spcAft>
                          <a:spcPts val="600"/>
                        </a:spcAft>
                        <a:tabLst>
                          <a:tab pos="800100" algn="l"/>
                          <a:tab pos="2514600" algn="l"/>
                          <a:tab pos="457200" algn="l"/>
                        </a:tabLst>
                      </a:pPr>
                      <a:r>
                        <a:rPr lang="en-US" sz="1600" b="1"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subset</a:t>
                      </a:r>
                      <a:endParaRPr lang="en-US" sz="2400" dirty="0">
                        <a:effectLst/>
                        <a:latin typeface="Times New Roman" panose="02020603050405020304" pitchFamily="18" charset="0"/>
                        <a:ea typeface="Times New Roman" panose="02020603050405020304" pitchFamily="18" charset="0"/>
                      </a:endParaRPr>
                    </a:p>
                  </a:txBody>
                  <a:tcPr marL="73152" marR="73152">
                    <a:lnL>
                      <a:noFill/>
                    </a:lnL>
                    <a:lnR>
                      <a:noFill/>
                    </a:lnR>
                    <a:lnT>
                      <a:noFill/>
                    </a:lnT>
                    <a:lnB>
                      <a:noFill/>
                    </a:lnB>
                    <a:solidFill>
                      <a:srgbClr val="DFECF5"/>
                    </a:solidFill>
                  </a:tcPr>
                </a:tc>
                <a:tc>
                  <a:txBody>
                    <a:bodyPr/>
                    <a:lstStyle/>
                    <a:p>
                      <a:pPr marL="0" marR="0" indent="0">
                        <a:spcBef>
                          <a:spcPts val="600"/>
                        </a:spcBef>
                        <a:spcAft>
                          <a:spcPts val="600"/>
                        </a:spcAft>
                        <a:tabLst>
                          <a:tab pos="800100" algn="l"/>
                          <a:tab pos="2514600" algn="l"/>
                          <a:tab pos="457200" algn="l"/>
                        </a:tabLst>
                      </a:pPr>
                      <a:r>
                        <a:rPr lang="en-US" sz="2000">
                          <a:solidFill>
                            <a:srgbClr val="000000"/>
                          </a:solidFill>
                          <a:effectLst/>
                          <a:latin typeface="Times New Roman" panose="02020603050405020304" pitchFamily="18" charset="0"/>
                          <a:ea typeface="Times New Roman" panose="02020603050405020304" pitchFamily="18" charset="0"/>
                        </a:rPr>
                        <a:t>List of columns to be used for identifying duplicates; otherwise, all columns are used.</a:t>
                      </a:r>
                      <a:endParaRPr lang="en-US" sz="2000">
                        <a:effectLst/>
                        <a:latin typeface="Times New Roman" panose="02020603050405020304" pitchFamily="18" charset="0"/>
                        <a:ea typeface="Times New Roman" panose="02020603050405020304" pitchFamily="18" charset="0"/>
                      </a:endParaRPr>
                    </a:p>
                  </a:txBody>
                  <a:tcPr marL="73152" marR="73152">
                    <a:lnL>
                      <a:noFill/>
                    </a:lnL>
                    <a:lnR>
                      <a:noFill/>
                    </a:lnR>
                    <a:lnT>
                      <a:noFill/>
                    </a:lnT>
                    <a:lnB>
                      <a:noFill/>
                    </a:lnB>
                    <a:solidFill>
                      <a:srgbClr val="DFECF5"/>
                    </a:solidFill>
                  </a:tcPr>
                </a:tc>
                <a:extLst>
                  <a:ext uri="{0D108BD9-81ED-4DB2-BD59-A6C34878D82A}">
                    <a16:rowId xmlns:a16="http://schemas.microsoft.com/office/drawing/2014/main" val="2145138462"/>
                  </a:ext>
                </a:extLst>
              </a:tr>
              <a:tr h="820878">
                <a:tc>
                  <a:txBody>
                    <a:bodyPr/>
                    <a:lstStyle/>
                    <a:p>
                      <a:pPr marL="0" marR="0" indent="0">
                        <a:spcBef>
                          <a:spcPts val="600"/>
                        </a:spcBef>
                        <a:spcAft>
                          <a:spcPts val="600"/>
                        </a:spcAft>
                        <a:tabLst>
                          <a:tab pos="800100" algn="l"/>
                          <a:tab pos="2514600" algn="l"/>
                          <a:tab pos="457200" algn="l"/>
                        </a:tabLst>
                      </a:pPr>
                      <a:r>
                        <a:rPr lang="en-US" sz="1600" b="1"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keep</a:t>
                      </a:r>
                      <a:endParaRPr lang="en-US" sz="2400" dirty="0">
                        <a:effectLst/>
                        <a:latin typeface="Times New Roman" panose="02020603050405020304" pitchFamily="18" charset="0"/>
                        <a:ea typeface="Times New Roman" panose="02020603050405020304" pitchFamily="18" charset="0"/>
                      </a:endParaRPr>
                    </a:p>
                  </a:txBody>
                  <a:tcPr marL="73152" marR="73152">
                    <a:lnL>
                      <a:noFill/>
                    </a:lnL>
                    <a:lnR>
                      <a:noFill/>
                    </a:lnR>
                    <a:lnT>
                      <a:noFill/>
                    </a:lnT>
                    <a:lnB>
                      <a:noFill/>
                    </a:lnB>
                    <a:solidFill>
                      <a:srgbClr val="DFECF5"/>
                    </a:solidFill>
                  </a:tcPr>
                </a:tc>
                <a:tc>
                  <a:txBody>
                    <a:bodyPr/>
                    <a:lstStyle/>
                    <a:p>
                      <a:pPr marL="0" marR="0" indent="0">
                        <a:spcBef>
                          <a:spcPts val="600"/>
                        </a:spcBef>
                        <a:spcAft>
                          <a:spcPts val="600"/>
                        </a:spcAft>
                        <a:tabLst>
                          <a:tab pos="800100" algn="l"/>
                          <a:tab pos="2514600" algn="l"/>
                          <a:tab pos="457200" algn="l"/>
                        </a:tabLst>
                      </a:pPr>
                      <a:r>
                        <a:rPr lang="en-US" sz="2000" dirty="0">
                          <a:solidFill>
                            <a:srgbClr val="000000"/>
                          </a:solidFill>
                          <a:effectLst/>
                          <a:latin typeface="Times New Roman" panose="02020603050405020304" pitchFamily="18" charset="0"/>
                          <a:ea typeface="Times New Roman" panose="02020603050405020304" pitchFamily="18" charset="0"/>
                        </a:rPr>
                        <a:t>If ‘first’ (the default), all duplicates are marked as True except for the first occurrence in each set. If ‘last’, all duplicates are marked as True except for the last occurrence. If False, all duplicates are marked as True.</a:t>
                      </a:r>
                      <a:endParaRPr lang="en-US" sz="2000" dirty="0">
                        <a:effectLst/>
                        <a:latin typeface="Times New Roman" panose="02020603050405020304" pitchFamily="18" charset="0"/>
                        <a:ea typeface="Times New Roman" panose="02020603050405020304" pitchFamily="18" charset="0"/>
                      </a:endParaRPr>
                    </a:p>
                  </a:txBody>
                  <a:tcPr marL="73152" marR="73152">
                    <a:lnL>
                      <a:noFill/>
                    </a:lnL>
                    <a:lnR>
                      <a:noFill/>
                    </a:lnR>
                    <a:lnT>
                      <a:noFill/>
                    </a:lnT>
                    <a:lnB>
                      <a:noFill/>
                    </a:lnB>
                    <a:solidFill>
                      <a:srgbClr val="DFECF5"/>
                    </a:solidFill>
                  </a:tcPr>
                </a:tc>
                <a:extLst>
                  <a:ext uri="{0D108BD9-81ED-4DB2-BD59-A6C34878D82A}">
                    <a16:rowId xmlns:a16="http://schemas.microsoft.com/office/drawing/2014/main" val="3503493146"/>
                  </a:ext>
                </a:extLst>
              </a:tr>
            </a:tbl>
          </a:graphicData>
        </a:graphic>
      </p:graphicFrame>
      <p:sp>
        <p:nvSpPr>
          <p:cNvPr id="4" name="Date Placeholder 3">
            <a:extLst>
              <a:ext uri="{FF2B5EF4-FFF2-40B4-BE49-F238E27FC236}">
                <a16:creationId xmlns:a16="http://schemas.microsoft.com/office/drawing/2014/main" id="{EDE2056C-8FC3-4DA5-BC2F-A13229904058}"/>
              </a:ext>
            </a:extLst>
          </p:cNvPr>
          <p:cNvSpPr>
            <a:spLocks noGrp="1"/>
          </p:cNvSpPr>
          <p:nvPr>
            <p:ph type="dt" sz="half" idx="10"/>
          </p:nvPr>
        </p:nvSpPr>
        <p:spPr/>
        <p:txBody>
          <a:bodyPr/>
          <a:lstStyle/>
          <a:p>
            <a:pPr>
              <a:defRPr/>
            </a:pPr>
            <a:r>
              <a:rPr lang="en-US"/>
              <a:t>Murach's Python for Data Analysis</a:t>
            </a:r>
            <a:endParaRPr lang="en-US" dirty="0"/>
          </a:p>
        </p:txBody>
      </p:sp>
      <p:sp>
        <p:nvSpPr>
          <p:cNvPr id="5" name="Footer Placeholder 4">
            <a:extLst>
              <a:ext uri="{FF2B5EF4-FFF2-40B4-BE49-F238E27FC236}">
                <a16:creationId xmlns:a16="http://schemas.microsoft.com/office/drawing/2014/main" id="{C3FBECFF-FF5D-4642-A0F5-1D23C4D75491}"/>
              </a:ext>
            </a:extLst>
          </p:cNvPr>
          <p:cNvSpPr>
            <a:spLocks noGrp="1"/>
          </p:cNvSpPr>
          <p:nvPr>
            <p:ph type="ftr" sz="quarter" idx="11"/>
          </p:nvPr>
        </p:nvSpPr>
        <p:spPr/>
        <p:txBody>
          <a:bodyPr/>
          <a:lstStyle/>
          <a:p>
            <a:pPr>
              <a:defRPr/>
            </a:pPr>
            <a:r>
              <a:rPr lang="en-US"/>
              <a:t>© 2021, Mike Murach &amp; Associates, Inc.</a:t>
            </a:r>
            <a:endParaRPr lang="en-US" dirty="0"/>
          </a:p>
        </p:txBody>
      </p:sp>
      <p:sp>
        <p:nvSpPr>
          <p:cNvPr id="6" name="Slide Number Placeholder 5">
            <a:extLst>
              <a:ext uri="{FF2B5EF4-FFF2-40B4-BE49-F238E27FC236}">
                <a16:creationId xmlns:a16="http://schemas.microsoft.com/office/drawing/2014/main" id="{5EAA4E4B-0020-4061-BE97-58BB55628BA1}"/>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C6, Slide </a:t>
            </a:r>
            <a:fld id="{BF5C1183-B085-4070-A402-C03A3F977D3D}" type="slidenum">
              <a:rPr lang="en-US" smtClean="0">
                <a:solidFill>
                  <a:schemeClr val="bg1"/>
                </a:solidFill>
              </a:rPr>
              <a:pPr>
                <a:defRPr/>
              </a:pPr>
              <a:t>20</a:t>
            </a:fld>
            <a:endParaRPr lang="en-US" dirty="0">
              <a:solidFill>
                <a:schemeClr val="bg1"/>
              </a:solidFill>
            </a:endParaRPr>
          </a:p>
        </p:txBody>
      </p:sp>
    </p:spTree>
    <p:extLst>
      <p:ext uri="{BB962C8B-B14F-4D97-AF65-F5344CB8AC3E}">
        <p14:creationId xmlns:p14="http://schemas.microsoft.com/office/powerpoint/2010/main" val="8866319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9F4EA74-BCE5-4AC4-AF3C-0DB66CB8C590}"/>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a:t>
            </a:r>
            <a:r>
              <a:rPr lang="en-US" sz="2400" b="1" dirty="0" err="1">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drop_duplicates</a:t>
            </a: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 method</a:t>
            </a:r>
            <a:endParaRPr lang="en-US" dirty="0"/>
          </a:p>
        </p:txBody>
      </p:sp>
      <p:graphicFrame>
        <p:nvGraphicFramePr>
          <p:cNvPr id="11" name="Table Placeholder 10">
            <a:extLst>
              <a:ext uri="{FF2B5EF4-FFF2-40B4-BE49-F238E27FC236}">
                <a16:creationId xmlns:a16="http://schemas.microsoft.com/office/drawing/2014/main" id="{F3F4A11B-D1FC-4254-9B81-5EE7AEA62629}"/>
              </a:ext>
            </a:extLst>
          </p:cNvPr>
          <p:cNvGraphicFramePr>
            <a:graphicFrameLocks noGrp="1"/>
          </p:cNvGraphicFramePr>
          <p:nvPr>
            <p:ph type="tbl" sz="quarter" idx="13"/>
            <p:extLst>
              <p:ext uri="{D42A27DB-BD31-4B8C-83A1-F6EECF244321}">
                <p14:modId xmlns:p14="http://schemas.microsoft.com/office/powerpoint/2010/main" val="3009293015"/>
              </p:ext>
            </p:extLst>
          </p:nvPr>
        </p:nvGraphicFramePr>
        <p:xfrm>
          <a:off x="914400" y="1090800"/>
          <a:ext cx="7040880" cy="1097280"/>
        </p:xfrm>
        <a:graphic>
          <a:graphicData uri="http://schemas.openxmlformats.org/drawingml/2006/table">
            <a:tbl>
              <a:tblPr firstRow="1"/>
              <a:tblGrid>
                <a:gridCol w="3040380">
                  <a:extLst>
                    <a:ext uri="{9D8B030D-6E8A-4147-A177-3AD203B41FA5}">
                      <a16:colId xmlns:a16="http://schemas.microsoft.com/office/drawing/2014/main" val="1411842448"/>
                    </a:ext>
                  </a:extLst>
                </a:gridCol>
                <a:gridCol w="4000500">
                  <a:extLst>
                    <a:ext uri="{9D8B030D-6E8A-4147-A177-3AD203B41FA5}">
                      <a16:colId xmlns:a16="http://schemas.microsoft.com/office/drawing/2014/main" val="321548399"/>
                    </a:ext>
                  </a:extLst>
                </a:gridCol>
              </a:tblGrid>
              <a:tr h="0">
                <a:tc>
                  <a:txBody>
                    <a:bodyPr/>
                    <a:lstStyle/>
                    <a:p>
                      <a:pPr marL="0" marR="0">
                        <a:spcBef>
                          <a:spcPts val="600"/>
                        </a:spcBef>
                        <a:spcAft>
                          <a:spcPts val="600"/>
                        </a:spcAft>
                        <a:tabLst>
                          <a:tab pos="1828800" algn="l"/>
                          <a:tab pos="457200" algn="l"/>
                        </a:tabLst>
                      </a:pPr>
                      <a:r>
                        <a:rPr lang="en-US" sz="2000" b="1">
                          <a:solidFill>
                            <a:srgbClr val="FFFFFF"/>
                          </a:solidFill>
                          <a:effectLst/>
                          <a:latin typeface="Arial" panose="020B0604020202020204" pitchFamily="34" charset="0"/>
                          <a:ea typeface="Times New Roman" panose="02020603050405020304" pitchFamily="18" charset="0"/>
                          <a:cs typeface="Times New Roman" panose="02020603050405020304" pitchFamily="18" charset="0"/>
                        </a:rPr>
                        <a:t>Method</a:t>
                      </a:r>
                      <a:endParaRPr lang="en-US" sz="2000" b="1">
                        <a:solidFill>
                          <a:srgbClr val="FFFFFF"/>
                        </a:solidFill>
                        <a:effectLst/>
                        <a:latin typeface="Montserrat Medium"/>
                        <a:ea typeface="Times New Roman" panose="02020603050405020304" pitchFamily="18" charset="0"/>
                        <a:cs typeface="Times New Roman" panose="02020603050405020304" pitchFamily="18" charset="0"/>
                      </a:endParaRPr>
                    </a:p>
                  </a:txBody>
                  <a:tcPr marL="68580" marR="68580">
                    <a:lnL>
                      <a:noFill/>
                    </a:lnL>
                    <a:lnR>
                      <a:noFill/>
                    </a:lnR>
                    <a:lnT>
                      <a:noFill/>
                    </a:lnT>
                    <a:lnB>
                      <a:noFill/>
                    </a:lnB>
                    <a:solidFill>
                      <a:srgbClr val="3D87B7"/>
                    </a:solidFill>
                  </a:tcPr>
                </a:tc>
                <a:tc>
                  <a:txBody>
                    <a:bodyPr/>
                    <a:lstStyle/>
                    <a:p>
                      <a:pPr marL="0" marR="0">
                        <a:spcBef>
                          <a:spcPts val="600"/>
                        </a:spcBef>
                        <a:spcAft>
                          <a:spcPts val="600"/>
                        </a:spcAft>
                        <a:tabLst>
                          <a:tab pos="1828800" algn="l"/>
                          <a:tab pos="457200" algn="l"/>
                        </a:tabLst>
                      </a:pPr>
                      <a:r>
                        <a:rPr lang="en-US" sz="2000" b="1">
                          <a:solidFill>
                            <a:srgbClr val="FFFFFF"/>
                          </a:solidFill>
                          <a:effectLst/>
                          <a:latin typeface="Arial" panose="020B0604020202020204" pitchFamily="34" charset="0"/>
                          <a:ea typeface="Times New Roman" panose="02020603050405020304" pitchFamily="18" charset="0"/>
                          <a:cs typeface="Times New Roman" panose="02020603050405020304" pitchFamily="18" charset="0"/>
                        </a:rPr>
                        <a:t>Description</a:t>
                      </a:r>
                      <a:endParaRPr lang="en-US" sz="2000" b="1">
                        <a:solidFill>
                          <a:srgbClr val="FFFFFF"/>
                        </a:solidFill>
                        <a:effectLst/>
                        <a:latin typeface="Montserrat Medium"/>
                        <a:ea typeface="Times New Roman" panose="02020603050405020304" pitchFamily="18" charset="0"/>
                        <a:cs typeface="Times New Roman" panose="02020603050405020304" pitchFamily="18" charset="0"/>
                      </a:endParaRPr>
                    </a:p>
                  </a:txBody>
                  <a:tcPr marL="68580" marR="68580">
                    <a:lnL>
                      <a:noFill/>
                    </a:lnL>
                    <a:lnR>
                      <a:noFill/>
                    </a:lnR>
                    <a:lnT>
                      <a:noFill/>
                    </a:lnT>
                    <a:lnB>
                      <a:noFill/>
                    </a:lnB>
                    <a:solidFill>
                      <a:srgbClr val="3D87B7"/>
                    </a:solidFill>
                  </a:tcPr>
                </a:tc>
                <a:extLst>
                  <a:ext uri="{0D108BD9-81ED-4DB2-BD59-A6C34878D82A}">
                    <a16:rowId xmlns:a16="http://schemas.microsoft.com/office/drawing/2014/main" val="287973938"/>
                  </a:ext>
                </a:extLst>
              </a:tr>
              <a:tr h="0">
                <a:tc>
                  <a:txBody>
                    <a:bodyPr/>
                    <a:lstStyle/>
                    <a:p>
                      <a:pPr marL="0" marR="0" indent="0">
                        <a:spcBef>
                          <a:spcPts val="600"/>
                        </a:spcBef>
                        <a:spcAft>
                          <a:spcPts val="600"/>
                        </a:spcAft>
                        <a:tabLst>
                          <a:tab pos="800100" algn="l"/>
                          <a:tab pos="2514600" algn="l"/>
                          <a:tab pos="457200" algn="l"/>
                        </a:tabLst>
                      </a:pPr>
                      <a:r>
                        <a:rPr lang="en-US" sz="1600" b="1" dirty="0" err="1">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drop_duplicates</a:t>
                      </a:r>
                      <a:r>
                        <a:rPr lang="en-US" sz="1600" b="1"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(params)</a:t>
                      </a:r>
                      <a:endParaRPr lang="en-US" sz="2000" dirty="0">
                        <a:effectLst/>
                        <a:latin typeface="Times New Roman" panose="02020603050405020304" pitchFamily="18" charset="0"/>
                        <a:ea typeface="Times New Roman" panose="02020603050405020304" pitchFamily="18" charset="0"/>
                      </a:endParaRPr>
                    </a:p>
                  </a:txBody>
                  <a:tcPr marL="68580" marR="68580">
                    <a:lnL>
                      <a:noFill/>
                    </a:lnL>
                    <a:lnR>
                      <a:noFill/>
                    </a:lnR>
                    <a:lnT>
                      <a:noFill/>
                    </a:lnT>
                    <a:lnB>
                      <a:noFill/>
                    </a:lnB>
                    <a:solidFill>
                      <a:srgbClr val="DFECF5"/>
                    </a:solidFill>
                  </a:tcPr>
                </a:tc>
                <a:tc>
                  <a:txBody>
                    <a:bodyPr/>
                    <a:lstStyle/>
                    <a:p>
                      <a:pPr marL="0" marR="0" indent="0">
                        <a:spcBef>
                          <a:spcPts val="600"/>
                        </a:spcBef>
                        <a:spcAft>
                          <a:spcPts val="600"/>
                        </a:spcAft>
                        <a:tabLst>
                          <a:tab pos="800100" algn="l"/>
                          <a:tab pos="2514600" algn="l"/>
                          <a:tab pos="457200" algn="l"/>
                        </a:tabLst>
                      </a:pPr>
                      <a:r>
                        <a:rPr lang="en-US" sz="2000" dirty="0">
                          <a:solidFill>
                            <a:srgbClr val="000000"/>
                          </a:solidFill>
                          <a:effectLst/>
                          <a:latin typeface="Times New Roman" panose="02020603050405020304" pitchFamily="18" charset="0"/>
                          <a:ea typeface="Times New Roman" panose="02020603050405020304" pitchFamily="18" charset="0"/>
                        </a:rPr>
                        <a:t>Returns the </a:t>
                      </a:r>
                      <a:r>
                        <a:rPr lang="en-US" sz="2000" dirty="0" err="1">
                          <a:solidFill>
                            <a:srgbClr val="000000"/>
                          </a:solidFill>
                          <a:effectLst/>
                          <a:latin typeface="Times New Roman" panose="02020603050405020304" pitchFamily="18" charset="0"/>
                          <a:ea typeface="Times New Roman" panose="02020603050405020304" pitchFamily="18" charset="0"/>
                        </a:rPr>
                        <a:t>DataFrame</a:t>
                      </a:r>
                      <a:r>
                        <a:rPr lang="en-US" sz="2000" dirty="0">
                          <a:solidFill>
                            <a:srgbClr val="000000"/>
                          </a:solidFill>
                          <a:effectLst/>
                          <a:latin typeface="Times New Roman" panose="02020603050405020304" pitchFamily="18" charset="0"/>
                          <a:ea typeface="Times New Roman" panose="02020603050405020304" pitchFamily="18" charset="0"/>
                        </a:rPr>
                        <a:t> with duplicate rows removed.</a:t>
                      </a:r>
                      <a:endParaRPr lang="en-US" sz="2000" dirty="0">
                        <a:effectLst/>
                        <a:latin typeface="Times New Roman" panose="02020603050405020304" pitchFamily="18" charset="0"/>
                        <a:ea typeface="Times New Roman" panose="02020603050405020304" pitchFamily="18" charset="0"/>
                      </a:endParaRPr>
                    </a:p>
                  </a:txBody>
                  <a:tcPr marL="68580" marR="68580">
                    <a:lnL>
                      <a:noFill/>
                    </a:lnL>
                    <a:lnR>
                      <a:noFill/>
                    </a:lnR>
                    <a:lnT>
                      <a:noFill/>
                    </a:lnT>
                    <a:lnB>
                      <a:noFill/>
                    </a:lnB>
                    <a:solidFill>
                      <a:srgbClr val="DFECF5"/>
                    </a:solidFill>
                  </a:tcPr>
                </a:tc>
                <a:extLst>
                  <a:ext uri="{0D108BD9-81ED-4DB2-BD59-A6C34878D82A}">
                    <a16:rowId xmlns:a16="http://schemas.microsoft.com/office/drawing/2014/main" val="3687416381"/>
                  </a:ext>
                </a:extLst>
              </a:tr>
            </a:tbl>
          </a:graphicData>
        </a:graphic>
      </p:graphicFrame>
      <p:sp>
        <p:nvSpPr>
          <p:cNvPr id="10" name="Text Placeholder 9">
            <a:extLst>
              <a:ext uri="{FF2B5EF4-FFF2-40B4-BE49-F238E27FC236}">
                <a16:creationId xmlns:a16="http://schemas.microsoft.com/office/drawing/2014/main" id="{A03C6B7D-C198-48AD-AB7D-B8DED84EA96C}"/>
              </a:ext>
            </a:extLst>
          </p:cNvPr>
          <p:cNvSpPr>
            <a:spLocks noGrp="1"/>
          </p:cNvSpPr>
          <p:nvPr>
            <p:ph type="body" sz="quarter" idx="17"/>
          </p:nvPr>
        </p:nvSpPr>
        <p:spPr>
          <a:xfrm>
            <a:off x="838200" y="2362200"/>
            <a:ext cx="7391400" cy="457200"/>
          </a:xfrm>
        </p:spPr>
        <p:txBody>
          <a:bodyPr/>
          <a:lstStyle/>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Parameters of the </a:t>
            </a:r>
            <a:r>
              <a:rPr lang="en-US" sz="2400" b="1" dirty="0" err="1">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drop_duplicates</a:t>
            </a: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 method</a:t>
            </a:r>
            <a:endParaRPr lang="en-US" sz="2400" b="1" dirty="0">
              <a:solidFill>
                <a:srgbClr val="000099"/>
              </a:solidFill>
              <a:effectLst/>
              <a:latin typeface="Montserrat Medium"/>
              <a:ea typeface="Times New Roman" panose="02020603050405020304" pitchFamily="18" charset="0"/>
              <a:cs typeface="Times New Roman" panose="02020603050405020304" pitchFamily="18" charset="0"/>
            </a:endParaRPr>
          </a:p>
          <a:p>
            <a:endParaRPr lang="en-US" sz="2400" dirty="0"/>
          </a:p>
        </p:txBody>
      </p:sp>
      <p:graphicFrame>
        <p:nvGraphicFramePr>
          <p:cNvPr id="12" name="Table Placeholder 11">
            <a:extLst>
              <a:ext uri="{FF2B5EF4-FFF2-40B4-BE49-F238E27FC236}">
                <a16:creationId xmlns:a16="http://schemas.microsoft.com/office/drawing/2014/main" id="{A8E3D47B-3B27-4DB8-98BF-85466BC65255}"/>
              </a:ext>
            </a:extLst>
          </p:cNvPr>
          <p:cNvGraphicFramePr>
            <a:graphicFrameLocks noGrp="1"/>
          </p:cNvGraphicFramePr>
          <p:nvPr>
            <p:ph type="tbl" sz="quarter" idx="14"/>
            <p:extLst>
              <p:ext uri="{D42A27DB-BD31-4B8C-83A1-F6EECF244321}">
                <p14:modId xmlns:p14="http://schemas.microsoft.com/office/powerpoint/2010/main" val="1637541557"/>
              </p:ext>
            </p:extLst>
          </p:nvPr>
        </p:nvGraphicFramePr>
        <p:xfrm>
          <a:off x="914400" y="2861449"/>
          <a:ext cx="7040880" cy="2499360"/>
        </p:xfrm>
        <a:graphic>
          <a:graphicData uri="http://schemas.openxmlformats.org/drawingml/2006/table">
            <a:tbl>
              <a:tblPr firstRow="1"/>
              <a:tblGrid>
                <a:gridCol w="1725930">
                  <a:extLst>
                    <a:ext uri="{9D8B030D-6E8A-4147-A177-3AD203B41FA5}">
                      <a16:colId xmlns:a16="http://schemas.microsoft.com/office/drawing/2014/main" val="1705381636"/>
                    </a:ext>
                  </a:extLst>
                </a:gridCol>
                <a:gridCol w="5314950">
                  <a:extLst>
                    <a:ext uri="{9D8B030D-6E8A-4147-A177-3AD203B41FA5}">
                      <a16:colId xmlns:a16="http://schemas.microsoft.com/office/drawing/2014/main" val="3314059642"/>
                    </a:ext>
                  </a:extLst>
                </a:gridCol>
              </a:tblGrid>
              <a:tr h="239093">
                <a:tc>
                  <a:txBody>
                    <a:bodyPr/>
                    <a:lstStyle/>
                    <a:p>
                      <a:pPr marL="0" marR="0">
                        <a:spcBef>
                          <a:spcPts val="600"/>
                        </a:spcBef>
                        <a:spcAft>
                          <a:spcPts val="600"/>
                        </a:spcAft>
                        <a:tabLst>
                          <a:tab pos="1828800" algn="l"/>
                          <a:tab pos="457200" algn="l"/>
                        </a:tabLst>
                      </a:pPr>
                      <a:r>
                        <a:rPr lang="en-US" sz="2000" b="1">
                          <a:solidFill>
                            <a:srgbClr val="FFFFFF"/>
                          </a:solidFill>
                          <a:effectLst/>
                          <a:latin typeface="Arial" panose="020B0604020202020204" pitchFamily="34" charset="0"/>
                          <a:ea typeface="Times New Roman" panose="02020603050405020304" pitchFamily="18" charset="0"/>
                          <a:cs typeface="Times New Roman" panose="02020603050405020304" pitchFamily="18" charset="0"/>
                        </a:rPr>
                        <a:t>Parameter</a:t>
                      </a:r>
                      <a:endParaRPr lang="en-US" sz="2000" b="1">
                        <a:solidFill>
                          <a:srgbClr val="FFFFFF"/>
                        </a:solidFill>
                        <a:effectLst/>
                        <a:latin typeface="Montserrat Medium"/>
                        <a:ea typeface="Times New Roman" panose="02020603050405020304" pitchFamily="18" charset="0"/>
                        <a:cs typeface="Times New Roman" panose="02020603050405020304" pitchFamily="18" charset="0"/>
                      </a:endParaRPr>
                    </a:p>
                  </a:txBody>
                  <a:tcPr marL="73152" marR="73152">
                    <a:lnL>
                      <a:noFill/>
                    </a:lnL>
                    <a:lnR>
                      <a:noFill/>
                    </a:lnR>
                    <a:lnT>
                      <a:noFill/>
                    </a:lnT>
                    <a:lnB>
                      <a:noFill/>
                    </a:lnB>
                    <a:solidFill>
                      <a:srgbClr val="3D87B7"/>
                    </a:solidFill>
                  </a:tcPr>
                </a:tc>
                <a:tc>
                  <a:txBody>
                    <a:bodyPr/>
                    <a:lstStyle/>
                    <a:p>
                      <a:pPr marL="0" marR="0">
                        <a:spcBef>
                          <a:spcPts val="600"/>
                        </a:spcBef>
                        <a:spcAft>
                          <a:spcPts val="600"/>
                        </a:spcAft>
                        <a:tabLst>
                          <a:tab pos="1828800" algn="l"/>
                          <a:tab pos="457200" algn="l"/>
                        </a:tabLst>
                      </a:pPr>
                      <a:r>
                        <a:rPr lang="en-US" sz="2000" b="1" dirty="0">
                          <a:solidFill>
                            <a:srgbClr val="FFFFFF"/>
                          </a:solidFill>
                          <a:effectLst/>
                          <a:latin typeface="Arial" panose="020B0604020202020204" pitchFamily="34" charset="0"/>
                          <a:ea typeface="Times New Roman" panose="02020603050405020304" pitchFamily="18" charset="0"/>
                          <a:cs typeface="Times New Roman" panose="02020603050405020304" pitchFamily="18" charset="0"/>
                        </a:rPr>
                        <a:t>Description</a:t>
                      </a:r>
                      <a:endParaRPr lang="en-US" sz="2000" b="1" dirty="0">
                        <a:solidFill>
                          <a:srgbClr val="FFFFFF"/>
                        </a:solidFill>
                        <a:effectLst/>
                        <a:latin typeface="Montserrat Medium"/>
                        <a:ea typeface="Times New Roman" panose="02020603050405020304" pitchFamily="18" charset="0"/>
                        <a:cs typeface="Times New Roman" panose="02020603050405020304" pitchFamily="18" charset="0"/>
                      </a:endParaRPr>
                    </a:p>
                  </a:txBody>
                  <a:tcPr marL="73152" marR="73152">
                    <a:lnL>
                      <a:noFill/>
                    </a:lnL>
                    <a:lnR>
                      <a:noFill/>
                    </a:lnR>
                    <a:lnT>
                      <a:noFill/>
                    </a:lnT>
                    <a:lnB>
                      <a:noFill/>
                    </a:lnB>
                    <a:solidFill>
                      <a:srgbClr val="3D87B7"/>
                    </a:solidFill>
                  </a:tcPr>
                </a:tc>
                <a:extLst>
                  <a:ext uri="{0D108BD9-81ED-4DB2-BD59-A6C34878D82A}">
                    <a16:rowId xmlns:a16="http://schemas.microsoft.com/office/drawing/2014/main" val="850970622"/>
                  </a:ext>
                </a:extLst>
              </a:tr>
              <a:tr h="239093">
                <a:tc>
                  <a:txBody>
                    <a:bodyPr/>
                    <a:lstStyle/>
                    <a:p>
                      <a:pPr marL="0" marR="0" indent="0">
                        <a:spcBef>
                          <a:spcPts val="600"/>
                        </a:spcBef>
                        <a:spcAft>
                          <a:spcPts val="600"/>
                        </a:spcAft>
                        <a:tabLst>
                          <a:tab pos="800100" algn="l"/>
                          <a:tab pos="2514600" algn="l"/>
                          <a:tab pos="457200" algn="l"/>
                        </a:tabLst>
                      </a:pPr>
                      <a:r>
                        <a:rPr lang="en-US" sz="1600" b="1">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subset</a:t>
                      </a:r>
                      <a:endParaRPr lang="en-US" sz="1600">
                        <a:effectLst/>
                        <a:latin typeface="Times New Roman" panose="02020603050405020304" pitchFamily="18" charset="0"/>
                        <a:ea typeface="Times New Roman" panose="02020603050405020304" pitchFamily="18" charset="0"/>
                      </a:endParaRPr>
                    </a:p>
                  </a:txBody>
                  <a:tcPr marL="73152" marR="73152">
                    <a:lnL>
                      <a:noFill/>
                    </a:lnL>
                    <a:lnR>
                      <a:noFill/>
                    </a:lnR>
                    <a:lnT>
                      <a:noFill/>
                    </a:lnT>
                    <a:lnB>
                      <a:noFill/>
                    </a:lnB>
                    <a:solidFill>
                      <a:srgbClr val="DFECF5"/>
                    </a:solidFill>
                  </a:tcPr>
                </a:tc>
                <a:tc>
                  <a:txBody>
                    <a:bodyPr/>
                    <a:lstStyle/>
                    <a:p>
                      <a:pPr marL="0" marR="0" indent="0">
                        <a:spcBef>
                          <a:spcPts val="600"/>
                        </a:spcBef>
                        <a:spcAft>
                          <a:spcPts val="600"/>
                        </a:spcAft>
                        <a:tabLst>
                          <a:tab pos="800100" algn="l"/>
                          <a:tab pos="2514600" algn="l"/>
                          <a:tab pos="457200" algn="l"/>
                        </a:tabLst>
                      </a:pPr>
                      <a:r>
                        <a:rPr lang="en-US" sz="2000">
                          <a:solidFill>
                            <a:srgbClr val="000000"/>
                          </a:solidFill>
                          <a:effectLst/>
                          <a:latin typeface="Times New Roman" panose="02020603050405020304" pitchFamily="18" charset="0"/>
                          <a:ea typeface="Times New Roman" panose="02020603050405020304" pitchFamily="18" charset="0"/>
                        </a:rPr>
                        <a:t>Same as for the duplicated() method.</a:t>
                      </a:r>
                      <a:endParaRPr lang="en-US" sz="2000">
                        <a:effectLst/>
                        <a:latin typeface="Times New Roman" panose="02020603050405020304" pitchFamily="18" charset="0"/>
                        <a:ea typeface="Times New Roman" panose="02020603050405020304" pitchFamily="18" charset="0"/>
                      </a:endParaRPr>
                    </a:p>
                  </a:txBody>
                  <a:tcPr marL="73152" marR="73152">
                    <a:lnL>
                      <a:noFill/>
                    </a:lnL>
                    <a:lnR>
                      <a:noFill/>
                    </a:lnR>
                    <a:lnT>
                      <a:noFill/>
                    </a:lnT>
                    <a:lnB>
                      <a:noFill/>
                    </a:lnB>
                    <a:solidFill>
                      <a:srgbClr val="DFECF5"/>
                    </a:solidFill>
                  </a:tcPr>
                </a:tc>
                <a:extLst>
                  <a:ext uri="{0D108BD9-81ED-4DB2-BD59-A6C34878D82A}">
                    <a16:rowId xmlns:a16="http://schemas.microsoft.com/office/drawing/2014/main" val="1855007517"/>
                  </a:ext>
                </a:extLst>
              </a:tr>
              <a:tr h="423011">
                <a:tc>
                  <a:txBody>
                    <a:bodyPr/>
                    <a:lstStyle/>
                    <a:p>
                      <a:pPr marL="0" marR="0" indent="0">
                        <a:spcBef>
                          <a:spcPts val="600"/>
                        </a:spcBef>
                        <a:spcAft>
                          <a:spcPts val="600"/>
                        </a:spcAft>
                        <a:tabLst>
                          <a:tab pos="800100" algn="l"/>
                          <a:tab pos="2514600" algn="l"/>
                          <a:tab pos="457200" algn="l"/>
                        </a:tabLst>
                      </a:pPr>
                      <a:r>
                        <a:rPr lang="en-US" sz="1600" b="1"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keep</a:t>
                      </a:r>
                      <a:endParaRPr lang="en-US" sz="1600" dirty="0">
                        <a:effectLst/>
                        <a:latin typeface="Times New Roman" panose="02020603050405020304" pitchFamily="18" charset="0"/>
                        <a:ea typeface="Times New Roman" panose="02020603050405020304" pitchFamily="18" charset="0"/>
                      </a:endParaRPr>
                    </a:p>
                  </a:txBody>
                  <a:tcPr marL="73152" marR="73152">
                    <a:lnL>
                      <a:noFill/>
                    </a:lnL>
                    <a:lnR>
                      <a:noFill/>
                    </a:lnR>
                    <a:lnT>
                      <a:noFill/>
                    </a:lnT>
                    <a:lnB>
                      <a:noFill/>
                    </a:lnB>
                    <a:solidFill>
                      <a:srgbClr val="DFECF5"/>
                    </a:solidFill>
                  </a:tcPr>
                </a:tc>
                <a:tc>
                  <a:txBody>
                    <a:bodyPr/>
                    <a:lstStyle/>
                    <a:p>
                      <a:pPr marL="0" marR="0" indent="0">
                        <a:spcBef>
                          <a:spcPts val="600"/>
                        </a:spcBef>
                        <a:spcAft>
                          <a:spcPts val="600"/>
                        </a:spcAft>
                        <a:tabLst>
                          <a:tab pos="800100" algn="l"/>
                          <a:tab pos="2514600" algn="l"/>
                          <a:tab pos="457200" algn="l"/>
                        </a:tabLst>
                      </a:pPr>
                      <a:r>
                        <a:rPr lang="en-US" sz="2000" dirty="0">
                          <a:solidFill>
                            <a:srgbClr val="000000"/>
                          </a:solidFill>
                          <a:effectLst/>
                          <a:latin typeface="Times New Roman" panose="02020603050405020304" pitchFamily="18" charset="0"/>
                          <a:ea typeface="Times New Roman" panose="02020603050405020304" pitchFamily="18" charset="0"/>
                        </a:rPr>
                        <a:t>Same as for the duplicated() method except that the duplicate rows are dropped, not marked.</a:t>
                      </a:r>
                      <a:endParaRPr lang="en-US" sz="2000" dirty="0">
                        <a:effectLst/>
                        <a:latin typeface="Times New Roman" panose="02020603050405020304" pitchFamily="18" charset="0"/>
                        <a:ea typeface="Times New Roman" panose="02020603050405020304" pitchFamily="18" charset="0"/>
                      </a:endParaRPr>
                    </a:p>
                  </a:txBody>
                  <a:tcPr marL="73152" marR="73152">
                    <a:lnL>
                      <a:noFill/>
                    </a:lnL>
                    <a:lnR>
                      <a:noFill/>
                    </a:lnR>
                    <a:lnT>
                      <a:noFill/>
                    </a:lnT>
                    <a:lnB>
                      <a:noFill/>
                    </a:lnB>
                    <a:solidFill>
                      <a:srgbClr val="DFECF5"/>
                    </a:solidFill>
                  </a:tcPr>
                </a:tc>
                <a:extLst>
                  <a:ext uri="{0D108BD9-81ED-4DB2-BD59-A6C34878D82A}">
                    <a16:rowId xmlns:a16="http://schemas.microsoft.com/office/drawing/2014/main" val="1901305277"/>
                  </a:ext>
                </a:extLst>
              </a:tr>
              <a:tr h="606928">
                <a:tc>
                  <a:txBody>
                    <a:bodyPr/>
                    <a:lstStyle/>
                    <a:p>
                      <a:pPr marL="0" marR="0" indent="0">
                        <a:spcBef>
                          <a:spcPts val="600"/>
                        </a:spcBef>
                        <a:spcAft>
                          <a:spcPts val="600"/>
                        </a:spcAft>
                        <a:tabLst>
                          <a:tab pos="800100" algn="l"/>
                          <a:tab pos="2514600" algn="l"/>
                          <a:tab pos="457200" algn="l"/>
                        </a:tabLst>
                      </a:pPr>
                      <a:r>
                        <a:rPr lang="en-US" sz="1600" b="1" dirty="0" err="1">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inplace</a:t>
                      </a:r>
                      <a:endParaRPr lang="en-US" sz="1600" dirty="0">
                        <a:effectLst/>
                        <a:latin typeface="Times New Roman" panose="02020603050405020304" pitchFamily="18" charset="0"/>
                        <a:ea typeface="Times New Roman" panose="02020603050405020304" pitchFamily="18" charset="0"/>
                      </a:endParaRPr>
                    </a:p>
                  </a:txBody>
                  <a:tcPr marL="73152" marR="73152">
                    <a:lnL>
                      <a:noFill/>
                    </a:lnL>
                    <a:lnR>
                      <a:noFill/>
                    </a:lnR>
                    <a:lnT>
                      <a:noFill/>
                    </a:lnT>
                    <a:lnB>
                      <a:noFill/>
                    </a:lnB>
                    <a:solidFill>
                      <a:srgbClr val="DFECF5"/>
                    </a:solidFill>
                  </a:tcPr>
                </a:tc>
                <a:tc>
                  <a:txBody>
                    <a:bodyPr/>
                    <a:lstStyle/>
                    <a:p>
                      <a:pPr marL="0" marR="0" indent="0">
                        <a:spcBef>
                          <a:spcPts val="600"/>
                        </a:spcBef>
                        <a:spcAft>
                          <a:spcPts val="600"/>
                        </a:spcAft>
                        <a:tabLst>
                          <a:tab pos="800100" algn="l"/>
                          <a:tab pos="2514600" algn="l"/>
                          <a:tab pos="457200" algn="l"/>
                        </a:tabLst>
                      </a:pPr>
                      <a:r>
                        <a:rPr lang="en-US" sz="2000" dirty="0">
                          <a:solidFill>
                            <a:srgbClr val="000000"/>
                          </a:solidFill>
                          <a:effectLst/>
                          <a:latin typeface="Times New Roman" panose="02020603050405020304" pitchFamily="18" charset="0"/>
                          <a:ea typeface="Times New Roman" panose="02020603050405020304" pitchFamily="18" charset="0"/>
                        </a:rPr>
                        <a:t>True makes the changes directly to the </a:t>
                      </a:r>
                      <a:r>
                        <a:rPr lang="en-US" sz="2000" dirty="0" err="1">
                          <a:solidFill>
                            <a:srgbClr val="000000"/>
                          </a:solidFill>
                          <a:effectLst/>
                          <a:latin typeface="Times New Roman" panose="02020603050405020304" pitchFamily="18" charset="0"/>
                          <a:ea typeface="Times New Roman" panose="02020603050405020304" pitchFamily="18" charset="0"/>
                        </a:rPr>
                        <a:t>DataFrame</a:t>
                      </a:r>
                      <a:r>
                        <a:rPr lang="en-US" sz="2000" dirty="0">
                          <a:solidFill>
                            <a:srgbClr val="000000"/>
                          </a:solidFill>
                          <a:effectLst/>
                          <a:latin typeface="Times New Roman" panose="02020603050405020304" pitchFamily="18" charset="0"/>
                          <a:ea typeface="Times New Roman" panose="02020603050405020304" pitchFamily="18" charset="0"/>
                        </a:rPr>
                        <a:t>; False (the default) returns a copy of the </a:t>
                      </a:r>
                      <a:r>
                        <a:rPr lang="en-US" sz="2000" dirty="0" err="1">
                          <a:solidFill>
                            <a:srgbClr val="000000"/>
                          </a:solidFill>
                          <a:effectLst/>
                          <a:latin typeface="Times New Roman" panose="02020603050405020304" pitchFamily="18" charset="0"/>
                          <a:ea typeface="Times New Roman" panose="02020603050405020304" pitchFamily="18" charset="0"/>
                        </a:rPr>
                        <a:t>DataFrame</a:t>
                      </a:r>
                      <a:r>
                        <a:rPr lang="en-US" sz="2000" dirty="0">
                          <a:solidFill>
                            <a:srgbClr val="000000"/>
                          </a:solidFill>
                          <a:effectLst/>
                          <a:latin typeface="Times New Roman" panose="02020603050405020304" pitchFamily="18" charset="0"/>
                          <a:ea typeface="Times New Roman" panose="02020603050405020304" pitchFamily="18" charset="0"/>
                        </a:rPr>
                        <a:t> with the duplicates dropped.</a:t>
                      </a:r>
                      <a:endParaRPr lang="en-US" sz="2000" dirty="0">
                        <a:effectLst/>
                        <a:latin typeface="Times New Roman" panose="02020603050405020304" pitchFamily="18" charset="0"/>
                        <a:ea typeface="Times New Roman" panose="02020603050405020304" pitchFamily="18" charset="0"/>
                      </a:endParaRPr>
                    </a:p>
                  </a:txBody>
                  <a:tcPr marL="73152" marR="73152">
                    <a:lnL>
                      <a:noFill/>
                    </a:lnL>
                    <a:lnR>
                      <a:noFill/>
                    </a:lnR>
                    <a:lnT>
                      <a:noFill/>
                    </a:lnT>
                    <a:lnB>
                      <a:noFill/>
                    </a:lnB>
                    <a:solidFill>
                      <a:srgbClr val="DFECF5"/>
                    </a:solidFill>
                  </a:tcPr>
                </a:tc>
                <a:extLst>
                  <a:ext uri="{0D108BD9-81ED-4DB2-BD59-A6C34878D82A}">
                    <a16:rowId xmlns:a16="http://schemas.microsoft.com/office/drawing/2014/main" val="1257656223"/>
                  </a:ext>
                </a:extLst>
              </a:tr>
            </a:tbl>
          </a:graphicData>
        </a:graphic>
      </p:graphicFrame>
      <p:sp>
        <p:nvSpPr>
          <p:cNvPr id="4" name="Date Placeholder 3">
            <a:extLst>
              <a:ext uri="{FF2B5EF4-FFF2-40B4-BE49-F238E27FC236}">
                <a16:creationId xmlns:a16="http://schemas.microsoft.com/office/drawing/2014/main" id="{7FEBFD82-C3DD-4852-B741-31650B528DA7}"/>
              </a:ext>
            </a:extLst>
          </p:cNvPr>
          <p:cNvSpPr>
            <a:spLocks noGrp="1"/>
          </p:cNvSpPr>
          <p:nvPr>
            <p:ph type="dt" sz="half" idx="10"/>
          </p:nvPr>
        </p:nvSpPr>
        <p:spPr/>
        <p:txBody>
          <a:bodyPr/>
          <a:lstStyle/>
          <a:p>
            <a:pPr>
              <a:defRPr/>
            </a:pPr>
            <a:r>
              <a:rPr lang="en-US"/>
              <a:t>Murach's Python for Data Analysis</a:t>
            </a:r>
            <a:endParaRPr lang="en-US" dirty="0"/>
          </a:p>
        </p:txBody>
      </p:sp>
      <p:sp>
        <p:nvSpPr>
          <p:cNvPr id="5" name="Footer Placeholder 4">
            <a:extLst>
              <a:ext uri="{FF2B5EF4-FFF2-40B4-BE49-F238E27FC236}">
                <a16:creationId xmlns:a16="http://schemas.microsoft.com/office/drawing/2014/main" id="{64C887F8-A0A3-4AF1-8761-A2FF80CC3AF6}"/>
              </a:ext>
            </a:extLst>
          </p:cNvPr>
          <p:cNvSpPr>
            <a:spLocks noGrp="1"/>
          </p:cNvSpPr>
          <p:nvPr>
            <p:ph type="ftr" sz="quarter" idx="11"/>
          </p:nvPr>
        </p:nvSpPr>
        <p:spPr/>
        <p:txBody>
          <a:bodyPr/>
          <a:lstStyle/>
          <a:p>
            <a:pPr>
              <a:defRPr/>
            </a:pPr>
            <a:r>
              <a:rPr lang="en-US"/>
              <a:t>© 2021, Mike Murach &amp; Associates, Inc.</a:t>
            </a:r>
            <a:endParaRPr lang="en-US" dirty="0"/>
          </a:p>
        </p:txBody>
      </p:sp>
      <p:sp>
        <p:nvSpPr>
          <p:cNvPr id="6" name="Slide Number Placeholder 5">
            <a:extLst>
              <a:ext uri="{FF2B5EF4-FFF2-40B4-BE49-F238E27FC236}">
                <a16:creationId xmlns:a16="http://schemas.microsoft.com/office/drawing/2014/main" id="{E6757B3B-7FEF-445D-951D-D378AACF9AD7}"/>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C6, Slide </a:t>
            </a:r>
            <a:fld id="{BF5C1183-B085-4070-A402-C03A3F977D3D}" type="slidenum">
              <a:rPr lang="en-US" smtClean="0">
                <a:solidFill>
                  <a:schemeClr val="bg1"/>
                </a:solidFill>
              </a:rPr>
              <a:pPr>
                <a:defRPr/>
              </a:pPr>
              <a:t>21</a:t>
            </a:fld>
            <a:endParaRPr lang="en-US" dirty="0">
              <a:solidFill>
                <a:schemeClr val="bg1"/>
              </a:solidFill>
            </a:endParaRPr>
          </a:p>
        </p:txBody>
      </p:sp>
    </p:spTree>
    <p:extLst>
      <p:ext uri="{BB962C8B-B14F-4D97-AF65-F5344CB8AC3E}">
        <p14:creationId xmlns:p14="http://schemas.microsoft.com/office/powerpoint/2010/main" val="13898350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60348-1B3F-4F5E-80FE-68E639414570}"/>
              </a:ext>
            </a:extLst>
          </p:cNvPr>
          <p:cNvSpPr>
            <a:spLocks noGrp="1"/>
          </p:cNvSpPr>
          <p:nvPr>
            <p:ph type="title"/>
          </p:nvPr>
        </p:nvSpPr>
        <p:spPr>
          <a:xfrm>
            <a:off x="914400" y="624989"/>
            <a:ext cx="7315200" cy="369332"/>
          </a:xfrm>
        </p:spPr>
        <p:txBody>
          <a:bodyPr/>
          <a:lstStyle/>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How to drop duplicate rows</a:t>
            </a:r>
            <a:endParaRPr lang="en-US" dirty="0"/>
          </a:p>
        </p:txBody>
      </p:sp>
      <p:sp>
        <p:nvSpPr>
          <p:cNvPr id="3" name="Text Placeholder 2">
            <a:extLst>
              <a:ext uri="{FF2B5EF4-FFF2-40B4-BE49-F238E27FC236}">
                <a16:creationId xmlns:a16="http://schemas.microsoft.com/office/drawing/2014/main" id="{6D0EF64E-3FFB-437E-8B65-EF3F8968C9BD}"/>
              </a:ext>
            </a:extLst>
          </p:cNvPr>
          <p:cNvSpPr>
            <a:spLocks noGrp="1"/>
          </p:cNvSpPr>
          <p:nvPr>
            <p:ph type="body" sz="quarter" idx="13"/>
          </p:nvPr>
        </p:nvSpPr>
        <p:spPr/>
        <p:txBody>
          <a:bodyPr/>
          <a:lstStyle/>
          <a:p>
            <a:pPr marL="347345" marR="0">
              <a:spcBef>
                <a:spcPts val="900"/>
              </a:spcBef>
              <a:spcAft>
                <a:spcPts val="600"/>
              </a:spcAft>
              <a:tabLst>
                <a:tab pos="1371600" algn="l"/>
                <a:tab pos="2743200" algn="l"/>
              </a:tabLst>
            </a:pPr>
            <a:r>
              <a:rPr lang="en-US" b="1" spc="-10"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How to find duplicate rows</a:t>
            </a:r>
            <a:endParaRPr lang="en-US" b="1" spc="-10" dirty="0">
              <a:solidFill>
                <a:srgbClr val="000099"/>
              </a:solidFill>
              <a:effectLst/>
              <a:latin typeface="Montserrat Medium"/>
              <a:ea typeface="Times New Roman" panose="02020603050405020304" pitchFamily="18" charset="0"/>
              <a:cs typeface="Times New Roman" panose="02020603050405020304" pitchFamily="18" charset="0"/>
            </a:endParaRPr>
          </a:p>
          <a:p>
            <a:pPr marL="347345" marR="0">
              <a:spcBef>
                <a:spcPts val="0"/>
              </a:spcBef>
              <a:spcAft>
                <a:spcPts val="60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fires[</a:t>
            </a: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fires.duplicated</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(keep=False)]</a:t>
            </a:r>
          </a:p>
          <a:p>
            <a:pPr marL="347345" marR="0">
              <a:spcBef>
                <a:spcPts val="900"/>
              </a:spcBef>
              <a:spcAft>
                <a:spcPts val="600"/>
              </a:spcAft>
              <a:tabLst>
                <a:tab pos="1371600" algn="l"/>
                <a:tab pos="2743200" algn="l"/>
              </a:tabLst>
            </a:pPr>
            <a:r>
              <a:rPr lang="en-US" b="1" spc="-10"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How to drop duplicate rows</a:t>
            </a:r>
            <a:endParaRPr lang="en-US" b="1" spc="-10" dirty="0">
              <a:solidFill>
                <a:srgbClr val="000099"/>
              </a:solidFill>
              <a:effectLst/>
              <a:latin typeface="Montserrat Medium"/>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fires.drop_duplicates</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(keep='first', </a:t>
            </a: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inplace</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=True)</a:t>
            </a:r>
          </a:p>
          <a:p>
            <a:endParaRPr lang="en-US" sz="1600" dirty="0"/>
          </a:p>
        </p:txBody>
      </p:sp>
      <p:sp>
        <p:nvSpPr>
          <p:cNvPr id="4" name="Date Placeholder 3">
            <a:extLst>
              <a:ext uri="{FF2B5EF4-FFF2-40B4-BE49-F238E27FC236}">
                <a16:creationId xmlns:a16="http://schemas.microsoft.com/office/drawing/2014/main" id="{2046BEB0-CE03-4986-AB4F-5DEBB9CB3E82}"/>
              </a:ext>
            </a:extLst>
          </p:cNvPr>
          <p:cNvSpPr>
            <a:spLocks noGrp="1"/>
          </p:cNvSpPr>
          <p:nvPr>
            <p:ph type="dt" sz="half" idx="10"/>
          </p:nvPr>
        </p:nvSpPr>
        <p:spPr/>
        <p:txBody>
          <a:bodyPr/>
          <a:lstStyle/>
          <a:p>
            <a:pPr>
              <a:defRPr/>
            </a:pPr>
            <a:r>
              <a:rPr lang="en-US"/>
              <a:t>Murach's Python for Data Analysis</a:t>
            </a:r>
            <a:endParaRPr lang="en-US" dirty="0"/>
          </a:p>
        </p:txBody>
      </p:sp>
      <p:sp>
        <p:nvSpPr>
          <p:cNvPr id="5" name="Footer Placeholder 4">
            <a:extLst>
              <a:ext uri="{FF2B5EF4-FFF2-40B4-BE49-F238E27FC236}">
                <a16:creationId xmlns:a16="http://schemas.microsoft.com/office/drawing/2014/main" id="{26141D47-806E-4ACE-9826-9EC387C6FB17}"/>
              </a:ext>
            </a:extLst>
          </p:cNvPr>
          <p:cNvSpPr>
            <a:spLocks noGrp="1"/>
          </p:cNvSpPr>
          <p:nvPr>
            <p:ph type="ftr" sz="quarter" idx="11"/>
          </p:nvPr>
        </p:nvSpPr>
        <p:spPr/>
        <p:txBody>
          <a:bodyPr/>
          <a:lstStyle/>
          <a:p>
            <a:pPr>
              <a:defRPr/>
            </a:pPr>
            <a:r>
              <a:rPr lang="en-US"/>
              <a:t>© 2021, Mike Murach &amp; Associates, Inc.</a:t>
            </a:r>
            <a:endParaRPr lang="en-US" dirty="0"/>
          </a:p>
        </p:txBody>
      </p:sp>
      <p:sp>
        <p:nvSpPr>
          <p:cNvPr id="6" name="Slide Number Placeholder 5">
            <a:extLst>
              <a:ext uri="{FF2B5EF4-FFF2-40B4-BE49-F238E27FC236}">
                <a16:creationId xmlns:a16="http://schemas.microsoft.com/office/drawing/2014/main" id="{6D47AAAC-8336-436D-8070-CCDB6487F3C1}"/>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C6, Slide </a:t>
            </a:r>
            <a:fld id="{BF5C1183-B085-4070-A402-C03A3F977D3D}" type="slidenum">
              <a:rPr lang="en-US" smtClean="0">
                <a:solidFill>
                  <a:schemeClr val="bg1"/>
                </a:solidFill>
              </a:rPr>
              <a:pPr>
                <a:defRPr/>
              </a:pPr>
              <a:t>22</a:t>
            </a:fld>
            <a:endParaRPr lang="en-US" dirty="0">
              <a:solidFill>
                <a:schemeClr val="bg1"/>
              </a:solidFill>
            </a:endParaRPr>
          </a:p>
        </p:txBody>
      </p:sp>
    </p:spTree>
    <p:extLst>
      <p:ext uri="{BB962C8B-B14F-4D97-AF65-F5344CB8AC3E}">
        <p14:creationId xmlns:p14="http://schemas.microsoft.com/office/powerpoint/2010/main" val="30495469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50C572C-2EF2-47EE-90CB-5D8BDB9E3B57}"/>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drop() method</a:t>
            </a:r>
            <a:endParaRPr lang="en-US" dirty="0"/>
          </a:p>
        </p:txBody>
      </p:sp>
      <p:graphicFrame>
        <p:nvGraphicFramePr>
          <p:cNvPr id="11" name="Table Placeholder 10">
            <a:extLst>
              <a:ext uri="{FF2B5EF4-FFF2-40B4-BE49-F238E27FC236}">
                <a16:creationId xmlns:a16="http://schemas.microsoft.com/office/drawing/2014/main" id="{675723E3-17FC-4A7F-9E42-548040F312AA}"/>
              </a:ext>
            </a:extLst>
          </p:cNvPr>
          <p:cNvGraphicFramePr>
            <a:graphicFrameLocks noGrp="1"/>
          </p:cNvGraphicFramePr>
          <p:nvPr>
            <p:ph type="tbl" sz="quarter" idx="13"/>
            <p:extLst>
              <p:ext uri="{D42A27DB-BD31-4B8C-83A1-F6EECF244321}">
                <p14:modId xmlns:p14="http://schemas.microsoft.com/office/powerpoint/2010/main" val="3194347278"/>
              </p:ext>
            </p:extLst>
          </p:nvPr>
        </p:nvGraphicFramePr>
        <p:xfrm>
          <a:off x="914400" y="1090800"/>
          <a:ext cx="6297930" cy="1097280"/>
        </p:xfrm>
        <a:graphic>
          <a:graphicData uri="http://schemas.openxmlformats.org/drawingml/2006/table">
            <a:tbl>
              <a:tblPr firstRow="1"/>
              <a:tblGrid>
                <a:gridCol w="1840230">
                  <a:extLst>
                    <a:ext uri="{9D8B030D-6E8A-4147-A177-3AD203B41FA5}">
                      <a16:colId xmlns:a16="http://schemas.microsoft.com/office/drawing/2014/main" val="3109402720"/>
                    </a:ext>
                  </a:extLst>
                </a:gridCol>
                <a:gridCol w="4457700">
                  <a:extLst>
                    <a:ext uri="{9D8B030D-6E8A-4147-A177-3AD203B41FA5}">
                      <a16:colId xmlns:a16="http://schemas.microsoft.com/office/drawing/2014/main" val="1070439276"/>
                    </a:ext>
                  </a:extLst>
                </a:gridCol>
              </a:tblGrid>
              <a:tr h="0">
                <a:tc>
                  <a:txBody>
                    <a:bodyPr/>
                    <a:lstStyle/>
                    <a:p>
                      <a:pPr marL="0" marR="0">
                        <a:spcBef>
                          <a:spcPts val="600"/>
                        </a:spcBef>
                        <a:spcAft>
                          <a:spcPts val="600"/>
                        </a:spcAft>
                        <a:tabLst>
                          <a:tab pos="1828800" algn="l"/>
                          <a:tab pos="457200" algn="l"/>
                        </a:tabLst>
                      </a:pPr>
                      <a:r>
                        <a:rPr lang="en-US" sz="2000" b="1">
                          <a:solidFill>
                            <a:srgbClr val="FFFFFF"/>
                          </a:solidFill>
                          <a:effectLst/>
                          <a:latin typeface="Arial" panose="020B0604020202020204" pitchFamily="34" charset="0"/>
                          <a:ea typeface="Times New Roman" panose="02020603050405020304" pitchFamily="18" charset="0"/>
                          <a:cs typeface="Times New Roman" panose="02020603050405020304" pitchFamily="18" charset="0"/>
                        </a:rPr>
                        <a:t>Method</a:t>
                      </a:r>
                      <a:endParaRPr lang="en-US" sz="2000" b="1">
                        <a:solidFill>
                          <a:srgbClr val="FFFFFF"/>
                        </a:solidFill>
                        <a:effectLst/>
                        <a:latin typeface="Montserrat Medium"/>
                        <a:ea typeface="Times New Roman" panose="02020603050405020304" pitchFamily="18" charset="0"/>
                        <a:cs typeface="Times New Roman" panose="02020603050405020304" pitchFamily="18" charset="0"/>
                      </a:endParaRPr>
                    </a:p>
                  </a:txBody>
                  <a:tcPr marL="68580" marR="68580">
                    <a:lnL>
                      <a:noFill/>
                    </a:lnL>
                    <a:lnR>
                      <a:noFill/>
                    </a:lnR>
                    <a:lnT>
                      <a:noFill/>
                    </a:lnT>
                    <a:lnB>
                      <a:noFill/>
                    </a:lnB>
                    <a:solidFill>
                      <a:srgbClr val="3D87B7"/>
                    </a:solidFill>
                  </a:tcPr>
                </a:tc>
                <a:tc>
                  <a:txBody>
                    <a:bodyPr/>
                    <a:lstStyle/>
                    <a:p>
                      <a:pPr marL="0" marR="0">
                        <a:spcBef>
                          <a:spcPts val="600"/>
                        </a:spcBef>
                        <a:spcAft>
                          <a:spcPts val="600"/>
                        </a:spcAft>
                        <a:tabLst>
                          <a:tab pos="1828800" algn="l"/>
                          <a:tab pos="457200" algn="l"/>
                        </a:tabLst>
                      </a:pPr>
                      <a:r>
                        <a:rPr lang="en-US" sz="2000" b="1">
                          <a:solidFill>
                            <a:srgbClr val="FFFFFF"/>
                          </a:solidFill>
                          <a:effectLst/>
                          <a:latin typeface="Arial" panose="020B0604020202020204" pitchFamily="34" charset="0"/>
                          <a:ea typeface="Times New Roman" panose="02020603050405020304" pitchFamily="18" charset="0"/>
                          <a:cs typeface="Times New Roman" panose="02020603050405020304" pitchFamily="18" charset="0"/>
                        </a:rPr>
                        <a:t>Description</a:t>
                      </a:r>
                      <a:endParaRPr lang="en-US" sz="2000" b="1">
                        <a:solidFill>
                          <a:srgbClr val="FFFFFF"/>
                        </a:solidFill>
                        <a:effectLst/>
                        <a:latin typeface="Montserrat Medium"/>
                        <a:ea typeface="Times New Roman" panose="02020603050405020304" pitchFamily="18" charset="0"/>
                        <a:cs typeface="Times New Roman" panose="02020603050405020304" pitchFamily="18" charset="0"/>
                      </a:endParaRPr>
                    </a:p>
                  </a:txBody>
                  <a:tcPr marL="68580" marR="68580">
                    <a:lnL>
                      <a:noFill/>
                    </a:lnL>
                    <a:lnR>
                      <a:noFill/>
                    </a:lnR>
                    <a:lnT>
                      <a:noFill/>
                    </a:lnT>
                    <a:lnB>
                      <a:noFill/>
                    </a:lnB>
                    <a:solidFill>
                      <a:srgbClr val="3D87B7"/>
                    </a:solidFill>
                  </a:tcPr>
                </a:tc>
                <a:extLst>
                  <a:ext uri="{0D108BD9-81ED-4DB2-BD59-A6C34878D82A}">
                    <a16:rowId xmlns:a16="http://schemas.microsoft.com/office/drawing/2014/main" val="4206270785"/>
                  </a:ext>
                </a:extLst>
              </a:tr>
              <a:tr h="0">
                <a:tc>
                  <a:txBody>
                    <a:bodyPr/>
                    <a:lstStyle/>
                    <a:p>
                      <a:pPr marL="0" marR="0" indent="0">
                        <a:spcBef>
                          <a:spcPts val="600"/>
                        </a:spcBef>
                        <a:spcAft>
                          <a:spcPts val="600"/>
                        </a:spcAft>
                        <a:tabLst>
                          <a:tab pos="800100" algn="l"/>
                          <a:tab pos="2514600" algn="l"/>
                          <a:tab pos="457200" algn="l"/>
                        </a:tabLst>
                      </a:pPr>
                      <a:r>
                        <a:rPr lang="en-US" sz="1600" b="1"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drop(params)</a:t>
                      </a:r>
                      <a:endParaRPr lang="en-US" sz="2000" dirty="0">
                        <a:effectLst/>
                        <a:latin typeface="Times New Roman" panose="02020603050405020304" pitchFamily="18" charset="0"/>
                        <a:ea typeface="Times New Roman" panose="02020603050405020304" pitchFamily="18" charset="0"/>
                      </a:endParaRPr>
                    </a:p>
                  </a:txBody>
                  <a:tcPr marL="68580" marR="68580">
                    <a:lnL>
                      <a:noFill/>
                    </a:lnL>
                    <a:lnR>
                      <a:noFill/>
                    </a:lnR>
                    <a:lnT>
                      <a:noFill/>
                    </a:lnT>
                    <a:lnB>
                      <a:noFill/>
                    </a:lnB>
                    <a:solidFill>
                      <a:srgbClr val="DFECF5"/>
                    </a:solidFill>
                  </a:tcPr>
                </a:tc>
                <a:tc>
                  <a:txBody>
                    <a:bodyPr/>
                    <a:lstStyle/>
                    <a:p>
                      <a:pPr marL="0" marR="0" indent="0">
                        <a:spcBef>
                          <a:spcPts val="600"/>
                        </a:spcBef>
                        <a:spcAft>
                          <a:spcPts val="600"/>
                        </a:spcAft>
                        <a:tabLst>
                          <a:tab pos="800100" algn="l"/>
                          <a:tab pos="2514600" algn="l"/>
                          <a:tab pos="457200" algn="l"/>
                        </a:tabLst>
                      </a:pPr>
                      <a:r>
                        <a:rPr lang="en-US" sz="2000" dirty="0">
                          <a:solidFill>
                            <a:srgbClr val="000000"/>
                          </a:solidFill>
                          <a:effectLst/>
                          <a:latin typeface="Times New Roman" panose="02020603050405020304" pitchFamily="18" charset="0"/>
                          <a:ea typeface="Times New Roman" panose="02020603050405020304" pitchFamily="18" charset="0"/>
                        </a:rPr>
                        <a:t>Drops the columns that are specified by the columns parameter.</a:t>
                      </a:r>
                      <a:endParaRPr lang="en-US" sz="2000" dirty="0">
                        <a:effectLst/>
                        <a:latin typeface="Times New Roman" panose="02020603050405020304" pitchFamily="18" charset="0"/>
                        <a:ea typeface="Times New Roman" panose="02020603050405020304" pitchFamily="18" charset="0"/>
                      </a:endParaRPr>
                    </a:p>
                  </a:txBody>
                  <a:tcPr marL="68580" marR="68580">
                    <a:lnL>
                      <a:noFill/>
                    </a:lnL>
                    <a:lnR>
                      <a:noFill/>
                    </a:lnR>
                    <a:lnT>
                      <a:noFill/>
                    </a:lnT>
                    <a:lnB>
                      <a:noFill/>
                    </a:lnB>
                    <a:solidFill>
                      <a:srgbClr val="DFECF5"/>
                    </a:solidFill>
                  </a:tcPr>
                </a:tc>
                <a:extLst>
                  <a:ext uri="{0D108BD9-81ED-4DB2-BD59-A6C34878D82A}">
                    <a16:rowId xmlns:a16="http://schemas.microsoft.com/office/drawing/2014/main" val="1812983618"/>
                  </a:ext>
                </a:extLst>
              </a:tr>
            </a:tbl>
          </a:graphicData>
        </a:graphic>
      </p:graphicFrame>
      <p:sp>
        <p:nvSpPr>
          <p:cNvPr id="10" name="Text Placeholder 9">
            <a:extLst>
              <a:ext uri="{FF2B5EF4-FFF2-40B4-BE49-F238E27FC236}">
                <a16:creationId xmlns:a16="http://schemas.microsoft.com/office/drawing/2014/main" id="{5C509543-5736-43FC-9E46-B33B53BF8055}"/>
              </a:ext>
            </a:extLst>
          </p:cNvPr>
          <p:cNvSpPr>
            <a:spLocks noGrp="1"/>
          </p:cNvSpPr>
          <p:nvPr>
            <p:ph type="body" sz="quarter" idx="17"/>
          </p:nvPr>
        </p:nvSpPr>
        <p:spPr>
          <a:xfrm>
            <a:off x="838200" y="2362200"/>
            <a:ext cx="7391400" cy="457200"/>
          </a:xfrm>
        </p:spPr>
        <p:txBody>
          <a:bodyPr/>
          <a:lstStyle/>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Parameters of the drop() method</a:t>
            </a:r>
            <a:endParaRPr lang="en-US" sz="2400" b="1" dirty="0">
              <a:solidFill>
                <a:srgbClr val="000099"/>
              </a:solidFill>
              <a:effectLst/>
              <a:latin typeface="Montserrat Medium"/>
              <a:ea typeface="Times New Roman" panose="02020603050405020304" pitchFamily="18" charset="0"/>
              <a:cs typeface="Times New Roman" panose="02020603050405020304" pitchFamily="18" charset="0"/>
            </a:endParaRPr>
          </a:p>
          <a:p>
            <a:endParaRPr lang="en-US" sz="2400" dirty="0"/>
          </a:p>
        </p:txBody>
      </p:sp>
      <p:graphicFrame>
        <p:nvGraphicFramePr>
          <p:cNvPr id="12" name="Table Placeholder 11">
            <a:extLst>
              <a:ext uri="{FF2B5EF4-FFF2-40B4-BE49-F238E27FC236}">
                <a16:creationId xmlns:a16="http://schemas.microsoft.com/office/drawing/2014/main" id="{F0617E8E-3D1A-441E-BAF0-4C7E44DCC5F7}"/>
              </a:ext>
            </a:extLst>
          </p:cNvPr>
          <p:cNvGraphicFramePr>
            <a:graphicFrameLocks noGrp="1"/>
          </p:cNvGraphicFramePr>
          <p:nvPr>
            <p:ph type="tbl" sz="quarter" idx="14"/>
            <p:extLst>
              <p:ext uri="{D42A27DB-BD31-4B8C-83A1-F6EECF244321}">
                <p14:modId xmlns:p14="http://schemas.microsoft.com/office/powerpoint/2010/main" val="1596979985"/>
              </p:ext>
            </p:extLst>
          </p:nvPr>
        </p:nvGraphicFramePr>
        <p:xfrm>
          <a:off x="914400" y="2862504"/>
          <a:ext cx="6297929" cy="2194560"/>
        </p:xfrm>
        <a:graphic>
          <a:graphicData uri="http://schemas.openxmlformats.org/drawingml/2006/table">
            <a:tbl>
              <a:tblPr firstRow="1"/>
              <a:tblGrid>
                <a:gridCol w="1840230">
                  <a:extLst>
                    <a:ext uri="{9D8B030D-6E8A-4147-A177-3AD203B41FA5}">
                      <a16:colId xmlns:a16="http://schemas.microsoft.com/office/drawing/2014/main" val="465963046"/>
                    </a:ext>
                  </a:extLst>
                </a:gridCol>
                <a:gridCol w="4457699">
                  <a:extLst>
                    <a:ext uri="{9D8B030D-6E8A-4147-A177-3AD203B41FA5}">
                      <a16:colId xmlns:a16="http://schemas.microsoft.com/office/drawing/2014/main" val="288826731"/>
                    </a:ext>
                  </a:extLst>
                </a:gridCol>
              </a:tblGrid>
              <a:tr h="272300">
                <a:tc>
                  <a:txBody>
                    <a:bodyPr/>
                    <a:lstStyle/>
                    <a:p>
                      <a:pPr marL="0" marR="0">
                        <a:spcBef>
                          <a:spcPts val="600"/>
                        </a:spcBef>
                        <a:spcAft>
                          <a:spcPts val="600"/>
                        </a:spcAft>
                        <a:tabLst>
                          <a:tab pos="1828800" algn="l"/>
                          <a:tab pos="457200" algn="l"/>
                        </a:tabLst>
                      </a:pPr>
                      <a:r>
                        <a:rPr lang="en-US" sz="2000" b="1" dirty="0">
                          <a:solidFill>
                            <a:srgbClr val="FFFFFF"/>
                          </a:solidFill>
                          <a:effectLst/>
                          <a:latin typeface="Arial" panose="020B0604020202020204" pitchFamily="34" charset="0"/>
                          <a:ea typeface="Times New Roman" panose="02020603050405020304" pitchFamily="18" charset="0"/>
                          <a:cs typeface="Times New Roman" panose="02020603050405020304" pitchFamily="18" charset="0"/>
                        </a:rPr>
                        <a:t>Parameter</a:t>
                      </a:r>
                      <a:endParaRPr lang="en-US" sz="2000" b="1" dirty="0">
                        <a:solidFill>
                          <a:srgbClr val="FFFFFF"/>
                        </a:solidFill>
                        <a:effectLst/>
                        <a:latin typeface="Montserrat Medium"/>
                        <a:ea typeface="Times New Roman" panose="02020603050405020304" pitchFamily="18" charset="0"/>
                        <a:cs typeface="Times New Roman" panose="02020603050405020304" pitchFamily="18" charset="0"/>
                      </a:endParaRPr>
                    </a:p>
                  </a:txBody>
                  <a:tcPr marL="73152" marR="73152">
                    <a:lnL>
                      <a:noFill/>
                    </a:lnL>
                    <a:lnR>
                      <a:noFill/>
                    </a:lnR>
                    <a:lnT>
                      <a:noFill/>
                    </a:lnT>
                    <a:lnB>
                      <a:noFill/>
                    </a:lnB>
                    <a:solidFill>
                      <a:srgbClr val="3D87B7"/>
                    </a:solidFill>
                  </a:tcPr>
                </a:tc>
                <a:tc>
                  <a:txBody>
                    <a:bodyPr/>
                    <a:lstStyle/>
                    <a:p>
                      <a:pPr marL="0" marR="0">
                        <a:spcBef>
                          <a:spcPts val="600"/>
                        </a:spcBef>
                        <a:spcAft>
                          <a:spcPts val="600"/>
                        </a:spcAft>
                        <a:tabLst>
                          <a:tab pos="1828800" algn="l"/>
                          <a:tab pos="457200" algn="l"/>
                        </a:tabLst>
                      </a:pPr>
                      <a:r>
                        <a:rPr lang="en-US" sz="2000" b="1" dirty="0">
                          <a:solidFill>
                            <a:srgbClr val="FFFFFF"/>
                          </a:solidFill>
                          <a:effectLst/>
                          <a:latin typeface="Arial" panose="020B0604020202020204" pitchFamily="34" charset="0"/>
                          <a:ea typeface="Times New Roman" panose="02020603050405020304" pitchFamily="18" charset="0"/>
                          <a:cs typeface="Times New Roman" panose="02020603050405020304" pitchFamily="18" charset="0"/>
                        </a:rPr>
                        <a:t>Description</a:t>
                      </a:r>
                      <a:endParaRPr lang="en-US" sz="2000" b="1" dirty="0">
                        <a:solidFill>
                          <a:srgbClr val="FFFFFF"/>
                        </a:solidFill>
                        <a:effectLst/>
                        <a:latin typeface="Montserrat Medium"/>
                        <a:ea typeface="Times New Roman" panose="02020603050405020304" pitchFamily="18" charset="0"/>
                        <a:cs typeface="Times New Roman" panose="02020603050405020304" pitchFamily="18" charset="0"/>
                      </a:endParaRPr>
                    </a:p>
                  </a:txBody>
                  <a:tcPr marL="73152" marR="73152">
                    <a:lnL>
                      <a:noFill/>
                    </a:lnL>
                    <a:lnR>
                      <a:noFill/>
                    </a:lnR>
                    <a:lnT>
                      <a:noFill/>
                    </a:lnT>
                    <a:lnB>
                      <a:noFill/>
                    </a:lnB>
                    <a:solidFill>
                      <a:srgbClr val="3D87B7"/>
                    </a:solidFill>
                  </a:tcPr>
                </a:tc>
                <a:extLst>
                  <a:ext uri="{0D108BD9-81ED-4DB2-BD59-A6C34878D82A}">
                    <a16:rowId xmlns:a16="http://schemas.microsoft.com/office/drawing/2014/main" val="993425133"/>
                  </a:ext>
                </a:extLst>
              </a:tr>
              <a:tr h="272300">
                <a:tc>
                  <a:txBody>
                    <a:bodyPr/>
                    <a:lstStyle/>
                    <a:p>
                      <a:pPr marL="0" marR="0" indent="0">
                        <a:spcBef>
                          <a:spcPts val="600"/>
                        </a:spcBef>
                        <a:spcAft>
                          <a:spcPts val="600"/>
                        </a:spcAft>
                        <a:tabLst>
                          <a:tab pos="800100" algn="l"/>
                          <a:tab pos="2514600" algn="l"/>
                          <a:tab pos="457200" algn="l"/>
                        </a:tabLst>
                      </a:pPr>
                      <a:r>
                        <a:rPr lang="en-US" sz="1600" b="1">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columns</a:t>
                      </a:r>
                      <a:endParaRPr lang="en-US" sz="1600">
                        <a:effectLst/>
                        <a:latin typeface="Times New Roman" panose="02020603050405020304" pitchFamily="18" charset="0"/>
                        <a:ea typeface="Times New Roman" panose="02020603050405020304" pitchFamily="18" charset="0"/>
                      </a:endParaRPr>
                    </a:p>
                  </a:txBody>
                  <a:tcPr marL="73152" marR="73152">
                    <a:lnL>
                      <a:noFill/>
                    </a:lnL>
                    <a:lnR>
                      <a:noFill/>
                    </a:lnR>
                    <a:lnT>
                      <a:noFill/>
                    </a:lnT>
                    <a:lnB>
                      <a:noFill/>
                    </a:lnB>
                    <a:solidFill>
                      <a:srgbClr val="DFECF5"/>
                    </a:solidFill>
                  </a:tcPr>
                </a:tc>
                <a:tc>
                  <a:txBody>
                    <a:bodyPr/>
                    <a:lstStyle/>
                    <a:p>
                      <a:pPr marL="0" marR="0" indent="0">
                        <a:spcBef>
                          <a:spcPts val="600"/>
                        </a:spcBef>
                        <a:spcAft>
                          <a:spcPts val="600"/>
                        </a:spcAft>
                        <a:tabLst>
                          <a:tab pos="800100" algn="l"/>
                          <a:tab pos="2514600" algn="l"/>
                          <a:tab pos="457200" algn="l"/>
                        </a:tabLst>
                      </a:pPr>
                      <a:r>
                        <a:rPr lang="en-US" sz="2000">
                          <a:solidFill>
                            <a:srgbClr val="000000"/>
                          </a:solidFill>
                          <a:effectLst/>
                          <a:latin typeface="Times New Roman" panose="02020603050405020304" pitchFamily="18" charset="0"/>
                          <a:ea typeface="Times New Roman" panose="02020603050405020304" pitchFamily="18" charset="0"/>
                        </a:rPr>
                        <a:t>List of columns to be dropped.</a:t>
                      </a:r>
                      <a:endParaRPr lang="en-US" sz="2000">
                        <a:effectLst/>
                        <a:latin typeface="Times New Roman" panose="02020603050405020304" pitchFamily="18" charset="0"/>
                        <a:ea typeface="Times New Roman" panose="02020603050405020304" pitchFamily="18" charset="0"/>
                      </a:endParaRPr>
                    </a:p>
                  </a:txBody>
                  <a:tcPr marL="73152" marR="73152">
                    <a:lnL>
                      <a:noFill/>
                    </a:lnL>
                    <a:lnR>
                      <a:noFill/>
                    </a:lnR>
                    <a:lnT>
                      <a:noFill/>
                    </a:lnT>
                    <a:lnB>
                      <a:noFill/>
                    </a:lnB>
                    <a:solidFill>
                      <a:srgbClr val="DFECF5"/>
                    </a:solidFill>
                  </a:tcPr>
                </a:tc>
                <a:extLst>
                  <a:ext uri="{0D108BD9-81ED-4DB2-BD59-A6C34878D82A}">
                    <a16:rowId xmlns:a16="http://schemas.microsoft.com/office/drawing/2014/main" val="2842375433"/>
                  </a:ext>
                </a:extLst>
              </a:tr>
              <a:tr h="481762">
                <a:tc>
                  <a:txBody>
                    <a:bodyPr/>
                    <a:lstStyle/>
                    <a:p>
                      <a:pPr marL="0" marR="0" indent="0">
                        <a:spcBef>
                          <a:spcPts val="600"/>
                        </a:spcBef>
                        <a:spcAft>
                          <a:spcPts val="600"/>
                        </a:spcAft>
                        <a:tabLst>
                          <a:tab pos="800100" algn="l"/>
                          <a:tab pos="2514600" algn="l"/>
                          <a:tab pos="457200" algn="l"/>
                        </a:tabLst>
                      </a:pPr>
                      <a:r>
                        <a:rPr lang="en-US" sz="1600" b="1"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errors</a:t>
                      </a:r>
                      <a:endParaRPr lang="en-US" sz="1600" dirty="0">
                        <a:effectLst/>
                        <a:latin typeface="Times New Roman" panose="02020603050405020304" pitchFamily="18" charset="0"/>
                        <a:ea typeface="Times New Roman" panose="02020603050405020304" pitchFamily="18" charset="0"/>
                      </a:endParaRPr>
                    </a:p>
                  </a:txBody>
                  <a:tcPr marL="73152" marR="73152">
                    <a:lnL>
                      <a:noFill/>
                    </a:lnL>
                    <a:lnR>
                      <a:noFill/>
                    </a:lnR>
                    <a:lnT>
                      <a:noFill/>
                    </a:lnT>
                    <a:lnB>
                      <a:noFill/>
                    </a:lnB>
                    <a:solidFill>
                      <a:srgbClr val="DFECF5"/>
                    </a:solidFill>
                  </a:tcPr>
                </a:tc>
                <a:tc>
                  <a:txBody>
                    <a:bodyPr/>
                    <a:lstStyle/>
                    <a:p>
                      <a:pPr marL="0" marR="0" indent="0">
                        <a:spcBef>
                          <a:spcPts val="600"/>
                        </a:spcBef>
                        <a:spcAft>
                          <a:spcPts val="600"/>
                        </a:spcAft>
                        <a:tabLst>
                          <a:tab pos="800100" algn="l"/>
                          <a:tab pos="2514600" algn="l"/>
                          <a:tab pos="457200" algn="l"/>
                        </a:tabLst>
                      </a:pPr>
                      <a:r>
                        <a:rPr lang="en-US" sz="2000">
                          <a:solidFill>
                            <a:srgbClr val="000000"/>
                          </a:solidFill>
                          <a:effectLst/>
                          <a:latin typeface="Times New Roman" panose="02020603050405020304" pitchFamily="18" charset="0"/>
                          <a:ea typeface="Times New Roman" panose="02020603050405020304" pitchFamily="18" charset="0"/>
                        </a:rPr>
                        <a:t>What to do if a specified column doesn’t exist: ‘ignore’ (the default) or ‘raise’.</a:t>
                      </a:r>
                      <a:endParaRPr lang="en-US" sz="2000">
                        <a:effectLst/>
                        <a:latin typeface="Times New Roman" panose="02020603050405020304" pitchFamily="18" charset="0"/>
                        <a:ea typeface="Times New Roman" panose="02020603050405020304" pitchFamily="18" charset="0"/>
                      </a:endParaRPr>
                    </a:p>
                  </a:txBody>
                  <a:tcPr marL="73152" marR="73152">
                    <a:lnL>
                      <a:noFill/>
                    </a:lnL>
                    <a:lnR>
                      <a:noFill/>
                    </a:lnR>
                    <a:lnT>
                      <a:noFill/>
                    </a:lnT>
                    <a:lnB>
                      <a:noFill/>
                    </a:lnB>
                    <a:solidFill>
                      <a:srgbClr val="DFECF5"/>
                    </a:solidFill>
                  </a:tcPr>
                </a:tc>
                <a:extLst>
                  <a:ext uri="{0D108BD9-81ED-4DB2-BD59-A6C34878D82A}">
                    <a16:rowId xmlns:a16="http://schemas.microsoft.com/office/drawing/2014/main" val="1970441439"/>
                  </a:ext>
                </a:extLst>
              </a:tr>
              <a:tr h="481762">
                <a:tc>
                  <a:txBody>
                    <a:bodyPr/>
                    <a:lstStyle/>
                    <a:p>
                      <a:pPr marL="0" marR="0" indent="0">
                        <a:spcBef>
                          <a:spcPts val="600"/>
                        </a:spcBef>
                        <a:spcAft>
                          <a:spcPts val="600"/>
                        </a:spcAft>
                        <a:tabLst>
                          <a:tab pos="800100" algn="l"/>
                          <a:tab pos="2514600" algn="l"/>
                          <a:tab pos="457200" algn="l"/>
                        </a:tabLst>
                      </a:pPr>
                      <a:r>
                        <a:rPr lang="en-US" sz="1600" b="1" dirty="0" err="1">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inplace</a:t>
                      </a:r>
                      <a:endParaRPr lang="en-US" sz="1600" dirty="0">
                        <a:effectLst/>
                        <a:latin typeface="Times New Roman" panose="02020603050405020304" pitchFamily="18" charset="0"/>
                        <a:ea typeface="Times New Roman" panose="02020603050405020304" pitchFamily="18" charset="0"/>
                      </a:endParaRPr>
                    </a:p>
                  </a:txBody>
                  <a:tcPr marL="73152" marR="73152">
                    <a:lnL>
                      <a:noFill/>
                    </a:lnL>
                    <a:lnR>
                      <a:noFill/>
                    </a:lnR>
                    <a:lnT>
                      <a:noFill/>
                    </a:lnT>
                    <a:lnB>
                      <a:noFill/>
                    </a:lnB>
                    <a:solidFill>
                      <a:srgbClr val="DFECF5"/>
                    </a:solidFill>
                  </a:tcPr>
                </a:tc>
                <a:tc>
                  <a:txBody>
                    <a:bodyPr/>
                    <a:lstStyle/>
                    <a:p>
                      <a:pPr marL="0" marR="0" indent="0">
                        <a:spcBef>
                          <a:spcPts val="600"/>
                        </a:spcBef>
                        <a:spcAft>
                          <a:spcPts val="600"/>
                        </a:spcAft>
                        <a:tabLst>
                          <a:tab pos="800100" algn="l"/>
                          <a:tab pos="2514600" algn="l"/>
                          <a:tab pos="457200" algn="l"/>
                        </a:tabLst>
                      </a:pPr>
                      <a:r>
                        <a:rPr lang="en-US" sz="2000" dirty="0">
                          <a:solidFill>
                            <a:srgbClr val="000000"/>
                          </a:solidFill>
                          <a:effectLst/>
                          <a:latin typeface="Times New Roman" panose="02020603050405020304" pitchFamily="18" charset="0"/>
                          <a:ea typeface="Times New Roman" panose="02020603050405020304" pitchFamily="18" charset="0"/>
                        </a:rPr>
                        <a:t>True makes the changes directly to the </a:t>
                      </a:r>
                      <a:r>
                        <a:rPr lang="en-US" sz="2000" dirty="0" err="1">
                          <a:solidFill>
                            <a:srgbClr val="000000"/>
                          </a:solidFill>
                          <a:effectLst/>
                          <a:latin typeface="Times New Roman" panose="02020603050405020304" pitchFamily="18" charset="0"/>
                          <a:ea typeface="Times New Roman" panose="02020603050405020304" pitchFamily="18" charset="0"/>
                        </a:rPr>
                        <a:t>DataFrame</a:t>
                      </a:r>
                      <a:r>
                        <a:rPr lang="en-US" sz="2000" dirty="0">
                          <a:solidFill>
                            <a:srgbClr val="000000"/>
                          </a:solidFill>
                          <a:effectLst/>
                          <a:latin typeface="Times New Roman" panose="02020603050405020304" pitchFamily="18" charset="0"/>
                          <a:ea typeface="Times New Roman" panose="02020603050405020304" pitchFamily="18" charset="0"/>
                        </a:rPr>
                        <a:t>.</a:t>
                      </a:r>
                      <a:endParaRPr lang="en-US" sz="2000" dirty="0">
                        <a:effectLst/>
                        <a:latin typeface="Times New Roman" panose="02020603050405020304" pitchFamily="18" charset="0"/>
                        <a:ea typeface="Times New Roman" panose="02020603050405020304" pitchFamily="18" charset="0"/>
                      </a:endParaRPr>
                    </a:p>
                  </a:txBody>
                  <a:tcPr marL="73152" marR="73152">
                    <a:lnL>
                      <a:noFill/>
                    </a:lnL>
                    <a:lnR>
                      <a:noFill/>
                    </a:lnR>
                    <a:lnT>
                      <a:noFill/>
                    </a:lnT>
                    <a:lnB>
                      <a:noFill/>
                    </a:lnB>
                    <a:solidFill>
                      <a:srgbClr val="DFECF5"/>
                    </a:solidFill>
                  </a:tcPr>
                </a:tc>
                <a:extLst>
                  <a:ext uri="{0D108BD9-81ED-4DB2-BD59-A6C34878D82A}">
                    <a16:rowId xmlns:a16="http://schemas.microsoft.com/office/drawing/2014/main" val="2425915470"/>
                  </a:ext>
                </a:extLst>
              </a:tr>
            </a:tbl>
          </a:graphicData>
        </a:graphic>
      </p:graphicFrame>
      <p:sp>
        <p:nvSpPr>
          <p:cNvPr id="4" name="Date Placeholder 3">
            <a:extLst>
              <a:ext uri="{FF2B5EF4-FFF2-40B4-BE49-F238E27FC236}">
                <a16:creationId xmlns:a16="http://schemas.microsoft.com/office/drawing/2014/main" id="{FF10A78F-959C-46AD-AC98-698645F1D3B4}"/>
              </a:ext>
            </a:extLst>
          </p:cNvPr>
          <p:cNvSpPr>
            <a:spLocks noGrp="1"/>
          </p:cNvSpPr>
          <p:nvPr>
            <p:ph type="dt" sz="half" idx="10"/>
          </p:nvPr>
        </p:nvSpPr>
        <p:spPr/>
        <p:txBody>
          <a:bodyPr/>
          <a:lstStyle/>
          <a:p>
            <a:pPr>
              <a:defRPr/>
            </a:pPr>
            <a:r>
              <a:rPr lang="en-US"/>
              <a:t>Murach's Python for Data Analysis</a:t>
            </a:r>
            <a:endParaRPr lang="en-US" dirty="0"/>
          </a:p>
        </p:txBody>
      </p:sp>
      <p:sp>
        <p:nvSpPr>
          <p:cNvPr id="5" name="Footer Placeholder 4">
            <a:extLst>
              <a:ext uri="{FF2B5EF4-FFF2-40B4-BE49-F238E27FC236}">
                <a16:creationId xmlns:a16="http://schemas.microsoft.com/office/drawing/2014/main" id="{87FC949F-B874-40A6-9219-DB79B29E6C3A}"/>
              </a:ext>
            </a:extLst>
          </p:cNvPr>
          <p:cNvSpPr>
            <a:spLocks noGrp="1"/>
          </p:cNvSpPr>
          <p:nvPr>
            <p:ph type="ftr" sz="quarter" idx="11"/>
          </p:nvPr>
        </p:nvSpPr>
        <p:spPr/>
        <p:txBody>
          <a:bodyPr/>
          <a:lstStyle/>
          <a:p>
            <a:pPr>
              <a:defRPr/>
            </a:pPr>
            <a:r>
              <a:rPr lang="en-US"/>
              <a:t>© 2021, Mike Murach &amp; Associates, Inc.</a:t>
            </a:r>
            <a:endParaRPr lang="en-US" dirty="0"/>
          </a:p>
        </p:txBody>
      </p:sp>
      <p:sp>
        <p:nvSpPr>
          <p:cNvPr id="6" name="Slide Number Placeholder 5">
            <a:extLst>
              <a:ext uri="{FF2B5EF4-FFF2-40B4-BE49-F238E27FC236}">
                <a16:creationId xmlns:a16="http://schemas.microsoft.com/office/drawing/2014/main" id="{7EF692C9-C2B0-4EDC-A017-F6F53B9E1339}"/>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C6, Slide </a:t>
            </a:r>
            <a:fld id="{BF5C1183-B085-4070-A402-C03A3F977D3D}" type="slidenum">
              <a:rPr lang="en-US" smtClean="0">
                <a:solidFill>
                  <a:schemeClr val="bg1"/>
                </a:solidFill>
              </a:rPr>
              <a:pPr>
                <a:defRPr/>
              </a:pPr>
              <a:t>23</a:t>
            </a:fld>
            <a:endParaRPr lang="en-US" dirty="0">
              <a:solidFill>
                <a:schemeClr val="bg1"/>
              </a:solidFill>
            </a:endParaRPr>
          </a:p>
        </p:txBody>
      </p:sp>
    </p:spTree>
    <p:extLst>
      <p:ext uri="{BB962C8B-B14F-4D97-AF65-F5344CB8AC3E}">
        <p14:creationId xmlns:p14="http://schemas.microsoft.com/office/powerpoint/2010/main" val="36595793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F06A0-C2F8-476A-8107-E6E4428E9A88}"/>
              </a:ext>
            </a:extLst>
          </p:cNvPr>
          <p:cNvSpPr>
            <a:spLocks noGrp="1"/>
          </p:cNvSpPr>
          <p:nvPr>
            <p:ph type="title"/>
          </p:nvPr>
        </p:nvSpPr>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How the </a:t>
            </a:r>
            <a:r>
              <a:rPr lang="en-US" sz="2400" b="1" dirty="0" err="1">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nunique</a:t>
            </a: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 method helps you identify columns that you may want to drop</a:t>
            </a:r>
            <a:endParaRPr lang="en-US" dirty="0"/>
          </a:p>
        </p:txBody>
      </p:sp>
      <p:sp>
        <p:nvSpPr>
          <p:cNvPr id="4" name="Date Placeholder 3">
            <a:extLst>
              <a:ext uri="{FF2B5EF4-FFF2-40B4-BE49-F238E27FC236}">
                <a16:creationId xmlns:a16="http://schemas.microsoft.com/office/drawing/2014/main" id="{7ED2FCAB-B42C-4237-8759-9E54BBA573D5}"/>
              </a:ext>
            </a:extLst>
          </p:cNvPr>
          <p:cNvSpPr>
            <a:spLocks noGrp="1"/>
          </p:cNvSpPr>
          <p:nvPr>
            <p:ph type="dt" sz="half" idx="10"/>
          </p:nvPr>
        </p:nvSpPr>
        <p:spPr/>
        <p:txBody>
          <a:bodyPr/>
          <a:lstStyle/>
          <a:p>
            <a:pPr>
              <a:defRPr/>
            </a:pPr>
            <a:r>
              <a:rPr lang="en-US"/>
              <a:t>Murach's Python for Data Analysis</a:t>
            </a:r>
            <a:endParaRPr lang="en-US" dirty="0"/>
          </a:p>
        </p:txBody>
      </p:sp>
      <p:sp>
        <p:nvSpPr>
          <p:cNvPr id="5" name="Footer Placeholder 4">
            <a:extLst>
              <a:ext uri="{FF2B5EF4-FFF2-40B4-BE49-F238E27FC236}">
                <a16:creationId xmlns:a16="http://schemas.microsoft.com/office/drawing/2014/main" id="{50602BDA-5C69-4F38-B04F-77297C9CF4A5}"/>
              </a:ext>
            </a:extLst>
          </p:cNvPr>
          <p:cNvSpPr>
            <a:spLocks noGrp="1"/>
          </p:cNvSpPr>
          <p:nvPr>
            <p:ph type="ftr" sz="quarter" idx="11"/>
          </p:nvPr>
        </p:nvSpPr>
        <p:spPr/>
        <p:txBody>
          <a:bodyPr/>
          <a:lstStyle/>
          <a:p>
            <a:pPr>
              <a:defRPr/>
            </a:pPr>
            <a:r>
              <a:rPr lang="en-US"/>
              <a:t>© 2021, Mike Murach &amp; Associates, Inc.</a:t>
            </a:r>
            <a:endParaRPr lang="en-US" dirty="0"/>
          </a:p>
        </p:txBody>
      </p:sp>
      <p:sp>
        <p:nvSpPr>
          <p:cNvPr id="6" name="Slide Number Placeholder 5">
            <a:extLst>
              <a:ext uri="{FF2B5EF4-FFF2-40B4-BE49-F238E27FC236}">
                <a16:creationId xmlns:a16="http://schemas.microsoft.com/office/drawing/2014/main" id="{24C7C3C0-5AC9-4343-8D18-77EF103A4FC7}"/>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C6, Slide </a:t>
            </a:r>
            <a:fld id="{BF5C1183-B085-4070-A402-C03A3F977D3D}" type="slidenum">
              <a:rPr lang="en-US" smtClean="0">
                <a:solidFill>
                  <a:schemeClr val="bg1"/>
                </a:solidFill>
              </a:rPr>
              <a:pPr>
                <a:defRPr/>
              </a:pPr>
              <a:t>24</a:t>
            </a:fld>
            <a:endParaRPr lang="en-US" dirty="0">
              <a:solidFill>
                <a:schemeClr val="bg1"/>
              </a:solidFill>
            </a:endParaRPr>
          </a:p>
        </p:txBody>
      </p:sp>
      <p:pic>
        <p:nvPicPr>
          <p:cNvPr id="7" name="Content Placeholder 6">
            <a:extLst>
              <a:ext uri="{FF2B5EF4-FFF2-40B4-BE49-F238E27FC236}">
                <a16:creationId xmlns:a16="http://schemas.microsoft.com/office/drawing/2014/main" id="{09C2774E-9E82-4867-AD62-239913929A5C}"/>
              </a:ext>
            </a:extLst>
          </p:cNvPr>
          <p:cNvPicPr>
            <a:picLocks noGrp="1" noChangeAspect="1"/>
          </p:cNvPicPr>
          <p:nvPr>
            <p:ph sz="quarter" idx="13"/>
          </p:nvPr>
        </p:nvPicPr>
        <p:blipFill>
          <a:blip r:embed="rId2"/>
          <a:stretch>
            <a:fillRect/>
          </a:stretch>
        </p:blipFill>
        <p:spPr>
          <a:xfrm>
            <a:off x="609600" y="1295400"/>
            <a:ext cx="7303008" cy="3541776"/>
          </a:xfrm>
          <a:prstGeom prst="rect">
            <a:avLst/>
          </a:prstGeom>
        </p:spPr>
      </p:pic>
    </p:spTree>
    <p:extLst>
      <p:ext uri="{BB962C8B-B14F-4D97-AF65-F5344CB8AC3E}">
        <p14:creationId xmlns:p14="http://schemas.microsoft.com/office/powerpoint/2010/main" val="31899908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28C46-4A2A-4D81-ADC5-602CE9C8C411}"/>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How to use the drop() method to drop columns</a:t>
            </a:r>
            <a:endParaRPr lang="en-US" dirty="0"/>
          </a:p>
        </p:txBody>
      </p:sp>
      <p:sp>
        <p:nvSpPr>
          <p:cNvPr id="3" name="Text Placeholder 2">
            <a:extLst>
              <a:ext uri="{FF2B5EF4-FFF2-40B4-BE49-F238E27FC236}">
                <a16:creationId xmlns:a16="http://schemas.microsoft.com/office/drawing/2014/main" id="{256266A3-EFF2-412D-8605-4AE4BDDA9ACC}"/>
              </a:ext>
            </a:extLst>
          </p:cNvPr>
          <p:cNvSpPr>
            <a:spLocks noGrp="1"/>
          </p:cNvSpPr>
          <p:nvPr>
            <p:ph type="body" sz="quarter" idx="13"/>
          </p:nvPr>
        </p:nvSpPr>
        <p:spPr/>
        <p:txBody>
          <a:bodyPr/>
          <a:lstStyle/>
          <a:p>
            <a:pPr marL="347345" marR="0">
              <a:spcBef>
                <a:spcPts val="900"/>
              </a:spcBef>
              <a:spcAft>
                <a:spcPts val="600"/>
              </a:spcAft>
              <a:tabLst>
                <a:tab pos="1371600" algn="l"/>
                <a:tab pos="2743200" algn="l"/>
              </a:tabLst>
            </a:pPr>
            <a:r>
              <a:rPr lang="en-US" b="1" spc="-10"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With </a:t>
            </a:r>
            <a:r>
              <a:rPr lang="en-US" b="1" spc="-10" dirty="0" err="1">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inplace</a:t>
            </a:r>
            <a:r>
              <a:rPr lang="en-US" b="1" spc="-10"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=False</a:t>
            </a:r>
            <a:endParaRPr lang="en-US" b="1" spc="-10" dirty="0">
              <a:solidFill>
                <a:srgbClr val="000099"/>
              </a:solidFill>
              <a:effectLst/>
              <a:latin typeface="Montserrat Medium"/>
              <a:ea typeface="Times New Roman" panose="02020603050405020304" pitchFamily="18" charset="0"/>
              <a:cs typeface="Times New Roman" panose="02020603050405020304" pitchFamily="18" charset="0"/>
            </a:endParaRPr>
          </a:p>
          <a:p>
            <a:pPr marL="347345" marR="0">
              <a:spcBef>
                <a:spcPts val="0"/>
              </a:spcBef>
              <a:spcAft>
                <a:spcPts val="60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polls = </a:t>
            </a: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polls.drop</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(columns=['cycle','</a:t>
            </a: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forecastdate</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a:t>
            </a:r>
          </a:p>
          <a:p>
            <a:pPr marL="347345" marR="0">
              <a:spcBef>
                <a:spcPts val="900"/>
              </a:spcBef>
              <a:spcAft>
                <a:spcPts val="600"/>
              </a:spcAft>
              <a:tabLst>
                <a:tab pos="1371600" algn="l"/>
                <a:tab pos="2743200" algn="l"/>
              </a:tabLst>
            </a:pPr>
            <a:r>
              <a:rPr lang="en-US" b="1" spc="-10"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With </a:t>
            </a:r>
            <a:r>
              <a:rPr lang="en-US" b="1" spc="-10" dirty="0" err="1">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inplace</a:t>
            </a:r>
            <a:r>
              <a:rPr lang="en-US" b="1" spc="-10"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=True</a:t>
            </a:r>
            <a:endParaRPr lang="en-US" b="1" spc="-10" dirty="0">
              <a:solidFill>
                <a:srgbClr val="000099"/>
              </a:solidFill>
              <a:effectLst/>
              <a:latin typeface="Montserrat Medium"/>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polls.drop</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(columns=['cycle','</a:t>
            </a: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forecastdate</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 errors='raise',</a:t>
            </a:r>
          </a:p>
          <a:p>
            <a:pPr marL="347345" marR="0">
              <a:spcBef>
                <a:spcPts val="0"/>
              </a:spcBef>
              <a:spcAft>
                <a:spcPts val="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           </a:t>
            </a: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inplace</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=True)</a:t>
            </a:r>
          </a:p>
          <a:p>
            <a:endParaRPr lang="en-US" sz="1600" dirty="0"/>
          </a:p>
        </p:txBody>
      </p:sp>
      <p:sp>
        <p:nvSpPr>
          <p:cNvPr id="4" name="Date Placeholder 3">
            <a:extLst>
              <a:ext uri="{FF2B5EF4-FFF2-40B4-BE49-F238E27FC236}">
                <a16:creationId xmlns:a16="http://schemas.microsoft.com/office/drawing/2014/main" id="{F937481E-076B-40B9-A6FA-AC806A52C444}"/>
              </a:ext>
            </a:extLst>
          </p:cNvPr>
          <p:cNvSpPr>
            <a:spLocks noGrp="1"/>
          </p:cNvSpPr>
          <p:nvPr>
            <p:ph type="dt" sz="half" idx="10"/>
          </p:nvPr>
        </p:nvSpPr>
        <p:spPr/>
        <p:txBody>
          <a:bodyPr/>
          <a:lstStyle/>
          <a:p>
            <a:pPr>
              <a:defRPr/>
            </a:pPr>
            <a:r>
              <a:rPr lang="en-US"/>
              <a:t>Murach's Python for Data Analysis</a:t>
            </a:r>
            <a:endParaRPr lang="en-US" dirty="0"/>
          </a:p>
        </p:txBody>
      </p:sp>
      <p:sp>
        <p:nvSpPr>
          <p:cNvPr id="5" name="Footer Placeholder 4">
            <a:extLst>
              <a:ext uri="{FF2B5EF4-FFF2-40B4-BE49-F238E27FC236}">
                <a16:creationId xmlns:a16="http://schemas.microsoft.com/office/drawing/2014/main" id="{49D5A0E3-FE16-4339-BC05-8F13BF818943}"/>
              </a:ext>
            </a:extLst>
          </p:cNvPr>
          <p:cNvSpPr>
            <a:spLocks noGrp="1"/>
          </p:cNvSpPr>
          <p:nvPr>
            <p:ph type="ftr" sz="quarter" idx="11"/>
          </p:nvPr>
        </p:nvSpPr>
        <p:spPr/>
        <p:txBody>
          <a:bodyPr/>
          <a:lstStyle/>
          <a:p>
            <a:pPr>
              <a:defRPr/>
            </a:pPr>
            <a:r>
              <a:rPr lang="en-US"/>
              <a:t>© 2021, Mike Murach &amp; Associates, Inc.</a:t>
            </a:r>
            <a:endParaRPr lang="en-US" dirty="0"/>
          </a:p>
        </p:txBody>
      </p:sp>
      <p:sp>
        <p:nvSpPr>
          <p:cNvPr id="6" name="Slide Number Placeholder 5">
            <a:extLst>
              <a:ext uri="{FF2B5EF4-FFF2-40B4-BE49-F238E27FC236}">
                <a16:creationId xmlns:a16="http://schemas.microsoft.com/office/drawing/2014/main" id="{39314F58-4E16-40F7-B383-E6D4125357F0}"/>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C6, Slide </a:t>
            </a:r>
            <a:fld id="{BF5C1183-B085-4070-A402-C03A3F977D3D}" type="slidenum">
              <a:rPr lang="en-US" smtClean="0">
                <a:solidFill>
                  <a:schemeClr val="bg1"/>
                </a:solidFill>
              </a:rPr>
              <a:pPr>
                <a:defRPr/>
              </a:pPr>
              <a:t>25</a:t>
            </a:fld>
            <a:endParaRPr lang="en-US" dirty="0">
              <a:solidFill>
                <a:schemeClr val="bg1"/>
              </a:solidFill>
            </a:endParaRPr>
          </a:p>
        </p:txBody>
      </p:sp>
    </p:spTree>
    <p:extLst>
      <p:ext uri="{BB962C8B-B14F-4D97-AF65-F5344CB8AC3E}">
        <p14:creationId xmlns:p14="http://schemas.microsoft.com/office/powerpoint/2010/main" val="2377059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89BC194-C391-4083-8513-A031E8383F10}"/>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rename() method for columns</a:t>
            </a:r>
            <a:endParaRPr lang="en-US" dirty="0"/>
          </a:p>
        </p:txBody>
      </p:sp>
      <p:graphicFrame>
        <p:nvGraphicFramePr>
          <p:cNvPr id="11" name="Table Placeholder 10">
            <a:extLst>
              <a:ext uri="{FF2B5EF4-FFF2-40B4-BE49-F238E27FC236}">
                <a16:creationId xmlns:a16="http://schemas.microsoft.com/office/drawing/2014/main" id="{F5305AFF-7D5B-4702-BFFD-B36192E2F5A6}"/>
              </a:ext>
            </a:extLst>
          </p:cNvPr>
          <p:cNvGraphicFramePr>
            <a:graphicFrameLocks noGrp="1"/>
          </p:cNvGraphicFramePr>
          <p:nvPr>
            <p:ph type="tbl" sz="quarter" idx="13"/>
            <p:extLst>
              <p:ext uri="{D42A27DB-BD31-4B8C-83A1-F6EECF244321}">
                <p14:modId xmlns:p14="http://schemas.microsoft.com/office/powerpoint/2010/main" val="1476708075"/>
              </p:ext>
            </p:extLst>
          </p:nvPr>
        </p:nvGraphicFramePr>
        <p:xfrm>
          <a:off x="914400" y="1076280"/>
          <a:ext cx="6926580" cy="792480"/>
        </p:xfrm>
        <a:graphic>
          <a:graphicData uri="http://schemas.openxmlformats.org/drawingml/2006/table">
            <a:tbl>
              <a:tblPr firstRow="1"/>
              <a:tblGrid>
                <a:gridCol w="2125980">
                  <a:extLst>
                    <a:ext uri="{9D8B030D-6E8A-4147-A177-3AD203B41FA5}">
                      <a16:colId xmlns:a16="http://schemas.microsoft.com/office/drawing/2014/main" val="2581106435"/>
                    </a:ext>
                  </a:extLst>
                </a:gridCol>
                <a:gridCol w="4800600">
                  <a:extLst>
                    <a:ext uri="{9D8B030D-6E8A-4147-A177-3AD203B41FA5}">
                      <a16:colId xmlns:a16="http://schemas.microsoft.com/office/drawing/2014/main" val="3178750144"/>
                    </a:ext>
                  </a:extLst>
                </a:gridCol>
              </a:tblGrid>
              <a:tr h="0">
                <a:tc>
                  <a:txBody>
                    <a:bodyPr/>
                    <a:lstStyle/>
                    <a:p>
                      <a:pPr marL="0" marR="0">
                        <a:spcBef>
                          <a:spcPts val="600"/>
                        </a:spcBef>
                        <a:spcAft>
                          <a:spcPts val="600"/>
                        </a:spcAft>
                        <a:tabLst>
                          <a:tab pos="1828800" algn="l"/>
                          <a:tab pos="457200" algn="l"/>
                        </a:tabLst>
                      </a:pPr>
                      <a:r>
                        <a:rPr lang="en-US" sz="2000" b="1">
                          <a:solidFill>
                            <a:srgbClr val="FFFFFF"/>
                          </a:solidFill>
                          <a:effectLst/>
                          <a:latin typeface="Arial" panose="020B0604020202020204" pitchFamily="34" charset="0"/>
                          <a:ea typeface="Times New Roman" panose="02020603050405020304" pitchFamily="18" charset="0"/>
                          <a:cs typeface="Times New Roman" panose="02020603050405020304" pitchFamily="18" charset="0"/>
                        </a:rPr>
                        <a:t>Method</a:t>
                      </a:r>
                      <a:endParaRPr lang="en-US" sz="2000" b="1">
                        <a:solidFill>
                          <a:srgbClr val="FFFFFF"/>
                        </a:solidFill>
                        <a:effectLst/>
                        <a:latin typeface="Montserrat Medium"/>
                        <a:ea typeface="Times New Roman" panose="02020603050405020304" pitchFamily="18" charset="0"/>
                        <a:cs typeface="Times New Roman" panose="02020603050405020304" pitchFamily="18" charset="0"/>
                      </a:endParaRPr>
                    </a:p>
                  </a:txBody>
                  <a:tcPr marL="68580" marR="68580" anchor="ctr">
                    <a:lnL>
                      <a:noFill/>
                    </a:lnL>
                    <a:lnR>
                      <a:noFill/>
                    </a:lnR>
                    <a:lnT>
                      <a:noFill/>
                    </a:lnT>
                    <a:lnB>
                      <a:noFill/>
                    </a:lnB>
                    <a:solidFill>
                      <a:srgbClr val="3D87B7"/>
                    </a:solidFill>
                  </a:tcPr>
                </a:tc>
                <a:tc>
                  <a:txBody>
                    <a:bodyPr/>
                    <a:lstStyle/>
                    <a:p>
                      <a:pPr marL="0" marR="0">
                        <a:spcBef>
                          <a:spcPts val="600"/>
                        </a:spcBef>
                        <a:spcAft>
                          <a:spcPts val="600"/>
                        </a:spcAft>
                        <a:tabLst>
                          <a:tab pos="1828800" algn="l"/>
                          <a:tab pos="457200" algn="l"/>
                        </a:tabLst>
                      </a:pPr>
                      <a:r>
                        <a:rPr lang="en-US" sz="2000" b="1">
                          <a:solidFill>
                            <a:srgbClr val="FFFFFF"/>
                          </a:solidFill>
                          <a:effectLst/>
                          <a:latin typeface="Arial" panose="020B0604020202020204" pitchFamily="34" charset="0"/>
                          <a:ea typeface="Times New Roman" panose="02020603050405020304" pitchFamily="18" charset="0"/>
                          <a:cs typeface="Times New Roman" panose="02020603050405020304" pitchFamily="18" charset="0"/>
                        </a:rPr>
                        <a:t>Description</a:t>
                      </a:r>
                      <a:endParaRPr lang="en-US" sz="2000" b="1">
                        <a:solidFill>
                          <a:srgbClr val="FFFFFF"/>
                        </a:solidFill>
                        <a:effectLst/>
                        <a:latin typeface="Montserrat Medium"/>
                        <a:ea typeface="Times New Roman" panose="02020603050405020304" pitchFamily="18" charset="0"/>
                        <a:cs typeface="Times New Roman" panose="02020603050405020304" pitchFamily="18" charset="0"/>
                      </a:endParaRPr>
                    </a:p>
                  </a:txBody>
                  <a:tcPr marL="68580" marR="68580" anchor="ctr">
                    <a:lnL>
                      <a:noFill/>
                    </a:lnL>
                    <a:lnR>
                      <a:noFill/>
                    </a:lnR>
                    <a:lnT>
                      <a:noFill/>
                    </a:lnT>
                    <a:lnB>
                      <a:noFill/>
                    </a:lnB>
                    <a:solidFill>
                      <a:srgbClr val="3D87B7"/>
                    </a:solidFill>
                  </a:tcPr>
                </a:tc>
                <a:extLst>
                  <a:ext uri="{0D108BD9-81ED-4DB2-BD59-A6C34878D82A}">
                    <a16:rowId xmlns:a16="http://schemas.microsoft.com/office/drawing/2014/main" val="4048646870"/>
                  </a:ext>
                </a:extLst>
              </a:tr>
              <a:tr h="0">
                <a:tc>
                  <a:txBody>
                    <a:bodyPr/>
                    <a:lstStyle/>
                    <a:p>
                      <a:pPr marL="0" marR="0" indent="0">
                        <a:spcBef>
                          <a:spcPts val="600"/>
                        </a:spcBef>
                        <a:spcAft>
                          <a:spcPts val="600"/>
                        </a:spcAft>
                        <a:tabLst>
                          <a:tab pos="800100" algn="l"/>
                          <a:tab pos="2514600" algn="l"/>
                          <a:tab pos="457200" algn="l"/>
                        </a:tabLst>
                      </a:pPr>
                      <a:r>
                        <a:rPr lang="en-US" sz="1600" b="1"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rename(params)</a:t>
                      </a:r>
                      <a:endParaRPr lang="en-US" sz="2000" dirty="0">
                        <a:effectLst/>
                        <a:latin typeface="Times New Roman" panose="02020603050405020304" pitchFamily="18" charset="0"/>
                        <a:ea typeface="Times New Roman" panose="02020603050405020304" pitchFamily="18" charset="0"/>
                      </a:endParaRPr>
                    </a:p>
                  </a:txBody>
                  <a:tcPr marL="68580" marR="68580" anchor="ctr">
                    <a:lnL>
                      <a:noFill/>
                    </a:lnL>
                    <a:lnR>
                      <a:noFill/>
                    </a:lnR>
                    <a:lnT>
                      <a:noFill/>
                    </a:lnT>
                    <a:lnB>
                      <a:noFill/>
                    </a:lnB>
                    <a:solidFill>
                      <a:srgbClr val="DFECF5"/>
                    </a:solidFill>
                  </a:tcPr>
                </a:tc>
                <a:tc>
                  <a:txBody>
                    <a:bodyPr/>
                    <a:lstStyle/>
                    <a:p>
                      <a:pPr marL="0" marR="0" indent="0">
                        <a:spcBef>
                          <a:spcPts val="600"/>
                        </a:spcBef>
                        <a:spcAft>
                          <a:spcPts val="600"/>
                        </a:spcAft>
                        <a:tabLst>
                          <a:tab pos="800100" algn="l"/>
                          <a:tab pos="2514600" algn="l"/>
                          <a:tab pos="457200" algn="l"/>
                        </a:tabLst>
                      </a:pPr>
                      <a:r>
                        <a:rPr lang="en-US" sz="2000" dirty="0">
                          <a:solidFill>
                            <a:srgbClr val="000000"/>
                          </a:solidFill>
                          <a:effectLst/>
                          <a:latin typeface="Times New Roman" panose="02020603050405020304" pitchFamily="18" charset="0"/>
                          <a:ea typeface="Times New Roman" panose="02020603050405020304" pitchFamily="18" charset="0"/>
                        </a:rPr>
                        <a:t>Renames the columns of a </a:t>
                      </a:r>
                      <a:r>
                        <a:rPr lang="en-US" sz="2000" dirty="0" err="1">
                          <a:solidFill>
                            <a:srgbClr val="000000"/>
                          </a:solidFill>
                          <a:effectLst/>
                          <a:latin typeface="Times New Roman" panose="02020603050405020304" pitchFamily="18" charset="0"/>
                          <a:ea typeface="Times New Roman" panose="02020603050405020304" pitchFamily="18" charset="0"/>
                        </a:rPr>
                        <a:t>DataFrame</a:t>
                      </a:r>
                      <a:r>
                        <a:rPr lang="en-US" sz="2000" dirty="0">
                          <a:solidFill>
                            <a:srgbClr val="000000"/>
                          </a:solidFill>
                          <a:effectLst/>
                          <a:latin typeface="Times New Roman" panose="02020603050405020304" pitchFamily="18" charset="0"/>
                          <a:ea typeface="Times New Roman" panose="02020603050405020304" pitchFamily="18" charset="0"/>
                        </a:rPr>
                        <a:t>.</a:t>
                      </a:r>
                      <a:endParaRPr lang="en-US" sz="2000" dirty="0">
                        <a:effectLst/>
                        <a:latin typeface="Times New Roman" panose="02020603050405020304" pitchFamily="18" charset="0"/>
                        <a:ea typeface="Times New Roman" panose="02020603050405020304" pitchFamily="18" charset="0"/>
                      </a:endParaRPr>
                    </a:p>
                  </a:txBody>
                  <a:tcPr marL="68580" marR="68580" anchor="ctr">
                    <a:lnL>
                      <a:noFill/>
                    </a:lnL>
                    <a:lnR>
                      <a:noFill/>
                    </a:lnR>
                    <a:lnT>
                      <a:noFill/>
                    </a:lnT>
                    <a:lnB>
                      <a:noFill/>
                    </a:lnB>
                    <a:solidFill>
                      <a:srgbClr val="DFECF5"/>
                    </a:solidFill>
                  </a:tcPr>
                </a:tc>
                <a:extLst>
                  <a:ext uri="{0D108BD9-81ED-4DB2-BD59-A6C34878D82A}">
                    <a16:rowId xmlns:a16="http://schemas.microsoft.com/office/drawing/2014/main" val="973934134"/>
                  </a:ext>
                </a:extLst>
              </a:tr>
            </a:tbl>
          </a:graphicData>
        </a:graphic>
      </p:graphicFrame>
      <p:sp>
        <p:nvSpPr>
          <p:cNvPr id="10" name="Text Placeholder 9">
            <a:extLst>
              <a:ext uri="{FF2B5EF4-FFF2-40B4-BE49-F238E27FC236}">
                <a16:creationId xmlns:a16="http://schemas.microsoft.com/office/drawing/2014/main" id="{B5F30D21-01F8-4048-BB7F-76B4698C4207}"/>
              </a:ext>
            </a:extLst>
          </p:cNvPr>
          <p:cNvSpPr>
            <a:spLocks noGrp="1"/>
          </p:cNvSpPr>
          <p:nvPr>
            <p:ph type="body" sz="quarter" idx="17"/>
          </p:nvPr>
        </p:nvSpPr>
        <p:spPr>
          <a:xfrm>
            <a:off x="838200" y="1981200"/>
            <a:ext cx="7391400" cy="473580"/>
          </a:xfrm>
        </p:spPr>
        <p:txBody>
          <a:bodyPr/>
          <a:lstStyle/>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Parameters of the rename() method</a:t>
            </a:r>
            <a:endParaRPr lang="en-US" sz="2400" b="1" dirty="0">
              <a:solidFill>
                <a:srgbClr val="000099"/>
              </a:solidFill>
              <a:effectLst/>
              <a:latin typeface="Montserrat Medium"/>
              <a:ea typeface="Times New Roman" panose="02020603050405020304" pitchFamily="18" charset="0"/>
              <a:cs typeface="Times New Roman" panose="02020603050405020304" pitchFamily="18" charset="0"/>
            </a:endParaRPr>
          </a:p>
          <a:p>
            <a:endParaRPr lang="en-US" sz="2400" dirty="0"/>
          </a:p>
        </p:txBody>
      </p:sp>
      <p:graphicFrame>
        <p:nvGraphicFramePr>
          <p:cNvPr id="12" name="Table Placeholder 11">
            <a:extLst>
              <a:ext uri="{FF2B5EF4-FFF2-40B4-BE49-F238E27FC236}">
                <a16:creationId xmlns:a16="http://schemas.microsoft.com/office/drawing/2014/main" id="{56D88109-4993-4FEA-B685-C555CF7889FB}"/>
              </a:ext>
            </a:extLst>
          </p:cNvPr>
          <p:cNvGraphicFramePr>
            <a:graphicFrameLocks noGrp="1"/>
          </p:cNvGraphicFramePr>
          <p:nvPr>
            <p:ph type="tbl" sz="quarter" idx="14"/>
            <p:extLst>
              <p:ext uri="{D42A27DB-BD31-4B8C-83A1-F6EECF244321}">
                <p14:modId xmlns:p14="http://schemas.microsoft.com/office/powerpoint/2010/main" val="3872159327"/>
              </p:ext>
            </p:extLst>
          </p:nvPr>
        </p:nvGraphicFramePr>
        <p:xfrm>
          <a:off x="914400" y="2514600"/>
          <a:ext cx="6926579" cy="1798320"/>
        </p:xfrm>
        <a:graphic>
          <a:graphicData uri="http://schemas.openxmlformats.org/drawingml/2006/table">
            <a:tbl>
              <a:tblPr firstRow="1"/>
              <a:tblGrid>
                <a:gridCol w="1783079">
                  <a:extLst>
                    <a:ext uri="{9D8B030D-6E8A-4147-A177-3AD203B41FA5}">
                      <a16:colId xmlns:a16="http://schemas.microsoft.com/office/drawing/2014/main" val="3172557425"/>
                    </a:ext>
                  </a:extLst>
                </a:gridCol>
                <a:gridCol w="5143500">
                  <a:extLst>
                    <a:ext uri="{9D8B030D-6E8A-4147-A177-3AD203B41FA5}">
                      <a16:colId xmlns:a16="http://schemas.microsoft.com/office/drawing/2014/main" val="3447113177"/>
                    </a:ext>
                  </a:extLst>
                </a:gridCol>
              </a:tblGrid>
              <a:tr h="332299">
                <a:tc>
                  <a:txBody>
                    <a:bodyPr/>
                    <a:lstStyle/>
                    <a:p>
                      <a:pPr marL="0" marR="0">
                        <a:spcBef>
                          <a:spcPts val="600"/>
                        </a:spcBef>
                        <a:spcAft>
                          <a:spcPts val="600"/>
                        </a:spcAft>
                        <a:tabLst>
                          <a:tab pos="1828800" algn="l"/>
                          <a:tab pos="457200" algn="l"/>
                        </a:tabLst>
                      </a:pPr>
                      <a:r>
                        <a:rPr lang="en-US" sz="2000" b="1" dirty="0">
                          <a:solidFill>
                            <a:srgbClr val="FFFFFF"/>
                          </a:solidFill>
                          <a:effectLst/>
                          <a:latin typeface="Arial" panose="020B0604020202020204" pitchFamily="34" charset="0"/>
                          <a:ea typeface="Times New Roman" panose="02020603050405020304" pitchFamily="18" charset="0"/>
                          <a:cs typeface="Times New Roman" panose="02020603050405020304" pitchFamily="18" charset="0"/>
                        </a:rPr>
                        <a:t>Parameter</a:t>
                      </a:r>
                      <a:endParaRPr lang="en-US" sz="2000" b="1" dirty="0">
                        <a:solidFill>
                          <a:srgbClr val="FFFFFF"/>
                        </a:solidFill>
                        <a:effectLst/>
                        <a:latin typeface="Montserrat Medium"/>
                        <a:ea typeface="Times New Roman" panose="02020603050405020304" pitchFamily="18" charset="0"/>
                        <a:cs typeface="Times New Roman" panose="02020603050405020304" pitchFamily="18" charset="0"/>
                      </a:endParaRPr>
                    </a:p>
                  </a:txBody>
                  <a:tcPr marL="73152" marR="73152">
                    <a:lnL>
                      <a:noFill/>
                    </a:lnL>
                    <a:lnR>
                      <a:noFill/>
                    </a:lnR>
                    <a:lnT>
                      <a:noFill/>
                    </a:lnT>
                    <a:lnB>
                      <a:noFill/>
                    </a:lnB>
                    <a:solidFill>
                      <a:srgbClr val="3D87B7"/>
                    </a:solidFill>
                  </a:tcPr>
                </a:tc>
                <a:tc>
                  <a:txBody>
                    <a:bodyPr/>
                    <a:lstStyle/>
                    <a:p>
                      <a:pPr marL="0" marR="0">
                        <a:spcBef>
                          <a:spcPts val="600"/>
                        </a:spcBef>
                        <a:spcAft>
                          <a:spcPts val="600"/>
                        </a:spcAft>
                        <a:tabLst>
                          <a:tab pos="1828800" algn="l"/>
                          <a:tab pos="457200" algn="l"/>
                        </a:tabLst>
                      </a:pPr>
                      <a:r>
                        <a:rPr lang="en-US" sz="2000" b="1" dirty="0">
                          <a:solidFill>
                            <a:srgbClr val="FFFFFF"/>
                          </a:solidFill>
                          <a:effectLst/>
                          <a:latin typeface="Arial" panose="020B0604020202020204" pitchFamily="34" charset="0"/>
                          <a:ea typeface="Times New Roman" panose="02020603050405020304" pitchFamily="18" charset="0"/>
                          <a:cs typeface="Times New Roman" panose="02020603050405020304" pitchFamily="18" charset="0"/>
                        </a:rPr>
                        <a:t>Description</a:t>
                      </a:r>
                      <a:endParaRPr lang="en-US" sz="2000" b="1" dirty="0">
                        <a:solidFill>
                          <a:srgbClr val="FFFFFF"/>
                        </a:solidFill>
                        <a:effectLst/>
                        <a:latin typeface="Montserrat Medium"/>
                        <a:ea typeface="Times New Roman" panose="02020603050405020304" pitchFamily="18" charset="0"/>
                        <a:cs typeface="Times New Roman" panose="02020603050405020304" pitchFamily="18" charset="0"/>
                      </a:endParaRPr>
                    </a:p>
                  </a:txBody>
                  <a:tcPr marL="73152" marR="73152">
                    <a:lnL>
                      <a:noFill/>
                    </a:lnL>
                    <a:lnR>
                      <a:noFill/>
                    </a:lnR>
                    <a:lnT>
                      <a:noFill/>
                    </a:lnT>
                    <a:lnB>
                      <a:noFill/>
                    </a:lnB>
                    <a:solidFill>
                      <a:srgbClr val="3D87B7"/>
                    </a:solidFill>
                  </a:tcPr>
                </a:tc>
                <a:extLst>
                  <a:ext uri="{0D108BD9-81ED-4DB2-BD59-A6C34878D82A}">
                    <a16:rowId xmlns:a16="http://schemas.microsoft.com/office/drawing/2014/main" val="781542254"/>
                  </a:ext>
                </a:extLst>
              </a:tr>
              <a:tr h="587913">
                <a:tc>
                  <a:txBody>
                    <a:bodyPr/>
                    <a:lstStyle/>
                    <a:p>
                      <a:pPr marL="0" marR="0" indent="0">
                        <a:spcBef>
                          <a:spcPts val="600"/>
                        </a:spcBef>
                        <a:spcAft>
                          <a:spcPts val="600"/>
                        </a:spcAft>
                        <a:tabLst>
                          <a:tab pos="800100" algn="l"/>
                          <a:tab pos="2514600" algn="l"/>
                          <a:tab pos="457200" algn="l"/>
                        </a:tabLst>
                      </a:pPr>
                      <a:r>
                        <a:rPr lang="en-US" sz="1600" b="1">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columns</a:t>
                      </a:r>
                      <a:endParaRPr lang="en-US" sz="1600">
                        <a:effectLst/>
                        <a:latin typeface="Times New Roman" panose="02020603050405020304" pitchFamily="18" charset="0"/>
                        <a:ea typeface="Times New Roman" panose="02020603050405020304" pitchFamily="18" charset="0"/>
                      </a:endParaRPr>
                    </a:p>
                  </a:txBody>
                  <a:tcPr marL="73152" marR="73152">
                    <a:lnL>
                      <a:noFill/>
                    </a:lnL>
                    <a:lnR>
                      <a:noFill/>
                    </a:lnR>
                    <a:lnT>
                      <a:noFill/>
                    </a:lnT>
                    <a:lnB>
                      <a:noFill/>
                    </a:lnB>
                    <a:solidFill>
                      <a:srgbClr val="DFECF5"/>
                    </a:solidFill>
                  </a:tcPr>
                </a:tc>
                <a:tc>
                  <a:txBody>
                    <a:bodyPr/>
                    <a:lstStyle/>
                    <a:p>
                      <a:pPr marL="0" marR="0" indent="0">
                        <a:spcBef>
                          <a:spcPts val="600"/>
                        </a:spcBef>
                        <a:spcAft>
                          <a:spcPts val="600"/>
                        </a:spcAft>
                        <a:tabLst>
                          <a:tab pos="800100" algn="l"/>
                          <a:tab pos="2514600" algn="l"/>
                          <a:tab pos="457200" algn="l"/>
                        </a:tabLst>
                      </a:pPr>
                      <a:r>
                        <a:rPr lang="en-US" sz="2000">
                          <a:solidFill>
                            <a:srgbClr val="000000"/>
                          </a:solidFill>
                          <a:effectLst/>
                          <a:latin typeface="Times New Roman" panose="02020603050405020304" pitchFamily="18" charset="0"/>
                          <a:ea typeface="Times New Roman" panose="02020603050405020304" pitchFamily="18" charset="0"/>
                        </a:rPr>
                        <a:t>A dictionary that contains the columns to be renamed and the new names for those columns.</a:t>
                      </a:r>
                      <a:endParaRPr lang="en-US" sz="2000">
                        <a:effectLst/>
                        <a:latin typeface="Times New Roman" panose="02020603050405020304" pitchFamily="18" charset="0"/>
                        <a:ea typeface="Times New Roman" panose="02020603050405020304" pitchFamily="18" charset="0"/>
                      </a:endParaRPr>
                    </a:p>
                  </a:txBody>
                  <a:tcPr marL="73152" marR="73152">
                    <a:lnL>
                      <a:noFill/>
                    </a:lnL>
                    <a:lnR>
                      <a:noFill/>
                    </a:lnR>
                    <a:lnT>
                      <a:noFill/>
                    </a:lnT>
                    <a:lnB>
                      <a:noFill/>
                    </a:lnB>
                    <a:solidFill>
                      <a:srgbClr val="DFECF5"/>
                    </a:solidFill>
                  </a:tcPr>
                </a:tc>
                <a:extLst>
                  <a:ext uri="{0D108BD9-81ED-4DB2-BD59-A6C34878D82A}">
                    <a16:rowId xmlns:a16="http://schemas.microsoft.com/office/drawing/2014/main" val="3304428677"/>
                  </a:ext>
                </a:extLst>
              </a:tr>
              <a:tr h="587913">
                <a:tc>
                  <a:txBody>
                    <a:bodyPr/>
                    <a:lstStyle/>
                    <a:p>
                      <a:pPr marL="0" marR="0" indent="0">
                        <a:spcBef>
                          <a:spcPts val="600"/>
                        </a:spcBef>
                        <a:spcAft>
                          <a:spcPts val="600"/>
                        </a:spcAft>
                        <a:tabLst>
                          <a:tab pos="800100" algn="l"/>
                          <a:tab pos="2514600" algn="l"/>
                          <a:tab pos="457200" algn="l"/>
                        </a:tabLst>
                      </a:pPr>
                      <a:r>
                        <a:rPr lang="en-US" sz="1600" b="1" dirty="0" err="1">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inplace</a:t>
                      </a:r>
                      <a:endParaRPr lang="en-US" sz="1600" dirty="0">
                        <a:effectLst/>
                        <a:latin typeface="Times New Roman" panose="02020603050405020304" pitchFamily="18" charset="0"/>
                        <a:ea typeface="Times New Roman" panose="02020603050405020304" pitchFamily="18" charset="0"/>
                      </a:endParaRPr>
                    </a:p>
                  </a:txBody>
                  <a:tcPr marL="73152" marR="73152">
                    <a:lnL>
                      <a:noFill/>
                    </a:lnL>
                    <a:lnR>
                      <a:noFill/>
                    </a:lnR>
                    <a:lnT>
                      <a:noFill/>
                    </a:lnT>
                    <a:lnB>
                      <a:noFill/>
                    </a:lnB>
                    <a:solidFill>
                      <a:srgbClr val="DFECF5"/>
                    </a:solidFill>
                  </a:tcPr>
                </a:tc>
                <a:tc>
                  <a:txBody>
                    <a:bodyPr/>
                    <a:lstStyle/>
                    <a:p>
                      <a:pPr marL="0" marR="0" indent="0">
                        <a:spcBef>
                          <a:spcPts val="600"/>
                        </a:spcBef>
                        <a:spcAft>
                          <a:spcPts val="600"/>
                        </a:spcAft>
                        <a:tabLst>
                          <a:tab pos="800100" algn="l"/>
                          <a:tab pos="2514600" algn="l"/>
                          <a:tab pos="457200" algn="l"/>
                        </a:tabLst>
                      </a:pPr>
                      <a:r>
                        <a:rPr lang="en-US" sz="2000" dirty="0">
                          <a:solidFill>
                            <a:srgbClr val="000000"/>
                          </a:solidFill>
                          <a:effectLst/>
                          <a:latin typeface="Times New Roman" panose="02020603050405020304" pitchFamily="18" charset="0"/>
                          <a:ea typeface="Times New Roman" panose="02020603050405020304" pitchFamily="18" charset="0"/>
                        </a:rPr>
                        <a:t>Whether to make changes directly to the </a:t>
                      </a:r>
                      <a:r>
                        <a:rPr lang="en-US" sz="2000" dirty="0" err="1">
                          <a:solidFill>
                            <a:srgbClr val="000000"/>
                          </a:solidFill>
                          <a:effectLst/>
                          <a:latin typeface="Times New Roman" panose="02020603050405020304" pitchFamily="18" charset="0"/>
                          <a:ea typeface="Times New Roman" panose="02020603050405020304" pitchFamily="18" charset="0"/>
                        </a:rPr>
                        <a:t>DataFrame</a:t>
                      </a:r>
                      <a:r>
                        <a:rPr lang="en-US" sz="2000" dirty="0">
                          <a:solidFill>
                            <a:srgbClr val="000000"/>
                          </a:solidFill>
                          <a:effectLst/>
                          <a:latin typeface="Times New Roman" panose="02020603050405020304" pitchFamily="18" charset="0"/>
                          <a:ea typeface="Times New Roman" panose="02020603050405020304" pitchFamily="18" charset="0"/>
                        </a:rPr>
                        <a:t>. The default is False.</a:t>
                      </a:r>
                      <a:endParaRPr lang="en-US" sz="2000" dirty="0">
                        <a:effectLst/>
                        <a:latin typeface="Times New Roman" panose="02020603050405020304" pitchFamily="18" charset="0"/>
                        <a:ea typeface="Times New Roman" panose="02020603050405020304" pitchFamily="18" charset="0"/>
                      </a:endParaRPr>
                    </a:p>
                  </a:txBody>
                  <a:tcPr marL="73152" marR="73152">
                    <a:lnL>
                      <a:noFill/>
                    </a:lnL>
                    <a:lnR>
                      <a:noFill/>
                    </a:lnR>
                    <a:lnT>
                      <a:noFill/>
                    </a:lnT>
                    <a:lnB>
                      <a:noFill/>
                    </a:lnB>
                    <a:solidFill>
                      <a:srgbClr val="DFECF5"/>
                    </a:solidFill>
                  </a:tcPr>
                </a:tc>
                <a:extLst>
                  <a:ext uri="{0D108BD9-81ED-4DB2-BD59-A6C34878D82A}">
                    <a16:rowId xmlns:a16="http://schemas.microsoft.com/office/drawing/2014/main" val="3891475957"/>
                  </a:ext>
                </a:extLst>
              </a:tr>
            </a:tbl>
          </a:graphicData>
        </a:graphic>
      </p:graphicFrame>
      <p:sp>
        <p:nvSpPr>
          <p:cNvPr id="4" name="Date Placeholder 3">
            <a:extLst>
              <a:ext uri="{FF2B5EF4-FFF2-40B4-BE49-F238E27FC236}">
                <a16:creationId xmlns:a16="http://schemas.microsoft.com/office/drawing/2014/main" id="{F4A2EF0A-0927-4F28-8C28-EC1E2C517CF3}"/>
              </a:ext>
            </a:extLst>
          </p:cNvPr>
          <p:cNvSpPr>
            <a:spLocks noGrp="1"/>
          </p:cNvSpPr>
          <p:nvPr>
            <p:ph type="dt" sz="half" idx="10"/>
          </p:nvPr>
        </p:nvSpPr>
        <p:spPr/>
        <p:txBody>
          <a:bodyPr/>
          <a:lstStyle/>
          <a:p>
            <a:pPr>
              <a:defRPr/>
            </a:pPr>
            <a:r>
              <a:rPr lang="en-US"/>
              <a:t>Murach's Python for Data Analysis</a:t>
            </a:r>
            <a:endParaRPr lang="en-US" dirty="0"/>
          </a:p>
        </p:txBody>
      </p:sp>
      <p:sp>
        <p:nvSpPr>
          <p:cNvPr id="5" name="Footer Placeholder 4">
            <a:extLst>
              <a:ext uri="{FF2B5EF4-FFF2-40B4-BE49-F238E27FC236}">
                <a16:creationId xmlns:a16="http://schemas.microsoft.com/office/drawing/2014/main" id="{18E32C02-FC56-496A-AAFC-A31062A43DB1}"/>
              </a:ext>
            </a:extLst>
          </p:cNvPr>
          <p:cNvSpPr>
            <a:spLocks noGrp="1"/>
          </p:cNvSpPr>
          <p:nvPr>
            <p:ph type="ftr" sz="quarter" idx="11"/>
          </p:nvPr>
        </p:nvSpPr>
        <p:spPr/>
        <p:txBody>
          <a:bodyPr/>
          <a:lstStyle/>
          <a:p>
            <a:pPr>
              <a:defRPr/>
            </a:pPr>
            <a:r>
              <a:rPr lang="en-US"/>
              <a:t>© 2021, Mike Murach &amp; Associates, Inc.</a:t>
            </a:r>
            <a:endParaRPr lang="en-US" dirty="0"/>
          </a:p>
        </p:txBody>
      </p:sp>
      <p:sp>
        <p:nvSpPr>
          <p:cNvPr id="6" name="Slide Number Placeholder 5">
            <a:extLst>
              <a:ext uri="{FF2B5EF4-FFF2-40B4-BE49-F238E27FC236}">
                <a16:creationId xmlns:a16="http://schemas.microsoft.com/office/drawing/2014/main" id="{B2809EE7-493A-4407-86FF-707EEBB3DA89}"/>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C6, Slide </a:t>
            </a:r>
            <a:fld id="{BF5C1183-B085-4070-A402-C03A3F977D3D}" type="slidenum">
              <a:rPr lang="en-US" smtClean="0">
                <a:solidFill>
                  <a:schemeClr val="bg1"/>
                </a:solidFill>
              </a:rPr>
              <a:pPr>
                <a:defRPr/>
              </a:pPr>
              <a:t>26</a:t>
            </a:fld>
            <a:endParaRPr lang="en-US" dirty="0">
              <a:solidFill>
                <a:schemeClr val="bg1"/>
              </a:solidFill>
            </a:endParaRPr>
          </a:p>
        </p:txBody>
      </p:sp>
    </p:spTree>
    <p:extLst>
      <p:ext uri="{BB962C8B-B14F-4D97-AF65-F5344CB8AC3E}">
        <p14:creationId xmlns:p14="http://schemas.microsoft.com/office/powerpoint/2010/main" val="34535887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81F46-3FFA-4C37-92AA-9A6BC4223878}"/>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How to rename columns with the rename() method</a:t>
            </a:r>
            <a:endParaRPr lang="en-US" dirty="0"/>
          </a:p>
        </p:txBody>
      </p:sp>
      <p:sp>
        <p:nvSpPr>
          <p:cNvPr id="3" name="Text Placeholder 2">
            <a:extLst>
              <a:ext uri="{FF2B5EF4-FFF2-40B4-BE49-F238E27FC236}">
                <a16:creationId xmlns:a16="http://schemas.microsoft.com/office/drawing/2014/main" id="{823365CE-956C-4030-AC09-EF772ECE4DDD}"/>
              </a:ext>
            </a:extLst>
          </p:cNvPr>
          <p:cNvSpPr>
            <a:spLocks noGrp="1"/>
          </p:cNvSpPr>
          <p:nvPr>
            <p:ph type="body" sz="quarter" idx="13"/>
          </p:nvPr>
        </p:nvSpPr>
        <p:spPr>
          <a:xfrm>
            <a:off x="857451" y="1066800"/>
            <a:ext cx="7391400" cy="4876800"/>
          </a:xfrm>
        </p:spPr>
        <p:txBody>
          <a:bodyPr/>
          <a:lstStyle/>
          <a:p>
            <a:pPr marL="347345" marR="0">
              <a:spcBef>
                <a:spcPts val="900"/>
              </a:spcBef>
              <a:spcAft>
                <a:spcPts val="600"/>
              </a:spcAft>
              <a:tabLst>
                <a:tab pos="1371600" algn="l"/>
                <a:tab pos="2743200" algn="l"/>
              </a:tabLst>
            </a:pPr>
            <a:r>
              <a:rPr lang="en-US" b="1" spc="-10"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How to rename columns with an embedded dictionary</a:t>
            </a:r>
            <a:endParaRPr lang="en-US" b="1" spc="-10" dirty="0">
              <a:solidFill>
                <a:srgbClr val="000099"/>
              </a:solidFill>
              <a:effectLst/>
              <a:latin typeface="Montserrat Medium"/>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polls = </a:t>
            </a: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polls.rename</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(columns={</a:t>
            </a:r>
          </a:p>
          <a:p>
            <a:pPr marL="347345" marR="0">
              <a:spcBef>
                <a:spcPts val="0"/>
              </a:spcBef>
              <a:spcAft>
                <a:spcPts val="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    'rawpoll_</a:t>
            </a: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clinton</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a:t>
            </a: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clinton_pct</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a:t>
            </a:r>
          </a:p>
          <a:p>
            <a:pPr marL="347345" marR="0">
              <a:spcBef>
                <a:spcPts val="0"/>
              </a:spcBef>
              <a:spcAft>
                <a:spcPts val="60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    'rawpoll_trump':'</a:t>
            </a: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trump_pct</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a:t>
            </a:r>
          </a:p>
          <a:p>
            <a:pPr marL="347345" marR="0">
              <a:spcBef>
                <a:spcPts val="900"/>
              </a:spcBef>
              <a:spcAft>
                <a:spcPts val="600"/>
              </a:spcAft>
              <a:tabLst>
                <a:tab pos="1371600" algn="l"/>
                <a:tab pos="2743200" algn="l"/>
              </a:tabLst>
            </a:pPr>
            <a:r>
              <a:rPr lang="en-US" b="1" spc="-10"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How to rename columns with a separate dictionary </a:t>
            </a:r>
            <a:br>
              <a:rPr lang="en-US" b="1" spc="-10"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b="1" spc="-10"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and </a:t>
            </a:r>
            <a:r>
              <a:rPr lang="en-US" b="1" spc="-10" dirty="0" err="1">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inplace</a:t>
            </a:r>
            <a:r>
              <a:rPr lang="en-US" b="1" spc="-10"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 set to True</a:t>
            </a:r>
            <a:endParaRPr lang="en-US" b="1" spc="-10" dirty="0">
              <a:solidFill>
                <a:srgbClr val="000099"/>
              </a:solidFill>
              <a:effectLst/>
              <a:latin typeface="Montserrat Medium"/>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polls_names_dict</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 = {'rawpoll_</a:t>
            </a: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clinton</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a:t>
            </a: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clinton_pct</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                    'rawpoll_trump':'</a:t>
            </a: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trump_pct</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polls.rename</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(columns = </a:t>
            </a: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polls_names_dict</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 </a:t>
            </a: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inplace</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 = True)</a:t>
            </a:r>
          </a:p>
          <a:p>
            <a:endParaRPr lang="en-US" sz="1600" dirty="0"/>
          </a:p>
        </p:txBody>
      </p:sp>
      <p:sp>
        <p:nvSpPr>
          <p:cNvPr id="4" name="Date Placeholder 3">
            <a:extLst>
              <a:ext uri="{FF2B5EF4-FFF2-40B4-BE49-F238E27FC236}">
                <a16:creationId xmlns:a16="http://schemas.microsoft.com/office/drawing/2014/main" id="{2F511887-3226-421E-BC26-C4A544828689}"/>
              </a:ext>
            </a:extLst>
          </p:cNvPr>
          <p:cNvSpPr>
            <a:spLocks noGrp="1"/>
          </p:cNvSpPr>
          <p:nvPr>
            <p:ph type="dt" sz="half" idx="10"/>
          </p:nvPr>
        </p:nvSpPr>
        <p:spPr/>
        <p:txBody>
          <a:bodyPr/>
          <a:lstStyle/>
          <a:p>
            <a:pPr>
              <a:defRPr/>
            </a:pPr>
            <a:r>
              <a:rPr lang="en-US"/>
              <a:t>Murach's Python for Data Analysis</a:t>
            </a:r>
            <a:endParaRPr lang="en-US" dirty="0"/>
          </a:p>
        </p:txBody>
      </p:sp>
      <p:sp>
        <p:nvSpPr>
          <p:cNvPr id="5" name="Footer Placeholder 4">
            <a:extLst>
              <a:ext uri="{FF2B5EF4-FFF2-40B4-BE49-F238E27FC236}">
                <a16:creationId xmlns:a16="http://schemas.microsoft.com/office/drawing/2014/main" id="{B27D6023-1185-4389-A1B0-0BAECACA6373}"/>
              </a:ext>
            </a:extLst>
          </p:cNvPr>
          <p:cNvSpPr>
            <a:spLocks noGrp="1"/>
          </p:cNvSpPr>
          <p:nvPr>
            <p:ph type="ftr" sz="quarter" idx="11"/>
          </p:nvPr>
        </p:nvSpPr>
        <p:spPr/>
        <p:txBody>
          <a:bodyPr/>
          <a:lstStyle/>
          <a:p>
            <a:pPr>
              <a:defRPr/>
            </a:pPr>
            <a:r>
              <a:rPr lang="en-US"/>
              <a:t>© 2021, Mike Murach &amp; Associates, Inc.</a:t>
            </a:r>
            <a:endParaRPr lang="en-US" dirty="0"/>
          </a:p>
        </p:txBody>
      </p:sp>
      <p:sp>
        <p:nvSpPr>
          <p:cNvPr id="6" name="Slide Number Placeholder 5">
            <a:extLst>
              <a:ext uri="{FF2B5EF4-FFF2-40B4-BE49-F238E27FC236}">
                <a16:creationId xmlns:a16="http://schemas.microsoft.com/office/drawing/2014/main" id="{CE0B1666-CF21-4108-958B-D2E73E9B3892}"/>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C6, Slide </a:t>
            </a:r>
            <a:fld id="{BF5C1183-B085-4070-A402-C03A3F977D3D}" type="slidenum">
              <a:rPr lang="en-US" smtClean="0">
                <a:solidFill>
                  <a:schemeClr val="bg1"/>
                </a:solidFill>
              </a:rPr>
              <a:pPr>
                <a:defRPr/>
              </a:pPr>
              <a:t>27</a:t>
            </a:fld>
            <a:endParaRPr lang="en-US" dirty="0">
              <a:solidFill>
                <a:schemeClr val="bg1"/>
              </a:solidFill>
            </a:endParaRPr>
          </a:p>
        </p:txBody>
      </p:sp>
    </p:spTree>
    <p:extLst>
      <p:ext uri="{BB962C8B-B14F-4D97-AF65-F5344CB8AC3E}">
        <p14:creationId xmlns:p14="http://schemas.microsoft.com/office/powerpoint/2010/main" val="38504262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C3ACD-EF2C-4D63-9A5E-E699235AF25D}"/>
              </a:ext>
            </a:extLst>
          </p:cNvPr>
          <p:cNvSpPr>
            <a:spLocks noGrp="1"/>
          </p:cNvSpPr>
          <p:nvPr>
            <p:ph type="title"/>
          </p:nvPr>
        </p:nvSpPr>
        <p:spPr>
          <a:xfrm>
            <a:off x="914400" y="440323"/>
            <a:ext cx="7315200" cy="738664"/>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How to rename columns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with the Python replace() method</a:t>
            </a:r>
            <a:endParaRPr lang="en-US" dirty="0"/>
          </a:p>
        </p:txBody>
      </p:sp>
      <p:sp>
        <p:nvSpPr>
          <p:cNvPr id="3" name="Text Placeholder 2">
            <a:extLst>
              <a:ext uri="{FF2B5EF4-FFF2-40B4-BE49-F238E27FC236}">
                <a16:creationId xmlns:a16="http://schemas.microsoft.com/office/drawing/2014/main" id="{3EB8C22A-E216-470C-82AB-363A639B5C04}"/>
              </a:ext>
            </a:extLst>
          </p:cNvPr>
          <p:cNvSpPr>
            <a:spLocks noGrp="1"/>
          </p:cNvSpPr>
          <p:nvPr>
            <p:ph type="body" sz="quarter" idx="13"/>
          </p:nvPr>
        </p:nvSpPr>
        <p:spPr>
          <a:xfrm>
            <a:off x="838200" y="1219200"/>
            <a:ext cx="7467600" cy="4876800"/>
          </a:xfrm>
        </p:spPr>
        <p:txBody>
          <a:bodyPr/>
          <a:lstStyle/>
          <a:p>
            <a:pPr marL="347345" marR="0">
              <a:spcBef>
                <a:spcPts val="900"/>
              </a:spcBef>
              <a:spcAft>
                <a:spcPts val="600"/>
              </a:spcAft>
              <a:tabLst>
                <a:tab pos="1371600" algn="l"/>
                <a:tab pos="2743200" algn="l"/>
              </a:tabLst>
            </a:pPr>
            <a:r>
              <a:rPr lang="en-US" b="1" spc="-10"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How to use a simple expression with the replace() method</a:t>
            </a:r>
            <a:endParaRPr lang="en-US" b="1" spc="-10" dirty="0">
              <a:solidFill>
                <a:srgbClr val="000099"/>
              </a:solidFill>
              <a:effectLst/>
              <a:latin typeface="Montserrat Medium"/>
              <a:ea typeface="Times New Roman" panose="02020603050405020304" pitchFamily="18" charset="0"/>
              <a:cs typeface="Times New Roman" panose="02020603050405020304" pitchFamily="18" charset="0"/>
            </a:endParaRPr>
          </a:p>
          <a:p>
            <a:pPr marL="347345" marR="0">
              <a:spcBef>
                <a:spcPts val="0"/>
              </a:spcBef>
              <a:spcAft>
                <a:spcPts val="600"/>
              </a:spcAft>
              <a:tabLst>
                <a:tab pos="1371600" algn="l"/>
              </a:tabLst>
            </a:pP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polls.columns</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 = </a:t>
            </a: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polls.columns.str.replace</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('_pct','')</a:t>
            </a:r>
          </a:p>
          <a:p>
            <a:pPr marL="347345" marR="0">
              <a:spcBef>
                <a:spcPts val="900"/>
              </a:spcBef>
              <a:spcAft>
                <a:spcPts val="600"/>
              </a:spcAft>
              <a:tabLst>
                <a:tab pos="1371600" algn="l"/>
                <a:tab pos="2743200" algn="l"/>
              </a:tabLst>
            </a:pPr>
            <a:r>
              <a:rPr lang="en-US" b="1" spc="-10"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How to use regular expressions with the replace() method</a:t>
            </a:r>
            <a:endParaRPr lang="en-US" b="1" spc="-10" dirty="0">
              <a:solidFill>
                <a:srgbClr val="000099"/>
              </a:solidFill>
              <a:effectLst/>
              <a:latin typeface="Montserrat Medium"/>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jobs.columns</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 = </a:t>
            </a: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jobs.columns</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    .</a:t>
            </a: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str.replace</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a:t>
            </a: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a_','annual</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_', regex=True) \</a:t>
            </a:r>
          </a:p>
          <a:p>
            <a:pPr marL="347345" marR="0">
              <a:spcBef>
                <a:spcPts val="0"/>
              </a:spcBef>
              <a:spcAft>
                <a:spcPts val="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    .</a:t>
            </a: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str.replace</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a:t>
            </a: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h_','hourly</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_', regex=True) \</a:t>
            </a:r>
          </a:p>
          <a:p>
            <a:pPr marL="347345" marR="0">
              <a:spcBef>
                <a:spcPts val="0"/>
              </a:spcBef>
              <a:spcAft>
                <a:spcPts val="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    .</a:t>
            </a: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str.replace</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('_</a:t>
            </a: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pct','_percent</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a:t>
            </a:r>
          </a:p>
          <a:p>
            <a:endParaRPr lang="en-US" sz="1600" dirty="0"/>
          </a:p>
        </p:txBody>
      </p:sp>
      <p:sp>
        <p:nvSpPr>
          <p:cNvPr id="4" name="Date Placeholder 3">
            <a:extLst>
              <a:ext uri="{FF2B5EF4-FFF2-40B4-BE49-F238E27FC236}">
                <a16:creationId xmlns:a16="http://schemas.microsoft.com/office/drawing/2014/main" id="{E2E102E2-48C8-43EF-9B8C-0A494267F7C2}"/>
              </a:ext>
            </a:extLst>
          </p:cNvPr>
          <p:cNvSpPr>
            <a:spLocks noGrp="1"/>
          </p:cNvSpPr>
          <p:nvPr>
            <p:ph type="dt" sz="half" idx="10"/>
          </p:nvPr>
        </p:nvSpPr>
        <p:spPr/>
        <p:txBody>
          <a:bodyPr/>
          <a:lstStyle/>
          <a:p>
            <a:pPr>
              <a:defRPr/>
            </a:pPr>
            <a:r>
              <a:rPr lang="en-US"/>
              <a:t>Murach's Python for Data Analysis</a:t>
            </a:r>
            <a:endParaRPr lang="en-US" dirty="0"/>
          </a:p>
        </p:txBody>
      </p:sp>
      <p:sp>
        <p:nvSpPr>
          <p:cNvPr id="5" name="Footer Placeholder 4">
            <a:extLst>
              <a:ext uri="{FF2B5EF4-FFF2-40B4-BE49-F238E27FC236}">
                <a16:creationId xmlns:a16="http://schemas.microsoft.com/office/drawing/2014/main" id="{FE8707CC-A7FA-4D27-84F9-3337F18B861F}"/>
              </a:ext>
            </a:extLst>
          </p:cNvPr>
          <p:cNvSpPr>
            <a:spLocks noGrp="1"/>
          </p:cNvSpPr>
          <p:nvPr>
            <p:ph type="ftr" sz="quarter" idx="11"/>
          </p:nvPr>
        </p:nvSpPr>
        <p:spPr/>
        <p:txBody>
          <a:bodyPr/>
          <a:lstStyle/>
          <a:p>
            <a:pPr>
              <a:defRPr/>
            </a:pPr>
            <a:r>
              <a:rPr lang="en-US"/>
              <a:t>© 2021, Mike Murach &amp; Associates, Inc.</a:t>
            </a:r>
            <a:endParaRPr lang="en-US" dirty="0"/>
          </a:p>
        </p:txBody>
      </p:sp>
      <p:sp>
        <p:nvSpPr>
          <p:cNvPr id="6" name="Slide Number Placeholder 5">
            <a:extLst>
              <a:ext uri="{FF2B5EF4-FFF2-40B4-BE49-F238E27FC236}">
                <a16:creationId xmlns:a16="http://schemas.microsoft.com/office/drawing/2014/main" id="{1C5027BB-3DAA-409C-8D00-C6C461C2D9E2}"/>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C6, Slide </a:t>
            </a:r>
            <a:fld id="{BF5C1183-B085-4070-A402-C03A3F977D3D}" type="slidenum">
              <a:rPr lang="en-US" smtClean="0">
                <a:solidFill>
                  <a:schemeClr val="bg1"/>
                </a:solidFill>
              </a:rPr>
              <a:pPr>
                <a:defRPr/>
              </a:pPr>
              <a:t>28</a:t>
            </a:fld>
            <a:endParaRPr lang="en-US" dirty="0">
              <a:solidFill>
                <a:schemeClr val="bg1"/>
              </a:solidFill>
            </a:endParaRPr>
          </a:p>
        </p:txBody>
      </p:sp>
    </p:spTree>
    <p:extLst>
      <p:ext uri="{BB962C8B-B14F-4D97-AF65-F5344CB8AC3E}">
        <p14:creationId xmlns:p14="http://schemas.microsoft.com/office/powerpoint/2010/main" val="25928354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21C9518-16E8-4836-95BE-F3D26E1EF9C0}"/>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a:t>
            </a:r>
            <a:r>
              <a:rPr lang="en-US" sz="2400" b="1" dirty="0" err="1">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isnull</a:t>
            </a: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2400" b="1" dirty="0" err="1">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notnull</a:t>
            </a: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 and any() methods</a:t>
            </a:r>
            <a:endParaRPr lang="en-US" dirty="0"/>
          </a:p>
        </p:txBody>
      </p:sp>
      <p:graphicFrame>
        <p:nvGraphicFramePr>
          <p:cNvPr id="9" name="Table Placeholder 8">
            <a:extLst>
              <a:ext uri="{FF2B5EF4-FFF2-40B4-BE49-F238E27FC236}">
                <a16:creationId xmlns:a16="http://schemas.microsoft.com/office/drawing/2014/main" id="{708AF213-906F-4D72-8D1E-6A8C7F33BD2A}"/>
              </a:ext>
            </a:extLst>
          </p:cNvPr>
          <p:cNvGraphicFramePr>
            <a:graphicFrameLocks noGrp="1"/>
          </p:cNvGraphicFramePr>
          <p:nvPr>
            <p:ph type="tbl" sz="quarter" idx="13"/>
            <p:extLst>
              <p:ext uri="{D42A27DB-BD31-4B8C-83A1-F6EECF244321}">
                <p14:modId xmlns:p14="http://schemas.microsoft.com/office/powerpoint/2010/main" val="2218900465"/>
              </p:ext>
            </p:extLst>
          </p:nvPr>
        </p:nvGraphicFramePr>
        <p:xfrm>
          <a:off x="903514" y="1122000"/>
          <a:ext cx="6240780" cy="2499360"/>
        </p:xfrm>
        <a:graphic>
          <a:graphicData uri="http://schemas.openxmlformats.org/drawingml/2006/table">
            <a:tbl>
              <a:tblPr firstRow="1"/>
              <a:tblGrid>
                <a:gridCol w="1668780">
                  <a:extLst>
                    <a:ext uri="{9D8B030D-6E8A-4147-A177-3AD203B41FA5}">
                      <a16:colId xmlns:a16="http://schemas.microsoft.com/office/drawing/2014/main" val="376961378"/>
                    </a:ext>
                  </a:extLst>
                </a:gridCol>
                <a:gridCol w="4572000">
                  <a:extLst>
                    <a:ext uri="{9D8B030D-6E8A-4147-A177-3AD203B41FA5}">
                      <a16:colId xmlns:a16="http://schemas.microsoft.com/office/drawing/2014/main" val="3159127119"/>
                    </a:ext>
                  </a:extLst>
                </a:gridCol>
              </a:tblGrid>
              <a:tr h="0">
                <a:tc>
                  <a:txBody>
                    <a:bodyPr/>
                    <a:lstStyle/>
                    <a:p>
                      <a:pPr marL="0" marR="0">
                        <a:spcBef>
                          <a:spcPts val="600"/>
                        </a:spcBef>
                        <a:spcAft>
                          <a:spcPts val="600"/>
                        </a:spcAft>
                        <a:tabLst>
                          <a:tab pos="1828800" algn="l"/>
                          <a:tab pos="457200" algn="l"/>
                        </a:tabLst>
                      </a:pPr>
                      <a:r>
                        <a:rPr lang="en-US" sz="2000" b="1">
                          <a:solidFill>
                            <a:srgbClr val="FFFFFF"/>
                          </a:solidFill>
                          <a:effectLst/>
                          <a:latin typeface="Arial" panose="020B0604020202020204" pitchFamily="34" charset="0"/>
                          <a:ea typeface="Times New Roman" panose="02020603050405020304" pitchFamily="18" charset="0"/>
                          <a:cs typeface="Times New Roman" panose="02020603050405020304" pitchFamily="18" charset="0"/>
                        </a:rPr>
                        <a:t>Method</a:t>
                      </a:r>
                      <a:endParaRPr lang="en-US" sz="2000" b="1">
                        <a:solidFill>
                          <a:srgbClr val="FFFFFF"/>
                        </a:solidFill>
                        <a:effectLst/>
                        <a:latin typeface="Montserrat Medium"/>
                        <a:ea typeface="Times New Roman" panose="02020603050405020304" pitchFamily="18" charset="0"/>
                        <a:cs typeface="Times New Roman" panose="02020603050405020304" pitchFamily="18" charset="0"/>
                      </a:endParaRPr>
                    </a:p>
                  </a:txBody>
                  <a:tcPr marL="68580" marR="68580">
                    <a:lnL>
                      <a:noFill/>
                    </a:lnL>
                    <a:lnR>
                      <a:noFill/>
                    </a:lnR>
                    <a:lnT>
                      <a:noFill/>
                    </a:lnT>
                    <a:lnB>
                      <a:noFill/>
                    </a:lnB>
                    <a:solidFill>
                      <a:srgbClr val="3D87B7"/>
                    </a:solidFill>
                  </a:tcPr>
                </a:tc>
                <a:tc>
                  <a:txBody>
                    <a:bodyPr/>
                    <a:lstStyle/>
                    <a:p>
                      <a:pPr marL="0" marR="0">
                        <a:spcBef>
                          <a:spcPts val="600"/>
                        </a:spcBef>
                        <a:spcAft>
                          <a:spcPts val="600"/>
                        </a:spcAft>
                        <a:tabLst>
                          <a:tab pos="1828800" algn="l"/>
                          <a:tab pos="457200" algn="l"/>
                        </a:tabLst>
                      </a:pPr>
                      <a:r>
                        <a:rPr lang="en-US" sz="2000" b="1">
                          <a:solidFill>
                            <a:srgbClr val="FFFFFF"/>
                          </a:solidFill>
                          <a:effectLst/>
                          <a:latin typeface="Arial" panose="020B0604020202020204" pitchFamily="34" charset="0"/>
                          <a:ea typeface="Times New Roman" panose="02020603050405020304" pitchFamily="18" charset="0"/>
                          <a:cs typeface="Times New Roman" panose="02020603050405020304" pitchFamily="18" charset="0"/>
                        </a:rPr>
                        <a:t>Description</a:t>
                      </a:r>
                      <a:endParaRPr lang="en-US" sz="2000" b="1">
                        <a:solidFill>
                          <a:srgbClr val="FFFFFF"/>
                        </a:solidFill>
                        <a:effectLst/>
                        <a:latin typeface="Montserrat Medium"/>
                        <a:ea typeface="Times New Roman" panose="02020603050405020304" pitchFamily="18" charset="0"/>
                        <a:cs typeface="Times New Roman" panose="02020603050405020304" pitchFamily="18" charset="0"/>
                      </a:endParaRPr>
                    </a:p>
                  </a:txBody>
                  <a:tcPr marL="68580" marR="68580">
                    <a:lnL>
                      <a:noFill/>
                    </a:lnL>
                    <a:lnR>
                      <a:noFill/>
                    </a:lnR>
                    <a:lnT>
                      <a:noFill/>
                    </a:lnT>
                    <a:lnB>
                      <a:noFill/>
                    </a:lnB>
                    <a:solidFill>
                      <a:srgbClr val="3D87B7"/>
                    </a:solidFill>
                  </a:tcPr>
                </a:tc>
                <a:extLst>
                  <a:ext uri="{0D108BD9-81ED-4DB2-BD59-A6C34878D82A}">
                    <a16:rowId xmlns:a16="http://schemas.microsoft.com/office/drawing/2014/main" val="604435313"/>
                  </a:ext>
                </a:extLst>
              </a:tr>
              <a:tr h="0">
                <a:tc>
                  <a:txBody>
                    <a:bodyPr/>
                    <a:lstStyle/>
                    <a:p>
                      <a:pPr marL="0" marR="0" indent="0">
                        <a:spcBef>
                          <a:spcPts val="600"/>
                        </a:spcBef>
                        <a:spcAft>
                          <a:spcPts val="600"/>
                        </a:spcAft>
                        <a:tabLst>
                          <a:tab pos="800100" algn="l"/>
                          <a:tab pos="2514600" algn="l"/>
                          <a:tab pos="457200" algn="l"/>
                        </a:tabLst>
                      </a:pPr>
                      <a:r>
                        <a:rPr lang="en-US" sz="1600" b="1">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isnull(</a:t>
                      </a:r>
                      <a:r>
                        <a:rPr lang="en-US" sz="1600" b="1" i="1">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a:t>
                      </a:r>
                      <a:endParaRPr lang="en-US" sz="2000">
                        <a:effectLst/>
                        <a:latin typeface="Times New Roman" panose="02020603050405020304" pitchFamily="18" charset="0"/>
                        <a:ea typeface="Times New Roman" panose="02020603050405020304" pitchFamily="18" charset="0"/>
                      </a:endParaRPr>
                    </a:p>
                  </a:txBody>
                  <a:tcPr marL="68580" marR="68580">
                    <a:lnL>
                      <a:noFill/>
                    </a:lnL>
                    <a:lnR>
                      <a:noFill/>
                    </a:lnR>
                    <a:lnT>
                      <a:noFill/>
                    </a:lnT>
                    <a:lnB>
                      <a:noFill/>
                    </a:lnB>
                    <a:solidFill>
                      <a:srgbClr val="DFECF5"/>
                    </a:solidFill>
                  </a:tcPr>
                </a:tc>
                <a:tc>
                  <a:txBody>
                    <a:bodyPr/>
                    <a:lstStyle/>
                    <a:p>
                      <a:pPr marL="0" marR="0" indent="0">
                        <a:spcBef>
                          <a:spcPts val="600"/>
                        </a:spcBef>
                        <a:spcAft>
                          <a:spcPts val="600"/>
                        </a:spcAft>
                        <a:tabLst>
                          <a:tab pos="800100" algn="l"/>
                          <a:tab pos="2514600" algn="l"/>
                          <a:tab pos="457200" algn="l"/>
                        </a:tabLst>
                      </a:pPr>
                      <a:r>
                        <a:rPr lang="en-US" sz="2000">
                          <a:solidFill>
                            <a:srgbClr val="000000"/>
                          </a:solidFill>
                          <a:effectLst/>
                          <a:latin typeface="Times New Roman" panose="02020603050405020304" pitchFamily="18" charset="0"/>
                          <a:ea typeface="Times New Roman" panose="02020603050405020304" pitchFamily="18" charset="0"/>
                        </a:rPr>
                        <a:t>Returns a Boolean same-sized object indicating whether the values are NA. </a:t>
                      </a:r>
                      <a:endParaRPr lang="en-US" sz="2000">
                        <a:effectLst/>
                        <a:latin typeface="Times New Roman" panose="02020603050405020304" pitchFamily="18" charset="0"/>
                        <a:ea typeface="Times New Roman" panose="02020603050405020304" pitchFamily="18" charset="0"/>
                      </a:endParaRPr>
                    </a:p>
                  </a:txBody>
                  <a:tcPr marL="68580" marR="68580">
                    <a:lnL>
                      <a:noFill/>
                    </a:lnL>
                    <a:lnR>
                      <a:noFill/>
                    </a:lnR>
                    <a:lnT>
                      <a:noFill/>
                    </a:lnT>
                    <a:lnB>
                      <a:noFill/>
                    </a:lnB>
                    <a:solidFill>
                      <a:srgbClr val="DFECF5"/>
                    </a:solidFill>
                  </a:tcPr>
                </a:tc>
                <a:extLst>
                  <a:ext uri="{0D108BD9-81ED-4DB2-BD59-A6C34878D82A}">
                    <a16:rowId xmlns:a16="http://schemas.microsoft.com/office/drawing/2014/main" val="1897266842"/>
                  </a:ext>
                </a:extLst>
              </a:tr>
              <a:tr h="0">
                <a:tc>
                  <a:txBody>
                    <a:bodyPr/>
                    <a:lstStyle/>
                    <a:p>
                      <a:pPr marL="0" marR="0" indent="0">
                        <a:spcBef>
                          <a:spcPts val="600"/>
                        </a:spcBef>
                        <a:spcAft>
                          <a:spcPts val="600"/>
                        </a:spcAft>
                        <a:tabLst>
                          <a:tab pos="800100" algn="l"/>
                          <a:tab pos="2514600" algn="l"/>
                          <a:tab pos="457200" algn="l"/>
                        </a:tabLst>
                      </a:pPr>
                      <a:r>
                        <a:rPr lang="en-US" sz="1600" b="1">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notnull(</a:t>
                      </a:r>
                      <a:r>
                        <a:rPr lang="en-US" sz="1600" b="1" i="1">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a:t>
                      </a:r>
                      <a:endParaRPr lang="en-US" sz="2000">
                        <a:effectLst/>
                        <a:latin typeface="Times New Roman" panose="02020603050405020304" pitchFamily="18" charset="0"/>
                        <a:ea typeface="Times New Roman" panose="02020603050405020304" pitchFamily="18" charset="0"/>
                      </a:endParaRPr>
                    </a:p>
                  </a:txBody>
                  <a:tcPr marL="68580" marR="68580">
                    <a:lnL>
                      <a:noFill/>
                    </a:lnL>
                    <a:lnR>
                      <a:noFill/>
                    </a:lnR>
                    <a:lnT>
                      <a:noFill/>
                    </a:lnT>
                    <a:lnB>
                      <a:noFill/>
                    </a:lnB>
                    <a:solidFill>
                      <a:srgbClr val="DFECF5"/>
                    </a:solidFill>
                  </a:tcPr>
                </a:tc>
                <a:tc>
                  <a:txBody>
                    <a:bodyPr/>
                    <a:lstStyle/>
                    <a:p>
                      <a:pPr marL="0" marR="0" indent="0">
                        <a:spcBef>
                          <a:spcPts val="600"/>
                        </a:spcBef>
                        <a:spcAft>
                          <a:spcPts val="600"/>
                        </a:spcAft>
                        <a:tabLst>
                          <a:tab pos="800100" algn="l"/>
                          <a:tab pos="2514600" algn="l"/>
                          <a:tab pos="457200" algn="l"/>
                        </a:tabLst>
                      </a:pPr>
                      <a:r>
                        <a:rPr lang="en-US" sz="2000">
                          <a:solidFill>
                            <a:srgbClr val="000000"/>
                          </a:solidFill>
                          <a:effectLst/>
                          <a:latin typeface="Times New Roman" panose="02020603050405020304" pitchFamily="18" charset="0"/>
                          <a:ea typeface="Times New Roman" panose="02020603050405020304" pitchFamily="18" charset="0"/>
                        </a:rPr>
                        <a:t>Returns a Boolean same-sized object indicating whether the values are not NA.</a:t>
                      </a:r>
                      <a:endParaRPr lang="en-US" sz="2000">
                        <a:effectLst/>
                        <a:latin typeface="Times New Roman" panose="02020603050405020304" pitchFamily="18" charset="0"/>
                        <a:ea typeface="Times New Roman" panose="02020603050405020304" pitchFamily="18" charset="0"/>
                      </a:endParaRPr>
                    </a:p>
                  </a:txBody>
                  <a:tcPr marL="68580" marR="68580">
                    <a:lnL>
                      <a:noFill/>
                    </a:lnL>
                    <a:lnR>
                      <a:noFill/>
                    </a:lnR>
                    <a:lnT>
                      <a:noFill/>
                    </a:lnT>
                    <a:lnB>
                      <a:noFill/>
                    </a:lnB>
                    <a:solidFill>
                      <a:srgbClr val="DFECF5"/>
                    </a:solidFill>
                  </a:tcPr>
                </a:tc>
                <a:extLst>
                  <a:ext uri="{0D108BD9-81ED-4DB2-BD59-A6C34878D82A}">
                    <a16:rowId xmlns:a16="http://schemas.microsoft.com/office/drawing/2014/main" val="3006690580"/>
                  </a:ext>
                </a:extLst>
              </a:tr>
              <a:tr h="0">
                <a:tc>
                  <a:txBody>
                    <a:bodyPr/>
                    <a:lstStyle/>
                    <a:p>
                      <a:pPr marL="0" marR="0" indent="0">
                        <a:spcBef>
                          <a:spcPts val="600"/>
                        </a:spcBef>
                        <a:spcAft>
                          <a:spcPts val="600"/>
                        </a:spcAft>
                        <a:tabLst>
                          <a:tab pos="800100" algn="l"/>
                          <a:tab pos="2514600" algn="l"/>
                          <a:tab pos="457200" algn="l"/>
                        </a:tabLst>
                      </a:pPr>
                      <a:r>
                        <a:rPr lang="en-US" sz="1600" b="1"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any(axis=1)</a:t>
                      </a:r>
                      <a:endParaRPr lang="en-US" sz="2000" dirty="0">
                        <a:effectLst/>
                        <a:latin typeface="Times New Roman" panose="02020603050405020304" pitchFamily="18" charset="0"/>
                        <a:ea typeface="Times New Roman" panose="02020603050405020304" pitchFamily="18" charset="0"/>
                      </a:endParaRPr>
                    </a:p>
                  </a:txBody>
                  <a:tcPr marL="68580" marR="68580">
                    <a:lnL>
                      <a:noFill/>
                    </a:lnL>
                    <a:lnR>
                      <a:noFill/>
                    </a:lnR>
                    <a:lnT>
                      <a:noFill/>
                    </a:lnT>
                    <a:lnB>
                      <a:noFill/>
                    </a:lnB>
                    <a:solidFill>
                      <a:srgbClr val="DFECF5"/>
                    </a:solidFill>
                  </a:tcPr>
                </a:tc>
                <a:tc>
                  <a:txBody>
                    <a:bodyPr/>
                    <a:lstStyle/>
                    <a:p>
                      <a:pPr marL="0" marR="0" indent="0">
                        <a:spcBef>
                          <a:spcPts val="600"/>
                        </a:spcBef>
                        <a:spcAft>
                          <a:spcPts val="600"/>
                        </a:spcAft>
                        <a:tabLst>
                          <a:tab pos="800100" algn="l"/>
                          <a:tab pos="2514600" algn="l"/>
                          <a:tab pos="457200" algn="l"/>
                        </a:tabLst>
                      </a:pPr>
                      <a:r>
                        <a:rPr lang="en-US" sz="2000" dirty="0">
                          <a:solidFill>
                            <a:srgbClr val="000000"/>
                          </a:solidFill>
                          <a:effectLst/>
                          <a:latin typeface="Times New Roman" panose="02020603050405020304" pitchFamily="18" charset="0"/>
                          <a:ea typeface="Times New Roman" panose="02020603050405020304" pitchFamily="18" charset="0"/>
                        </a:rPr>
                        <a:t>Returns True if any column in a row contains a missing value.</a:t>
                      </a:r>
                      <a:endParaRPr lang="en-US" sz="2000" dirty="0">
                        <a:effectLst/>
                        <a:latin typeface="Times New Roman" panose="02020603050405020304" pitchFamily="18" charset="0"/>
                        <a:ea typeface="Times New Roman" panose="02020603050405020304" pitchFamily="18" charset="0"/>
                      </a:endParaRPr>
                    </a:p>
                  </a:txBody>
                  <a:tcPr marL="68580" marR="68580">
                    <a:lnL>
                      <a:noFill/>
                    </a:lnL>
                    <a:lnR>
                      <a:noFill/>
                    </a:lnR>
                    <a:lnT>
                      <a:noFill/>
                    </a:lnT>
                    <a:lnB>
                      <a:noFill/>
                    </a:lnB>
                    <a:solidFill>
                      <a:srgbClr val="DFECF5"/>
                    </a:solidFill>
                  </a:tcPr>
                </a:tc>
                <a:extLst>
                  <a:ext uri="{0D108BD9-81ED-4DB2-BD59-A6C34878D82A}">
                    <a16:rowId xmlns:a16="http://schemas.microsoft.com/office/drawing/2014/main" val="4233546333"/>
                  </a:ext>
                </a:extLst>
              </a:tr>
            </a:tbl>
          </a:graphicData>
        </a:graphic>
      </p:graphicFrame>
      <p:sp>
        <p:nvSpPr>
          <p:cNvPr id="4" name="Date Placeholder 3">
            <a:extLst>
              <a:ext uri="{FF2B5EF4-FFF2-40B4-BE49-F238E27FC236}">
                <a16:creationId xmlns:a16="http://schemas.microsoft.com/office/drawing/2014/main" id="{D6AFBA97-A4DF-4906-A166-0C61C42E84FD}"/>
              </a:ext>
            </a:extLst>
          </p:cNvPr>
          <p:cNvSpPr>
            <a:spLocks noGrp="1"/>
          </p:cNvSpPr>
          <p:nvPr>
            <p:ph type="dt" sz="half" idx="10"/>
          </p:nvPr>
        </p:nvSpPr>
        <p:spPr/>
        <p:txBody>
          <a:bodyPr/>
          <a:lstStyle/>
          <a:p>
            <a:pPr>
              <a:defRPr/>
            </a:pPr>
            <a:r>
              <a:rPr lang="en-US"/>
              <a:t>Murach's Python for Data Analysis</a:t>
            </a:r>
            <a:endParaRPr lang="en-US" dirty="0"/>
          </a:p>
        </p:txBody>
      </p:sp>
      <p:sp>
        <p:nvSpPr>
          <p:cNvPr id="5" name="Footer Placeholder 4">
            <a:extLst>
              <a:ext uri="{FF2B5EF4-FFF2-40B4-BE49-F238E27FC236}">
                <a16:creationId xmlns:a16="http://schemas.microsoft.com/office/drawing/2014/main" id="{362138A4-DE48-4735-85FE-2438E46614CC}"/>
              </a:ext>
            </a:extLst>
          </p:cNvPr>
          <p:cNvSpPr>
            <a:spLocks noGrp="1"/>
          </p:cNvSpPr>
          <p:nvPr>
            <p:ph type="ftr" sz="quarter" idx="11"/>
          </p:nvPr>
        </p:nvSpPr>
        <p:spPr/>
        <p:txBody>
          <a:bodyPr/>
          <a:lstStyle/>
          <a:p>
            <a:pPr>
              <a:defRPr/>
            </a:pPr>
            <a:r>
              <a:rPr lang="en-US"/>
              <a:t>© 2021, Mike Murach &amp; Associates, Inc.</a:t>
            </a:r>
            <a:endParaRPr lang="en-US" dirty="0"/>
          </a:p>
        </p:txBody>
      </p:sp>
      <p:sp>
        <p:nvSpPr>
          <p:cNvPr id="6" name="Slide Number Placeholder 5">
            <a:extLst>
              <a:ext uri="{FF2B5EF4-FFF2-40B4-BE49-F238E27FC236}">
                <a16:creationId xmlns:a16="http://schemas.microsoft.com/office/drawing/2014/main" id="{B58A2E61-66D3-4E12-99CB-2ACEF46D6211}"/>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C6, Slide </a:t>
            </a:r>
            <a:fld id="{BF5C1183-B085-4070-A402-C03A3F977D3D}" type="slidenum">
              <a:rPr lang="en-US" smtClean="0">
                <a:solidFill>
                  <a:schemeClr val="bg1"/>
                </a:solidFill>
              </a:rPr>
              <a:pPr>
                <a:defRPr/>
              </a:pPr>
              <a:t>29</a:t>
            </a:fld>
            <a:endParaRPr lang="en-US" dirty="0">
              <a:solidFill>
                <a:schemeClr val="bg1"/>
              </a:solidFill>
            </a:endParaRPr>
          </a:p>
        </p:txBody>
      </p:sp>
    </p:spTree>
    <p:extLst>
      <p:ext uri="{BB962C8B-B14F-4D97-AF65-F5344CB8AC3E}">
        <p14:creationId xmlns:p14="http://schemas.microsoft.com/office/powerpoint/2010/main" val="10726148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93909-EF31-4924-9A9B-5F9177B1B85E}"/>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Objectives (continued)</a:t>
            </a:r>
            <a:endParaRPr lang="en-US" dirty="0"/>
          </a:p>
        </p:txBody>
      </p:sp>
      <p:sp>
        <p:nvSpPr>
          <p:cNvPr id="3" name="Text Placeholder 2">
            <a:extLst>
              <a:ext uri="{FF2B5EF4-FFF2-40B4-BE49-F238E27FC236}">
                <a16:creationId xmlns:a16="http://schemas.microsoft.com/office/drawing/2014/main" id="{196804F9-0900-41F2-9E84-74FE4B33E8BA}"/>
              </a:ext>
            </a:extLst>
          </p:cNvPr>
          <p:cNvSpPr>
            <a:spLocks noGrp="1"/>
          </p:cNvSpPr>
          <p:nvPr>
            <p:ph type="body" sz="quarter" idx="13"/>
          </p:nvPr>
        </p:nvSpPr>
        <p:spPr/>
        <p:txBody>
          <a:bodyPr/>
          <a:lstStyle/>
          <a:p>
            <a:pPr marL="0" marR="0">
              <a:spcBef>
                <a:spcPts val="1500"/>
              </a:spcBef>
              <a:spcAft>
                <a:spcPts val="600"/>
              </a:spcAft>
              <a:tabLst>
                <a:tab pos="1371600" algn="l"/>
              </a:tabLst>
            </a:pPr>
            <a:r>
              <a:rPr lang="en-US" sz="2000" b="1" dirty="0">
                <a:effectLst/>
                <a:latin typeface="Arial" panose="020B0604020202020204" pitchFamily="34" charset="0"/>
                <a:ea typeface="Times New Roman" panose="02020603050405020304" pitchFamily="18" charset="0"/>
                <a:cs typeface="Times New Roman" panose="02020603050405020304" pitchFamily="18" charset="0"/>
              </a:rPr>
              <a:t>Knowledge</a:t>
            </a:r>
            <a:endParaRPr lang="en-US" sz="2000" b="1" dirty="0">
              <a:effectLst/>
              <a:latin typeface="Montserrat Medium"/>
              <a:ea typeface="Times New Roman" panose="02020603050405020304" pitchFamily="18" charset="0"/>
              <a:cs typeface="Times New Roman" panose="02020603050405020304" pitchFamily="18" charset="0"/>
            </a:endParaRPr>
          </a:p>
          <a:p>
            <a:pPr marL="342900" marR="228600" lvl="0" indent="-342900">
              <a:spcBef>
                <a:spcPts val="0"/>
              </a:spcBef>
              <a:spcAft>
                <a:spcPts val="600"/>
              </a:spcAft>
              <a:buFont typeface="+mj-lt"/>
              <a:buAutoNum type="arabicPeriod"/>
            </a:pPr>
            <a:r>
              <a:rPr lang="en-US" sz="2000" dirty="0">
                <a:effectLst/>
                <a:latin typeface="Times New Roman" panose="02020603050405020304" pitchFamily="18" charset="0"/>
                <a:ea typeface="Times New Roman" panose="02020603050405020304" pitchFamily="18" charset="0"/>
              </a:rPr>
              <a:t>Describe the ways that you can simplify the data in a </a:t>
            </a:r>
            <a:r>
              <a:rPr lang="en-US" sz="2000" dirty="0" err="1">
                <a:effectLst/>
                <a:latin typeface="Times New Roman" panose="02020603050405020304" pitchFamily="18" charset="0"/>
                <a:ea typeface="Times New Roman" panose="02020603050405020304" pitchFamily="18" charset="0"/>
              </a:rPr>
              <a:t>DataFrame</a:t>
            </a:r>
            <a:r>
              <a:rPr lang="en-US" sz="2000" dirty="0">
                <a:effectLst/>
                <a:latin typeface="Times New Roman" panose="02020603050405020304" pitchFamily="18" charset="0"/>
                <a:ea typeface="Times New Roman" panose="02020603050405020304" pitchFamily="18" charset="0"/>
              </a:rPr>
              <a:t>.</a:t>
            </a:r>
            <a:endParaRPr lang="en-US" sz="1100" dirty="0">
              <a:effectLst/>
              <a:latin typeface="Times New Roman" panose="02020603050405020304" pitchFamily="18" charset="0"/>
              <a:ea typeface="Times New Roman" panose="02020603050405020304" pitchFamily="18" charset="0"/>
            </a:endParaRPr>
          </a:p>
          <a:p>
            <a:pPr marL="342900" marR="228600" lvl="0" indent="-342900">
              <a:spcBef>
                <a:spcPts val="0"/>
              </a:spcBef>
              <a:spcAft>
                <a:spcPts val="600"/>
              </a:spcAft>
              <a:buFont typeface="+mj-lt"/>
              <a:buAutoNum type="arabicPeriod"/>
            </a:pPr>
            <a:r>
              <a:rPr lang="en-US" sz="2000" dirty="0">
                <a:effectLst/>
                <a:latin typeface="Times New Roman" panose="02020603050405020304" pitchFamily="18" charset="0"/>
                <a:ea typeface="Times New Roman" panose="02020603050405020304" pitchFamily="18" charset="0"/>
              </a:rPr>
              <a:t>Describe the ways that you can handle missing values.</a:t>
            </a:r>
            <a:endParaRPr lang="en-US" sz="1100" dirty="0">
              <a:effectLst/>
              <a:latin typeface="Times New Roman" panose="02020603050405020304" pitchFamily="18" charset="0"/>
              <a:ea typeface="Times New Roman" panose="02020603050405020304" pitchFamily="18" charset="0"/>
            </a:endParaRPr>
          </a:p>
          <a:p>
            <a:pPr marL="342900" marR="228600" lvl="0" indent="-342900">
              <a:spcBef>
                <a:spcPts val="0"/>
              </a:spcBef>
              <a:spcAft>
                <a:spcPts val="600"/>
              </a:spcAft>
              <a:buFont typeface="+mj-lt"/>
              <a:buAutoNum type="arabicPeriod"/>
            </a:pPr>
            <a:r>
              <a:rPr lang="en-US" sz="2000" dirty="0">
                <a:effectLst/>
                <a:latin typeface="Times New Roman" panose="02020603050405020304" pitchFamily="18" charset="0"/>
                <a:ea typeface="Times New Roman" panose="02020603050405020304" pitchFamily="18" charset="0"/>
              </a:rPr>
              <a:t>Describe two common data type problems and how best to fix them.</a:t>
            </a:r>
            <a:endParaRPr lang="en-US" sz="1100" dirty="0">
              <a:effectLst/>
              <a:latin typeface="Times New Roman" panose="02020603050405020304" pitchFamily="18" charset="0"/>
              <a:ea typeface="Times New Roman" panose="02020603050405020304" pitchFamily="18" charset="0"/>
            </a:endParaRPr>
          </a:p>
          <a:p>
            <a:pPr marL="342900" marR="228600" lvl="0" indent="-342900">
              <a:spcBef>
                <a:spcPts val="0"/>
              </a:spcBef>
              <a:spcAft>
                <a:spcPts val="600"/>
              </a:spcAft>
              <a:buFont typeface="+mj-lt"/>
              <a:buAutoNum type="arabicPeriod"/>
            </a:pPr>
            <a:r>
              <a:rPr lang="en-US" sz="2000" dirty="0">
                <a:effectLst/>
                <a:latin typeface="Times New Roman" panose="02020603050405020304" pitchFamily="18" charset="0"/>
                <a:ea typeface="Times New Roman" panose="02020603050405020304" pitchFamily="18" charset="0"/>
              </a:rPr>
              <a:t>Describe the ways to handle outliers.</a:t>
            </a:r>
            <a:endParaRPr lang="en-US" sz="1100" dirty="0">
              <a:effectLst/>
              <a:latin typeface="Times New Roman" panose="02020603050405020304" pitchFamily="18" charset="0"/>
              <a:ea typeface="Times New Roman" panose="02020603050405020304" pitchFamily="18" charset="0"/>
            </a:endParaRPr>
          </a:p>
          <a:p>
            <a:pPr marL="342900" marR="228600" lvl="0" indent="-342900">
              <a:spcBef>
                <a:spcPts val="0"/>
              </a:spcBef>
              <a:spcAft>
                <a:spcPts val="600"/>
              </a:spcAft>
              <a:buFont typeface="+mj-lt"/>
              <a:buAutoNum type="arabicPeriod"/>
            </a:pPr>
            <a:r>
              <a:rPr lang="en-US" sz="2000">
                <a:effectLst/>
                <a:latin typeface="Times New Roman" panose="02020603050405020304" pitchFamily="18" charset="0"/>
                <a:ea typeface="Times New Roman" panose="02020603050405020304" pitchFamily="18" charset="0"/>
              </a:rPr>
              <a:t>Describe the category data type.</a:t>
            </a:r>
            <a:endParaRPr lang="en-US" sz="1100">
              <a:effectLst/>
              <a:latin typeface="Times New Roman" panose="02020603050405020304" pitchFamily="18" charset="0"/>
              <a:ea typeface="Times New Roman" panose="02020603050405020304" pitchFamily="18" charset="0"/>
            </a:endParaRPr>
          </a:p>
          <a:p>
            <a:endParaRPr lang="en-US"/>
          </a:p>
        </p:txBody>
      </p:sp>
      <p:sp>
        <p:nvSpPr>
          <p:cNvPr id="4" name="Date Placeholder 3">
            <a:extLst>
              <a:ext uri="{FF2B5EF4-FFF2-40B4-BE49-F238E27FC236}">
                <a16:creationId xmlns:a16="http://schemas.microsoft.com/office/drawing/2014/main" id="{F86E6D3E-FA8C-400C-AA2A-1906B89CD336}"/>
              </a:ext>
            </a:extLst>
          </p:cNvPr>
          <p:cNvSpPr>
            <a:spLocks noGrp="1"/>
          </p:cNvSpPr>
          <p:nvPr>
            <p:ph type="dt" sz="half" idx="10"/>
          </p:nvPr>
        </p:nvSpPr>
        <p:spPr/>
        <p:txBody>
          <a:bodyPr/>
          <a:lstStyle/>
          <a:p>
            <a:pPr>
              <a:defRPr/>
            </a:pPr>
            <a:r>
              <a:rPr lang="en-US"/>
              <a:t>Murach's Python for Data Analysis</a:t>
            </a:r>
            <a:endParaRPr lang="en-US" dirty="0"/>
          </a:p>
        </p:txBody>
      </p:sp>
      <p:sp>
        <p:nvSpPr>
          <p:cNvPr id="5" name="Footer Placeholder 4">
            <a:extLst>
              <a:ext uri="{FF2B5EF4-FFF2-40B4-BE49-F238E27FC236}">
                <a16:creationId xmlns:a16="http://schemas.microsoft.com/office/drawing/2014/main" id="{8ACB1CF2-E581-4879-AC28-210E31A2BDC1}"/>
              </a:ext>
            </a:extLst>
          </p:cNvPr>
          <p:cNvSpPr>
            <a:spLocks noGrp="1"/>
          </p:cNvSpPr>
          <p:nvPr>
            <p:ph type="ftr" sz="quarter" idx="11"/>
          </p:nvPr>
        </p:nvSpPr>
        <p:spPr/>
        <p:txBody>
          <a:bodyPr/>
          <a:lstStyle/>
          <a:p>
            <a:pPr>
              <a:defRPr/>
            </a:pPr>
            <a:r>
              <a:rPr lang="en-US"/>
              <a:t>© 2021, Mike Murach &amp; Associates, Inc.</a:t>
            </a:r>
            <a:endParaRPr lang="en-US" dirty="0"/>
          </a:p>
        </p:txBody>
      </p:sp>
      <p:sp>
        <p:nvSpPr>
          <p:cNvPr id="6" name="Slide Number Placeholder 5">
            <a:extLst>
              <a:ext uri="{FF2B5EF4-FFF2-40B4-BE49-F238E27FC236}">
                <a16:creationId xmlns:a16="http://schemas.microsoft.com/office/drawing/2014/main" id="{E6281CD5-17BC-49E8-8821-75CEF02121FB}"/>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C6, Slide </a:t>
            </a:r>
            <a:fld id="{BF5C1183-B085-4070-A402-C03A3F977D3D}" type="slidenum">
              <a:rPr lang="en-US" smtClean="0">
                <a:solidFill>
                  <a:schemeClr val="bg1"/>
                </a:solidFill>
              </a:rPr>
              <a:pPr>
                <a:defRPr/>
              </a:pPr>
              <a:t>3</a:t>
            </a:fld>
            <a:endParaRPr lang="en-US" dirty="0">
              <a:solidFill>
                <a:schemeClr val="bg1"/>
              </a:solidFill>
            </a:endParaRPr>
          </a:p>
        </p:txBody>
      </p:sp>
    </p:spTree>
    <p:extLst>
      <p:ext uri="{BB962C8B-B14F-4D97-AF65-F5344CB8AC3E}">
        <p14:creationId xmlns:p14="http://schemas.microsoft.com/office/powerpoint/2010/main" val="13158171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37EAC23-314F-41EC-A405-A112819D269C}"/>
              </a:ext>
            </a:extLst>
          </p:cNvPr>
          <p:cNvSpPr>
            <a:spLocks noGrp="1"/>
          </p:cNvSpPr>
          <p:nvPr>
            <p:ph type="title"/>
          </p:nvPr>
        </p:nvSpPr>
        <p:spPr>
          <a:xfrm>
            <a:off x="914400" y="440323"/>
            <a:ext cx="7315200" cy="738664"/>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A ten-row </a:t>
            </a:r>
            <a:r>
              <a:rPr lang="en-US" sz="2400" b="1" dirty="0" err="1">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DataFrame</a:t>
            </a: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 named </a:t>
            </a:r>
            <a:r>
              <a:rPr lang="en-US" sz="2400" b="1" dirty="0" err="1">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mortality_data</a:t>
            </a: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that has some missing values</a:t>
            </a:r>
            <a:endParaRPr lang="en-US" dirty="0"/>
          </a:p>
        </p:txBody>
      </p:sp>
      <p:pic>
        <p:nvPicPr>
          <p:cNvPr id="11" name="Content Placeholder 10" descr="Refer to page 213 in textbook">
            <a:extLst>
              <a:ext uri="{FF2B5EF4-FFF2-40B4-BE49-F238E27FC236}">
                <a16:creationId xmlns:a16="http://schemas.microsoft.com/office/drawing/2014/main" id="{5FA51866-928F-4F14-B507-73E5A23A2D48}"/>
              </a:ext>
            </a:extLst>
          </p:cNvPr>
          <p:cNvPicPr>
            <a:picLocks noGrp="1" noChangeAspect="1"/>
          </p:cNvPicPr>
          <p:nvPr>
            <p:ph sz="quarter" idx="13"/>
          </p:nvPr>
        </p:nvPicPr>
        <p:blipFill>
          <a:blip r:embed="rId2"/>
          <a:stretch>
            <a:fillRect/>
          </a:stretch>
        </p:blipFill>
        <p:spPr>
          <a:xfrm>
            <a:off x="914400" y="1316493"/>
            <a:ext cx="2895600" cy="2084832"/>
          </a:xfrm>
          <a:prstGeom prst="rect">
            <a:avLst/>
          </a:prstGeom>
        </p:spPr>
      </p:pic>
      <p:pic>
        <p:nvPicPr>
          <p:cNvPr id="12" name="Content Placeholder 11" descr="Refer to page 213 in textbook">
            <a:extLst>
              <a:ext uri="{FF2B5EF4-FFF2-40B4-BE49-F238E27FC236}">
                <a16:creationId xmlns:a16="http://schemas.microsoft.com/office/drawing/2014/main" id="{D17207BD-8076-4CA7-A5CF-B0A9627909FD}"/>
              </a:ext>
            </a:extLst>
          </p:cNvPr>
          <p:cNvPicPr>
            <a:picLocks noGrp="1" noChangeAspect="1"/>
          </p:cNvPicPr>
          <p:nvPr>
            <p:ph sz="quarter" idx="15"/>
          </p:nvPr>
        </p:nvPicPr>
        <p:blipFill>
          <a:blip r:embed="rId3"/>
          <a:stretch>
            <a:fillRect/>
          </a:stretch>
        </p:blipFill>
        <p:spPr>
          <a:xfrm>
            <a:off x="4191000" y="1326279"/>
            <a:ext cx="2827756" cy="2075045"/>
          </a:xfrm>
          <a:prstGeom prst="rect">
            <a:avLst/>
          </a:prstGeom>
        </p:spPr>
      </p:pic>
      <p:sp>
        <p:nvSpPr>
          <p:cNvPr id="4" name="Date Placeholder 3">
            <a:extLst>
              <a:ext uri="{FF2B5EF4-FFF2-40B4-BE49-F238E27FC236}">
                <a16:creationId xmlns:a16="http://schemas.microsoft.com/office/drawing/2014/main" id="{2C059FCB-8F45-4C6A-BC05-2459CCFFB824}"/>
              </a:ext>
            </a:extLst>
          </p:cNvPr>
          <p:cNvSpPr>
            <a:spLocks noGrp="1"/>
          </p:cNvSpPr>
          <p:nvPr>
            <p:ph type="dt" sz="half" idx="10"/>
          </p:nvPr>
        </p:nvSpPr>
        <p:spPr/>
        <p:txBody>
          <a:bodyPr/>
          <a:lstStyle/>
          <a:p>
            <a:pPr>
              <a:defRPr/>
            </a:pPr>
            <a:r>
              <a:rPr lang="en-US"/>
              <a:t>Murach's Python for Data Analysis</a:t>
            </a:r>
            <a:endParaRPr lang="en-US" dirty="0"/>
          </a:p>
        </p:txBody>
      </p:sp>
      <p:sp>
        <p:nvSpPr>
          <p:cNvPr id="5" name="Footer Placeholder 4">
            <a:extLst>
              <a:ext uri="{FF2B5EF4-FFF2-40B4-BE49-F238E27FC236}">
                <a16:creationId xmlns:a16="http://schemas.microsoft.com/office/drawing/2014/main" id="{A65A26EB-BEF9-4D7A-9BCB-E765AD0EA6EA}"/>
              </a:ext>
            </a:extLst>
          </p:cNvPr>
          <p:cNvSpPr>
            <a:spLocks noGrp="1"/>
          </p:cNvSpPr>
          <p:nvPr>
            <p:ph type="ftr" sz="quarter" idx="11"/>
          </p:nvPr>
        </p:nvSpPr>
        <p:spPr/>
        <p:txBody>
          <a:bodyPr/>
          <a:lstStyle/>
          <a:p>
            <a:pPr>
              <a:defRPr/>
            </a:pPr>
            <a:r>
              <a:rPr lang="en-US"/>
              <a:t>© 2021, Mike Murach &amp; Associates, Inc.</a:t>
            </a:r>
            <a:endParaRPr lang="en-US" dirty="0"/>
          </a:p>
        </p:txBody>
      </p:sp>
      <p:sp>
        <p:nvSpPr>
          <p:cNvPr id="6" name="Slide Number Placeholder 5">
            <a:extLst>
              <a:ext uri="{FF2B5EF4-FFF2-40B4-BE49-F238E27FC236}">
                <a16:creationId xmlns:a16="http://schemas.microsoft.com/office/drawing/2014/main" id="{F2FBA8BE-299C-4033-B9A7-A9E1D5A7595C}"/>
              </a:ext>
            </a:extLst>
          </p:cNvPr>
          <p:cNvSpPr>
            <a:spLocks noGrp="1"/>
          </p:cNvSpPr>
          <p:nvPr>
            <p:ph type="sldNum" sz="quarter" idx="12"/>
          </p:nvPr>
        </p:nvSpPr>
        <p:spPr/>
        <p:txBody>
          <a:bodyPr/>
          <a:lstStyle/>
          <a:p>
            <a:pPr algn="l">
              <a:defRPr/>
            </a:pPr>
            <a:endParaRPr lang="en-US" sz="1400" dirty="0">
              <a:latin typeface="Times New Roman"/>
            </a:endParaRPr>
          </a:p>
          <a:p>
            <a:pPr algn="r">
              <a:defRPr/>
            </a:pPr>
            <a:r>
              <a:rPr lang="en-US" sz="900" dirty="0">
                <a:solidFill>
                  <a:schemeClr val="bg1"/>
                </a:solidFill>
                <a:latin typeface="Arial Narrow" panose="020B0606020202030204" pitchFamily="34" charset="0"/>
              </a:rPr>
              <a:t>C6, Slide </a:t>
            </a:r>
            <a:fld id="{BF5C1183-B085-4070-A402-C03A3F977D3D}" type="slidenum">
              <a:rPr lang="en-US" sz="900" smtClean="0">
                <a:solidFill>
                  <a:schemeClr val="bg1"/>
                </a:solidFill>
                <a:latin typeface="Arial Narrow" panose="020B0606020202030204" pitchFamily="34" charset="0"/>
              </a:rPr>
              <a:pPr algn="r">
                <a:defRPr/>
              </a:pPr>
              <a:t>30</a:t>
            </a:fld>
            <a:endParaRPr lang="en-US" sz="900" dirty="0">
              <a:solidFill>
                <a:schemeClr val="bg1"/>
              </a:solidFill>
              <a:latin typeface="Arial Narrow" panose="020B0606020202030204" pitchFamily="34" charset="0"/>
            </a:endParaRPr>
          </a:p>
        </p:txBody>
      </p:sp>
    </p:spTree>
    <p:extLst>
      <p:ext uri="{BB962C8B-B14F-4D97-AF65-F5344CB8AC3E}">
        <p14:creationId xmlns:p14="http://schemas.microsoft.com/office/powerpoint/2010/main" val="41621265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81FF5-5398-4616-B5D3-D701ADB703AB}"/>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How to display the count of the missing values </a:t>
            </a:r>
            <a:endParaRPr lang="en-US" dirty="0"/>
          </a:p>
        </p:txBody>
      </p:sp>
      <p:sp>
        <p:nvSpPr>
          <p:cNvPr id="3" name="Text Placeholder 2">
            <a:extLst>
              <a:ext uri="{FF2B5EF4-FFF2-40B4-BE49-F238E27FC236}">
                <a16:creationId xmlns:a16="http://schemas.microsoft.com/office/drawing/2014/main" id="{9ED2C5C2-4F1C-46B8-9434-4B4E101F787D}"/>
              </a:ext>
            </a:extLst>
          </p:cNvPr>
          <p:cNvSpPr>
            <a:spLocks noGrp="1"/>
          </p:cNvSpPr>
          <p:nvPr>
            <p:ph type="body" sz="quarter" idx="13"/>
          </p:nvPr>
        </p:nvSpPr>
        <p:spPr>
          <a:xfrm>
            <a:off x="838200" y="1143000"/>
            <a:ext cx="7391400" cy="4876800"/>
          </a:xfrm>
        </p:spPr>
        <p:txBody>
          <a:bodyPr/>
          <a:lstStyle/>
          <a:p>
            <a:pPr marL="347345" marR="0">
              <a:spcBef>
                <a:spcPts val="0"/>
              </a:spcBef>
              <a:spcAft>
                <a:spcPts val="0"/>
              </a:spcAft>
              <a:tabLst>
                <a:tab pos="1371600" algn="l"/>
              </a:tabLst>
            </a:pPr>
            <a:r>
              <a:rPr lang="en-US" sz="1400" b="1" dirty="0" err="1">
                <a:effectLst/>
                <a:latin typeface="Consolas" panose="020B0609020204030204" pitchFamily="49" charset="0"/>
                <a:ea typeface="Times New Roman" panose="02020603050405020304" pitchFamily="18" charset="0"/>
                <a:cs typeface="Times New Roman" panose="02020603050405020304" pitchFamily="18" charset="0"/>
              </a:rPr>
              <a:t>missing_count</a:t>
            </a: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 = </a:t>
            </a:r>
            <a:r>
              <a:rPr lang="en-US" sz="1400" b="1" dirty="0" err="1">
                <a:effectLst/>
                <a:latin typeface="Consolas" panose="020B0609020204030204" pitchFamily="49" charset="0"/>
                <a:ea typeface="Times New Roman" panose="02020603050405020304" pitchFamily="18" charset="0"/>
                <a:cs typeface="Times New Roman" panose="02020603050405020304" pitchFamily="18" charset="0"/>
              </a:rPr>
              <a:t>mortality_data.shape</a:t>
            </a: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[0] – </a:t>
            </a:r>
            <a:r>
              <a:rPr lang="en-US" sz="1400" b="1" dirty="0" err="1">
                <a:effectLst/>
                <a:latin typeface="Consolas" panose="020B0609020204030204" pitchFamily="49" charset="0"/>
                <a:ea typeface="Times New Roman" panose="02020603050405020304" pitchFamily="18" charset="0"/>
                <a:cs typeface="Times New Roman" panose="02020603050405020304" pitchFamily="18" charset="0"/>
              </a:rPr>
              <a:t>mortality_data.count</a:t>
            </a: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print(</a:t>
            </a:r>
            <a:r>
              <a:rPr lang="en-US" sz="1400" b="1" dirty="0" err="1">
                <a:effectLst/>
                <a:latin typeface="Consolas" panose="020B0609020204030204" pitchFamily="49" charset="0"/>
                <a:ea typeface="Times New Roman" panose="02020603050405020304" pitchFamily="18" charset="0"/>
                <a:cs typeface="Times New Roman" panose="02020603050405020304" pitchFamily="18" charset="0"/>
              </a:rPr>
              <a:t>missing_count</a:t>
            </a: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Year         3</a:t>
            </a:r>
          </a:p>
          <a:p>
            <a:pPr marL="347345" marR="0">
              <a:spcBef>
                <a:spcPts val="0"/>
              </a:spcBef>
              <a:spcAft>
                <a:spcPts val="0"/>
              </a:spcAft>
              <a:tabLst>
                <a:tab pos="1371600" algn="l"/>
              </a:tabLst>
            </a:pPr>
            <a:r>
              <a:rPr lang="en-US" sz="1400" b="1" dirty="0" err="1">
                <a:effectLst/>
                <a:latin typeface="Consolas" panose="020B0609020204030204" pitchFamily="49" charset="0"/>
                <a:ea typeface="Times New Roman" panose="02020603050405020304" pitchFamily="18" charset="0"/>
                <a:cs typeface="Times New Roman" panose="02020603050405020304" pitchFamily="18" charset="0"/>
              </a:rPr>
              <a:t>AgeGroup</a:t>
            </a: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     0</a:t>
            </a:r>
          </a:p>
          <a:p>
            <a:pPr marL="347345" marR="0">
              <a:spcBef>
                <a:spcPts val="0"/>
              </a:spcBef>
              <a:spcAft>
                <a:spcPts val="0"/>
              </a:spcAft>
              <a:tabLst>
                <a:tab pos="1371600" algn="l"/>
              </a:tabLst>
            </a:pPr>
            <a:r>
              <a:rPr lang="en-US" sz="1400" b="1" dirty="0" err="1">
                <a:effectLst/>
                <a:latin typeface="Consolas" panose="020B0609020204030204" pitchFamily="49" charset="0"/>
                <a:ea typeface="Times New Roman" panose="02020603050405020304" pitchFamily="18" charset="0"/>
                <a:cs typeface="Times New Roman" panose="02020603050405020304" pitchFamily="18" charset="0"/>
              </a:rPr>
              <a:t>DeathRate</a:t>
            </a: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    4</a:t>
            </a:r>
          </a:p>
          <a:p>
            <a:endParaRPr lang="en-US" sz="1400" dirty="0"/>
          </a:p>
        </p:txBody>
      </p:sp>
      <p:sp>
        <p:nvSpPr>
          <p:cNvPr id="4" name="Date Placeholder 3">
            <a:extLst>
              <a:ext uri="{FF2B5EF4-FFF2-40B4-BE49-F238E27FC236}">
                <a16:creationId xmlns:a16="http://schemas.microsoft.com/office/drawing/2014/main" id="{6DD419AD-3D25-4AA6-B8E8-03984CA86093}"/>
              </a:ext>
            </a:extLst>
          </p:cNvPr>
          <p:cNvSpPr>
            <a:spLocks noGrp="1"/>
          </p:cNvSpPr>
          <p:nvPr>
            <p:ph type="dt" sz="half" idx="10"/>
          </p:nvPr>
        </p:nvSpPr>
        <p:spPr/>
        <p:txBody>
          <a:bodyPr/>
          <a:lstStyle/>
          <a:p>
            <a:pPr>
              <a:defRPr/>
            </a:pPr>
            <a:r>
              <a:rPr lang="en-US"/>
              <a:t>Murach's Python for Data Analysis</a:t>
            </a:r>
            <a:endParaRPr lang="en-US" dirty="0"/>
          </a:p>
        </p:txBody>
      </p:sp>
      <p:sp>
        <p:nvSpPr>
          <p:cNvPr id="5" name="Footer Placeholder 4">
            <a:extLst>
              <a:ext uri="{FF2B5EF4-FFF2-40B4-BE49-F238E27FC236}">
                <a16:creationId xmlns:a16="http://schemas.microsoft.com/office/drawing/2014/main" id="{7835C0A4-6D72-4E76-9162-CB133FB193A7}"/>
              </a:ext>
            </a:extLst>
          </p:cNvPr>
          <p:cNvSpPr>
            <a:spLocks noGrp="1"/>
          </p:cNvSpPr>
          <p:nvPr>
            <p:ph type="ftr" sz="quarter" idx="11"/>
          </p:nvPr>
        </p:nvSpPr>
        <p:spPr/>
        <p:txBody>
          <a:bodyPr/>
          <a:lstStyle/>
          <a:p>
            <a:pPr>
              <a:defRPr/>
            </a:pPr>
            <a:r>
              <a:rPr lang="en-US"/>
              <a:t>© 2021, Mike Murach &amp; Associates, Inc.</a:t>
            </a:r>
            <a:endParaRPr lang="en-US" dirty="0"/>
          </a:p>
        </p:txBody>
      </p:sp>
      <p:sp>
        <p:nvSpPr>
          <p:cNvPr id="6" name="Slide Number Placeholder 5">
            <a:extLst>
              <a:ext uri="{FF2B5EF4-FFF2-40B4-BE49-F238E27FC236}">
                <a16:creationId xmlns:a16="http://schemas.microsoft.com/office/drawing/2014/main" id="{C016DBAE-D3EB-48E5-BD8C-E68F7F237DBD}"/>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C6, Slide </a:t>
            </a:r>
            <a:fld id="{BF5C1183-B085-4070-A402-C03A3F977D3D}" type="slidenum">
              <a:rPr lang="en-US" smtClean="0">
                <a:solidFill>
                  <a:schemeClr val="bg1"/>
                </a:solidFill>
              </a:rPr>
              <a:pPr>
                <a:defRPr/>
              </a:pPr>
              <a:t>31</a:t>
            </a:fld>
            <a:endParaRPr lang="en-US" dirty="0">
              <a:solidFill>
                <a:schemeClr val="bg1"/>
              </a:solidFill>
            </a:endParaRPr>
          </a:p>
        </p:txBody>
      </p:sp>
    </p:spTree>
    <p:extLst>
      <p:ext uri="{BB962C8B-B14F-4D97-AF65-F5344CB8AC3E}">
        <p14:creationId xmlns:p14="http://schemas.microsoft.com/office/powerpoint/2010/main" val="10958380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5BAD320-8CF1-4BD7-9311-48390D39DEB9}"/>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How to display all rows that contain NA values</a:t>
            </a:r>
            <a:endParaRPr lang="en-US" dirty="0"/>
          </a:p>
        </p:txBody>
      </p:sp>
      <p:sp>
        <p:nvSpPr>
          <p:cNvPr id="9" name="Text Placeholder 8">
            <a:extLst>
              <a:ext uri="{FF2B5EF4-FFF2-40B4-BE49-F238E27FC236}">
                <a16:creationId xmlns:a16="http://schemas.microsoft.com/office/drawing/2014/main" id="{FF019B62-EDC6-4D07-91FB-CCCE176F37A3}"/>
              </a:ext>
            </a:extLst>
          </p:cNvPr>
          <p:cNvSpPr>
            <a:spLocks noGrp="1"/>
          </p:cNvSpPr>
          <p:nvPr>
            <p:ph type="body" sz="quarter" idx="15"/>
          </p:nvPr>
        </p:nvSpPr>
        <p:spPr/>
        <p:txBody>
          <a:bodyPr/>
          <a:lstStyle/>
          <a:p>
            <a:pPr marL="347345" marR="0">
              <a:spcBef>
                <a:spcPts val="0"/>
              </a:spcBef>
              <a:spcAft>
                <a:spcPts val="600"/>
              </a:spcAft>
              <a:tabLst>
                <a:tab pos="1371600" algn="l"/>
              </a:tabLst>
            </a:pP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mortality_data</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a:t>
            </a: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mortality_data.isnull</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().any(axis=1)]</a:t>
            </a:r>
          </a:p>
          <a:p>
            <a:endParaRPr lang="en-US" sz="1600" dirty="0"/>
          </a:p>
        </p:txBody>
      </p:sp>
      <p:pic>
        <p:nvPicPr>
          <p:cNvPr id="10" name="Content Placeholder 9" descr="Refer to page 213 in textbook">
            <a:extLst>
              <a:ext uri="{FF2B5EF4-FFF2-40B4-BE49-F238E27FC236}">
                <a16:creationId xmlns:a16="http://schemas.microsoft.com/office/drawing/2014/main" id="{08E97903-E9FA-413B-892A-D316F96A6B4E}"/>
              </a:ext>
            </a:extLst>
          </p:cNvPr>
          <p:cNvPicPr>
            <a:picLocks noGrp="1" noChangeAspect="1"/>
          </p:cNvPicPr>
          <p:nvPr>
            <p:ph sz="quarter" idx="13"/>
          </p:nvPr>
        </p:nvPicPr>
        <p:blipFill>
          <a:blip r:embed="rId2"/>
          <a:stretch>
            <a:fillRect/>
          </a:stretch>
        </p:blipFill>
        <p:spPr>
          <a:xfrm>
            <a:off x="1251856" y="1447799"/>
            <a:ext cx="2995627" cy="2213841"/>
          </a:xfrm>
          <a:prstGeom prst="rect">
            <a:avLst/>
          </a:prstGeom>
        </p:spPr>
      </p:pic>
      <p:sp>
        <p:nvSpPr>
          <p:cNvPr id="4" name="Date Placeholder 3">
            <a:extLst>
              <a:ext uri="{FF2B5EF4-FFF2-40B4-BE49-F238E27FC236}">
                <a16:creationId xmlns:a16="http://schemas.microsoft.com/office/drawing/2014/main" id="{E312448E-3530-4587-8D26-A94C521EB150}"/>
              </a:ext>
            </a:extLst>
          </p:cNvPr>
          <p:cNvSpPr>
            <a:spLocks noGrp="1"/>
          </p:cNvSpPr>
          <p:nvPr>
            <p:ph type="dt" sz="half" idx="10"/>
          </p:nvPr>
        </p:nvSpPr>
        <p:spPr/>
        <p:txBody>
          <a:bodyPr/>
          <a:lstStyle/>
          <a:p>
            <a:pPr>
              <a:defRPr/>
            </a:pPr>
            <a:r>
              <a:rPr lang="en-US"/>
              <a:t>Murach's Python for Data Analysis</a:t>
            </a:r>
            <a:endParaRPr lang="en-US" dirty="0"/>
          </a:p>
        </p:txBody>
      </p:sp>
      <p:sp>
        <p:nvSpPr>
          <p:cNvPr id="5" name="Footer Placeholder 4">
            <a:extLst>
              <a:ext uri="{FF2B5EF4-FFF2-40B4-BE49-F238E27FC236}">
                <a16:creationId xmlns:a16="http://schemas.microsoft.com/office/drawing/2014/main" id="{5CD69C89-F5BE-4ECF-8398-0BFA18CE0C9E}"/>
              </a:ext>
            </a:extLst>
          </p:cNvPr>
          <p:cNvSpPr>
            <a:spLocks noGrp="1"/>
          </p:cNvSpPr>
          <p:nvPr>
            <p:ph type="ftr" sz="quarter" idx="11"/>
          </p:nvPr>
        </p:nvSpPr>
        <p:spPr/>
        <p:txBody>
          <a:bodyPr/>
          <a:lstStyle/>
          <a:p>
            <a:pPr>
              <a:defRPr/>
            </a:pPr>
            <a:r>
              <a:rPr lang="en-US"/>
              <a:t>© 2021, Mike Murach &amp; Associates, Inc.</a:t>
            </a:r>
            <a:endParaRPr lang="en-US" dirty="0"/>
          </a:p>
        </p:txBody>
      </p:sp>
      <p:sp>
        <p:nvSpPr>
          <p:cNvPr id="6" name="Slide Number Placeholder 5">
            <a:extLst>
              <a:ext uri="{FF2B5EF4-FFF2-40B4-BE49-F238E27FC236}">
                <a16:creationId xmlns:a16="http://schemas.microsoft.com/office/drawing/2014/main" id="{163EB114-F8F7-467E-B588-ACE486B94AFB}"/>
              </a:ext>
            </a:extLst>
          </p:cNvPr>
          <p:cNvSpPr>
            <a:spLocks noGrp="1"/>
          </p:cNvSpPr>
          <p:nvPr>
            <p:ph type="sldNum" sz="quarter" idx="12"/>
          </p:nvPr>
        </p:nvSpPr>
        <p:spPr/>
        <p:txBody>
          <a:bodyPr/>
          <a:lstStyle/>
          <a:p>
            <a:pPr algn="l">
              <a:defRPr/>
            </a:pPr>
            <a:endParaRPr lang="en-US" sz="1400" dirty="0">
              <a:latin typeface="Times New Roman"/>
            </a:endParaRPr>
          </a:p>
          <a:p>
            <a:pPr algn="r">
              <a:defRPr/>
            </a:pPr>
            <a:r>
              <a:rPr lang="en-US" sz="900" dirty="0">
                <a:solidFill>
                  <a:schemeClr val="bg1"/>
                </a:solidFill>
                <a:latin typeface="Arial Narrow" panose="020B0606020202030204" pitchFamily="34" charset="0"/>
              </a:rPr>
              <a:t>C6, Slide </a:t>
            </a:r>
            <a:fld id="{BF5C1183-B085-4070-A402-C03A3F977D3D}" type="slidenum">
              <a:rPr lang="en-US" sz="900" smtClean="0">
                <a:solidFill>
                  <a:schemeClr val="bg1"/>
                </a:solidFill>
                <a:latin typeface="Arial Narrow" panose="020B0606020202030204" pitchFamily="34" charset="0"/>
              </a:rPr>
              <a:pPr algn="r">
                <a:defRPr/>
              </a:pPr>
              <a:t>32</a:t>
            </a:fld>
            <a:endParaRPr lang="en-US" sz="900" dirty="0">
              <a:solidFill>
                <a:schemeClr val="bg1"/>
              </a:solidFill>
              <a:latin typeface="Arial Narrow" panose="020B0606020202030204" pitchFamily="34" charset="0"/>
            </a:endParaRPr>
          </a:p>
        </p:txBody>
      </p:sp>
    </p:spTree>
    <p:extLst>
      <p:ext uri="{BB962C8B-B14F-4D97-AF65-F5344CB8AC3E}">
        <p14:creationId xmlns:p14="http://schemas.microsoft.com/office/powerpoint/2010/main" val="23970791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7DFDA-73E1-4732-A616-170FA01491CF}"/>
              </a:ext>
            </a:extLst>
          </p:cNvPr>
          <p:cNvSpPr>
            <a:spLocks noGrp="1"/>
          </p:cNvSpPr>
          <p:nvPr>
            <p:ph type="title"/>
          </p:nvPr>
        </p:nvSpPr>
        <p:spPr>
          <a:xfrm>
            <a:off x="914400" y="440323"/>
            <a:ext cx="7315200" cy="738664"/>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How to display all rows with NA values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in the </a:t>
            </a:r>
            <a:r>
              <a:rPr lang="en-US" sz="2400" b="1" dirty="0" err="1">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DeathRate</a:t>
            </a: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 column</a:t>
            </a:r>
            <a:endParaRPr lang="en-US" dirty="0"/>
          </a:p>
        </p:txBody>
      </p:sp>
      <p:sp>
        <p:nvSpPr>
          <p:cNvPr id="3" name="Text Placeholder 2">
            <a:extLst>
              <a:ext uri="{FF2B5EF4-FFF2-40B4-BE49-F238E27FC236}">
                <a16:creationId xmlns:a16="http://schemas.microsoft.com/office/drawing/2014/main" id="{2436BF71-41AC-4C1B-ABB8-DF0FB19E541F}"/>
              </a:ext>
            </a:extLst>
          </p:cNvPr>
          <p:cNvSpPr>
            <a:spLocks noGrp="1"/>
          </p:cNvSpPr>
          <p:nvPr>
            <p:ph type="body" sz="quarter" idx="13"/>
          </p:nvPr>
        </p:nvSpPr>
        <p:spPr>
          <a:xfrm>
            <a:off x="838200" y="1219200"/>
            <a:ext cx="7391400" cy="4876800"/>
          </a:xfrm>
        </p:spPr>
        <p:txBody>
          <a:bodyPr/>
          <a:lstStyle/>
          <a:p>
            <a:pPr marL="347345" marR="0">
              <a:spcBef>
                <a:spcPts val="0"/>
              </a:spcBef>
              <a:spcAft>
                <a:spcPts val="600"/>
              </a:spcAft>
              <a:tabLst>
                <a:tab pos="1371600" algn="l"/>
              </a:tabLst>
            </a:pP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mortality_data</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a:t>
            </a: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mortality_data.DeathRate.isnull</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a:t>
            </a:r>
          </a:p>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How to display all rows that don’t have NA values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in the </a:t>
            </a:r>
            <a:r>
              <a:rPr lang="en-US" sz="2400" b="1" dirty="0" err="1">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DeathRate</a:t>
            </a: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 column</a:t>
            </a:r>
            <a:endParaRPr lang="en-US" sz="2400" b="1" dirty="0">
              <a:solidFill>
                <a:srgbClr val="000099"/>
              </a:solidFill>
              <a:effectLst/>
              <a:latin typeface="Montserrat Medium"/>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mortality_data</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a:t>
            </a: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mortality_data.DeathRate.notnull</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a:t>
            </a:r>
          </a:p>
          <a:p>
            <a:endParaRPr lang="en-US" sz="1600" dirty="0"/>
          </a:p>
        </p:txBody>
      </p:sp>
      <p:sp>
        <p:nvSpPr>
          <p:cNvPr id="4" name="Date Placeholder 3">
            <a:extLst>
              <a:ext uri="{FF2B5EF4-FFF2-40B4-BE49-F238E27FC236}">
                <a16:creationId xmlns:a16="http://schemas.microsoft.com/office/drawing/2014/main" id="{4EEDC8E8-645E-4668-BBD5-8B306086577B}"/>
              </a:ext>
            </a:extLst>
          </p:cNvPr>
          <p:cNvSpPr>
            <a:spLocks noGrp="1"/>
          </p:cNvSpPr>
          <p:nvPr>
            <p:ph type="dt" sz="half" idx="10"/>
          </p:nvPr>
        </p:nvSpPr>
        <p:spPr/>
        <p:txBody>
          <a:bodyPr/>
          <a:lstStyle/>
          <a:p>
            <a:pPr>
              <a:defRPr/>
            </a:pPr>
            <a:r>
              <a:rPr lang="en-US"/>
              <a:t>Murach's Python for Data Analysis</a:t>
            </a:r>
            <a:endParaRPr lang="en-US" dirty="0"/>
          </a:p>
        </p:txBody>
      </p:sp>
      <p:sp>
        <p:nvSpPr>
          <p:cNvPr id="5" name="Footer Placeholder 4">
            <a:extLst>
              <a:ext uri="{FF2B5EF4-FFF2-40B4-BE49-F238E27FC236}">
                <a16:creationId xmlns:a16="http://schemas.microsoft.com/office/drawing/2014/main" id="{9873DD55-A385-4FB9-A8BD-BC653CE2175D}"/>
              </a:ext>
            </a:extLst>
          </p:cNvPr>
          <p:cNvSpPr>
            <a:spLocks noGrp="1"/>
          </p:cNvSpPr>
          <p:nvPr>
            <p:ph type="ftr" sz="quarter" idx="11"/>
          </p:nvPr>
        </p:nvSpPr>
        <p:spPr/>
        <p:txBody>
          <a:bodyPr/>
          <a:lstStyle/>
          <a:p>
            <a:pPr>
              <a:defRPr/>
            </a:pPr>
            <a:r>
              <a:rPr lang="en-US"/>
              <a:t>© 2021, Mike Murach &amp; Associates, Inc.</a:t>
            </a:r>
            <a:endParaRPr lang="en-US" dirty="0"/>
          </a:p>
        </p:txBody>
      </p:sp>
      <p:sp>
        <p:nvSpPr>
          <p:cNvPr id="6" name="Slide Number Placeholder 5">
            <a:extLst>
              <a:ext uri="{FF2B5EF4-FFF2-40B4-BE49-F238E27FC236}">
                <a16:creationId xmlns:a16="http://schemas.microsoft.com/office/drawing/2014/main" id="{A8F1087A-E379-4877-8B04-BC227C9182B3}"/>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C6, Slide </a:t>
            </a:r>
            <a:fld id="{BF5C1183-B085-4070-A402-C03A3F977D3D}" type="slidenum">
              <a:rPr lang="en-US" smtClean="0">
                <a:solidFill>
                  <a:schemeClr val="bg1"/>
                </a:solidFill>
              </a:rPr>
              <a:pPr>
                <a:defRPr/>
              </a:pPr>
              <a:t>33</a:t>
            </a:fld>
            <a:endParaRPr lang="en-US" dirty="0">
              <a:solidFill>
                <a:schemeClr val="bg1"/>
              </a:solidFill>
            </a:endParaRPr>
          </a:p>
        </p:txBody>
      </p:sp>
    </p:spTree>
    <p:extLst>
      <p:ext uri="{BB962C8B-B14F-4D97-AF65-F5344CB8AC3E}">
        <p14:creationId xmlns:p14="http://schemas.microsoft.com/office/powerpoint/2010/main" val="30814140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814223B-DAEC-4194-93AA-0FCC20D3C9B7}"/>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a:t>
            </a:r>
            <a:r>
              <a:rPr lang="en-US" sz="2400" b="1" dirty="0" err="1">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dropna</a:t>
            </a: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 method</a:t>
            </a:r>
            <a:endParaRPr lang="en-US" dirty="0"/>
          </a:p>
        </p:txBody>
      </p:sp>
      <p:graphicFrame>
        <p:nvGraphicFramePr>
          <p:cNvPr id="11" name="Table Placeholder 10">
            <a:extLst>
              <a:ext uri="{FF2B5EF4-FFF2-40B4-BE49-F238E27FC236}">
                <a16:creationId xmlns:a16="http://schemas.microsoft.com/office/drawing/2014/main" id="{B02B51D6-C9F1-4424-8AA4-A7C79667EFAF}"/>
              </a:ext>
            </a:extLst>
          </p:cNvPr>
          <p:cNvGraphicFramePr>
            <a:graphicFrameLocks noGrp="1"/>
          </p:cNvGraphicFramePr>
          <p:nvPr>
            <p:ph type="tbl" sz="quarter" idx="13"/>
            <p:extLst>
              <p:ext uri="{D42A27DB-BD31-4B8C-83A1-F6EECF244321}">
                <p14:modId xmlns:p14="http://schemas.microsoft.com/office/powerpoint/2010/main" val="3302133889"/>
              </p:ext>
            </p:extLst>
          </p:nvPr>
        </p:nvGraphicFramePr>
        <p:xfrm>
          <a:off x="936171" y="1090800"/>
          <a:ext cx="5554980" cy="1097280"/>
        </p:xfrm>
        <a:graphic>
          <a:graphicData uri="http://schemas.openxmlformats.org/drawingml/2006/table">
            <a:tbl>
              <a:tblPr firstRow="1"/>
              <a:tblGrid>
                <a:gridCol w="1954530">
                  <a:extLst>
                    <a:ext uri="{9D8B030D-6E8A-4147-A177-3AD203B41FA5}">
                      <a16:colId xmlns:a16="http://schemas.microsoft.com/office/drawing/2014/main" val="2865370142"/>
                    </a:ext>
                  </a:extLst>
                </a:gridCol>
                <a:gridCol w="3600450">
                  <a:extLst>
                    <a:ext uri="{9D8B030D-6E8A-4147-A177-3AD203B41FA5}">
                      <a16:colId xmlns:a16="http://schemas.microsoft.com/office/drawing/2014/main" val="2450690657"/>
                    </a:ext>
                  </a:extLst>
                </a:gridCol>
              </a:tblGrid>
              <a:tr h="0">
                <a:tc>
                  <a:txBody>
                    <a:bodyPr/>
                    <a:lstStyle/>
                    <a:p>
                      <a:pPr marL="0" marR="0">
                        <a:spcBef>
                          <a:spcPts val="600"/>
                        </a:spcBef>
                        <a:spcAft>
                          <a:spcPts val="600"/>
                        </a:spcAft>
                        <a:tabLst>
                          <a:tab pos="1828800" algn="l"/>
                          <a:tab pos="457200" algn="l"/>
                        </a:tabLst>
                      </a:pPr>
                      <a:r>
                        <a:rPr lang="en-US" sz="2000" b="1">
                          <a:solidFill>
                            <a:srgbClr val="FFFFFF"/>
                          </a:solidFill>
                          <a:effectLst/>
                          <a:latin typeface="Arial" panose="020B0604020202020204" pitchFamily="34" charset="0"/>
                          <a:ea typeface="Times New Roman" panose="02020603050405020304" pitchFamily="18" charset="0"/>
                          <a:cs typeface="Times New Roman" panose="02020603050405020304" pitchFamily="18" charset="0"/>
                        </a:rPr>
                        <a:t>Method</a:t>
                      </a:r>
                      <a:endParaRPr lang="en-US" sz="2000" b="1">
                        <a:solidFill>
                          <a:srgbClr val="FFFFFF"/>
                        </a:solidFill>
                        <a:effectLst/>
                        <a:latin typeface="Montserrat Medium"/>
                        <a:ea typeface="Times New Roman" panose="02020603050405020304" pitchFamily="18" charset="0"/>
                        <a:cs typeface="Times New Roman" panose="02020603050405020304" pitchFamily="18" charset="0"/>
                      </a:endParaRPr>
                    </a:p>
                  </a:txBody>
                  <a:tcPr marL="68580" marR="68580">
                    <a:lnL>
                      <a:noFill/>
                    </a:lnL>
                    <a:lnR>
                      <a:noFill/>
                    </a:lnR>
                    <a:lnT>
                      <a:noFill/>
                    </a:lnT>
                    <a:lnB>
                      <a:noFill/>
                    </a:lnB>
                    <a:solidFill>
                      <a:srgbClr val="3D87B7"/>
                    </a:solidFill>
                  </a:tcPr>
                </a:tc>
                <a:tc>
                  <a:txBody>
                    <a:bodyPr/>
                    <a:lstStyle/>
                    <a:p>
                      <a:pPr marL="0" marR="0">
                        <a:spcBef>
                          <a:spcPts val="600"/>
                        </a:spcBef>
                        <a:spcAft>
                          <a:spcPts val="600"/>
                        </a:spcAft>
                        <a:tabLst>
                          <a:tab pos="1828800" algn="l"/>
                          <a:tab pos="457200" algn="l"/>
                        </a:tabLst>
                      </a:pPr>
                      <a:r>
                        <a:rPr lang="en-US" sz="2000" b="1">
                          <a:solidFill>
                            <a:srgbClr val="FFFFFF"/>
                          </a:solidFill>
                          <a:effectLst/>
                          <a:latin typeface="Arial" panose="020B0604020202020204" pitchFamily="34" charset="0"/>
                          <a:ea typeface="Times New Roman" panose="02020603050405020304" pitchFamily="18" charset="0"/>
                          <a:cs typeface="Times New Roman" panose="02020603050405020304" pitchFamily="18" charset="0"/>
                        </a:rPr>
                        <a:t>Description</a:t>
                      </a:r>
                      <a:endParaRPr lang="en-US" sz="2000" b="1">
                        <a:solidFill>
                          <a:srgbClr val="FFFFFF"/>
                        </a:solidFill>
                        <a:effectLst/>
                        <a:latin typeface="Montserrat Medium"/>
                        <a:ea typeface="Times New Roman" panose="02020603050405020304" pitchFamily="18" charset="0"/>
                        <a:cs typeface="Times New Roman" panose="02020603050405020304" pitchFamily="18" charset="0"/>
                      </a:endParaRPr>
                    </a:p>
                  </a:txBody>
                  <a:tcPr marL="68580" marR="68580">
                    <a:lnL>
                      <a:noFill/>
                    </a:lnL>
                    <a:lnR>
                      <a:noFill/>
                    </a:lnR>
                    <a:lnT>
                      <a:noFill/>
                    </a:lnT>
                    <a:lnB>
                      <a:noFill/>
                    </a:lnB>
                    <a:solidFill>
                      <a:srgbClr val="3D87B7"/>
                    </a:solidFill>
                  </a:tcPr>
                </a:tc>
                <a:extLst>
                  <a:ext uri="{0D108BD9-81ED-4DB2-BD59-A6C34878D82A}">
                    <a16:rowId xmlns:a16="http://schemas.microsoft.com/office/drawing/2014/main" val="1997027146"/>
                  </a:ext>
                </a:extLst>
              </a:tr>
              <a:tr h="0">
                <a:tc>
                  <a:txBody>
                    <a:bodyPr/>
                    <a:lstStyle/>
                    <a:p>
                      <a:pPr marL="0" marR="0" indent="0">
                        <a:spcBef>
                          <a:spcPts val="600"/>
                        </a:spcBef>
                        <a:spcAft>
                          <a:spcPts val="600"/>
                        </a:spcAft>
                        <a:tabLst>
                          <a:tab pos="800100" algn="l"/>
                          <a:tab pos="2514600" algn="l"/>
                          <a:tab pos="457200" algn="l"/>
                        </a:tabLst>
                      </a:pPr>
                      <a:r>
                        <a:rPr lang="en-US" sz="1600" b="1" dirty="0" err="1">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dropna</a:t>
                      </a:r>
                      <a:r>
                        <a:rPr lang="en-US" sz="1600" b="1"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(params)</a:t>
                      </a:r>
                      <a:endParaRPr lang="en-US" sz="2000" dirty="0">
                        <a:effectLst/>
                        <a:latin typeface="Times New Roman" panose="02020603050405020304" pitchFamily="18" charset="0"/>
                        <a:ea typeface="Times New Roman" panose="02020603050405020304" pitchFamily="18" charset="0"/>
                      </a:endParaRPr>
                    </a:p>
                  </a:txBody>
                  <a:tcPr marL="68580" marR="68580">
                    <a:lnL>
                      <a:noFill/>
                    </a:lnL>
                    <a:lnR>
                      <a:noFill/>
                    </a:lnR>
                    <a:lnT>
                      <a:noFill/>
                    </a:lnT>
                    <a:lnB>
                      <a:noFill/>
                    </a:lnB>
                    <a:solidFill>
                      <a:srgbClr val="DFECF5"/>
                    </a:solidFill>
                  </a:tcPr>
                </a:tc>
                <a:tc>
                  <a:txBody>
                    <a:bodyPr/>
                    <a:lstStyle/>
                    <a:p>
                      <a:pPr marL="0" marR="0" indent="0">
                        <a:spcBef>
                          <a:spcPts val="600"/>
                        </a:spcBef>
                        <a:spcAft>
                          <a:spcPts val="600"/>
                        </a:spcAft>
                        <a:tabLst>
                          <a:tab pos="800100" algn="l"/>
                          <a:tab pos="2514600" algn="l"/>
                          <a:tab pos="457200" algn="l"/>
                        </a:tabLst>
                      </a:pPr>
                      <a:r>
                        <a:rPr lang="en-US" sz="2000" dirty="0">
                          <a:solidFill>
                            <a:srgbClr val="000000"/>
                          </a:solidFill>
                          <a:effectLst/>
                          <a:latin typeface="Times New Roman" panose="02020603050405020304" pitchFamily="18" charset="0"/>
                          <a:ea typeface="Times New Roman" panose="02020603050405020304" pitchFamily="18" charset="0"/>
                        </a:rPr>
                        <a:t>Drops the rows that are specified by the parameters.</a:t>
                      </a:r>
                      <a:endParaRPr lang="en-US" sz="2000" dirty="0">
                        <a:effectLst/>
                        <a:latin typeface="Times New Roman" panose="02020603050405020304" pitchFamily="18" charset="0"/>
                        <a:ea typeface="Times New Roman" panose="02020603050405020304" pitchFamily="18" charset="0"/>
                      </a:endParaRPr>
                    </a:p>
                  </a:txBody>
                  <a:tcPr marL="68580" marR="68580">
                    <a:lnL>
                      <a:noFill/>
                    </a:lnL>
                    <a:lnR>
                      <a:noFill/>
                    </a:lnR>
                    <a:lnT>
                      <a:noFill/>
                    </a:lnT>
                    <a:lnB>
                      <a:noFill/>
                    </a:lnB>
                    <a:solidFill>
                      <a:srgbClr val="DFECF5"/>
                    </a:solidFill>
                  </a:tcPr>
                </a:tc>
                <a:extLst>
                  <a:ext uri="{0D108BD9-81ED-4DB2-BD59-A6C34878D82A}">
                    <a16:rowId xmlns:a16="http://schemas.microsoft.com/office/drawing/2014/main" val="480884395"/>
                  </a:ext>
                </a:extLst>
              </a:tr>
            </a:tbl>
          </a:graphicData>
        </a:graphic>
      </p:graphicFrame>
      <p:sp>
        <p:nvSpPr>
          <p:cNvPr id="10" name="Text Placeholder 9">
            <a:extLst>
              <a:ext uri="{FF2B5EF4-FFF2-40B4-BE49-F238E27FC236}">
                <a16:creationId xmlns:a16="http://schemas.microsoft.com/office/drawing/2014/main" id="{60C31FEA-9087-42D8-AB77-1DEFD10B5D56}"/>
              </a:ext>
            </a:extLst>
          </p:cNvPr>
          <p:cNvSpPr>
            <a:spLocks noGrp="1"/>
          </p:cNvSpPr>
          <p:nvPr>
            <p:ph type="body" sz="quarter" idx="17"/>
          </p:nvPr>
        </p:nvSpPr>
        <p:spPr>
          <a:xfrm>
            <a:off x="838200" y="2286000"/>
            <a:ext cx="7391400" cy="457200"/>
          </a:xfrm>
        </p:spPr>
        <p:txBody>
          <a:bodyPr/>
          <a:lstStyle/>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Parameters of the </a:t>
            </a:r>
            <a:r>
              <a:rPr lang="en-US" sz="2400" b="1" dirty="0" err="1">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dropna</a:t>
            </a: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 method</a:t>
            </a:r>
            <a:endParaRPr lang="en-US" sz="2400" b="1" dirty="0">
              <a:solidFill>
                <a:srgbClr val="000099"/>
              </a:solidFill>
              <a:effectLst/>
              <a:latin typeface="Montserrat Medium"/>
              <a:ea typeface="Times New Roman" panose="02020603050405020304" pitchFamily="18" charset="0"/>
              <a:cs typeface="Times New Roman" panose="02020603050405020304" pitchFamily="18" charset="0"/>
            </a:endParaRPr>
          </a:p>
          <a:p>
            <a:endParaRPr lang="en-US" sz="2400" dirty="0"/>
          </a:p>
        </p:txBody>
      </p:sp>
      <p:graphicFrame>
        <p:nvGraphicFramePr>
          <p:cNvPr id="12" name="Table Placeholder 11">
            <a:extLst>
              <a:ext uri="{FF2B5EF4-FFF2-40B4-BE49-F238E27FC236}">
                <a16:creationId xmlns:a16="http://schemas.microsoft.com/office/drawing/2014/main" id="{E53E5C0F-F22B-4FB3-BAD8-2C9C83167A49}"/>
              </a:ext>
            </a:extLst>
          </p:cNvPr>
          <p:cNvGraphicFramePr>
            <a:graphicFrameLocks noGrp="1"/>
          </p:cNvGraphicFramePr>
          <p:nvPr>
            <p:ph type="tbl" sz="quarter" idx="14"/>
            <p:extLst>
              <p:ext uri="{D42A27DB-BD31-4B8C-83A1-F6EECF244321}">
                <p14:modId xmlns:p14="http://schemas.microsoft.com/office/powerpoint/2010/main" val="2490621658"/>
              </p:ext>
            </p:extLst>
          </p:nvPr>
        </p:nvGraphicFramePr>
        <p:xfrm>
          <a:off x="936171" y="2743200"/>
          <a:ext cx="7293429" cy="3322320"/>
        </p:xfrm>
        <a:graphic>
          <a:graphicData uri="http://schemas.openxmlformats.org/drawingml/2006/table">
            <a:tbl>
              <a:tblPr firstRow="1"/>
              <a:tblGrid>
                <a:gridCol w="1767748">
                  <a:extLst>
                    <a:ext uri="{9D8B030D-6E8A-4147-A177-3AD203B41FA5}">
                      <a16:colId xmlns:a16="http://schemas.microsoft.com/office/drawing/2014/main" val="3941351924"/>
                    </a:ext>
                  </a:extLst>
                </a:gridCol>
                <a:gridCol w="5525681">
                  <a:extLst>
                    <a:ext uri="{9D8B030D-6E8A-4147-A177-3AD203B41FA5}">
                      <a16:colId xmlns:a16="http://schemas.microsoft.com/office/drawing/2014/main" val="2247458700"/>
                    </a:ext>
                  </a:extLst>
                </a:gridCol>
              </a:tblGrid>
              <a:tr h="170484">
                <a:tc>
                  <a:txBody>
                    <a:bodyPr/>
                    <a:lstStyle/>
                    <a:p>
                      <a:pPr marL="0" marR="0">
                        <a:spcBef>
                          <a:spcPts val="600"/>
                        </a:spcBef>
                        <a:spcAft>
                          <a:spcPts val="600"/>
                        </a:spcAft>
                        <a:tabLst>
                          <a:tab pos="1828800" algn="l"/>
                          <a:tab pos="457200" algn="l"/>
                        </a:tabLst>
                      </a:pPr>
                      <a:r>
                        <a:rPr lang="en-US" sz="2000" b="1">
                          <a:solidFill>
                            <a:srgbClr val="FFFFFF"/>
                          </a:solidFill>
                          <a:effectLst/>
                          <a:latin typeface="Arial" panose="020B0604020202020204" pitchFamily="34" charset="0"/>
                          <a:ea typeface="Times New Roman" panose="02020603050405020304" pitchFamily="18" charset="0"/>
                          <a:cs typeface="Times New Roman" panose="02020603050405020304" pitchFamily="18" charset="0"/>
                        </a:rPr>
                        <a:t>Parameter</a:t>
                      </a:r>
                      <a:endParaRPr lang="en-US" sz="2000" b="1">
                        <a:solidFill>
                          <a:srgbClr val="FFFFFF"/>
                        </a:solidFill>
                        <a:effectLst/>
                        <a:latin typeface="Montserrat Medium"/>
                        <a:ea typeface="Times New Roman" panose="02020603050405020304" pitchFamily="18" charset="0"/>
                        <a:cs typeface="Times New Roman" panose="02020603050405020304" pitchFamily="18" charset="0"/>
                      </a:endParaRPr>
                    </a:p>
                  </a:txBody>
                  <a:tcPr marL="73152" marR="73152" marT="27432" marB="27432">
                    <a:lnL>
                      <a:noFill/>
                    </a:lnL>
                    <a:lnR>
                      <a:noFill/>
                    </a:lnR>
                    <a:lnT>
                      <a:noFill/>
                    </a:lnT>
                    <a:lnB>
                      <a:noFill/>
                    </a:lnB>
                    <a:solidFill>
                      <a:srgbClr val="3D87B7"/>
                    </a:solidFill>
                  </a:tcPr>
                </a:tc>
                <a:tc>
                  <a:txBody>
                    <a:bodyPr/>
                    <a:lstStyle/>
                    <a:p>
                      <a:pPr marL="0" marR="0">
                        <a:spcBef>
                          <a:spcPts val="600"/>
                        </a:spcBef>
                        <a:spcAft>
                          <a:spcPts val="600"/>
                        </a:spcAft>
                        <a:tabLst>
                          <a:tab pos="1828800" algn="l"/>
                          <a:tab pos="457200" algn="l"/>
                        </a:tabLst>
                      </a:pPr>
                      <a:r>
                        <a:rPr lang="en-US" sz="2000" b="1" dirty="0">
                          <a:solidFill>
                            <a:srgbClr val="FFFFFF"/>
                          </a:solidFill>
                          <a:effectLst/>
                          <a:latin typeface="Arial" panose="020B0604020202020204" pitchFamily="34" charset="0"/>
                          <a:ea typeface="Times New Roman" panose="02020603050405020304" pitchFamily="18" charset="0"/>
                          <a:cs typeface="Times New Roman" panose="02020603050405020304" pitchFamily="18" charset="0"/>
                        </a:rPr>
                        <a:t>Description</a:t>
                      </a:r>
                      <a:endParaRPr lang="en-US" sz="2000" b="1" dirty="0">
                        <a:solidFill>
                          <a:srgbClr val="FFFFFF"/>
                        </a:solidFill>
                        <a:effectLst/>
                        <a:latin typeface="Montserrat Medium"/>
                        <a:ea typeface="Times New Roman" panose="02020603050405020304" pitchFamily="18" charset="0"/>
                        <a:cs typeface="Times New Roman" panose="02020603050405020304" pitchFamily="18" charset="0"/>
                      </a:endParaRPr>
                    </a:p>
                  </a:txBody>
                  <a:tcPr marL="73152" marR="73152" marT="27432" marB="27432">
                    <a:lnL>
                      <a:noFill/>
                    </a:lnL>
                    <a:lnR>
                      <a:noFill/>
                    </a:lnR>
                    <a:lnT>
                      <a:noFill/>
                    </a:lnT>
                    <a:lnB>
                      <a:noFill/>
                    </a:lnB>
                    <a:solidFill>
                      <a:srgbClr val="3D87B7"/>
                    </a:solidFill>
                  </a:tcPr>
                </a:tc>
                <a:extLst>
                  <a:ext uri="{0D108BD9-81ED-4DB2-BD59-A6C34878D82A}">
                    <a16:rowId xmlns:a16="http://schemas.microsoft.com/office/drawing/2014/main" val="3738101810"/>
                  </a:ext>
                </a:extLst>
              </a:tr>
              <a:tr h="301625">
                <a:tc>
                  <a:txBody>
                    <a:bodyPr/>
                    <a:lstStyle/>
                    <a:p>
                      <a:pPr marL="0" marR="0" indent="0">
                        <a:spcBef>
                          <a:spcPts val="600"/>
                        </a:spcBef>
                        <a:spcAft>
                          <a:spcPts val="600"/>
                        </a:spcAft>
                        <a:tabLst>
                          <a:tab pos="800100" algn="l"/>
                          <a:tab pos="2514600" algn="l"/>
                          <a:tab pos="457200" algn="l"/>
                        </a:tabLst>
                      </a:pPr>
                      <a:r>
                        <a:rPr lang="en-US" sz="1600" b="1">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subset</a:t>
                      </a:r>
                      <a:endParaRPr lang="en-US" sz="1600">
                        <a:effectLst/>
                        <a:latin typeface="Times New Roman" panose="02020603050405020304" pitchFamily="18" charset="0"/>
                        <a:ea typeface="Times New Roman" panose="02020603050405020304" pitchFamily="18" charset="0"/>
                      </a:endParaRPr>
                    </a:p>
                  </a:txBody>
                  <a:tcPr marL="73152" marR="73152" marT="27432" marB="27432">
                    <a:lnL>
                      <a:noFill/>
                    </a:lnL>
                    <a:lnR>
                      <a:noFill/>
                    </a:lnR>
                    <a:lnT>
                      <a:noFill/>
                    </a:lnT>
                    <a:lnB>
                      <a:noFill/>
                    </a:lnB>
                    <a:solidFill>
                      <a:srgbClr val="DFECF5"/>
                    </a:solidFill>
                  </a:tcPr>
                </a:tc>
                <a:tc>
                  <a:txBody>
                    <a:bodyPr/>
                    <a:lstStyle/>
                    <a:p>
                      <a:pPr marL="0" marR="0" indent="0">
                        <a:spcBef>
                          <a:spcPts val="600"/>
                        </a:spcBef>
                        <a:spcAft>
                          <a:spcPts val="600"/>
                        </a:spcAft>
                        <a:tabLst>
                          <a:tab pos="800100" algn="l"/>
                          <a:tab pos="2514600" algn="l"/>
                          <a:tab pos="457200" algn="l"/>
                        </a:tabLst>
                      </a:pPr>
                      <a:r>
                        <a:rPr lang="en-US" sz="2000">
                          <a:solidFill>
                            <a:srgbClr val="000000"/>
                          </a:solidFill>
                          <a:effectLst/>
                          <a:latin typeface="Times New Roman" panose="02020603050405020304" pitchFamily="18" charset="0"/>
                          <a:ea typeface="Times New Roman" panose="02020603050405020304" pitchFamily="18" charset="0"/>
                        </a:rPr>
                        <a:t>A list of the columns that the drop should be based on.</a:t>
                      </a:r>
                      <a:endParaRPr lang="en-US" sz="2000">
                        <a:effectLst/>
                        <a:latin typeface="Times New Roman" panose="02020603050405020304" pitchFamily="18" charset="0"/>
                        <a:ea typeface="Times New Roman" panose="02020603050405020304" pitchFamily="18" charset="0"/>
                      </a:endParaRPr>
                    </a:p>
                  </a:txBody>
                  <a:tcPr marL="73152" marR="73152" marT="27432" marB="27432">
                    <a:lnL>
                      <a:noFill/>
                    </a:lnL>
                    <a:lnR>
                      <a:noFill/>
                    </a:lnR>
                    <a:lnT>
                      <a:noFill/>
                    </a:lnT>
                    <a:lnB>
                      <a:noFill/>
                    </a:lnB>
                    <a:solidFill>
                      <a:srgbClr val="DFECF5"/>
                    </a:solidFill>
                  </a:tcPr>
                </a:tc>
                <a:extLst>
                  <a:ext uri="{0D108BD9-81ED-4DB2-BD59-A6C34878D82A}">
                    <a16:rowId xmlns:a16="http://schemas.microsoft.com/office/drawing/2014/main" val="1398190550"/>
                  </a:ext>
                </a:extLst>
              </a:tr>
              <a:tr h="432766">
                <a:tc>
                  <a:txBody>
                    <a:bodyPr/>
                    <a:lstStyle/>
                    <a:p>
                      <a:pPr marL="0" marR="0" indent="0">
                        <a:spcBef>
                          <a:spcPts val="600"/>
                        </a:spcBef>
                        <a:spcAft>
                          <a:spcPts val="600"/>
                        </a:spcAft>
                        <a:tabLst>
                          <a:tab pos="800100" algn="l"/>
                          <a:tab pos="2514600" algn="l"/>
                          <a:tab pos="457200" algn="l"/>
                        </a:tabLst>
                      </a:pPr>
                      <a:r>
                        <a:rPr lang="en-US" sz="1600" b="1">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how</a:t>
                      </a:r>
                      <a:endParaRPr lang="en-US" sz="1600">
                        <a:effectLst/>
                        <a:latin typeface="Times New Roman" panose="02020603050405020304" pitchFamily="18" charset="0"/>
                        <a:ea typeface="Times New Roman" panose="02020603050405020304" pitchFamily="18" charset="0"/>
                      </a:endParaRPr>
                    </a:p>
                  </a:txBody>
                  <a:tcPr marL="73152" marR="73152" marT="27432" marB="27432">
                    <a:lnL>
                      <a:noFill/>
                    </a:lnL>
                    <a:lnR>
                      <a:noFill/>
                    </a:lnR>
                    <a:lnT>
                      <a:noFill/>
                    </a:lnT>
                    <a:lnB>
                      <a:noFill/>
                    </a:lnB>
                    <a:solidFill>
                      <a:srgbClr val="DFECF5"/>
                    </a:solidFill>
                  </a:tcPr>
                </a:tc>
                <a:tc>
                  <a:txBody>
                    <a:bodyPr/>
                    <a:lstStyle/>
                    <a:p>
                      <a:pPr marL="0" marR="0" indent="0">
                        <a:spcBef>
                          <a:spcPts val="600"/>
                        </a:spcBef>
                        <a:spcAft>
                          <a:spcPts val="600"/>
                        </a:spcAft>
                        <a:tabLst>
                          <a:tab pos="800100" algn="l"/>
                          <a:tab pos="2514600" algn="l"/>
                          <a:tab pos="457200" algn="l"/>
                        </a:tabLst>
                      </a:pPr>
                      <a:r>
                        <a:rPr lang="en-US" sz="2000">
                          <a:solidFill>
                            <a:srgbClr val="000000"/>
                          </a:solidFill>
                          <a:effectLst/>
                          <a:latin typeface="Times New Roman" panose="02020603050405020304" pitchFamily="18" charset="0"/>
                          <a:ea typeface="Times New Roman" panose="02020603050405020304" pitchFamily="18" charset="0"/>
                        </a:rPr>
                        <a:t>If ‘any’ (the default), a row is dropped if any column contains an NA value. If ‘all’, a row is dropped only if all columns contain NA values.</a:t>
                      </a:r>
                      <a:endParaRPr lang="en-US" sz="2000">
                        <a:effectLst/>
                        <a:latin typeface="Times New Roman" panose="02020603050405020304" pitchFamily="18" charset="0"/>
                        <a:ea typeface="Times New Roman" panose="02020603050405020304" pitchFamily="18" charset="0"/>
                      </a:endParaRPr>
                    </a:p>
                  </a:txBody>
                  <a:tcPr marL="73152" marR="73152" marT="27432" marB="27432">
                    <a:lnL>
                      <a:noFill/>
                    </a:lnL>
                    <a:lnR>
                      <a:noFill/>
                    </a:lnR>
                    <a:lnT>
                      <a:noFill/>
                    </a:lnT>
                    <a:lnB>
                      <a:noFill/>
                    </a:lnB>
                    <a:solidFill>
                      <a:srgbClr val="DFECF5"/>
                    </a:solidFill>
                  </a:tcPr>
                </a:tc>
                <a:extLst>
                  <a:ext uri="{0D108BD9-81ED-4DB2-BD59-A6C34878D82A}">
                    <a16:rowId xmlns:a16="http://schemas.microsoft.com/office/drawing/2014/main" val="2522991703"/>
                  </a:ext>
                </a:extLst>
              </a:tr>
              <a:tr h="301625">
                <a:tc>
                  <a:txBody>
                    <a:bodyPr/>
                    <a:lstStyle/>
                    <a:p>
                      <a:pPr marL="0" marR="0" indent="0">
                        <a:spcBef>
                          <a:spcPts val="600"/>
                        </a:spcBef>
                        <a:spcAft>
                          <a:spcPts val="600"/>
                        </a:spcAft>
                        <a:tabLst>
                          <a:tab pos="800100" algn="l"/>
                          <a:tab pos="2514600" algn="l"/>
                          <a:tab pos="457200" algn="l"/>
                        </a:tabLst>
                      </a:pPr>
                      <a:r>
                        <a:rPr lang="en-US" sz="1600" b="1">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thresh</a:t>
                      </a:r>
                      <a:endParaRPr lang="en-US" sz="1600">
                        <a:effectLst/>
                        <a:latin typeface="Times New Roman" panose="02020603050405020304" pitchFamily="18" charset="0"/>
                        <a:ea typeface="Times New Roman" panose="02020603050405020304" pitchFamily="18" charset="0"/>
                      </a:endParaRPr>
                    </a:p>
                  </a:txBody>
                  <a:tcPr marL="73152" marR="73152" marT="27432" marB="27432">
                    <a:lnL>
                      <a:noFill/>
                    </a:lnL>
                    <a:lnR>
                      <a:noFill/>
                    </a:lnR>
                    <a:lnT>
                      <a:noFill/>
                    </a:lnT>
                    <a:lnB>
                      <a:noFill/>
                    </a:lnB>
                    <a:solidFill>
                      <a:srgbClr val="DFECF5"/>
                    </a:solidFill>
                  </a:tcPr>
                </a:tc>
                <a:tc>
                  <a:txBody>
                    <a:bodyPr/>
                    <a:lstStyle/>
                    <a:p>
                      <a:pPr marL="0" marR="0" indent="0">
                        <a:spcBef>
                          <a:spcPts val="600"/>
                        </a:spcBef>
                        <a:spcAft>
                          <a:spcPts val="600"/>
                        </a:spcAft>
                        <a:tabLst>
                          <a:tab pos="800100" algn="l"/>
                          <a:tab pos="2514600" algn="l"/>
                          <a:tab pos="457200" algn="l"/>
                        </a:tabLst>
                      </a:pPr>
                      <a:r>
                        <a:rPr lang="en-US" sz="2000">
                          <a:solidFill>
                            <a:srgbClr val="000000"/>
                          </a:solidFill>
                          <a:effectLst/>
                          <a:latin typeface="Times New Roman" panose="02020603050405020304" pitchFamily="18" charset="0"/>
                          <a:ea typeface="Times New Roman" panose="02020603050405020304" pitchFamily="18" charset="0"/>
                        </a:rPr>
                        <a:t>An integer that specifies how many columns need to contain NA values before the row is dropped.</a:t>
                      </a:r>
                      <a:endParaRPr lang="en-US" sz="2000">
                        <a:effectLst/>
                        <a:latin typeface="Times New Roman" panose="02020603050405020304" pitchFamily="18" charset="0"/>
                        <a:ea typeface="Times New Roman" panose="02020603050405020304" pitchFamily="18" charset="0"/>
                      </a:endParaRPr>
                    </a:p>
                  </a:txBody>
                  <a:tcPr marL="73152" marR="73152" marT="27432" marB="27432">
                    <a:lnL>
                      <a:noFill/>
                    </a:lnL>
                    <a:lnR>
                      <a:noFill/>
                    </a:lnR>
                    <a:lnT>
                      <a:noFill/>
                    </a:lnT>
                    <a:lnB>
                      <a:noFill/>
                    </a:lnB>
                    <a:solidFill>
                      <a:srgbClr val="DFECF5"/>
                    </a:solidFill>
                  </a:tcPr>
                </a:tc>
                <a:extLst>
                  <a:ext uri="{0D108BD9-81ED-4DB2-BD59-A6C34878D82A}">
                    <a16:rowId xmlns:a16="http://schemas.microsoft.com/office/drawing/2014/main" val="133776144"/>
                  </a:ext>
                </a:extLst>
              </a:tr>
              <a:tr h="301625">
                <a:tc>
                  <a:txBody>
                    <a:bodyPr/>
                    <a:lstStyle/>
                    <a:p>
                      <a:pPr marL="0" marR="0" indent="0">
                        <a:spcBef>
                          <a:spcPts val="600"/>
                        </a:spcBef>
                        <a:spcAft>
                          <a:spcPts val="600"/>
                        </a:spcAft>
                        <a:tabLst>
                          <a:tab pos="800100" algn="l"/>
                          <a:tab pos="2514600" algn="l"/>
                          <a:tab pos="457200" algn="l"/>
                        </a:tabLst>
                      </a:pPr>
                      <a:r>
                        <a:rPr lang="en-US" sz="1600" b="1" dirty="0" err="1">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inplace</a:t>
                      </a:r>
                      <a:endParaRPr lang="en-US" sz="1600" dirty="0">
                        <a:effectLst/>
                        <a:latin typeface="Times New Roman" panose="02020603050405020304" pitchFamily="18" charset="0"/>
                        <a:ea typeface="Times New Roman" panose="02020603050405020304" pitchFamily="18" charset="0"/>
                      </a:endParaRPr>
                    </a:p>
                  </a:txBody>
                  <a:tcPr marL="73152" marR="73152" marT="27432" marB="27432">
                    <a:lnL>
                      <a:noFill/>
                    </a:lnL>
                    <a:lnR>
                      <a:noFill/>
                    </a:lnR>
                    <a:lnT>
                      <a:noFill/>
                    </a:lnT>
                    <a:lnB>
                      <a:noFill/>
                    </a:lnB>
                    <a:solidFill>
                      <a:srgbClr val="DFECF5"/>
                    </a:solidFill>
                  </a:tcPr>
                </a:tc>
                <a:tc>
                  <a:txBody>
                    <a:bodyPr/>
                    <a:lstStyle/>
                    <a:p>
                      <a:pPr marL="0" marR="0" indent="0">
                        <a:spcBef>
                          <a:spcPts val="600"/>
                        </a:spcBef>
                        <a:spcAft>
                          <a:spcPts val="600"/>
                        </a:spcAft>
                        <a:tabLst>
                          <a:tab pos="800100" algn="l"/>
                          <a:tab pos="2514600" algn="l"/>
                          <a:tab pos="457200" algn="l"/>
                        </a:tabLst>
                      </a:pPr>
                      <a:r>
                        <a:rPr lang="en-US" sz="2000" dirty="0">
                          <a:solidFill>
                            <a:srgbClr val="000000"/>
                          </a:solidFill>
                          <a:effectLst/>
                          <a:latin typeface="Times New Roman" panose="02020603050405020304" pitchFamily="18" charset="0"/>
                          <a:ea typeface="Times New Roman" panose="02020603050405020304" pitchFamily="18" charset="0"/>
                        </a:rPr>
                        <a:t>Whether to make changes directly to the </a:t>
                      </a:r>
                      <a:r>
                        <a:rPr lang="en-US" sz="2000" dirty="0" err="1">
                          <a:solidFill>
                            <a:srgbClr val="000000"/>
                          </a:solidFill>
                          <a:effectLst/>
                          <a:latin typeface="Times New Roman" panose="02020603050405020304" pitchFamily="18" charset="0"/>
                          <a:ea typeface="Times New Roman" panose="02020603050405020304" pitchFamily="18" charset="0"/>
                        </a:rPr>
                        <a:t>DataFrame</a:t>
                      </a:r>
                      <a:r>
                        <a:rPr lang="en-US" sz="2000" dirty="0">
                          <a:solidFill>
                            <a:srgbClr val="000000"/>
                          </a:solidFill>
                          <a:effectLst/>
                          <a:latin typeface="Times New Roman" panose="02020603050405020304" pitchFamily="18" charset="0"/>
                          <a:ea typeface="Times New Roman" panose="02020603050405020304" pitchFamily="18" charset="0"/>
                        </a:rPr>
                        <a:t>. The default is False.</a:t>
                      </a:r>
                      <a:endParaRPr lang="en-US" sz="2000" dirty="0">
                        <a:effectLst/>
                        <a:latin typeface="Times New Roman" panose="02020603050405020304" pitchFamily="18" charset="0"/>
                        <a:ea typeface="Times New Roman" panose="02020603050405020304" pitchFamily="18" charset="0"/>
                      </a:endParaRPr>
                    </a:p>
                  </a:txBody>
                  <a:tcPr marL="73152" marR="73152" marT="27432" marB="27432">
                    <a:lnL>
                      <a:noFill/>
                    </a:lnL>
                    <a:lnR>
                      <a:noFill/>
                    </a:lnR>
                    <a:lnT>
                      <a:noFill/>
                    </a:lnT>
                    <a:lnB>
                      <a:noFill/>
                    </a:lnB>
                    <a:solidFill>
                      <a:srgbClr val="DFECF5"/>
                    </a:solidFill>
                  </a:tcPr>
                </a:tc>
                <a:extLst>
                  <a:ext uri="{0D108BD9-81ED-4DB2-BD59-A6C34878D82A}">
                    <a16:rowId xmlns:a16="http://schemas.microsoft.com/office/drawing/2014/main" val="1428591476"/>
                  </a:ext>
                </a:extLst>
              </a:tr>
            </a:tbl>
          </a:graphicData>
        </a:graphic>
      </p:graphicFrame>
      <p:sp>
        <p:nvSpPr>
          <p:cNvPr id="4" name="Date Placeholder 3">
            <a:extLst>
              <a:ext uri="{FF2B5EF4-FFF2-40B4-BE49-F238E27FC236}">
                <a16:creationId xmlns:a16="http://schemas.microsoft.com/office/drawing/2014/main" id="{95EA3E5E-10C1-49CC-8055-8CE09279869A}"/>
              </a:ext>
            </a:extLst>
          </p:cNvPr>
          <p:cNvSpPr>
            <a:spLocks noGrp="1"/>
          </p:cNvSpPr>
          <p:nvPr>
            <p:ph type="dt" sz="half" idx="10"/>
          </p:nvPr>
        </p:nvSpPr>
        <p:spPr/>
        <p:txBody>
          <a:bodyPr/>
          <a:lstStyle/>
          <a:p>
            <a:pPr>
              <a:defRPr/>
            </a:pPr>
            <a:r>
              <a:rPr lang="en-US"/>
              <a:t>Murach's Python for Data Analysis</a:t>
            </a:r>
            <a:endParaRPr lang="en-US" dirty="0"/>
          </a:p>
        </p:txBody>
      </p:sp>
      <p:sp>
        <p:nvSpPr>
          <p:cNvPr id="5" name="Footer Placeholder 4">
            <a:extLst>
              <a:ext uri="{FF2B5EF4-FFF2-40B4-BE49-F238E27FC236}">
                <a16:creationId xmlns:a16="http://schemas.microsoft.com/office/drawing/2014/main" id="{CE16039A-FB3D-41FF-9505-72702325E217}"/>
              </a:ext>
            </a:extLst>
          </p:cNvPr>
          <p:cNvSpPr>
            <a:spLocks noGrp="1"/>
          </p:cNvSpPr>
          <p:nvPr>
            <p:ph type="ftr" sz="quarter" idx="11"/>
          </p:nvPr>
        </p:nvSpPr>
        <p:spPr/>
        <p:txBody>
          <a:bodyPr/>
          <a:lstStyle/>
          <a:p>
            <a:pPr>
              <a:defRPr/>
            </a:pPr>
            <a:r>
              <a:rPr lang="en-US"/>
              <a:t>© 2021, Mike Murach &amp; Associates, Inc.</a:t>
            </a:r>
            <a:endParaRPr lang="en-US" dirty="0"/>
          </a:p>
        </p:txBody>
      </p:sp>
      <p:sp>
        <p:nvSpPr>
          <p:cNvPr id="6" name="Slide Number Placeholder 5">
            <a:extLst>
              <a:ext uri="{FF2B5EF4-FFF2-40B4-BE49-F238E27FC236}">
                <a16:creationId xmlns:a16="http://schemas.microsoft.com/office/drawing/2014/main" id="{BF523072-9406-413B-A87F-48C05352938F}"/>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C6, Slide </a:t>
            </a:r>
            <a:fld id="{BF5C1183-B085-4070-A402-C03A3F977D3D}" type="slidenum">
              <a:rPr lang="en-US" smtClean="0">
                <a:solidFill>
                  <a:schemeClr val="bg1"/>
                </a:solidFill>
              </a:rPr>
              <a:pPr>
                <a:defRPr/>
              </a:pPr>
              <a:t>34</a:t>
            </a:fld>
            <a:endParaRPr lang="en-US" dirty="0">
              <a:solidFill>
                <a:schemeClr val="bg1"/>
              </a:solidFill>
            </a:endParaRPr>
          </a:p>
        </p:txBody>
      </p:sp>
    </p:spTree>
    <p:extLst>
      <p:ext uri="{BB962C8B-B14F-4D97-AF65-F5344CB8AC3E}">
        <p14:creationId xmlns:p14="http://schemas.microsoft.com/office/powerpoint/2010/main" val="29620322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C7FE65C-B26A-4241-9FD2-7E1429D69E68}"/>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How to drop all rows that contain an NA value</a:t>
            </a:r>
            <a:endParaRPr lang="en-US" dirty="0"/>
          </a:p>
        </p:txBody>
      </p:sp>
      <p:sp>
        <p:nvSpPr>
          <p:cNvPr id="9" name="Text Placeholder 8">
            <a:extLst>
              <a:ext uri="{FF2B5EF4-FFF2-40B4-BE49-F238E27FC236}">
                <a16:creationId xmlns:a16="http://schemas.microsoft.com/office/drawing/2014/main" id="{280EA640-E5CE-4528-9CA5-BF3E6DC081E2}"/>
              </a:ext>
            </a:extLst>
          </p:cNvPr>
          <p:cNvSpPr>
            <a:spLocks noGrp="1"/>
          </p:cNvSpPr>
          <p:nvPr>
            <p:ph type="body" sz="quarter" idx="15"/>
          </p:nvPr>
        </p:nvSpPr>
        <p:spPr/>
        <p:txBody>
          <a:bodyPr/>
          <a:lstStyle/>
          <a:p>
            <a:pPr marL="347345" marR="0">
              <a:spcBef>
                <a:spcPts val="0"/>
              </a:spcBef>
              <a:spcAft>
                <a:spcPts val="600"/>
              </a:spcAft>
              <a:tabLst>
                <a:tab pos="1371600" algn="l"/>
              </a:tabLst>
            </a:pP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mortality_data</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 = </a:t>
            </a: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mortality_data.dropna</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a:t>
            </a:r>
          </a:p>
          <a:p>
            <a:endParaRPr lang="en-US" sz="1600" dirty="0"/>
          </a:p>
        </p:txBody>
      </p:sp>
      <p:pic>
        <p:nvPicPr>
          <p:cNvPr id="10" name="Content Placeholder 9" descr="Refer to page 215 in textbook">
            <a:extLst>
              <a:ext uri="{FF2B5EF4-FFF2-40B4-BE49-F238E27FC236}">
                <a16:creationId xmlns:a16="http://schemas.microsoft.com/office/drawing/2014/main" id="{5E6A1528-D73D-4524-B5B1-CDE694648E06}"/>
              </a:ext>
            </a:extLst>
          </p:cNvPr>
          <p:cNvPicPr>
            <a:picLocks noGrp="1" noChangeAspect="1"/>
          </p:cNvPicPr>
          <p:nvPr>
            <p:ph sz="quarter" idx="13"/>
          </p:nvPr>
        </p:nvPicPr>
        <p:blipFill>
          <a:blip r:embed="rId2"/>
          <a:stretch>
            <a:fillRect/>
          </a:stretch>
        </p:blipFill>
        <p:spPr>
          <a:xfrm>
            <a:off x="1251856" y="1444345"/>
            <a:ext cx="3091544" cy="2289455"/>
          </a:xfrm>
          <a:prstGeom prst="rect">
            <a:avLst/>
          </a:prstGeom>
        </p:spPr>
      </p:pic>
      <p:sp>
        <p:nvSpPr>
          <p:cNvPr id="4" name="Date Placeholder 3">
            <a:extLst>
              <a:ext uri="{FF2B5EF4-FFF2-40B4-BE49-F238E27FC236}">
                <a16:creationId xmlns:a16="http://schemas.microsoft.com/office/drawing/2014/main" id="{5172E0E6-F221-498E-8A50-BCEE7424AE67}"/>
              </a:ext>
            </a:extLst>
          </p:cNvPr>
          <p:cNvSpPr>
            <a:spLocks noGrp="1"/>
          </p:cNvSpPr>
          <p:nvPr>
            <p:ph type="dt" sz="half" idx="10"/>
          </p:nvPr>
        </p:nvSpPr>
        <p:spPr/>
        <p:txBody>
          <a:bodyPr/>
          <a:lstStyle/>
          <a:p>
            <a:pPr>
              <a:defRPr/>
            </a:pPr>
            <a:r>
              <a:rPr lang="en-US"/>
              <a:t>Murach's Python for Data Analysis</a:t>
            </a:r>
            <a:endParaRPr lang="en-US" dirty="0"/>
          </a:p>
        </p:txBody>
      </p:sp>
      <p:sp>
        <p:nvSpPr>
          <p:cNvPr id="5" name="Footer Placeholder 4">
            <a:extLst>
              <a:ext uri="{FF2B5EF4-FFF2-40B4-BE49-F238E27FC236}">
                <a16:creationId xmlns:a16="http://schemas.microsoft.com/office/drawing/2014/main" id="{18FDB6B3-8FB0-48C4-96AA-D9A22CFA4C3E}"/>
              </a:ext>
            </a:extLst>
          </p:cNvPr>
          <p:cNvSpPr>
            <a:spLocks noGrp="1"/>
          </p:cNvSpPr>
          <p:nvPr>
            <p:ph type="ftr" sz="quarter" idx="11"/>
          </p:nvPr>
        </p:nvSpPr>
        <p:spPr/>
        <p:txBody>
          <a:bodyPr/>
          <a:lstStyle/>
          <a:p>
            <a:pPr>
              <a:defRPr/>
            </a:pPr>
            <a:r>
              <a:rPr lang="en-US"/>
              <a:t>© 2021, Mike Murach &amp; Associates, Inc.</a:t>
            </a:r>
            <a:endParaRPr lang="en-US" dirty="0"/>
          </a:p>
        </p:txBody>
      </p:sp>
      <p:sp>
        <p:nvSpPr>
          <p:cNvPr id="6" name="Slide Number Placeholder 5">
            <a:extLst>
              <a:ext uri="{FF2B5EF4-FFF2-40B4-BE49-F238E27FC236}">
                <a16:creationId xmlns:a16="http://schemas.microsoft.com/office/drawing/2014/main" id="{1E5903AE-B680-49A4-96F9-2624674E05AF}"/>
              </a:ext>
            </a:extLst>
          </p:cNvPr>
          <p:cNvSpPr>
            <a:spLocks noGrp="1"/>
          </p:cNvSpPr>
          <p:nvPr>
            <p:ph type="sldNum" sz="quarter" idx="12"/>
          </p:nvPr>
        </p:nvSpPr>
        <p:spPr/>
        <p:txBody>
          <a:bodyPr/>
          <a:lstStyle/>
          <a:p>
            <a:pPr algn="l">
              <a:defRPr/>
            </a:pPr>
            <a:endParaRPr lang="en-US" sz="1400" dirty="0">
              <a:latin typeface="Times New Roman"/>
            </a:endParaRPr>
          </a:p>
          <a:p>
            <a:pPr algn="r">
              <a:defRPr/>
            </a:pPr>
            <a:r>
              <a:rPr lang="en-US" sz="900" dirty="0">
                <a:solidFill>
                  <a:schemeClr val="bg1"/>
                </a:solidFill>
                <a:latin typeface="Arial Narrow" panose="020B0606020202030204" pitchFamily="34" charset="0"/>
              </a:rPr>
              <a:t>C6, Slide </a:t>
            </a:r>
            <a:fld id="{BF5C1183-B085-4070-A402-C03A3F977D3D}" type="slidenum">
              <a:rPr lang="en-US" sz="900" smtClean="0">
                <a:solidFill>
                  <a:schemeClr val="bg1"/>
                </a:solidFill>
                <a:latin typeface="Arial Narrow" panose="020B0606020202030204" pitchFamily="34" charset="0"/>
              </a:rPr>
              <a:pPr algn="r">
                <a:defRPr/>
              </a:pPr>
              <a:t>35</a:t>
            </a:fld>
            <a:endParaRPr lang="en-US" sz="900" dirty="0">
              <a:solidFill>
                <a:schemeClr val="bg1"/>
              </a:solidFill>
              <a:latin typeface="Arial Narrow" panose="020B0606020202030204" pitchFamily="34" charset="0"/>
            </a:endParaRPr>
          </a:p>
        </p:txBody>
      </p:sp>
    </p:spTree>
    <p:extLst>
      <p:ext uri="{BB962C8B-B14F-4D97-AF65-F5344CB8AC3E}">
        <p14:creationId xmlns:p14="http://schemas.microsoft.com/office/powerpoint/2010/main" val="9761030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12C55-FED7-4B44-8653-703D9316B3C2}"/>
              </a:ext>
            </a:extLst>
          </p:cNvPr>
          <p:cNvSpPr>
            <a:spLocks noGrp="1"/>
          </p:cNvSpPr>
          <p:nvPr>
            <p:ph type="title"/>
          </p:nvPr>
        </p:nvSpPr>
        <p:spPr>
          <a:xfrm>
            <a:off x="914400" y="440323"/>
            <a:ext cx="7315200" cy="738664"/>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How to drop only the rows that have two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or more NA values</a:t>
            </a:r>
            <a:endParaRPr lang="en-US" dirty="0"/>
          </a:p>
        </p:txBody>
      </p:sp>
      <p:sp>
        <p:nvSpPr>
          <p:cNvPr id="3" name="Text Placeholder 2">
            <a:extLst>
              <a:ext uri="{FF2B5EF4-FFF2-40B4-BE49-F238E27FC236}">
                <a16:creationId xmlns:a16="http://schemas.microsoft.com/office/drawing/2014/main" id="{778741D3-19DD-48C3-8B06-E759246B4F0B}"/>
              </a:ext>
            </a:extLst>
          </p:cNvPr>
          <p:cNvSpPr>
            <a:spLocks noGrp="1"/>
          </p:cNvSpPr>
          <p:nvPr>
            <p:ph type="body" sz="quarter" idx="13"/>
          </p:nvPr>
        </p:nvSpPr>
        <p:spPr>
          <a:xfrm>
            <a:off x="838200" y="1219200"/>
            <a:ext cx="7391400" cy="4876800"/>
          </a:xfrm>
        </p:spPr>
        <p:txBody>
          <a:bodyPr/>
          <a:lstStyle/>
          <a:p>
            <a:pPr marL="347345" marR="0">
              <a:spcBef>
                <a:spcPts val="0"/>
              </a:spcBef>
              <a:spcAft>
                <a:spcPts val="600"/>
              </a:spcAft>
              <a:tabLst>
                <a:tab pos="1371600" algn="l"/>
              </a:tabLst>
            </a:pP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mortality_data.dropna</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(thresh=2, </a:t>
            </a: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inplace</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=True)</a:t>
            </a:r>
          </a:p>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How to drop only the rows that have NAs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in the </a:t>
            </a:r>
            <a:r>
              <a:rPr lang="en-US" sz="2400" b="1" dirty="0" err="1">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DeathRate</a:t>
            </a: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 column</a:t>
            </a:r>
            <a:endParaRPr lang="en-US" sz="2400" b="1" dirty="0">
              <a:solidFill>
                <a:srgbClr val="000099"/>
              </a:solidFill>
              <a:effectLst/>
              <a:latin typeface="Montserrat Medium" panose="00000600000000000000" pitchFamily="2"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mortality_data.dropna</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(subset=['</a:t>
            </a: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DeathRate</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 </a:t>
            </a: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inplace</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=True)</a:t>
            </a:r>
          </a:p>
          <a:p>
            <a:endParaRPr lang="en-US" sz="1600" dirty="0"/>
          </a:p>
        </p:txBody>
      </p:sp>
      <p:sp>
        <p:nvSpPr>
          <p:cNvPr id="4" name="Date Placeholder 3">
            <a:extLst>
              <a:ext uri="{FF2B5EF4-FFF2-40B4-BE49-F238E27FC236}">
                <a16:creationId xmlns:a16="http://schemas.microsoft.com/office/drawing/2014/main" id="{259E3BCA-F83B-4C83-A49B-2E7E38E4C40E}"/>
              </a:ext>
            </a:extLst>
          </p:cNvPr>
          <p:cNvSpPr>
            <a:spLocks noGrp="1"/>
          </p:cNvSpPr>
          <p:nvPr>
            <p:ph type="dt" sz="half" idx="10"/>
          </p:nvPr>
        </p:nvSpPr>
        <p:spPr/>
        <p:txBody>
          <a:bodyPr/>
          <a:lstStyle/>
          <a:p>
            <a:pPr>
              <a:defRPr/>
            </a:pPr>
            <a:r>
              <a:rPr lang="en-US"/>
              <a:t>Murach's Python for Data Analysis</a:t>
            </a:r>
            <a:endParaRPr lang="en-US" dirty="0"/>
          </a:p>
        </p:txBody>
      </p:sp>
      <p:sp>
        <p:nvSpPr>
          <p:cNvPr id="5" name="Footer Placeholder 4">
            <a:extLst>
              <a:ext uri="{FF2B5EF4-FFF2-40B4-BE49-F238E27FC236}">
                <a16:creationId xmlns:a16="http://schemas.microsoft.com/office/drawing/2014/main" id="{34B2C12A-A097-4011-8337-59EC5AA69471}"/>
              </a:ext>
            </a:extLst>
          </p:cNvPr>
          <p:cNvSpPr>
            <a:spLocks noGrp="1"/>
          </p:cNvSpPr>
          <p:nvPr>
            <p:ph type="ftr" sz="quarter" idx="11"/>
          </p:nvPr>
        </p:nvSpPr>
        <p:spPr/>
        <p:txBody>
          <a:bodyPr/>
          <a:lstStyle/>
          <a:p>
            <a:pPr>
              <a:defRPr/>
            </a:pPr>
            <a:r>
              <a:rPr lang="en-US"/>
              <a:t>© 2021, Mike Murach &amp; Associates, Inc.</a:t>
            </a:r>
            <a:endParaRPr lang="en-US" dirty="0"/>
          </a:p>
        </p:txBody>
      </p:sp>
      <p:sp>
        <p:nvSpPr>
          <p:cNvPr id="6" name="Slide Number Placeholder 5">
            <a:extLst>
              <a:ext uri="{FF2B5EF4-FFF2-40B4-BE49-F238E27FC236}">
                <a16:creationId xmlns:a16="http://schemas.microsoft.com/office/drawing/2014/main" id="{7F1EE542-EEFB-4385-8D41-8FD2D2276085}"/>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C6, Slide </a:t>
            </a:r>
            <a:fld id="{BF5C1183-B085-4070-A402-C03A3F977D3D}" type="slidenum">
              <a:rPr lang="en-US" smtClean="0">
                <a:solidFill>
                  <a:schemeClr val="bg1"/>
                </a:solidFill>
              </a:rPr>
              <a:pPr>
                <a:defRPr/>
              </a:pPr>
              <a:t>36</a:t>
            </a:fld>
            <a:endParaRPr lang="en-US" dirty="0">
              <a:solidFill>
                <a:schemeClr val="bg1"/>
              </a:solidFill>
            </a:endParaRPr>
          </a:p>
        </p:txBody>
      </p:sp>
    </p:spTree>
    <p:extLst>
      <p:ext uri="{BB962C8B-B14F-4D97-AF65-F5344CB8AC3E}">
        <p14:creationId xmlns:p14="http://schemas.microsoft.com/office/powerpoint/2010/main" val="24023323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5685568-802C-4502-BE19-3E85950C4E32}"/>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a:t>
            </a:r>
            <a:r>
              <a:rPr lang="en-US" sz="2400" b="1" dirty="0" err="1">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fillna</a:t>
            </a: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 method</a:t>
            </a:r>
            <a:endParaRPr lang="en-US" dirty="0"/>
          </a:p>
        </p:txBody>
      </p:sp>
      <p:graphicFrame>
        <p:nvGraphicFramePr>
          <p:cNvPr id="11" name="Table Placeholder 10">
            <a:extLst>
              <a:ext uri="{FF2B5EF4-FFF2-40B4-BE49-F238E27FC236}">
                <a16:creationId xmlns:a16="http://schemas.microsoft.com/office/drawing/2014/main" id="{AA1CB7BF-0DB3-4E04-946B-7135A7CDC37D}"/>
              </a:ext>
            </a:extLst>
          </p:cNvPr>
          <p:cNvGraphicFramePr>
            <a:graphicFrameLocks noGrp="1"/>
          </p:cNvGraphicFramePr>
          <p:nvPr>
            <p:ph type="tbl" sz="quarter" idx="13"/>
            <p:extLst>
              <p:ext uri="{D42A27DB-BD31-4B8C-83A1-F6EECF244321}">
                <p14:modId xmlns:p14="http://schemas.microsoft.com/office/powerpoint/2010/main" val="2264480449"/>
              </p:ext>
            </p:extLst>
          </p:nvPr>
        </p:nvGraphicFramePr>
        <p:xfrm>
          <a:off x="914400" y="1055281"/>
          <a:ext cx="6526530" cy="792480"/>
        </p:xfrm>
        <a:graphic>
          <a:graphicData uri="http://schemas.openxmlformats.org/drawingml/2006/table">
            <a:tbl>
              <a:tblPr firstRow="1"/>
              <a:tblGrid>
                <a:gridCol w="2068830">
                  <a:extLst>
                    <a:ext uri="{9D8B030D-6E8A-4147-A177-3AD203B41FA5}">
                      <a16:colId xmlns:a16="http://schemas.microsoft.com/office/drawing/2014/main" val="1282783117"/>
                    </a:ext>
                  </a:extLst>
                </a:gridCol>
                <a:gridCol w="4457700">
                  <a:extLst>
                    <a:ext uri="{9D8B030D-6E8A-4147-A177-3AD203B41FA5}">
                      <a16:colId xmlns:a16="http://schemas.microsoft.com/office/drawing/2014/main" val="2862904311"/>
                    </a:ext>
                  </a:extLst>
                </a:gridCol>
              </a:tblGrid>
              <a:tr h="0">
                <a:tc>
                  <a:txBody>
                    <a:bodyPr/>
                    <a:lstStyle/>
                    <a:p>
                      <a:pPr marL="0" marR="0">
                        <a:spcBef>
                          <a:spcPts val="600"/>
                        </a:spcBef>
                        <a:spcAft>
                          <a:spcPts val="600"/>
                        </a:spcAft>
                        <a:tabLst>
                          <a:tab pos="1828800" algn="l"/>
                          <a:tab pos="457200" algn="l"/>
                        </a:tabLst>
                      </a:pPr>
                      <a:r>
                        <a:rPr lang="en-US" sz="2000" b="1">
                          <a:solidFill>
                            <a:srgbClr val="FFFFFF"/>
                          </a:solidFill>
                          <a:effectLst/>
                          <a:latin typeface="Arial" panose="020B0604020202020204" pitchFamily="34" charset="0"/>
                          <a:ea typeface="Times New Roman" panose="02020603050405020304" pitchFamily="18" charset="0"/>
                          <a:cs typeface="Times New Roman" panose="02020603050405020304" pitchFamily="18" charset="0"/>
                        </a:rPr>
                        <a:t>Method</a:t>
                      </a:r>
                      <a:endParaRPr lang="en-US" sz="2000" b="1">
                        <a:solidFill>
                          <a:srgbClr val="FFFFFF"/>
                        </a:solidFill>
                        <a:effectLst/>
                        <a:latin typeface="Montserrat Medium"/>
                        <a:ea typeface="Times New Roman" panose="02020603050405020304" pitchFamily="18" charset="0"/>
                        <a:cs typeface="Times New Roman" panose="02020603050405020304" pitchFamily="18" charset="0"/>
                      </a:endParaRPr>
                    </a:p>
                  </a:txBody>
                  <a:tcPr marL="68580" marR="68580" anchor="ctr">
                    <a:lnL>
                      <a:noFill/>
                    </a:lnL>
                    <a:lnR>
                      <a:noFill/>
                    </a:lnR>
                    <a:lnT>
                      <a:noFill/>
                    </a:lnT>
                    <a:lnB>
                      <a:noFill/>
                    </a:lnB>
                    <a:solidFill>
                      <a:srgbClr val="3D87B7"/>
                    </a:solidFill>
                  </a:tcPr>
                </a:tc>
                <a:tc>
                  <a:txBody>
                    <a:bodyPr/>
                    <a:lstStyle/>
                    <a:p>
                      <a:pPr marL="0" marR="0">
                        <a:spcBef>
                          <a:spcPts val="600"/>
                        </a:spcBef>
                        <a:spcAft>
                          <a:spcPts val="600"/>
                        </a:spcAft>
                        <a:tabLst>
                          <a:tab pos="1828800" algn="l"/>
                          <a:tab pos="457200" algn="l"/>
                        </a:tabLst>
                      </a:pPr>
                      <a:r>
                        <a:rPr lang="en-US" sz="2000" b="1" dirty="0">
                          <a:solidFill>
                            <a:srgbClr val="FFFFFF"/>
                          </a:solidFill>
                          <a:effectLst/>
                          <a:latin typeface="Arial" panose="020B0604020202020204" pitchFamily="34" charset="0"/>
                          <a:ea typeface="Times New Roman" panose="02020603050405020304" pitchFamily="18" charset="0"/>
                          <a:cs typeface="Times New Roman" panose="02020603050405020304" pitchFamily="18" charset="0"/>
                        </a:rPr>
                        <a:t>Description</a:t>
                      </a:r>
                      <a:endParaRPr lang="en-US" sz="2000" b="1" dirty="0">
                        <a:solidFill>
                          <a:srgbClr val="FFFFFF"/>
                        </a:solidFill>
                        <a:effectLst/>
                        <a:latin typeface="Montserrat Medium"/>
                        <a:ea typeface="Times New Roman" panose="02020603050405020304" pitchFamily="18" charset="0"/>
                        <a:cs typeface="Times New Roman" panose="02020603050405020304" pitchFamily="18" charset="0"/>
                      </a:endParaRPr>
                    </a:p>
                  </a:txBody>
                  <a:tcPr marL="68580" marR="68580" anchor="ctr">
                    <a:lnL>
                      <a:noFill/>
                    </a:lnL>
                    <a:lnR>
                      <a:noFill/>
                    </a:lnR>
                    <a:lnT>
                      <a:noFill/>
                    </a:lnT>
                    <a:lnB>
                      <a:noFill/>
                    </a:lnB>
                    <a:solidFill>
                      <a:srgbClr val="3D87B7"/>
                    </a:solidFill>
                  </a:tcPr>
                </a:tc>
                <a:extLst>
                  <a:ext uri="{0D108BD9-81ED-4DB2-BD59-A6C34878D82A}">
                    <a16:rowId xmlns:a16="http://schemas.microsoft.com/office/drawing/2014/main" val="2906338639"/>
                  </a:ext>
                </a:extLst>
              </a:tr>
              <a:tr h="0">
                <a:tc>
                  <a:txBody>
                    <a:bodyPr/>
                    <a:lstStyle/>
                    <a:p>
                      <a:pPr marL="0" marR="0" indent="0">
                        <a:spcBef>
                          <a:spcPts val="600"/>
                        </a:spcBef>
                        <a:spcAft>
                          <a:spcPts val="600"/>
                        </a:spcAft>
                        <a:tabLst>
                          <a:tab pos="800100" algn="l"/>
                          <a:tab pos="2514600" algn="l"/>
                          <a:tab pos="457200" algn="l"/>
                        </a:tabLst>
                      </a:pPr>
                      <a:r>
                        <a:rPr lang="en-US" sz="1600" b="1" dirty="0" err="1">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fillna</a:t>
                      </a:r>
                      <a:r>
                        <a:rPr lang="en-US" sz="1600" b="1"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(params)</a:t>
                      </a:r>
                      <a:endParaRPr lang="en-US" sz="2000" dirty="0">
                        <a:effectLst/>
                        <a:latin typeface="Times New Roman" panose="02020603050405020304" pitchFamily="18" charset="0"/>
                        <a:ea typeface="Times New Roman" panose="02020603050405020304" pitchFamily="18" charset="0"/>
                      </a:endParaRPr>
                    </a:p>
                  </a:txBody>
                  <a:tcPr marL="68580" marR="68580" anchor="ctr">
                    <a:lnL>
                      <a:noFill/>
                    </a:lnL>
                    <a:lnR>
                      <a:noFill/>
                    </a:lnR>
                    <a:lnT>
                      <a:noFill/>
                    </a:lnT>
                    <a:lnB>
                      <a:noFill/>
                    </a:lnB>
                    <a:solidFill>
                      <a:srgbClr val="DFECF5"/>
                    </a:solidFill>
                  </a:tcPr>
                </a:tc>
                <a:tc>
                  <a:txBody>
                    <a:bodyPr/>
                    <a:lstStyle/>
                    <a:p>
                      <a:pPr marL="0" marR="0" indent="0">
                        <a:spcBef>
                          <a:spcPts val="600"/>
                        </a:spcBef>
                        <a:spcAft>
                          <a:spcPts val="600"/>
                        </a:spcAft>
                        <a:tabLst>
                          <a:tab pos="800100" algn="l"/>
                          <a:tab pos="2514600" algn="l"/>
                          <a:tab pos="457200" algn="l"/>
                        </a:tabLst>
                      </a:pPr>
                      <a:r>
                        <a:rPr lang="en-US" sz="2000" dirty="0">
                          <a:solidFill>
                            <a:srgbClr val="000000"/>
                          </a:solidFill>
                          <a:effectLst/>
                          <a:latin typeface="Times New Roman" panose="02020603050405020304" pitchFamily="18" charset="0"/>
                          <a:ea typeface="Times New Roman" panose="02020603050405020304" pitchFamily="18" charset="0"/>
                        </a:rPr>
                        <a:t>Fills the NA values in a </a:t>
                      </a:r>
                      <a:r>
                        <a:rPr lang="en-US" sz="2000" dirty="0" err="1">
                          <a:solidFill>
                            <a:srgbClr val="000000"/>
                          </a:solidFill>
                          <a:effectLst/>
                          <a:latin typeface="Times New Roman" panose="02020603050405020304" pitchFamily="18" charset="0"/>
                          <a:ea typeface="Times New Roman" panose="02020603050405020304" pitchFamily="18" charset="0"/>
                        </a:rPr>
                        <a:t>DataFrame</a:t>
                      </a:r>
                      <a:r>
                        <a:rPr lang="en-US" sz="2000" dirty="0">
                          <a:solidFill>
                            <a:srgbClr val="000000"/>
                          </a:solidFill>
                          <a:effectLst/>
                          <a:latin typeface="Times New Roman" panose="02020603050405020304" pitchFamily="18" charset="0"/>
                          <a:ea typeface="Times New Roman" panose="02020603050405020304" pitchFamily="18" charset="0"/>
                        </a:rPr>
                        <a:t>.</a:t>
                      </a:r>
                      <a:endParaRPr lang="en-US" sz="2000" dirty="0">
                        <a:effectLst/>
                        <a:latin typeface="Times New Roman" panose="02020603050405020304" pitchFamily="18" charset="0"/>
                        <a:ea typeface="Times New Roman" panose="02020603050405020304" pitchFamily="18" charset="0"/>
                      </a:endParaRPr>
                    </a:p>
                  </a:txBody>
                  <a:tcPr marL="68580" marR="68580" anchor="ctr">
                    <a:lnL>
                      <a:noFill/>
                    </a:lnL>
                    <a:lnR>
                      <a:noFill/>
                    </a:lnR>
                    <a:lnT>
                      <a:noFill/>
                    </a:lnT>
                    <a:lnB>
                      <a:noFill/>
                    </a:lnB>
                    <a:solidFill>
                      <a:srgbClr val="DFECF5"/>
                    </a:solidFill>
                  </a:tcPr>
                </a:tc>
                <a:extLst>
                  <a:ext uri="{0D108BD9-81ED-4DB2-BD59-A6C34878D82A}">
                    <a16:rowId xmlns:a16="http://schemas.microsoft.com/office/drawing/2014/main" val="3075199013"/>
                  </a:ext>
                </a:extLst>
              </a:tr>
            </a:tbl>
          </a:graphicData>
        </a:graphic>
      </p:graphicFrame>
      <p:sp>
        <p:nvSpPr>
          <p:cNvPr id="10" name="Text Placeholder 9">
            <a:extLst>
              <a:ext uri="{FF2B5EF4-FFF2-40B4-BE49-F238E27FC236}">
                <a16:creationId xmlns:a16="http://schemas.microsoft.com/office/drawing/2014/main" id="{58760A11-2118-4624-9BDC-786C95D26FDD}"/>
              </a:ext>
            </a:extLst>
          </p:cNvPr>
          <p:cNvSpPr>
            <a:spLocks noGrp="1"/>
          </p:cNvSpPr>
          <p:nvPr>
            <p:ph type="body" sz="quarter" idx="17"/>
          </p:nvPr>
        </p:nvSpPr>
        <p:spPr>
          <a:xfrm>
            <a:off x="838200" y="1959799"/>
            <a:ext cx="7391400" cy="457200"/>
          </a:xfrm>
        </p:spPr>
        <p:txBody>
          <a:bodyPr/>
          <a:lstStyle/>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Parameters of the </a:t>
            </a:r>
            <a:r>
              <a:rPr lang="en-US" sz="2400" b="1" dirty="0" err="1">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fillna</a:t>
            </a: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 method</a:t>
            </a:r>
            <a:endParaRPr lang="en-US" sz="2400" b="1" dirty="0">
              <a:solidFill>
                <a:srgbClr val="000099"/>
              </a:solidFill>
              <a:effectLst/>
              <a:latin typeface="Montserrat Medium"/>
              <a:ea typeface="Times New Roman" panose="02020603050405020304" pitchFamily="18" charset="0"/>
              <a:cs typeface="Times New Roman" panose="02020603050405020304" pitchFamily="18" charset="0"/>
            </a:endParaRPr>
          </a:p>
          <a:p>
            <a:endParaRPr lang="en-US" sz="2400" dirty="0"/>
          </a:p>
        </p:txBody>
      </p:sp>
      <p:graphicFrame>
        <p:nvGraphicFramePr>
          <p:cNvPr id="12" name="Table Placeholder 11">
            <a:extLst>
              <a:ext uri="{FF2B5EF4-FFF2-40B4-BE49-F238E27FC236}">
                <a16:creationId xmlns:a16="http://schemas.microsoft.com/office/drawing/2014/main" id="{C8E6AE53-C5E4-4A7F-A80F-E811D9B49409}"/>
              </a:ext>
            </a:extLst>
          </p:cNvPr>
          <p:cNvGraphicFramePr>
            <a:graphicFrameLocks noGrp="1"/>
          </p:cNvGraphicFramePr>
          <p:nvPr>
            <p:ph type="tbl" sz="quarter" idx="14"/>
            <p:extLst>
              <p:ext uri="{D42A27DB-BD31-4B8C-83A1-F6EECF244321}">
                <p14:modId xmlns:p14="http://schemas.microsoft.com/office/powerpoint/2010/main" val="3542976484"/>
              </p:ext>
            </p:extLst>
          </p:nvPr>
        </p:nvGraphicFramePr>
        <p:xfrm>
          <a:off x="914400" y="2416999"/>
          <a:ext cx="6526530" cy="3627120"/>
        </p:xfrm>
        <a:graphic>
          <a:graphicData uri="http://schemas.openxmlformats.org/drawingml/2006/table">
            <a:tbl>
              <a:tblPr firstRow="1"/>
              <a:tblGrid>
                <a:gridCol w="1783079">
                  <a:extLst>
                    <a:ext uri="{9D8B030D-6E8A-4147-A177-3AD203B41FA5}">
                      <a16:colId xmlns:a16="http://schemas.microsoft.com/office/drawing/2014/main" val="3536103060"/>
                    </a:ext>
                  </a:extLst>
                </a:gridCol>
                <a:gridCol w="4743451">
                  <a:extLst>
                    <a:ext uri="{9D8B030D-6E8A-4147-A177-3AD203B41FA5}">
                      <a16:colId xmlns:a16="http://schemas.microsoft.com/office/drawing/2014/main" val="391518907"/>
                    </a:ext>
                  </a:extLst>
                </a:gridCol>
              </a:tblGrid>
              <a:tr h="156845">
                <a:tc>
                  <a:txBody>
                    <a:bodyPr/>
                    <a:lstStyle/>
                    <a:p>
                      <a:pPr marL="0" marR="0">
                        <a:spcBef>
                          <a:spcPts val="600"/>
                        </a:spcBef>
                        <a:spcAft>
                          <a:spcPts val="600"/>
                        </a:spcAft>
                        <a:tabLst>
                          <a:tab pos="1828800" algn="l"/>
                          <a:tab pos="457200" algn="l"/>
                        </a:tabLst>
                      </a:pPr>
                      <a:r>
                        <a:rPr lang="en-US" sz="2000" b="1">
                          <a:solidFill>
                            <a:srgbClr val="FFFFFF"/>
                          </a:solidFill>
                          <a:effectLst/>
                          <a:latin typeface="Arial" panose="020B0604020202020204" pitchFamily="34" charset="0"/>
                          <a:ea typeface="Times New Roman" panose="02020603050405020304" pitchFamily="18" charset="0"/>
                          <a:cs typeface="Times New Roman" panose="02020603050405020304" pitchFamily="18" charset="0"/>
                        </a:rPr>
                        <a:t>Parameter</a:t>
                      </a:r>
                      <a:endParaRPr lang="en-US" sz="2000" b="1">
                        <a:solidFill>
                          <a:srgbClr val="FFFFFF"/>
                        </a:solidFill>
                        <a:effectLst/>
                        <a:latin typeface="Montserrat Medium"/>
                        <a:ea typeface="Times New Roman" panose="02020603050405020304" pitchFamily="18" charset="0"/>
                        <a:cs typeface="Times New Roman" panose="02020603050405020304" pitchFamily="18" charset="0"/>
                      </a:endParaRPr>
                    </a:p>
                  </a:txBody>
                  <a:tcPr marL="73152" marR="73152" marT="27432" marB="27432">
                    <a:lnL>
                      <a:noFill/>
                    </a:lnL>
                    <a:lnR>
                      <a:noFill/>
                    </a:lnR>
                    <a:lnT>
                      <a:noFill/>
                    </a:lnT>
                    <a:lnB>
                      <a:noFill/>
                    </a:lnB>
                    <a:solidFill>
                      <a:srgbClr val="3D87B7"/>
                    </a:solidFill>
                  </a:tcPr>
                </a:tc>
                <a:tc>
                  <a:txBody>
                    <a:bodyPr/>
                    <a:lstStyle/>
                    <a:p>
                      <a:pPr marL="0" marR="0">
                        <a:spcBef>
                          <a:spcPts val="600"/>
                        </a:spcBef>
                        <a:spcAft>
                          <a:spcPts val="600"/>
                        </a:spcAft>
                        <a:tabLst>
                          <a:tab pos="1828800" algn="l"/>
                          <a:tab pos="457200" algn="l"/>
                        </a:tabLst>
                      </a:pPr>
                      <a:r>
                        <a:rPr lang="en-US" sz="2000" b="1" dirty="0">
                          <a:solidFill>
                            <a:srgbClr val="FFFFFF"/>
                          </a:solidFill>
                          <a:effectLst/>
                          <a:latin typeface="Arial" panose="020B0604020202020204" pitchFamily="34" charset="0"/>
                          <a:ea typeface="Times New Roman" panose="02020603050405020304" pitchFamily="18" charset="0"/>
                          <a:cs typeface="Times New Roman" panose="02020603050405020304" pitchFamily="18" charset="0"/>
                        </a:rPr>
                        <a:t>Description</a:t>
                      </a:r>
                      <a:endParaRPr lang="en-US" sz="2000" b="1" dirty="0">
                        <a:solidFill>
                          <a:srgbClr val="FFFFFF"/>
                        </a:solidFill>
                        <a:effectLst/>
                        <a:latin typeface="Montserrat Medium"/>
                        <a:ea typeface="Times New Roman" panose="02020603050405020304" pitchFamily="18" charset="0"/>
                        <a:cs typeface="Times New Roman" panose="02020603050405020304" pitchFamily="18" charset="0"/>
                      </a:endParaRPr>
                    </a:p>
                  </a:txBody>
                  <a:tcPr marL="73152" marR="73152" marT="27432" marB="27432">
                    <a:lnL>
                      <a:noFill/>
                    </a:lnL>
                    <a:lnR>
                      <a:noFill/>
                    </a:lnR>
                    <a:lnT>
                      <a:noFill/>
                    </a:lnT>
                    <a:lnB>
                      <a:noFill/>
                    </a:lnB>
                    <a:solidFill>
                      <a:srgbClr val="3D87B7"/>
                    </a:solidFill>
                  </a:tcPr>
                </a:tc>
                <a:extLst>
                  <a:ext uri="{0D108BD9-81ED-4DB2-BD59-A6C34878D82A}">
                    <a16:rowId xmlns:a16="http://schemas.microsoft.com/office/drawing/2014/main" val="2830743664"/>
                  </a:ext>
                </a:extLst>
              </a:tr>
              <a:tr h="398145">
                <a:tc>
                  <a:txBody>
                    <a:bodyPr/>
                    <a:lstStyle/>
                    <a:p>
                      <a:pPr marL="0" marR="0" indent="0">
                        <a:spcBef>
                          <a:spcPts val="600"/>
                        </a:spcBef>
                        <a:spcAft>
                          <a:spcPts val="600"/>
                        </a:spcAft>
                        <a:tabLst>
                          <a:tab pos="800100" algn="l"/>
                          <a:tab pos="2514600" algn="l"/>
                          <a:tab pos="457200" algn="l"/>
                        </a:tabLst>
                      </a:pPr>
                      <a:r>
                        <a:rPr lang="en-US" sz="1600" b="1">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value</a:t>
                      </a:r>
                      <a:endParaRPr lang="en-US" sz="1600">
                        <a:effectLst/>
                        <a:latin typeface="Times New Roman" panose="02020603050405020304" pitchFamily="18" charset="0"/>
                        <a:ea typeface="Times New Roman" panose="02020603050405020304" pitchFamily="18" charset="0"/>
                      </a:endParaRPr>
                    </a:p>
                  </a:txBody>
                  <a:tcPr marL="73152" marR="73152" marT="27432" marB="27432">
                    <a:lnL>
                      <a:noFill/>
                    </a:lnL>
                    <a:lnR>
                      <a:noFill/>
                    </a:lnR>
                    <a:lnT>
                      <a:noFill/>
                    </a:lnT>
                    <a:lnB>
                      <a:noFill/>
                    </a:lnB>
                    <a:solidFill>
                      <a:srgbClr val="DFECF5"/>
                    </a:solidFill>
                  </a:tcPr>
                </a:tc>
                <a:tc>
                  <a:txBody>
                    <a:bodyPr/>
                    <a:lstStyle/>
                    <a:p>
                      <a:pPr marL="0" marR="0" indent="0">
                        <a:spcBef>
                          <a:spcPts val="600"/>
                        </a:spcBef>
                        <a:spcAft>
                          <a:spcPts val="600"/>
                        </a:spcAft>
                        <a:tabLst>
                          <a:tab pos="800100" algn="l"/>
                          <a:tab pos="2514600" algn="l"/>
                          <a:tab pos="457200" algn="l"/>
                        </a:tabLst>
                      </a:pPr>
                      <a:r>
                        <a:rPr lang="en-US" sz="2000" dirty="0">
                          <a:solidFill>
                            <a:srgbClr val="000000"/>
                          </a:solidFill>
                          <a:effectLst/>
                          <a:latin typeface="Times New Roman" panose="02020603050405020304" pitchFamily="18" charset="0"/>
                          <a:ea typeface="Times New Roman" panose="02020603050405020304" pitchFamily="18" charset="0"/>
                        </a:rPr>
                        <a:t>The value that will replace the NAs or a </a:t>
                      </a:r>
                      <a:r>
                        <a:rPr lang="en-US" sz="2000" dirty="0" err="1">
                          <a:solidFill>
                            <a:srgbClr val="000000"/>
                          </a:solidFill>
                          <a:effectLst/>
                          <a:latin typeface="Times New Roman" panose="02020603050405020304" pitchFamily="18" charset="0"/>
                          <a:ea typeface="Times New Roman" panose="02020603050405020304" pitchFamily="18" charset="0"/>
                        </a:rPr>
                        <a:t>dict</a:t>
                      </a:r>
                      <a:r>
                        <a:rPr lang="en-US" sz="2000" dirty="0">
                          <a:solidFill>
                            <a:srgbClr val="000000"/>
                          </a:solidFill>
                          <a:effectLst/>
                          <a:latin typeface="Times New Roman" panose="02020603050405020304" pitchFamily="18" charset="0"/>
                          <a:ea typeface="Times New Roman" panose="02020603050405020304" pitchFamily="18" charset="0"/>
                        </a:rPr>
                        <a:t> with the column name and value for each column that will be filled.</a:t>
                      </a:r>
                      <a:endParaRPr lang="en-US" sz="2000" dirty="0">
                        <a:effectLst/>
                        <a:latin typeface="Times New Roman" panose="02020603050405020304" pitchFamily="18" charset="0"/>
                        <a:ea typeface="Times New Roman" panose="02020603050405020304" pitchFamily="18" charset="0"/>
                      </a:endParaRPr>
                    </a:p>
                  </a:txBody>
                  <a:tcPr marL="73152" marR="73152" marT="27432" marB="27432">
                    <a:lnL>
                      <a:noFill/>
                    </a:lnL>
                    <a:lnR>
                      <a:noFill/>
                    </a:lnR>
                    <a:lnT>
                      <a:noFill/>
                    </a:lnT>
                    <a:lnB>
                      <a:noFill/>
                    </a:lnB>
                    <a:solidFill>
                      <a:srgbClr val="DFECF5"/>
                    </a:solidFill>
                  </a:tcPr>
                </a:tc>
                <a:extLst>
                  <a:ext uri="{0D108BD9-81ED-4DB2-BD59-A6C34878D82A}">
                    <a16:rowId xmlns:a16="http://schemas.microsoft.com/office/drawing/2014/main" val="1034616128"/>
                  </a:ext>
                </a:extLst>
              </a:tr>
              <a:tr h="398145">
                <a:tc>
                  <a:txBody>
                    <a:bodyPr/>
                    <a:lstStyle/>
                    <a:p>
                      <a:pPr marL="0" marR="0" indent="0">
                        <a:spcBef>
                          <a:spcPts val="600"/>
                        </a:spcBef>
                        <a:spcAft>
                          <a:spcPts val="600"/>
                        </a:spcAft>
                        <a:tabLst>
                          <a:tab pos="800100" algn="l"/>
                          <a:tab pos="2514600" algn="l"/>
                          <a:tab pos="457200" algn="l"/>
                        </a:tabLst>
                      </a:pPr>
                      <a:r>
                        <a:rPr lang="en-US" sz="1600" b="1">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method</a:t>
                      </a:r>
                      <a:endParaRPr lang="en-US" sz="1600">
                        <a:effectLst/>
                        <a:latin typeface="Times New Roman" panose="02020603050405020304" pitchFamily="18" charset="0"/>
                        <a:ea typeface="Times New Roman" panose="02020603050405020304" pitchFamily="18" charset="0"/>
                      </a:endParaRPr>
                    </a:p>
                  </a:txBody>
                  <a:tcPr marL="73152" marR="73152" marT="27432" marB="27432">
                    <a:lnL>
                      <a:noFill/>
                    </a:lnL>
                    <a:lnR>
                      <a:noFill/>
                    </a:lnR>
                    <a:lnT>
                      <a:noFill/>
                    </a:lnT>
                    <a:lnB>
                      <a:noFill/>
                    </a:lnB>
                    <a:solidFill>
                      <a:srgbClr val="DFECF5"/>
                    </a:solidFill>
                  </a:tcPr>
                </a:tc>
                <a:tc>
                  <a:txBody>
                    <a:bodyPr/>
                    <a:lstStyle/>
                    <a:p>
                      <a:pPr marL="0" marR="0" indent="0">
                        <a:spcBef>
                          <a:spcPts val="600"/>
                        </a:spcBef>
                        <a:spcAft>
                          <a:spcPts val="600"/>
                        </a:spcAft>
                        <a:tabLst>
                          <a:tab pos="800100" algn="l"/>
                          <a:tab pos="2514600" algn="l"/>
                          <a:tab pos="457200" algn="l"/>
                        </a:tabLst>
                      </a:pPr>
                      <a:r>
                        <a:rPr lang="en-US" sz="2000">
                          <a:solidFill>
                            <a:srgbClr val="000000"/>
                          </a:solidFill>
                          <a:effectLst/>
                          <a:latin typeface="Times New Roman" panose="02020603050405020304" pitchFamily="18" charset="0"/>
                          <a:ea typeface="Times New Roman" panose="02020603050405020304" pitchFamily="18" charset="0"/>
                        </a:rPr>
                        <a:t>The method to use for replacing the NAs: ‘pad’ or ‘ffill’ to forward fill and ‘backfill’ or ‘bfill’ to backward fill.</a:t>
                      </a:r>
                      <a:endParaRPr lang="en-US" sz="2000">
                        <a:effectLst/>
                        <a:latin typeface="Times New Roman" panose="02020603050405020304" pitchFamily="18" charset="0"/>
                        <a:ea typeface="Times New Roman" panose="02020603050405020304" pitchFamily="18" charset="0"/>
                      </a:endParaRPr>
                    </a:p>
                  </a:txBody>
                  <a:tcPr marL="73152" marR="73152" marT="27432" marB="27432">
                    <a:lnL>
                      <a:noFill/>
                    </a:lnL>
                    <a:lnR>
                      <a:noFill/>
                    </a:lnR>
                    <a:lnT>
                      <a:noFill/>
                    </a:lnT>
                    <a:lnB>
                      <a:noFill/>
                    </a:lnB>
                    <a:solidFill>
                      <a:srgbClr val="DFECF5"/>
                    </a:solidFill>
                  </a:tcPr>
                </a:tc>
                <a:extLst>
                  <a:ext uri="{0D108BD9-81ED-4DB2-BD59-A6C34878D82A}">
                    <a16:rowId xmlns:a16="http://schemas.microsoft.com/office/drawing/2014/main" val="1783086001"/>
                  </a:ext>
                </a:extLst>
              </a:tr>
              <a:tr h="277495">
                <a:tc>
                  <a:txBody>
                    <a:bodyPr/>
                    <a:lstStyle/>
                    <a:p>
                      <a:pPr marL="0" marR="0" indent="0">
                        <a:spcBef>
                          <a:spcPts val="600"/>
                        </a:spcBef>
                        <a:spcAft>
                          <a:spcPts val="600"/>
                        </a:spcAft>
                        <a:tabLst>
                          <a:tab pos="800100" algn="l"/>
                          <a:tab pos="2514600" algn="l"/>
                          <a:tab pos="457200" algn="l"/>
                        </a:tabLst>
                      </a:pPr>
                      <a:r>
                        <a:rPr lang="en-US" sz="1600" b="1">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limit</a:t>
                      </a:r>
                      <a:endParaRPr lang="en-US" sz="1600">
                        <a:effectLst/>
                        <a:latin typeface="Times New Roman" panose="02020603050405020304" pitchFamily="18" charset="0"/>
                        <a:ea typeface="Times New Roman" panose="02020603050405020304" pitchFamily="18" charset="0"/>
                      </a:endParaRPr>
                    </a:p>
                  </a:txBody>
                  <a:tcPr marL="73152" marR="73152" marT="27432" marB="27432">
                    <a:lnL>
                      <a:noFill/>
                    </a:lnL>
                    <a:lnR>
                      <a:noFill/>
                    </a:lnR>
                    <a:lnT>
                      <a:noFill/>
                    </a:lnT>
                    <a:lnB>
                      <a:noFill/>
                    </a:lnB>
                    <a:solidFill>
                      <a:srgbClr val="DFECF5"/>
                    </a:solidFill>
                  </a:tcPr>
                </a:tc>
                <a:tc>
                  <a:txBody>
                    <a:bodyPr/>
                    <a:lstStyle/>
                    <a:p>
                      <a:pPr marL="0" marR="0" indent="0">
                        <a:spcBef>
                          <a:spcPts val="600"/>
                        </a:spcBef>
                        <a:spcAft>
                          <a:spcPts val="600"/>
                        </a:spcAft>
                        <a:tabLst>
                          <a:tab pos="800100" algn="l"/>
                          <a:tab pos="2514600" algn="l"/>
                          <a:tab pos="457200" algn="l"/>
                        </a:tabLst>
                      </a:pPr>
                      <a:r>
                        <a:rPr lang="en-US" sz="2000">
                          <a:solidFill>
                            <a:srgbClr val="000000"/>
                          </a:solidFill>
                          <a:effectLst/>
                          <a:latin typeface="Times New Roman" panose="02020603050405020304" pitchFamily="18" charset="0"/>
                          <a:ea typeface="Times New Roman" panose="02020603050405020304" pitchFamily="18" charset="0"/>
                        </a:rPr>
                        <a:t>The maximum number of consecutive NAs in a column to fill.</a:t>
                      </a:r>
                      <a:endParaRPr lang="en-US" sz="2000">
                        <a:effectLst/>
                        <a:latin typeface="Times New Roman" panose="02020603050405020304" pitchFamily="18" charset="0"/>
                        <a:ea typeface="Times New Roman" panose="02020603050405020304" pitchFamily="18" charset="0"/>
                      </a:endParaRPr>
                    </a:p>
                  </a:txBody>
                  <a:tcPr marL="73152" marR="73152" marT="27432" marB="27432">
                    <a:lnL>
                      <a:noFill/>
                    </a:lnL>
                    <a:lnR>
                      <a:noFill/>
                    </a:lnR>
                    <a:lnT>
                      <a:noFill/>
                    </a:lnT>
                    <a:lnB>
                      <a:noFill/>
                    </a:lnB>
                    <a:solidFill>
                      <a:srgbClr val="DFECF5"/>
                    </a:solidFill>
                  </a:tcPr>
                </a:tc>
                <a:extLst>
                  <a:ext uri="{0D108BD9-81ED-4DB2-BD59-A6C34878D82A}">
                    <a16:rowId xmlns:a16="http://schemas.microsoft.com/office/drawing/2014/main" val="649467623"/>
                  </a:ext>
                </a:extLst>
              </a:tr>
              <a:tr h="277495">
                <a:tc>
                  <a:txBody>
                    <a:bodyPr/>
                    <a:lstStyle/>
                    <a:p>
                      <a:pPr marL="0" marR="0" indent="0">
                        <a:spcBef>
                          <a:spcPts val="600"/>
                        </a:spcBef>
                        <a:spcAft>
                          <a:spcPts val="600"/>
                        </a:spcAft>
                        <a:tabLst>
                          <a:tab pos="800100" algn="l"/>
                          <a:tab pos="2514600" algn="l"/>
                          <a:tab pos="457200" algn="l"/>
                        </a:tabLst>
                      </a:pPr>
                      <a:r>
                        <a:rPr lang="en-US" sz="1600" b="1" dirty="0" err="1">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inplace</a:t>
                      </a:r>
                      <a:endParaRPr lang="en-US" sz="1600" dirty="0">
                        <a:effectLst/>
                        <a:latin typeface="Times New Roman" panose="02020603050405020304" pitchFamily="18" charset="0"/>
                        <a:ea typeface="Times New Roman" panose="02020603050405020304" pitchFamily="18" charset="0"/>
                      </a:endParaRPr>
                    </a:p>
                  </a:txBody>
                  <a:tcPr marL="73152" marR="73152" marT="27432" marB="27432">
                    <a:lnL>
                      <a:noFill/>
                    </a:lnL>
                    <a:lnR>
                      <a:noFill/>
                    </a:lnR>
                    <a:lnT>
                      <a:noFill/>
                    </a:lnT>
                    <a:lnB>
                      <a:noFill/>
                    </a:lnB>
                    <a:solidFill>
                      <a:srgbClr val="DFECF5"/>
                    </a:solidFill>
                  </a:tcPr>
                </a:tc>
                <a:tc>
                  <a:txBody>
                    <a:bodyPr/>
                    <a:lstStyle/>
                    <a:p>
                      <a:pPr marL="0" marR="0" indent="0">
                        <a:spcBef>
                          <a:spcPts val="600"/>
                        </a:spcBef>
                        <a:spcAft>
                          <a:spcPts val="600"/>
                        </a:spcAft>
                        <a:tabLst>
                          <a:tab pos="800100" algn="l"/>
                          <a:tab pos="2514600" algn="l"/>
                          <a:tab pos="457200" algn="l"/>
                        </a:tabLst>
                      </a:pPr>
                      <a:r>
                        <a:rPr lang="en-US" sz="2000" dirty="0">
                          <a:solidFill>
                            <a:srgbClr val="000000"/>
                          </a:solidFill>
                          <a:effectLst/>
                          <a:latin typeface="Times New Roman" panose="02020603050405020304" pitchFamily="18" charset="0"/>
                          <a:ea typeface="Times New Roman" panose="02020603050405020304" pitchFamily="18" charset="0"/>
                        </a:rPr>
                        <a:t>Whether to make changes directly to the </a:t>
                      </a:r>
                      <a:r>
                        <a:rPr lang="en-US" sz="2000" dirty="0" err="1">
                          <a:solidFill>
                            <a:srgbClr val="000000"/>
                          </a:solidFill>
                          <a:effectLst/>
                          <a:latin typeface="Times New Roman" panose="02020603050405020304" pitchFamily="18" charset="0"/>
                          <a:ea typeface="Times New Roman" panose="02020603050405020304" pitchFamily="18" charset="0"/>
                        </a:rPr>
                        <a:t>DataFrame</a:t>
                      </a:r>
                      <a:r>
                        <a:rPr lang="en-US" sz="2000" dirty="0">
                          <a:solidFill>
                            <a:srgbClr val="000000"/>
                          </a:solidFill>
                          <a:effectLst/>
                          <a:latin typeface="Times New Roman" panose="02020603050405020304" pitchFamily="18" charset="0"/>
                          <a:ea typeface="Times New Roman" panose="02020603050405020304" pitchFamily="18" charset="0"/>
                        </a:rPr>
                        <a:t>. The default is False.</a:t>
                      </a:r>
                      <a:endParaRPr lang="en-US" sz="2000" dirty="0">
                        <a:effectLst/>
                        <a:latin typeface="Times New Roman" panose="02020603050405020304" pitchFamily="18" charset="0"/>
                        <a:ea typeface="Times New Roman" panose="02020603050405020304" pitchFamily="18" charset="0"/>
                      </a:endParaRPr>
                    </a:p>
                  </a:txBody>
                  <a:tcPr marL="73152" marR="73152" marT="27432" marB="27432">
                    <a:lnL>
                      <a:noFill/>
                    </a:lnL>
                    <a:lnR>
                      <a:noFill/>
                    </a:lnR>
                    <a:lnT>
                      <a:noFill/>
                    </a:lnT>
                    <a:lnB>
                      <a:noFill/>
                    </a:lnB>
                    <a:solidFill>
                      <a:srgbClr val="DFECF5"/>
                    </a:solidFill>
                  </a:tcPr>
                </a:tc>
                <a:extLst>
                  <a:ext uri="{0D108BD9-81ED-4DB2-BD59-A6C34878D82A}">
                    <a16:rowId xmlns:a16="http://schemas.microsoft.com/office/drawing/2014/main" val="1843461824"/>
                  </a:ext>
                </a:extLst>
              </a:tr>
            </a:tbl>
          </a:graphicData>
        </a:graphic>
      </p:graphicFrame>
      <p:sp>
        <p:nvSpPr>
          <p:cNvPr id="4" name="Date Placeholder 3">
            <a:extLst>
              <a:ext uri="{FF2B5EF4-FFF2-40B4-BE49-F238E27FC236}">
                <a16:creationId xmlns:a16="http://schemas.microsoft.com/office/drawing/2014/main" id="{9C28A65D-1B57-40B1-920E-C0E89081792B}"/>
              </a:ext>
            </a:extLst>
          </p:cNvPr>
          <p:cNvSpPr>
            <a:spLocks noGrp="1"/>
          </p:cNvSpPr>
          <p:nvPr>
            <p:ph type="dt" sz="half" idx="10"/>
          </p:nvPr>
        </p:nvSpPr>
        <p:spPr/>
        <p:txBody>
          <a:bodyPr/>
          <a:lstStyle/>
          <a:p>
            <a:pPr>
              <a:defRPr/>
            </a:pPr>
            <a:r>
              <a:rPr lang="en-US"/>
              <a:t>Murach's Python for Data Analysis</a:t>
            </a:r>
            <a:endParaRPr lang="en-US" dirty="0"/>
          </a:p>
        </p:txBody>
      </p:sp>
      <p:sp>
        <p:nvSpPr>
          <p:cNvPr id="5" name="Footer Placeholder 4">
            <a:extLst>
              <a:ext uri="{FF2B5EF4-FFF2-40B4-BE49-F238E27FC236}">
                <a16:creationId xmlns:a16="http://schemas.microsoft.com/office/drawing/2014/main" id="{5D79F3E9-DA1F-4EB4-8D80-C73209BA156A}"/>
              </a:ext>
            </a:extLst>
          </p:cNvPr>
          <p:cNvSpPr>
            <a:spLocks noGrp="1"/>
          </p:cNvSpPr>
          <p:nvPr>
            <p:ph type="ftr" sz="quarter" idx="11"/>
          </p:nvPr>
        </p:nvSpPr>
        <p:spPr/>
        <p:txBody>
          <a:bodyPr/>
          <a:lstStyle/>
          <a:p>
            <a:pPr>
              <a:defRPr/>
            </a:pPr>
            <a:r>
              <a:rPr lang="en-US"/>
              <a:t>© 2021, Mike Murach &amp; Associates, Inc.</a:t>
            </a:r>
            <a:endParaRPr lang="en-US" dirty="0"/>
          </a:p>
        </p:txBody>
      </p:sp>
      <p:sp>
        <p:nvSpPr>
          <p:cNvPr id="6" name="Slide Number Placeholder 5">
            <a:extLst>
              <a:ext uri="{FF2B5EF4-FFF2-40B4-BE49-F238E27FC236}">
                <a16:creationId xmlns:a16="http://schemas.microsoft.com/office/drawing/2014/main" id="{9C9E1687-E692-4E7F-A76C-26706CF4979A}"/>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C6, Slide </a:t>
            </a:r>
            <a:fld id="{BF5C1183-B085-4070-A402-C03A3F977D3D}" type="slidenum">
              <a:rPr lang="en-US" smtClean="0">
                <a:solidFill>
                  <a:schemeClr val="bg1"/>
                </a:solidFill>
              </a:rPr>
              <a:pPr>
                <a:defRPr/>
              </a:pPr>
              <a:t>37</a:t>
            </a:fld>
            <a:endParaRPr lang="en-US" dirty="0">
              <a:solidFill>
                <a:schemeClr val="bg1"/>
              </a:solidFill>
            </a:endParaRPr>
          </a:p>
        </p:txBody>
      </p:sp>
    </p:spTree>
    <p:extLst>
      <p:ext uri="{BB962C8B-B14F-4D97-AF65-F5344CB8AC3E}">
        <p14:creationId xmlns:p14="http://schemas.microsoft.com/office/powerpoint/2010/main" val="15833241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FC84B-5267-464C-ABDA-251BB1B9C5FD}"/>
              </a:ext>
            </a:extLst>
          </p:cNvPr>
          <p:cNvSpPr>
            <a:spLocks noGrp="1"/>
          </p:cNvSpPr>
          <p:nvPr>
            <p:ph type="title"/>
          </p:nvPr>
        </p:nvSpPr>
        <p:spPr>
          <a:xfrm>
            <a:off x="914400" y="440323"/>
            <a:ext cx="7315200" cy="738664"/>
          </a:xfrm>
        </p:spPr>
        <p:txBody>
          <a:bodyPr/>
          <a:lstStyle/>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How to replace the NAs in a column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with the mean value of the column</a:t>
            </a:r>
            <a:endParaRPr lang="en-US" dirty="0"/>
          </a:p>
        </p:txBody>
      </p:sp>
      <p:sp>
        <p:nvSpPr>
          <p:cNvPr id="3" name="Text Placeholder 2">
            <a:extLst>
              <a:ext uri="{FF2B5EF4-FFF2-40B4-BE49-F238E27FC236}">
                <a16:creationId xmlns:a16="http://schemas.microsoft.com/office/drawing/2014/main" id="{65B29D23-33E9-4F49-9C10-5F088CDD385B}"/>
              </a:ext>
            </a:extLst>
          </p:cNvPr>
          <p:cNvSpPr>
            <a:spLocks noGrp="1"/>
          </p:cNvSpPr>
          <p:nvPr>
            <p:ph type="body" sz="quarter" idx="13"/>
          </p:nvPr>
        </p:nvSpPr>
        <p:spPr>
          <a:xfrm>
            <a:off x="838200" y="1219200"/>
            <a:ext cx="7391400" cy="4876800"/>
          </a:xfrm>
        </p:spPr>
        <p:txBody>
          <a:bodyPr/>
          <a:lstStyle/>
          <a:p>
            <a:pPr marL="347345" marR="0">
              <a:spcBef>
                <a:spcPts val="0"/>
              </a:spcBef>
              <a:spcAft>
                <a:spcPts val="0"/>
              </a:spcAft>
              <a:tabLst>
                <a:tab pos="1371600" algn="l"/>
              </a:tabLst>
            </a:pP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mortality_data.DeathRate.fillna</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a:t>
            </a:r>
          </a:p>
          <a:p>
            <a:pPr marL="347345" marR="0">
              <a:spcBef>
                <a:spcPts val="0"/>
              </a:spcBef>
              <a:spcAft>
                <a:spcPts val="60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    value=</a:t>
            </a: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mortality_data.DeathRate.mean</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 </a:t>
            </a: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inplace</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=True)</a:t>
            </a:r>
          </a:p>
          <a:p>
            <a:endParaRPr lang="en-US" sz="1600" dirty="0"/>
          </a:p>
        </p:txBody>
      </p:sp>
      <p:sp>
        <p:nvSpPr>
          <p:cNvPr id="4" name="Date Placeholder 3">
            <a:extLst>
              <a:ext uri="{FF2B5EF4-FFF2-40B4-BE49-F238E27FC236}">
                <a16:creationId xmlns:a16="http://schemas.microsoft.com/office/drawing/2014/main" id="{CADA1E33-1218-4797-8952-B664A36909CA}"/>
              </a:ext>
            </a:extLst>
          </p:cNvPr>
          <p:cNvSpPr>
            <a:spLocks noGrp="1"/>
          </p:cNvSpPr>
          <p:nvPr>
            <p:ph type="dt" sz="half" idx="10"/>
          </p:nvPr>
        </p:nvSpPr>
        <p:spPr/>
        <p:txBody>
          <a:bodyPr/>
          <a:lstStyle/>
          <a:p>
            <a:pPr>
              <a:defRPr/>
            </a:pPr>
            <a:r>
              <a:rPr lang="en-US"/>
              <a:t>Murach's Python for Data Analysis</a:t>
            </a:r>
            <a:endParaRPr lang="en-US" dirty="0"/>
          </a:p>
        </p:txBody>
      </p:sp>
      <p:sp>
        <p:nvSpPr>
          <p:cNvPr id="5" name="Footer Placeholder 4">
            <a:extLst>
              <a:ext uri="{FF2B5EF4-FFF2-40B4-BE49-F238E27FC236}">
                <a16:creationId xmlns:a16="http://schemas.microsoft.com/office/drawing/2014/main" id="{F63BB1FC-281E-4956-BC7D-BBF265867914}"/>
              </a:ext>
            </a:extLst>
          </p:cNvPr>
          <p:cNvSpPr>
            <a:spLocks noGrp="1"/>
          </p:cNvSpPr>
          <p:nvPr>
            <p:ph type="ftr" sz="quarter" idx="11"/>
          </p:nvPr>
        </p:nvSpPr>
        <p:spPr/>
        <p:txBody>
          <a:bodyPr/>
          <a:lstStyle/>
          <a:p>
            <a:pPr>
              <a:defRPr/>
            </a:pPr>
            <a:r>
              <a:rPr lang="en-US"/>
              <a:t>© 2021, Mike Murach &amp; Associates, Inc.</a:t>
            </a:r>
            <a:endParaRPr lang="en-US" dirty="0"/>
          </a:p>
        </p:txBody>
      </p:sp>
      <p:sp>
        <p:nvSpPr>
          <p:cNvPr id="6" name="Slide Number Placeholder 5">
            <a:extLst>
              <a:ext uri="{FF2B5EF4-FFF2-40B4-BE49-F238E27FC236}">
                <a16:creationId xmlns:a16="http://schemas.microsoft.com/office/drawing/2014/main" id="{3F417E2E-3337-48BD-BD9B-C417E14B358E}"/>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C6, Slide </a:t>
            </a:r>
            <a:fld id="{BF5C1183-B085-4070-A402-C03A3F977D3D}" type="slidenum">
              <a:rPr lang="en-US" smtClean="0">
                <a:solidFill>
                  <a:schemeClr val="bg1"/>
                </a:solidFill>
              </a:rPr>
              <a:pPr>
                <a:defRPr/>
              </a:pPr>
              <a:t>38</a:t>
            </a:fld>
            <a:endParaRPr lang="en-US" dirty="0">
              <a:solidFill>
                <a:schemeClr val="bg1"/>
              </a:solidFill>
            </a:endParaRPr>
          </a:p>
        </p:txBody>
      </p:sp>
    </p:spTree>
    <p:extLst>
      <p:ext uri="{BB962C8B-B14F-4D97-AF65-F5344CB8AC3E}">
        <p14:creationId xmlns:p14="http://schemas.microsoft.com/office/powerpoint/2010/main" val="34109807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84C3312-DC66-437A-AAEE-B3706C06BC1D}"/>
              </a:ext>
            </a:extLst>
          </p:cNvPr>
          <p:cNvSpPr>
            <a:spLocks noGrp="1"/>
          </p:cNvSpPr>
          <p:nvPr>
            <p:ph type="title"/>
          </p:nvPr>
        </p:nvSpPr>
        <p:spPr>
          <a:xfrm>
            <a:off x="914400" y="440323"/>
            <a:ext cx="7315200" cy="738664"/>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How to forward fill NA values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with a limit of 2 consecutive fills</a:t>
            </a:r>
            <a:endParaRPr lang="en-US" dirty="0"/>
          </a:p>
        </p:txBody>
      </p:sp>
      <p:sp>
        <p:nvSpPr>
          <p:cNvPr id="9" name="Text Placeholder 8">
            <a:extLst>
              <a:ext uri="{FF2B5EF4-FFF2-40B4-BE49-F238E27FC236}">
                <a16:creationId xmlns:a16="http://schemas.microsoft.com/office/drawing/2014/main" id="{CA4D33D0-5873-40BF-AB09-D1EE1D843AAD}"/>
              </a:ext>
            </a:extLst>
          </p:cNvPr>
          <p:cNvSpPr>
            <a:spLocks noGrp="1"/>
          </p:cNvSpPr>
          <p:nvPr>
            <p:ph type="body" sz="quarter" idx="15"/>
          </p:nvPr>
        </p:nvSpPr>
        <p:spPr>
          <a:xfrm>
            <a:off x="812800" y="1215158"/>
            <a:ext cx="7518400" cy="2213842"/>
          </a:xfrm>
        </p:spPr>
        <p:txBody>
          <a:bodyPr/>
          <a:lstStyle/>
          <a:p>
            <a:pPr marL="347345" marR="0">
              <a:spcBef>
                <a:spcPts val="0"/>
              </a:spcBef>
              <a:spcAft>
                <a:spcPts val="0"/>
              </a:spcAft>
              <a:tabLst>
                <a:tab pos="1371600" algn="l"/>
              </a:tabLst>
            </a:pP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mortality_data.fillna</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(method = '</a:t>
            </a: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ffill</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 limit=2, </a:t>
            </a: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inplace</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=True)</a:t>
            </a:r>
          </a:p>
          <a:p>
            <a:pPr marL="347345" marR="0">
              <a:spcBef>
                <a:spcPts val="0"/>
              </a:spcBef>
              <a:spcAft>
                <a:spcPts val="600"/>
              </a:spcAft>
              <a:tabLst>
                <a:tab pos="1371600" algn="l"/>
              </a:tabLst>
            </a:pP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mortality_data.head</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(4)</a:t>
            </a:r>
          </a:p>
          <a:p>
            <a:endParaRPr lang="en-US" sz="1600" dirty="0"/>
          </a:p>
        </p:txBody>
      </p:sp>
      <p:pic>
        <p:nvPicPr>
          <p:cNvPr id="10" name="Content Placeholder 9" descr="Refer to page 217 in textbook">
            <a:extLst>
              <a:ext uri="{FF2B5EF4-FFF2-40B4-BE49-F238E27FC236}">
                <a16:creationId xmlns:a16="http://schemas.microsoft.com/office/drawing/2014/main" id="{89C5BD4F-7830-4C16-845B-9DEA32C8559A}"/>
              </a:ext>
            </a:extLst>
          </p:cNvPr>
          <p:cNvPicPr>
            <a:picLocks noGrp="1" noChangeAspect="1"/>
          </p:cNvPicPr>
          <p:nvPr>
            <p:ph sz="quarter" idx="13"/>
          </p:nvPr>
        </p:nvPicPr>
        <p:blipFill>
          <a:blip r:embed="rId2"/>
          <a:stretch>
            <a:fillRect/>
          </a:stretch>
        </p:blipFill>
        <p:spPr>
          <a:xfrm>
            <a:off x="1257827" y="1819503"/>
            <a:ext cx="3133088" cy="1914297"/>
          </a:xfrm>
          <a:prstGeom prst="rect">
            <a:avLst/>
          </a:prstGeom>
        </p:spPr>
      </p:pic>
      <p:sp>
        <p:nvSpPr>
          <p:cNvPr id="4" name="Date Placeholder 3">
            <a:extLst>
              <a:ext uri="{FF2B5EF4-FFF2-40B4-BE49-F238E27FC236}">
                <a16:creationId xmlns:a16="http://schemas.microsoft.com/office/drawing/2014/main" id="{509D316B-4C88-41D8-A220-47E40B9410A4}"/>
              </a:ext>
            </a:extLst>
          </p:cNvPr>
          <p:cNvSpPr>
            <a:spLocks noGrp="1"/>
          </p:cNvSpPr>
          <p:nvPr>
            <p:ph type="dt" sz="half" idx="10"/>
          </p:nvPr>
        </p:nvSpPr>
        <p:spPr/>
        <p:txBody>
          <a:bodyPr/>
          <a:lstStyle/>
          <a:p>
            <a:pPr>
              <a:defRPr/>
            </a:pPr>
            <a:r>
              <a:rPr lang="en-US"/>
              <a:t>Murach's Python for Data Analysis</a:t>
            </a:r>
            <a:endParaRPr lang="en-US" dirty="0"/>
          </a:p>
        </p:txBody>
      </p:sp>
      <p:sp>
        <p:nvSpPr>
          <p:cNvPr id="5" name="Footer Placeholder 4">
            <a:extLst>
              <a:ext uri="{FF2B5EF4-FFF2-40B4-BE49-F238E27FC236}">
                <a16:creationId xmlns:a16="http://schemas.microsoft.com/office/drawing/2014/main" id="{79836000-17FC-4085-936E-43084C3953D3}"/>
              </a:ext>
            </a:extLst>
          </p:cNvPr>
          <p:cNvSpPr>
            <a:spLocks noGrp="1"/>
          </p:cNvSpPr>
          <p:nvPr>
            <p:ph type="ftr" sz="quarter" idx="11"/>
          </p:nvPr>
        </p:nvSpPr>
        <p:spPr/>
        <p:txBody>
          <a:bodyPr/>
          <a:lstStyle/>
          <a:p>
            <a:pPr>
              <a:defRPr/>
            </a:pPr>
            <a:r>
              <a:rPr lang="en-US"/>
              <a:t>© 2021, Mike Murach &amp; Associates, Inc.</a:t>
            </a:r>
            <a:endParaRPr lang="en-US" dirty="0"/>
          </a:p>
        </p:txBody>
      </p:sp>
      <p:sp>
        <p:nvSpPr>
          <p:cNvPr id="6" name="Slide Number Placeholder 5">
            <a:extLst>
              <a:ext uri="{FF2B5EF4-FFF2-40B4-BE49-F238E27FC236}">
                <a16:creationId xmlns:a16="http://schemas.microsoft.com/office/drawing/2014/main" id="{EB18B584-4772-45DC-B35E-E1F756E6E0D9}"/>
              </a:ext>
            </a:extLst>
          </p:cNvPr>
          <p:cNvSpPr>
            <a:spLocks noGrp="1"/>
          </p:cNvSpPr>
          <p:nvPr>
            <p:ph type="sldNum" sz="quarter" idx="12"/>
          </p:nvPr>
        </p:nvSpPr>
        <p:spPr/>
        <p:txBody>
          <a:bodyPr/>
          <a:lstStyle/>
          <a:p>
            <a:pPr algn="l">
              <a:defRPr/>
            </a:pPr>
            <a:endParaRPr lang="en-US" sz="1400" dirty="0">
              <a:latin typeface="Times New Roman"/>
            </a:endParaRPr>
          </a:p>
          <a:p>
            <a:pPr algn="r">
              <a:defRPr/>
            </a:pPr>
            <a:r>
              <a:rPr lang="en-US" sz="900" dirty="0">
                <a:solidFill>
                  <a:schemeClr val="bg1"/>
                </a:solidFill>
                <a:latin typeface="Arial Narrow" panose="020B0606020202030204" pitchFamily="34" charset="0"/>
              </a:rPr>
              <a:t>C6, Slide </a:t>
            </a:r>
            <a:fld id="{BF5C1183-B085-4070-A402-C03A3F977D3D}" type="slidenum">
              <a:rPr lang="en-US" sz="900" smtClean="0">
                <a:solidFill>
                  <a:schemeClr val="bg1"/>
                </a:solidFill>
                <a:latin typeface="Arial Narrow" panose="020B0606020202030204" pitchFamily="34" charset="0"/>
              </a:rPr>
              <a:pPr algn="r">
                <a:defRPr/>
              </a:pPr>
              <a:t>39</a:t>
            </a:fld>
            <a:endParaRPr lang="en-US" sz="900" dirty="0">
              <a:solidFill>
                <a:schemeClr val="bg1"/>
              </a:solidFill>
              <a:latin typeface="Arial Narrow" panose="020B0606020202030204" pitchFamily="34" charset="0"/>
            </a:endParaRPr>
          </a:p>
        </p:txBody>
      </p:sp>
    </p:spTree>
    <p:extLst>
      <p:ext uri="{BB962C8B-B14F-4D97-AF65-F5344CB8AC3E}">
        <p14:creationId xmlns:p14="http://schemas.microsoft.com/office/powerpoint/2010/main" val="39567587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663AA-342E-46C5-8666-1C5E70EDC369}"/>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A general plan for cleaning a </a:t>
            </a:r>
            <a:r>
              <a:rPr lang="en-US" sz="2400" b="1" dirty="0" err="1">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DataFrame</a:t>
            </a:r>
            <a:endParaRPr lang="en-US" dirty="0"/>
          </a:p>
        </p:txBody>
      </p:sp>
      <p:sp>
        <p:nvSpPr>
          <p:cNvPr id="3" name="Text Placeholder 2">
            <a:extLst>
              <a:ext uri="{FF2B5EF4-FFF2-40B4-BE49-F238E27FC236}">
                <a16:creationId xmlns:a16="http://schemas.microsoft.com/office/drawing/2014/main" id="{98E681A1-3450-4EC0-8D19-EE05FF68F12A}"/>
              </a:ext>
            </a:extLst>
          </p:cNvPr>
          <p:cNvSpPr>
            <a:spLocks noGrp="1"/>
          </p:cNvSpPr>
          <p:nvPr>
            <p:ph type="body" sz="quarter" idx="13"/>
          </p:nvPr>
        </p:nvSpPr>
        <p:spPr/>
        <p:txBody>
          <a:bodyPr/>
          <a:lstStyle/>
          <a:p>
            <a:pPr marL="347345" marR="0">
              <a:spcBef>
                <a:spcPts val="900"/>
              </a:spcBef>
              <a:spcAft>
                <a:spcPts val="600"/>
              </a:spcAft>
              <a:tabLst>
                <a:tab pos="1371600" algn="l"/>
                <a:tab pos="2743200" algn="l"/>
              </a:tabLst>
            </a:pPr>
            <a:r>
              <a:rPr lang="en-US" sz="2000" b="1" spc="-10"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Identify the problems</a:t>
            </a:r>
            <a:endParaRPr lang="en-US" sz="2000" b="1" spc="-10" dirty="0">
              <a:solidFill>
                <a:srgbClr val="000099"/>
              </a:solidFill>
              <a:effectLst/>
              <a:latin typeface="Montserrat Medium"/>
              <a:ea typeface="Times New Roman" panose="02020603050405020304" pitchFamily="18" charset="0"/>
              <a:cs typeface="Times New Roman" panose="02020603050405020304" pitchFamily="18" charset="0"/>
            </a:endParaRPr>
          </a:p>
          <a:p>
            <a:pPr marL="694944" marR="347345" lvl="1" indent="-342900">
              <a:spcBef>
                <a:spcPts val="0"/>
              </a:spcBef>
              <a:spcAft>
                <a:spcPts val="300"/>
              </a:spcAft>
              <a:buFont typeface="+mj-lt"/>
              <a:buAutoNum type="arabicPeriod"/>
              <a:tabLst>
                <a:tab pos="347345" algn="l"/>
                <a:tab pos="457200" algn="l"/>
              </a:tabLst>
            </a:pPr>
            <a:r>
              <a:rPr lang="en-US" sz="2000" dirty="0">
                <a:effectLst/>
                <a:latin typeface="Times New Roman" panose="02020603050405020304" pitchFamily="18" charset="0"/>
                <a:ea typeface="Times New Roman" panose="02020603050405020304" pitchFamily="18" charset="0"/>
              </a:rPr>
              <a:t>Review whatever documentation is available to help you understand the data.</a:t>
            </a:r>
          </a:p>
          <a:p>
            <a:pPr marL="694944" marR="347345" lvl="1" indent="-342900">
              <a:spcBef>
                <a:spcPts val="0"/>
              </a:spcBef>
              <a:spcAft>
                <a:spcPts val="300"/>
              </a:spcAft>
              <a:buFont typeface="+mj-lt"/>
              <a:buAutoNum type="arabicPeriod"/>
              <a:tabLst>
                <a:tab pos="347345" algn="l"/>
                <a:tab pos="457200" algn="l"/>
              </a:tabLst>
            </a:pPr>
            <a:r>
              <a:rPr lang="en-US" sz="2000" dirty="0">
                <a:effectLst/>
                <a:latin typeface="Times New Roman" panose="02020603050405020304" pitchFamily="18" charset="0"/>
                <a:ea typeface="Times New Roman" panose="02020603050405020304" pitchFamily="18" charset="0"/>
              </a:rPr>
              <a:t>Examine the data after you import it into a </a:t>
            </a:r>
            <a:r>
              <a:rPr lang="en-US" sz="2000" dirty="0" err="1">
                <a:effectLst/>
                <a:latin typeface="Times New Roman" panose="02020603050405020304" pitchFamily="18" charset="0"/>
                <a:ea typeface="Times New Roman" panose="02020603050405020304" pitchFamily="18" charset="0"/>
              </a:rPr>
              <a:t>DataFrame</a:t>
            </a:r>
            <a:r>
              <a:rPr lang="en-US" sz="2000" dirty="0">
                <a:effectLst/>
                <a:latin typeface="Times New Roman" panose="02020603050405020304" pitchFamily="18" charset="0"/>
                <a:ea typeface="Times New Roman" panose="02020603050405020304" pitchFamily="18" charset="0"/>
              </a:rPr>
              <a:t>.</a:t>
            </a:r>
          </a:p>
          <a:p>
            <a:pPr marL="694944" marR="347345" lvl="1" indent="-342900">
              <a:spcBef>
                <a:spcPts val="0"/>
              </a:spcBef>
              <a:spcAft>
                <a:spcPts val="300"/>
              </a:spcAft>
              <a:buFont typeface="+mj-lt"/>
              <a:buAutoNum type="arabicPeriod"/>
              <a:tabLst>
                <a:tab pos="347345" algn="l"/>
                <a:tab pos="457200" algn="l"/>
              </a:tabLst>
            </a:pPr>
            <a:r>
              <a:rPr lang="en-US" sz="2000" dirty="0">
                <a:effectLst/>
                <a:latin typeface="Times New Roman" panose="02020603050405020304" pitchFamily="18" charset="0"/>
                <a:ea typeface="Times New Roman" panose="02020603050405020304" pitchFamily="18" charset="0"/>
              </a:rPr>
              <a:t>Plan the cleaning that needs to be done.</a:t>
            </a:r>
          </a:p>
          <a:p>
            <a:pPr marL="347345" marR="0">
              <a:spcBef>
                <a:spcPts val="900"/>
              </a:spcBef>
              <a:spcAft>
                <a:spcPts val="600"/>
              </a:spcAft>
              <a:tabLst>
                <a:tab pos="1371600" algn="l"/>
                <a:tab pos="2743200" algn="l"/>
              </a:tabLst>
            </a:pPr>
            <a:r>
              <a:rPr lang="en-US" sz="2000" b="1" spc="-10"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Simplify the data</a:t>
            </a:r>
            <a:endParaRPr lang="en-US" sz="2000" b="1" spc="-10" dirty="0">
              <a:solidFill>
                <a:srgbClr val="000099"/>
              </a:solidFill>
              <a:effectLst/>
              <a:latin typeface="Montserrat Medium"/>
              <a:ea typeface="Times New Roman" panose="02020603050405020304" pitchFamily="18" charset="0"/>
              <a:cs typeface="Times New Roman" panose="02020603050405020304" pitchFamily="18" charset="0"/>
            </a:endParaRPr>
          </a:p>
          <a:p>
            <a:pPr marL="694944" marR="347345" lvl="1" indent="-347472">
              <a:spcBef>
                <a:spcPts val="0"/>
              </a:spcBef>
              <a:spcAft>
                <a:spcPts val="300"/>
              </a:spcAft>
              <a:buFont typeface="+mj-lt"/>
              <a:buAutoNum type="arabicPeriod" startAt="4"/>
              <a:tabLst>
                <a:tab pos="347345" algn="l"/>
                <a:tab pos="457200" algn="l"/>
              </a:tabLst>
            </a:pPr>
            <a:r>
              <a:rPr lang="en-US" sz="2000" dirty="0">
                <a:effectLst/>
                <a:latin typeface="Times New Roman" panose="02020603050405020304" pitchFamily="18" charset="0"/>
                <a:ea typeface="Times New Roman" panose="02020603050405020304" pitchFamily="18" charset="0"/>
              </a:rPr>
              <a:t>Drop duplicate rows.</a:t>
            </a:r>
          </a:p>
          <a:p>
            <a:pPr marL="694944" marR="347345" lvl="1" indent="-347472">
              <a:spcBef>
                <a:spcPts val="0"/>
              </a:spcBef>
              <a:spcAft>
                <a:spcPts val="300"/>
              </a:spcAft>
              <a:buFont typeface="+mj-lt"/>
              <a:buAutoNum type="arabicPeriod" startAt="4"/>
              <a:tabLst>
                <a:tab pos="347345" algn="l"/>
                <a:tab pos="457200" algn="l"/>
              </a:tabLst>
            </a:pPr>
            <a:r>
              <a:rPr lang="en-US" sz="2000" dirty="0">
                <a:effectLst/>
                <a:latin typeface="Times New Roman" panose="02020603050405020304" pitchFamily="18" charset="0"/>
                <a:ea typeface="Times New Roman" panose="02020603050405020304" pitchFamily="18" charset="0"/>
              </a:rPr>
              <a:t>Drop rows that aren’t needed for the analysis.</a:t>
            </a:r>
          </a:p>
          <a:p>
            <a:pPr marL="694944" marR="347345" lvl="1" indent="-347472">
              <a:spcBef>
                <a:spcPts val="0"/>
              </a:spcBef>
              <a:spcAft>
                <a:spcPts val="300"/>
              </a:spcAft>
              <a:buFont typeface="+mj-lt"/>
              <a:buAutoNum type="arabicPeriod" startAt="4"/>
              <a:tabLst>
                <a:tab pos="347345" algn="l"/>
                <a:tab pos="457200" algn="l"/>
              </a:tabLst>
            </a:pPr>
            <a:r>
              <a:rPr lang="en-US" sz="2000" dirty="0">
                <a:effectLst/>
                <a:latin typeface="Times New Roman" panose="02020603050405020304" pitchFamily="18" charset="0"/>
                <a:ea typeface="Times New Roman" panose="02020603050405020304" pitchFamily="18" charset="0"/>
              </a:rPr>
              <a:t>Drop columns that aren’t needed for the analysis.</a:t>
            </a:r>
          </a:p>
          <a:p>
            <a:pPr marL="694944" marR="347345" lvl="1" indent="-347472">
              <a:spcBef>
                <a:spcPts val="0"/>
              </a:spcBef>
              <a:spcAft>
                <a:spcPts val="300"/>
              </a:spcAft>
              <a:buFont typeface="+mj-lt"/>
              <a:buAutoNum type="arabicPeriod" startAt="4"/>
              <a:tabLst>
                <a:tab pos="347345" algn="l"/>
                <a:tab pos="457200" algn="l"/>
              </a:tabLst>
            </a:pPr>
            <a:r>
              <a:rPr lang="en-US" sz="2000" dirty="0">
                <a:effectLst/>
                <a:latin typeface="Times New Roman" panose="02020603050405020304" pitchFamily="18" charset="0"/>
                <a:ea typeface="Times New Roman" panose="02020603050405020304" pitchFamily="18" charset="0"/>
              </a:rPr>
              <a:t>Rename columns so the names are easier to understand. </a:t>
            </a:r>
          </a:p>
          <a:p>
            <a:endParaRPr lang="en-US" dirty="0"/>
          </a:p>
        </p:txBody>
      </p:sp>
      <p:sp>
        <p:nvSpPr>
          <p:cNvPr id="4" name="Date Placeholder 3">
            <a:extLst>
              <a:ext uri="{FF2B5EF4-FFF2-40B4-BE49-F238E27FC236}">
                <a16:creationId xmlns:a16="http://schemas.microsoft.com/office/drawing/2014/main" id="{820F82E3-3747-40AD-A34A-54B02F54B95C}"/>
              </a:ext>
            </a:extLst>
          </p:cNvPr>
          <p:cNvSpPr>
            <a:spLocks noGrp="1"/>
          </p:cNvSpPr>
          <p:nvPr>
            <p:ph type="dt" sz="half" idx="10"/>
          </p:nvPr>
        </p:nvSpPr>
        <p:spPr/>
        <p:txBody>
          <a:bodyPr/>
          <a:lstStyle/>
          <a:p>
            <a:pPr>
              <a:defRPr/>
            </a:pPr>
            <a:r>
              <a:rPr lang="en-US"/>
              <a:t>Murach's Python for Data Analysis</a:t>
            </a:r>
            <a:endParaRPr lang="en-US" dirty="0"/>
          </a:p>
        </p:txBody>
      </p:sp>
      <p:sp>
        <p:nvSpPr>
          <p:cNvPr id="5" name="Footer Placeholder 4">
            <a:extLst>
              <a:ext uri="{FF2B5EF4-FFF2-40B4-BE49-F238E27FC236}">
                <a16:creationId xmlns:a16="http://schemas.microsoft.com/office/drawing/2014/main" id="{1BC8842C-36E7-4030-88D4-616ABE3AE1E4}"/>
              </a:ext>
            </a:extLst>
          </p:cNvPr>
          <p:cNvSpPr>
            <a:spLocks noGrp="1"/>
          </p:cNvSpPr>
          <p:nvPr>
            <p:ph type="ftr" sz="quarter" idx="11"/>
          </p:nvPr>
        </p:nvSpPr>
        <p:spPr/>
        <p:txBody>
          <a:bodyPr/>
          <a:lstStyle/>
          <a:p>
            <a:pPr>
              <a:defRPr/>
            </a:pPr>
            <a:r>
              <a:rPr lang="en-US"/>
              <a:t>© 2021, Mike Murach &amp; Associates, Inc.</a:t>
            </a:r>
            <a:endParaRPr lang="en-US" dirty="0"/>
          </a:p>
        </p:txBody>
      </p:sp>
      <p:sp>
        <p:nvSpPr>
          <p:cNvPr id="6" name="Slide Number Placeholder 5">
            <a:extLst>
              <a:ext uri="{FF2B5EF4-FFF2-40B4-BE49-F238E27FC236}">
                <a16:creationId xmlns:a16="http://schemas.microsoft.com/office/drawing/2014/main" id="{D3081B62-8294-4019-9027-14CE2AE74596}"/>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C6, Slide </a:t>
            </a:r>
            <a:fld id="{BF5C1183-B085-4070-A402-C03A3F977D3D}" type="slidenum">
              <a:rPr lang="en-US" smtClean="0">
                <a:solidFill>
                  <a:schemeClr val="bg1"/>
                </a:solidFill>
              </a:rPr>
              <a:pPr>
                <a:defRPr/>
              </a:pPr>
              <a:t>4</a:t>
            </a:fld>
            <a:endParaRPr lang="en-US" dirty="0">
              <a:solidFill>
                <a:schemeClr val="bg1"/>
              </a:solidFill>
            </a:endParaRPr>
          </a:p>
        </p:txBody>
      </p:sp>
    </p:spTree>
    <p:extLst>
      <p:ext uri="{BB962C8B-B14F-4D97-AF65-F5344CB8AC3E}">
        <p14:creationId xmlns:p14="http://schemas.microsoft.com/office/powerpoint/2010/main" val="4844882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6FA9AF5-4770-4ED7-B3AA-8CC1F8E88F3E}"/>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interpolate() method</a:t>
            </a:r>
            <a:endParaRPr lang="en-US" dirty="0"/>
          </a:p>
        </p:txBody>
      </p:sp>
      <p:graphicFrame>
        <p:nvGraphicFramePr>
          <p:cNvPr id="11" name="Table Placeholder 10">
            <a:extLst>
              <a:ext uri="{FF2B5EF4-FFF2-40B4-BE49-F238E27FC236}">
                <a16:creationId xmlns:a16="http://schemas.microsoft.com/office/drawing/2014/main" id="{AD3A889B-81EA-4445-8250-DAD73623FC1F}"/>
              </a:ext>
            </a:extLst>
          </p:cNvPr>
          <p:cNvGraphicFramePr>
            <a:graphicFrameLocks noGrp="1"/>
          </p:cNvGraphicFramePr>
          <p:nvPr>
            <p:ph type="tbl" sz="quarter" idx="13"/>
            <p:extLst>
              <p:ext uri="{D42A27DB-BD31-4B8C-83A1-F6EECF244321}">
                <p14:modId xmlns:p14="http://schemas.microsoft.com/office/powerpoint/2010/main" val="2342180249"/>
              </p:ext>
            </p:extLst>
          </p:nvPr>
        </p:nvGraphicFramePr>
        <p:xfrm>
          <a:off x="1289182" y="1095385"/>
          <a:ext cx="5783580" cy="1097280"/>
        </p:xfrm>
        <a:graphic>
          <a:graphicData uri="http://schemas.openxmlformats.org/drawingml/2006/table">
            <a:tbl>
              <a:tblPr firstRow="1"/>
              <a:tblGrid>
                <a:gridCol w="1954530">
                  <a:extLst>
                    <a:ext uri="{9D8B030D-6E8A-4147-A177-3AD203B41FA5}">
                      <a16:colId xmlns:a16="http://schemas.microsoft.com/office/drawing/2014/main" val="1037333704"/>
                    </a:ext>
                  </a:extLst>
                </a:gridCol>
                <a:gridCol w="3829050">
                  <a:extLst>
                    <a:ext uri="{9D8B030D-6E8A-4147-A177-3AD203B41FA5}">
                      <a16:colId xmlns:a16="http://schemas.microsoft.com/office/drawing/2014/main" val="1620874237"/>
                    </a:ext>
                  </a:extLst>
                </a:gridCol>
              </a:tblGrid>
              <a:tr h="0">
                <a:tc>
                  <a:txBody>
                    <a:bodyPr/>
                    <a:lstStyle/>
                    <a:p>
                      <a:pPr marL="0" marR="0">
                        <a:spcBef>
                          <a:spcPts val="600"/>
                        </a:spcBef>
                        <a:spcAft>
                          <a:spcPts val="600"/>
                        </a:spcAft>
                        <a:tabLst>
                          <a:tab pos="1828800" algn="l"/>
                          <a:tab pos="457200" algn="l"/>
                        </a:tabLst>
                      </a:pPr>
                      <a:r>
                        <a:rPr lang="en-US" sz="2000" b="1">
                          <a:solidFill>
                            <a:srgbClr val="FFFFFF"/>
                          </a:solidFill>
                          <a:effectLst/>
                          <a:latin typeface="Arial" panose="020B0604020202020204" pitchFamily="34" charset="0"/>
                          <a:ea typeface="Times New Roman" panose="02020603050405020304" pitchFamily="18" charset="0"/>
                          <a:cs typeface="Times New Roman" panose="02020603050405020304" pitchFamily="18" charset="0"/>
                        </a:rPr>
                        <a:t>Method</a:t>
                      </a:r>
                      <a:endParaRPr lang="en-US" sz="2000" b="1">
                        <a:solidFill>
                          <a:srgbClr val="FFFFFF"/>
                        </a:solidFill>
                        <a:effectLst/>
                        <a:latin typeface="Montserrat Medium"/>
                        <a:ea typeface="Times New Roman" panose="02020603050405020304" pitchFamily="18" charset="0"/>
                        <a:cs typeface="Times New Roman" panose="02020603050405020304" pitchFamily="18" charset="0"/>
                      </a:endParaRPr>
                    </a:p>
                  </a:txBody>
                  <a:tcPr marL="68580" marR="68580">
                    <a:lnL>
                      <a:noFill/>
                    </a:lnL>
                    <a:lnR>
                      <a:noFill/>
                    </a:lnR>
                    <a:lnT>
                      <a:noFill/>
                    </a:lnT>
                    <a:lnB>
                      <a:noFill/>
                    </a:lnB>
                    <a:solidFill>
                      <a:srgbClr val="3D87B7"/>
                    </a:solidFill>
                  </a:tcPr>
                </a:tc>
                <a:tc>
                  <a:txBody>
                    <a:bodyPr/>
                    <a:lstStyle/>
                    <a:p>
                      <a:pPr marL="0" marR="0">
                        <a:spcBef>
                          <a:spcPts val="600"/>
                        </a:spcBef>
                        <a:spcAft>
                          <a:spcPts val="600"/>
                        </a:spcAft>
                        <a:tabLst>
                          <a:tab pos="1828800" algn="l"/>
                          <a:tab pos="457200" algn="l"/>
                        </a:tabLst>
                      </a:pPr>
                      <a:r>
                        <a:rPr lang="en-US" sz="2000" b="1">
                          <a:solidFill>
                            <a:srgbClr val="FFFFFF"/>
                          </a:solidFill>
                          <a:effectLst/>
                          <a:latin typeface="Arial" panose="020B0604020202020204" pitchFamily="34" charset="0"/>
                          <a:ea typeface="Times New Roman" panose="02020603050405020304" pitchFamily="18" charset="0"/>
                          <a:cs typeface="Times New Roman" panose="02020603050405020304" pitchFamily="18" charset="0"/>
                        </a:rPr>
                        <a:t>Description</a:t>
                      </a:r>
                      <a:endParaRPr lang="en-US" sz="2000" b="1">
                        <a:solidFill>
                          <a:srgbClr val="FFFFFF"/>
                        </a:solidFill>
                        <a:effectLst/>
                        <a:latin typeface="Montserrat Medium"/>
                        <a:ea typeface="Times New Roman" panose="02020603050405020304" pitchFamily="18" charset="0"/>
                        <a:cs typeface="Times New Roman" panose="02020603050405020304" pitchFamily="18" charset="0"/>
                      </a:endParaRPr>
                    </a:p>
                  </a:txBody>
                  <a:tcPr marL="68580" marR="68580">
                    <a:lnL>
                      <a:noFill/>
                    </a:lnL>
                    <a:lnR>
                      <a:noFill/>
                    </a:lnR>
                    <a:lnT>
                      <a:noFill/>
                    </a:lnT>
                    <a:lnB>
                      <a:noFill/>
                    </a:lnB>
                    <a:solidFill>
                      <a:srgbClr val="3D87B7"/>
                    </a:solidFill>
                  </a:tcPr>
                </a:tc>
                <a:extLst>
                  <a:ext uri="{0D108BD9-81ED-4DB2-BD59-A6C34878D82A}">
                    <a16:rowId xmlns:a16="http://schemas.microsoft.com/office/drawing/2014/main" val="3798112616"/>
                  </a:ext>
                </a:extLst>
              </a:tr>
              <a:tr h="0">
                <a:tc>
                  <a:txBody>
                    <a:bodyPr/>
                    <a:lstStyle/>
                    <a:p>
                      <a:pPr marL="0" marR="0" indent="0">
                        <a:spcBef>
                          <a:spcPts val="600"/>
                        </a:spcBef>
                        <a:spcAft>
                          <a:spcPts val="600"/>
                        </a:spcAft>
                        <a:tabLst>
                          <a:tab pos="800100" algn="l"/>
                          <a:tab pos="2514600" algn="l"/>
                          <a:tab pos="457200" algn="l"/>
                        </a:tabLst>
                      </a:pPr>
                      <a:r>
                        <a:rPr lang="en-US" sz="1600" b="1"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interpolate()</a:t>
                      </a:r>
                      <a:endParaRPr lang="en-US" sz="2000" dirty="0">
                        <a:effectLst/>
                        <a:latin typeface="Times New Roman" panose="02020603050405020304" pitchFamily="18" charset="0"/>
                        <a:ea typeface="Times New Roman" panose="02020603050405020304" pitchFamily="18" charset="0"/>
                      </a:endParaRPr>
                    </a:p>
                  </a:txBody>
                  <a:tcPr marL="68580" marR="68580">
                    <a:lnL>
                      <a:noFill/>
                    </a:lnL>
                    <a:lnR>
                      <a:noFill/>
                    </a:lnR>
                    <a:lnT>
                      <a:noFill/>
                    </a:lnT>
                    <a:lnB>
                      <a:noFill/>
                    </a:lnB>
                    <a:solidFill>
                      <a:srgbClr val="DFECF5"/>
                    </a:solidFill>
                  </a:tcPr>
                </a:tc>
                <a:tc>
                  <a:txBody>
                    <a:bodyPr/>
                    <a:lstStyle/>
                    <a:p>
                      <a:pPr marL="0" marR="0" indent="0">
                        <a:spcBef>
                          <a:spcPts val="600"/>
                        </a:spcBef>
                        <a:spcAft>
                          <a:spcPts val="600"/>
                        </a:spcAft>
                        <a:tabLst>
                          <a:tab pos="800100" algn="l"/>
                          <a:tab pos="2514600" algn="l"/>
                          <a:tab pos="457200" algn="l"/>
                        </a:tabLst>
                      </a:pPr>
                      <a:r>
                        <a:rPr lang="en-US" sz="2000" dirty="0">
                          <a:solidFill>
                            <a:srgbClr val="000000"/>
                          </a:solidFill>
                          <a:effectLst/>
                          <a:latin typeface="Times New Roman" panose="02020603050405020304" pitchFamily="18" charset="0"/>
                          <a:ea typeface="Times New Roman" panose="02020603050405020304" pitchFamily="18" charset="0"/>
                        </a:rPr>
                        <a:t>Uses linear interpolation to fill the missing values in a </a:t>
                      </a:r>
                      <a:r>
                        <a:rPr lang="en-US" sz="2000" dirty="0" err="1">
                          <a:solidFill>
                            <a:srgbClr val="000000"/>
                          </a:solidFill>
                          <a:effectLst/>
                          <a:latin typeface="Times New Roman" panose="02020603050405020304" pitchFamily="18" charset="0"/>
                          <a:ea typeface="Times New Roman" panose="02020603050405020304" pitchFamily="18" charset="0"/>
                        </a:rPr>
                        <a:t>DataFrame</a:t>
                      </a:r>
                      <a:r>
                        <a:rPr lang="en-US" sz="2000" dirty="0">
                          <a:solidFill>
                            <a:srgbClr val="000000"/>
                          </a:solidFill>
                          <a:effectLst/>
                          <a:latin typeface="Times New Roman" panose="02020603050405020304" pitchFamily="18" charset="0"/>
                          <a:ea typeface="Times New Roman" panose="02020603050405020304" pitchFamily="18" charset="0"/>
                        </a:rPr>
                        <a:t>.</a:t>
                      </a:r>
                      <a:endParaRPr lang="en-US" sz="2000" dirty="0">
                        <a:effectLst/>
                        <a:latin typeface="Times New Roman" panose="02020603050405020304" pitchFamily="18" charset="0"/>
                        <a:ea typeface="Times New Roman" panose="02020603050405020304" pitchFamily="18" charset="0"/>
                      </a:endParaRPr>
                    </a:p>
                  </a:txBody>
                  <a:tcPr marL="68580" marR="68580">
                    <a:lnL>
                      <a:noFill/>
                    </a:lnL>
                    <a:lnR>
                      <a:noFill/>
                    </a:lnR>
                    <a:lnT>
                      <a:noFill/>
                    </a:lnT>
                    <a:lnB>
                      <a:noFill/>
                    </a:lnB>
                    <a:solidFill>
                      <a:srgbClr val="DFECF5"/>
                    </a:solidFill>
                  </a:tcPr>
                </a:tc>
                <a:extLst>
                  <a:ext uri="{0D108BD9-81ED-4DB2-BD59-A6C34878D82A}">
                    <a16:rowId xmlns:a16="http://schemas.microsoft.com/office/drawing/2014/main" val="25987833"/>
                  </a:ext>
                </a:extLst>
              </a:tr>
            </a:tbl>
          </a:graphicData>
        </a:graphic>
      </p:graphicFrame>
      <p:sp>
        <p:nvSpPr>
          <p:cNvPr id="9" name="Text Placeholder 8">
            <a:extLst>
              <a:ext uri="{FF2B5EF4-FFF2-40B4-BE49-F238E27FC236}">
                <a16:creationId xmlns:a16="http://schemas.microsoft.com/office/drawing/2014/main" id="{FCE03A41-5963-41D1-AB4C-9B6288ADCD38}"/>
              </a:ext>
            </a:extLst>
          </p:cNvPr>
          <p:cNvSpPr>
            <a:spLocks noGrp="1"/>
          </p:cNvSpPr>
          <p:nvPr>
            <p:ph type="body" sz="quarter" idx="17"/>
          </p:nvPr>
        </p:nvSpPr>
        <p:spPr>
          <a:xfrm>
            <a:off x="838200" y="2286000"/>
            <a:ext cx="7391400" cy="685800"/>
          </a:xfrm>
        </p:spPr>
        <p:txBody>
          <a:bodyPr/>
          <a:lstStyle/>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How to fill NA values with linear interpolation</a:t>
            </a:r>
            <a:endParaRPr lang="en-US" sz="2400" b="1" dirty="0">
              <a:solidFill>
                <a:srgbClr val="000099"/>
              </a:solidFill>
              <a:effectLst/>
              <a:latin typeface="Montserrat Medium"/>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mortality_data</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 = </a:t>
            </a: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mortality_data.interpolate</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a:t>
            </a:r>
          </a:p>
          <a:p>
            <a:pPr marL="347345" marR="0">
              <a:spcBef>
                <a:spcPts val="0"/>
              </a:spcBef>
              <a:spcAft>
                <a:spcPts val="600"/>
              </a:spcAft>
              <a:tabLst>
                <a:tab pos="1371600" algn="l"/>
              </a:tabLst>
            </a:pP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mortality_data.head</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(4)</a:t>
            </a:r>
          </a:p>
          <a:p>
            <a:endParaRPr lang="en-US" sz="1600" dirty="0"/>
          </a:p>
        </p:txBody>
      </p:sp>
      <p:pic>
        <p:nvPicPr>
          <p:cNvPr id="12" name="Content Placeholder 11" descr="Refer to page 217 in textbook">
            <a:extLst>
              <a:ext uri="{FF2B5EF4-FFF2-40B4-BE49-F238E27FC236}">
                <a16:creationId xmlns:a16="http://schemas.microsoft.com/office/drawing/2014/main" id="{06BB2407-3AEF-4436-9E6D-6216D19835E8}"/>
              </a:ext>
            </a:extLst>
          </p:cNvPr>
          <p:cNvPicPr>
            <a:picLocks noGrp="1" noChangeAspect="1"/>
          </p:cNvPicPr>
          <p:nvPr>
            <p:ph sz="quarter" idx="18"/>
          </p:nvPr>
        </p:nvPicPr>
        <p:blipFill>
          <a:blip r:embed="rId2"/>
          <a:stretch>
            <a:fillRect/>
          </a:stretch>
        </p:blipFill>
        <p:spPr>
          <a:xfrm>
            <a:off x="1289182" y="3398371"/>
            <a:ext cx="3054218" cy="1891993"/>
          </a:xfrm>
          <a:prstGeom prst="rect">
            <a:avLst/>
          </a:prstGeom>
        </p:spPr>
      </p:pic>
      <p:sp>
        <p:nvSpPr>
          <p:cNvPr id="4" name="Date Placeholder 3">
            <a:extLst>
              <a:ext uri="{FF2B5EF4-FFF2-40B4-BE49-F238E27FC236}">
                <a16:creationId xmlns:a16="http://schemas.microsoft.com/office/drawing/2014/main" id="{479F5EA2-5DE9-461D-8C1F-EE500D08C1D3}"/>
              </a:ext>
            </a:extLst>
          </p:cNvPr>
          <p:cNvSpPr>
            <a:spLocks noGrp="1"/>
          </p:cNvSpPr>
          <p:nvPr>
            <p:ph type="dt" sz="half" idx="10"/>
          </p:nvPr>
        </p:nvSpPr>
        <p:spPr/>
        <p:txBody>
          <a:bodyPr/>
          <a:lstStyle/>
          <a:p>
            <a:pPr>
              <a:defRPr/>
            </a:pPr>
            <a:r>
              <a:rPr lang="en-US"/>
              <a:t>Murach's Python for Data Analysis</a:t>
            </a:r>
            <a:endParaRPr lang="en-US" dirty="0"/>
          </a:p>
        </p:txBody>
      </p:sp>
      <p:sp>
        <p:nvSpPr>
          <p:cNvPr id="5" name="Footer Placeholder 4">
            <a:extLst>
              <a:ext uri="{FF2B5EF4-FFF2-40B4-BE49-F238E27FC236}">
                <a16:creationId xmlns:a16="http://schemas.microsoft.com/office/drawing/2014/main" id="{A26B0375-8964-4A0A-9C40-6CD27A124C3D}"/>
              </a:ext>
            </a:extLst>
          </p:cNvPr>
          <p:cNvSpPr>
            <a:spLocks noGrp="1"/>
          </p:cNvSpPr>
          <p:nvPr>
            <p:ph type="ftr" sz="quarter" idx="11"/>
          </p:nvPr>
        </p:nvSpPr>
        <p:spPr/>
        <p:txBody>
          <a:bodyPr/>
          <a:lstStyle/>
          <a:p>
            <a:pPr>
              <a:defRPr/>
            </a:pPr>
            <a:r>
              <a:rPr lang="en-US"/>
              <a:t>© 2021, Mike Murach &amp; Associates, Inc.</a:t>
            </a:r>
            <a:endParaRPr lang="en-US" dirty="0"/>
          </a:p>
        </p:txBody>
      </p:sp>
      <p:sp>
        <p:nvSpPr>
          <p:cNvPr id="6" name="Slide Number Placeholder 5">
            <a:extLst>
              <a:ext uri="{FF2B5EF4-FFF2-40B4-BE49-F238E27FC236}">
                <a16:creationId xmlns:a16="http://schemas.microsoft.com/office/drawing/2014/main" id="{66DB2FD2-3916-4040-B9A3-A63C21675B2D}"/>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C6, Slide </a:t>
            </a:r>
            <a:fld id="{BF5C1183-B085-4070-A402-C03A3F977D3D}" type="slidenum">
              <a:rPr lang="en-US" smtClean="0">
                <a:solidFill>
                  <a:schemeClr val="bg1"/>
                </a:solidFill>
              </a:rPr>
              <a:pPr>
                <a:defRPr/>
              </a:pPr>
              <a:t>40</a:t>
            </a:fld>
            <a:endParaRPr lang="en-US" dirty="0">
              <a:solidFill>
                <a:schemeClr val="bg1"/>
              </a:solidFill>
            </a:endParaRPr>
          </a:p>
        </p:txBody>
      </p:sp>
    </p:spTree>
    <p:extLst>
      <p:ext uri="{BB962C8B-B14F-4D97-AF65-F5344CB8AC3E}">
        <p14:creationId xmlns:p14="http://schemas.microsoft.com/office/powerpoint/2010/main" val="358673157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188E9EF-7973-4FCF-BA2A-3690826CC5CD}"/>
              </a:ext>
            </a:extLst>
          </p:cNvPr>
          <p:cNvSpPr>
            <a:spLocks noGrp="1"/>
          </p:cNvSpPr>
          <p:nvPr>
            <p:ph type="title"/>
          </p:nvPr>
        </p:nvSpPr>
        <p:spPr>
          <a:xfrm>
            <a:off x="914400" y="440323"/>
            <a:ext cx="7315200" cy="738664"/>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data types that Pandas applies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to imported columns</a:t>
            </a:r>
            <a:endParaRPr lang="en-US" dirty="0"/>
          </a:p>
        </p:txBody>
      </p:sp>
      <p:graphicFrame>
        <p:nvGraphicFramePr>
          <p:cNvPr id="9" name="Table Placeholder 8">
            <a:extLst>
              <a:ext uri="{FF2B5EF4-FFF2-40B4-BE49-F238E27FC236}">
                <a16:creationId xmlns:a16="http://schemas.microsoft.com/office/drawing/2014/main" id="{36F3D678-291E-4DE6-83FD-524D3F0D784B}"/>
              </a:ext>
            </a:extLst>
          </p:cNvPr>
          <p:cNvGraphicFramePr>
            <a:graphicFrameLocks noGrp="1"/>
          </p:cNvGraphicFramePr>
          <p:nvPr>
            <p:ph type="tbl" sz="quarter" idx="13"/>
            <p:extLst>
              <p:ext uri="{D42A27DB-BD31-4B8C-83A1-F6EECF244321}">
                <p14:modId xmlns:p14="http://schemas.microsoft.com/office/powerpoint/2010/main" val="2460599318"/>
              </p:ext>
            </p:extLst>
          </p:nvPr>
        </p:nvGraphicFramePr>
        <p:xfrm>
          <a:off x="914400" y="1295400"/>
          <a:ext cx="7315200" cy="1973470"/>
        </p:xfrm>
        <a:graphic>
          <a:graphicData uri="http://schemas.openxmlformats.org/drawingml/2006/table">
            <a:tbl>
              <a:tblPr firstRow="1"/>
              <a:tblGrid>
                <a:gridCol w="1584398">
                  <a:extLst>
                    <a:ext uri="{9D8B030D-6E8A-4147-A177-3AD203B41FA5}">
                      <a16:colId xmlns:a16="http://schemas.microsoft.com/office/drawing/2014/main" val="1015147224"/>
                    </a:ext>
                  </a:extLst>
                </a:gridCol>
                <a:gridCol w="5730802">
                  <a:extLst>
                    <a:ext uri="{9D8B030D-6E8A-4147-A177-3AD203B41FA5}">
                      <a16:colId xmlns:a16="http://schemas.microsoft.com/office/drawing/2014/main" val="1591535267"/>
                    </a:ext>
                  </a:extLst>
                </a:gridCol>
              </a:tblGrid>
              <a:tr h="389545">
                <a:tc>
                  <a:txBody>
                    <a:bodyPr/>
                    <a:lstStyle/>
                    <a:p>
                      <a:pPr marL="0" marR="0">
                        <a:spcBef>
                          <a:spcPts val="600"/>
                        </a:spcBef>
                        <a:spcAft>
                          <a:spcPts val="600"/>
                        </a:spcAft>
                        <a:tabLst>
                          <a:tab pos="1828800" algn="l"/>
                          <a:tab pos="457200" algn="l"/>
                        </a:tabLst>
                      </a:pPr>
                      <a:r>
                        <a:rPr lang="en-US" sz="2000" b="1">
                          <a:solidFill>
                            <a:srgbClr val="FFFFFF"/>
                          </a:solidFill>
                          <a:effectLst/>
                          <a:latin typeface="Arial" panose="020B0604020202020204" pitchFamily="34" charset="0"/>
                          <a:ea typeface="Times New Roman" panose="02020603050405020304" pitchFamily="18" charset="0"/>
                          <a:cs typeface="Times New Roman" panose="02020603050405020304" pitchFamily="18" charset="0"/>
                        </a:rPr>
                        <a:t>Data type</a:t>
                      </a:r>
                      <a:endParaRPr lang="en-US" sz="2000" b="1">
                        <a:solidFill>
                          <a:srgbClr val="FFFFFF"/>
                        </a:solidFill>
                        <a:effectLst/>
                        <a:latin typeface="Montserrat Medium"/>
                        <a:ea typeface="Times New Roman" panose="02020603050405020304" pitchFamily="18" charset="0"/>
                        <a:cs typeface="Times New Roman" panose="02020603050405020304" pitchFamily="18" charset="0"/>
                      </a:endParaRPr>
                    </a:p>
                  </a:txBody>
                  <a:tcPr marL="73152" marR="73152" marT="44947" marB="44947" anchor="ctr">
                    <a:lnL>
                      <a:noFill/>
                    </a:lnL>
                    <a:lnR>
                      <a:noFill/>
                    </a:lnR>
                    <a:lnT>
                      <a:noFill/>
                    </a:lnT>
                    <a:lnB>
                      <a:noFill/>
                    </a:lnB>
                    <a:solidFill>
                      <a:srgbClr val="3D87B7"/>
                    </a:solidFill>
                  </a:tcPr>
                </a:tc>
                <a:tc>
                  <a:txBody>
                    <a:bodyPr/>
                    <a:lstStyle/>
                    <a:p>
                      <a:pPr marL="0" marR="0">
                        <a:spcBef>
                          <a:spcPts val="600"/>
                        </a:spcBef>
                        <a:spcAft>
                          <a:spcPts val="600"/>
                        </a:spcAft>
                        <a:tabLst>
                          <a:tab pos="1828800" algn="l"/>
                          <a:tab pos="457200" algn="l"/>
                        </a:tabLst>
                      </a:pPr>
                      <a:r>
                        <a:rPr lang="en-US" sz="2000" b="1">
                          <a:solidFill>
                            <a:srgbClr val="FFFFFF"/>
                          </a:solidFill>
                          <a:effectLst/>
                          <a:latin typeface="Arial" panose="020B0604020202020204" pitchFamily="34" charset="0"/>
                          <a:ea typeface="Times New Roman" panose="02020603050405020304" pitchFamily="18" charset="0"/>
                          <a:cs typeface="Times New Roman" panose="02020603050405020304" pitchFamily="18" charset="0"/>
                        </a:rPr>
                        <a:t>When the column contains…</a:t>
                      </a:r>
                      <a:endParaRPr lang="en-US" sz="2000" b="1">
                        <a:solidFill>
                          <a:srgbClr val="FFFFFF"/>
                        </a:solidFill>
                        <a:effectLst/>
                        <a:latin typeface="Montserrat Medium"/>
                        <a:ea typeface="Times New Roman" panose="02020603050405020304" pitchFamily="18" charset="0"/>
                        <a:cs typeface="Times New Roman" panose="02020603050405020304" pitchFamily="18" charset="0"/>
                      </a:endParaRPr>
                    </a:p>
                  </a:txBody>
                  <a:tcPr marL="73152" marR="73152" marT="44947" marB="44947" anchor="ctr">
                    <a:lnL>
                      <a:noFill/>
                    </a:lnL>
                    <a:lnR>
                      <a:noFill/>
                    </a:lnR>
                    <a:lnT>
                      <a:noFill/>
                    </a:lnT>
                    <a:lnB>
                      <a:noFill/>
                    </a:lnB>
                    <a:solidFill>
                      <a:srgbClr val="3D87B7"/>
                    </a:solidFill>
                  </a:tcPr>
                </a:tc>
                <a:extLst>
                  <a:ext uri="{0D108BD9-81ED-4DB2-BD59-A6C34878D82A}">
                    <a16:rowId xmlns:a16="http://schemas.microsoft.com/office/drawing/2014/main" val="3048587760"/>
                  </a:ext>
                </a:extLst>
              </a:tr>
              <a:tr h="389545">
                <a:tc>
                  <a:txBody>
                    <a:bodyPr/>
                    <a:lstStyle/>
                    <a:p>
                      <a:pPr marL="0" marR="0" indent="0">
                        <a:spcBef>
                          <a:spcPts val="600"/>
                        </a:spcBef>
                        <a:spcAft>
                          <a:spcPts val="600"/>
                        </a:spcAft>
                        <a:tabLst>
                          <a:tab pos="800100" algn="l"/>
                          <a:tab pos="2514600" algn="l"/>
                          <a:tab pos="457200" algn="l"/>
                        </a:tabLst>
                      </a:pPr>
                      <a:r>
                        <a:rPr lang="en-US" sz="1600" b="1">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int64</a:t>
                      </a:r>
                      <a:endParaRPr lang="en-US" sz="2000">
                        <a:effectLst/>
                        <a:latin typeface="Times New Roman" panose="02020603050405020304" pitchFamily="18" charset="0"/>
                        <a:ea typeface="Times New Roman" panose="02020603050405020304" pitchFamily="18" charset="0"/>
                      </a:endParaRPr>
                    </a:p>
                  </a:txBody>
                  <a:tcPr marL="73152" marR="73152" marT="44947" marB="44947" anchor="ctr">
                    <a:lnL>
                      <a:noFill/>
                    </a:lnL>
                    <a:lnR>
                      <a:noFill/>
                    </a:lnR>
                    <a:lnT>
                      <a:noFill/>
                    </a:lnT>
                    <a:lnB>
                      <a:noFill/>
                    </a:lnB>
                    <a:solidFill>
                      <a:srgbClr val="DFECF5"/>
                    </a:solidFill>
                  </a:tcPr>
                </a:tc>
                <a:tc>
                  <a:txBody>
                    <a:bodyPr/>
                    <a:lstStyle/>
                    <a:p>
                      <a:pPr marL="0" marR="0" indent="0">
                        <a:spcBef>
                          <a:spcPts val="600"/>
                        </a:spcBef>
                        <a:spcAft>
                          <a:spcPts val="600"/>
                        </a:spcAft>
                        <a:tabLst>
                          <a:tab pos="800100" algn="l"/>
                          <a:tab pos="2514600" algn="l"/>
                          <a:tab pos="457200" algn="l"/>
                        </a:tabLst>
                      </a:pPr>
                      <a:r>
                        <a:rPr lang="en-US" sz="2000">
                          <a:solidFill>
                            <a:srgbClr val="000000"/>
                          </a:solidFill>
                          <a:effectLst/>
                          <a:latin typeface="Times New Roman" panose="02020603050405020304" pitchFamily="18" charset="0"/>
                          <a:ea typeface="Times New Roman" panose="02020603050405020304" pitchFamily="18" charset="0"/>
                        </a:rPr>
                        <a:t>Only integers or NAs</a:t>
                      </a:r>
                      <a:endParaRPr lang="en-US" sz="2000">
                        <a:effectLst/>
                        <a:latin typeface="Times New Roman" panose="02020603050405020304" pitchFamily="18" charset="0"/>
                        <a:ea typeface="Times New Roman" panose="02020603050405020304" pitchFamily="18" charset="0"/>
                      </a:endParaRPr>
                    </a:p>
                  </a:txBody>
                  <a:tcPr marL="73152" marR="73152" marT="44947" marB="44947" anchor="ctr">
                    <a:lnL>
                      <a:noFill/>
                    </a:lnL>
                    <a:lnR>
                      <a:noFill/>
                    </a:lnR>
                    <a:lnT>
                      <a:noFill/>
                    </a:lnT>
                    <a:lnB>
                      <a:noFill/>
                    </a:lnB>
                    <a:solidFill>
                      <a:srgbClr val="DFECF5"/>
                    </a:solidFill>
                  </a:tcPr>
                </a:tc>
                <a:extLst>
                  <a:ext uri="{0D108BD9-81ED-4DB2-BD59-A6C34878D82A}">
                    <a16:rowId xmlns:a16="http://schemas.microsoft.com/office/drawing/2014/main" val="1947952067"/>
                  </a:ext>
                </a:extLst>
              </a:tr>
              <a:tr h="389545">
                <a:tc>
                  <a:txBody>
                    <a:bodyPr/>
                    <a:lstStyle/>
                    <a:p>
                      <a:pPr marL="0" marR="0" indent="0">
                        <a:spcBef>
                          <a:spcPts val="600"/>
                        </a:spcBef>
                        <a:spcAft>
                          <a:spcPts val="600"/>
                        </a:spcAft>
                        <a:tabLst>
                          <a:tab pos="800100" algn="l"/>
                          <a:tab pos="2514600" algn="l"/>
                          <a:tab pos="457200" algn="l"/>
                        </a:tabLst>
                      </a:pPr>
                      <a:r>
                        <a:rPr lang="en-US" sz="1600" b="1">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float64</a:t>
                      </a:r>
                      <a:endParaRPr lang="en-US" sz="2000">
                        <a:effectLst/>
                        <a:latin typeface="Times New Roman" panose="02020603050405020304" pitchFamily="18" charset="0"/>
                        <a:ea typeface="Times New Roman" panose="02020603050405020304" pitchFamily="18" charset="0"/>
                      </a:endParaRPr>
                    </a:p>
                  </a:txBody>
                  <a:tcPr marL="73152" marR="73152" marT="44947" marB="44947" anchor="ctr">
                    <a:lnL>
                      <a:noFill/>
                    </a:lnL>
                    <a:lnR>
                      <a:noFill/>
                    </a:lnR>
                    <a:lnT>
                      <a:noFill/>
                    </a:lnT>
                    <a:lnB>
                      <a:noFill/>
                    </a:lnB>
                    <a:solidFill>
                      <a:srgbClr val="DFECF5"/>
                    </a:solidFill>
                  </a:tcPr>
                </a:tc>
                <a:tc>
                  <a:txBody>
                    <a:bodyPr/>
                    <a:lstStyle/>
                    <a:p>
                      <a:pPr marL="0" marR="0" indent="0">
                        <a:spcBef>
                          <a:spcPts val="600"/>
                        </a:spcBef>
                        <a:spcAft>
                          <a:spcPts val="600"/>
                        </a:spcAft>
                        <a:tabLst>
                          <a:tab pos="800100" algn="l"/>
                          <a:tab pos="2514600" algn="l"/>
                          <a:tab pos="457200" algn="l"/>
                        </a:tabLst>
                      </a:pPr>
                      <a:r>
                        <a:rPr lang="en-US" sz="2000">
                          <a:solidFill>
                            <a:srgbClr val="000000"/>
                          </a:solidFill>
                          <a:effectLst/>
                          <a:latin typeface="Times New Roman" panose="02020603050405020304" pitchFamily="18" charset="0"/>
                          <a:ea typeface="Times New Roman" panose="02020603050405020304" pitchFamily="18" charset="0"/>
                        </a:rPr>
                        <a:t>Only floating-point numbers or NAs</a:t>
                      </a:r>
                      <a:endParaRPr lang="en-US" sz="2000">
                        <a:effectLst/>
                        <a:latin typeface="Times New Roman" panose="02020603050405020304" pitchFamily="18" charset="0"/>
                        <a:ea typeface="Times New Roman" panose="02020603050405020304" pitchFamily="18" charset="0"/>
                      </a:endParaRPr>
                    </a:p>
                  </a:txBody>
                  <a:tcPr marL="73152" marR="73152" marT="44947" marB="44947" anchor="ctr">
                    <a:lnL>
                      <a:noFill/>
                    </a:lnL>
                    <a:lnR>
                      <a:noFill/>
                    </a:lnR>
                    <a:lnT>
                      <a:noFill/>
                    </a:lnT>
                    <a:lnB>
                      <a:noFill/>
                    </a:lnB>
                    <a:solidFill>
                      <a:srgbClr val="DFECF5"/>
                    </a:solidFill>
                  </a:tcPr>
                </a:tc>
                <a:extLst>
                  <a:ext uri="{0D108BD9-81ED-4DB2-BD59-A6C34878D82A}">
                    <a16:rowId xmlns:a16="http://schemas.microsoft.com/office/drawing/2014/main" val="3675021247"/>
                  </a:ext>
                </a:extLst>
              </a:tr>
              <a:tr h="389545">
                <a:tc>
                  <a:txBody>
                    <a:bodyPr/>
                    <a:lstStyle/>
                    <a:p>
                      <a:pPr marL="0" marR="0" indent="0">
                        <a:spcBef>
                          <a:spcPts val="600"/>
                        </a:spcBef>
                        <a:spcAft>
                          <a:spcPts val="600"/>
                        </a:spcAft>
                        <a:tabLst>
                          <a:tab pos="800100" algn="l"/>
                          <a:tab pos="2514600" algn="l"/>
                          <a:tab pos="457200" algn="l"/>
                        </a:tabLst>
                      </a:pPr>
                      <a:r>
                        <a:rPr lang="en-US" sz="1600" b="1">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bool</a:t>
                      </a:r>
                      <a:endParaRPr lang="en-US" sz="2000">
                        <a:effectLst/>
                        <a:latin typeface="Times New Roman" panose="02020603050405020304" pitchFamily="18" charset="0"/>
                        <a:ea typeface="Times New Roman" panose="02020603050405020304" pitchFamily="18" charset="0"/>
                      </a:endParaRPr>
                    </a:p>
                  </a:txBody>
                  <a:tcPr marL="73152" marR="73152" marT="44947" marB="44947" anchor="ctr">
                    <a:lnL>
                      <a:noFill/>
                    </a:lnL>
                    <a:lnR>
                      <a:noFill/>
                    </a:lnR>
                    <a:lnT>
                      <a:noFill/>
                    </a:lnT>
                    <a:lnB>
                      <a:noFill/>
                    </a:lnB>
                    <a:solidFill>
                      <a:srgbClr val="DFECF5"/>
                    </a:solidFill>
                  </a:tcPr>
                </a:tc>
                <a:tc>
                  <a:txBody>
                    <a:bodyPr/>
                    <a:lstStyle/>
                    <a:p>
                      <a:pPr marL="0" marR="0" indent="0">
                        <a:spcBef>
                          <a:spcPts val="600"/>
                        </a:spcBef>
                        <a:spcAft>
                          <a:spcPts val="600"/>
                        </a:spcAft>
                        <a:tabLst>
                          <a:tab pos="800100" algn="l"/>
                          <a:tab pos="2514600" algn="l"/>
                          <a:tab pos="457200" algn="l"/>
                        </a:tabLst>
                      </a:pPr>
                      <a:r>
                        <a:rPr lang="en-US" sz="2000">
                          <a:solidFill>
                            <a:srgbClr val="000000"/>
                          </a:solidFill>
                          <a:effectLst/>
                          <a:latin typeface="Times New Roman" panose="02020603050405020304" pitchFamily="18" charset="0"/>
                          <a:ea typeface="Times New Roman" panose="02020603050405020304" pitchFamily="18" charset="0"/>
                        </a:rPr>
                        <a:t>Only Boolean values (True or False)</a:t>
                      </a:r>
                      <a:endParaRPr lang="en-US" sz="2000">
                        <a:effectLst/>
                        <a:latin typeface="Times New Roman" panose="02020603050405020304" pitchFamily="18" charset="0"/>
                        <a:ea typeface="Times New Roman" panose="02020603050405020304" pitchFamily="18" charset="0"/>
                      </a:endParaRPr>
                    </a:p>
                  </a:txBody>
                  <a:tcPr marL="73152" marR="73152" marT="44947" marB="44947" anchor="ctr">
                    <a:lnL>
                      <a:noFill/>
                    </a:lnL>
                    <a:lnR>
                      <a:noFill/>
                    </a:lnR>
                    <a:lnT>
                      <a:noFill/>
                    </a:lnT>
                    <a:lnB>
                      <a:noFill/>
                    </a:lnB>
                    <a:solidFill>
                      <a:srgbClr val="DFECF5"/>
                    </a:solidFill>
                  </a:tcPr>
                </a:tc>
                <a:extLst>
                  <a:ext uri="{0D108BD9-81ED-4DB2-BD59-A6C34878D82A}">
                    <a16:rowId xmlns:a16="http://schemas.microsoft.com/office/drawing/2014/main" val="1046450702"/>
                  </a:ext>
                </a:extLst>
              </a:tr>
              <a:tr h="389545">
                <a:tc>
                  <a:txBody>
                    <a:bodyPr/>
                    <a:lstStyle/>
                    <a:p>
                      <a:pPr marL="0" marR="0" indent="0">
                        <a:spcBef>
                          <a:spcPts val="600"/>
                        </a:spcBef>
                        <a:spcAft>
                          <a:spcPts val="600"/>
                        </a:spcAft>
                        <a:tabLst>
                          <a:tab pos="800100" algn="l"/>
                          <a:tab pos="2514600" algn="l"/>
                          <a:tab pos="457200" algn="l"/>
                        </a:tabLst>
                      </a:pPr>
                      <a:r>
                        <a:rPr lang="en-US" sz="1600" b="1"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object</a:t>
                      </a:r>
                      <a:endParaRPr lang="en-US" sz="2000" dirty="0">
                        <a:effectLst/>
                        <a:latin typeface="Times New Roman" panose="02020603050405020304" pitchFamily="18" charset="0"/>
                        <a:ea typeface="Times New Roman" panose="02020603050405020304" pitchFamily="18" charset="0"/>
                      </a:endParaRPr>
                    </a:p>
                  </a:txBody>
                  <a:tcPr marL="73152" marR="73152" marT="44947" marB="44947" anchor="ctr">
                    <a:lnL>
                      <a:noFill/>
                    </a:lnL>
                    <a:lnR>
                      <a:noFill/>
                    </a:lnR>
                    <a:lnT>
                      <a:noFill/>
                    </a:lnT>
                    <a:lnB>
                      <a:noFill/>
                    </a:lnB>
                    <a:solidFill>
                      <a:srgbClr val="DFECF5"/>
                    </a:solidFill>
                  </a:tcPr>
                </a:tc>
                <a:tc>
                  <a:txBody>
                    <a:bodyPr/>
                    <a:lstStyle/>
                    <a:p>
                      <a:pPr marL="0" marR="0" indent="0">
                        <a:spcBef>
                          <a:spcPts val="600"/>
                        </a:spcBef>
                        <a:spcAft>
                          <a:spcPts val="600"/>
                        </a:spcAft>
                        <a:tabLst>
                          <a:tab pos="800100" algn="l"/>
                          <a:tab pos="2514600" algn="l"/>
                          <a:tab pos="457200" algn="l"/>
                        </a:tabLst>
                      </a:pPr>
                      <a:r>
                        <a:rPr lang="en-US" sz="2000" dirty="0">
                          <a:solidFill>
                            <a:srgbClr val="000000"/>
                          </a:solidFill>
                          <a:effectLst/>
                          <a:latin typeface="Times New Roman" panose="02020603050405020304" pitchFamily="18" charset="0"/>
                          <a:ea typeface="Times New Roman" panose="02020603050405020304" pitchFamily="18" charset="0"/>
                        </a:rPr>
                        <a:t>Strings or data that doesn’t import as another data type</a:t>
                      </a:r>
                      <a:endParaRPr lang="en-US" sz="2000" dirty="0">
                        <a:effectLst/>
                        <a:latin typeface="Times New Roman" panose="02020603050405020304" pitchFamily="18" charset="0"/>
                        <a:ea typeface="Times New Roman" panose="02020603050405020304" pitchFamily="18" charset="0"/>
                      </a:endParaRPr>
                    </a:p>
                  </a:txBody>
                  <a:tcPr marL="73152" marR="73152" marT="44947" marB="44947" anchor="ctr">
                    <a:lnL>
                      <a:noFill/>
                    </a:lnL>
                    <a:lnR>
                      <a:noFill/>
                    </a:lnR>
                    <a:lnT>
                      <a:noFill/>
                    </a:lnT>
                    <a:lnB>
                      <a:noFill/>
                    </a:lnB>
                    <a:solidFill>
                      <a:srgbClr val="DFECF5"/>
                    </a:solidFill>
                  </a:tcPr>
                </a:tc>
                <a:extLst>
                  <a:ext uri="{0D108BD9-81ED-4DB2-BD59-A6C34878D82A}">
                    <a16:rowId xmlns:a16="http://schemas.microsoft.com/office/drawing/2014/main" val="405089388"/>
                  </a:ext>
                </a:extLst>
              </a:tr>
            </a:tbl>
          </a:graphicData>
        </a:graphic>
      </p:graphicFrame>
      <p:sp>
        <p:nvSpPr>
          <p:cNvPr id="4" name="Date Placeholder 3">
            <a:extLst>
              <a:ext uri="{FF2B5EF4-FFF2-40B4-BE49-F238E27FC236}">
                <a16:creationId xmlns:a16="http://schemas.microsoft.com/office/drawing/2014/main" id="{D04CFB9C-5F4F-4499-B592-39489CA16933}"/>
              </a:ext>
            </a:extLst>
          </p:cNvPr>
          <p:cNvSpPr>
            <a:spLocks noGrp="1"/>
          </p:cNvSpPr>
          <p:nvPr>
            <p:ph type="dt" sz="half" idx="10"/>
          </p:nvPr>
        </p:nvSpPr>
        <p:spPr/>
        <p:txBody>
          <a:bodyPr/>
          <a:lstStyle/>
          <a:p>
            <a:pPr>
              <a:defRPr/>
            </a:pPr>
            <a:r>
              <a:rPr lang="en-US"/>
              <a:t>Murach's Python for Data Analysis</a:t>
            </a:r>
            <a:endParaRPr lang="en-US" dirty="0"/>
          </a:p>
        </p:txBody>
      </p:sp>
      <p:sp>
        <p:nvSpPr>
          <p:cNvPr id="5" name="Footer Placeholder 4">
            <a:extLst>
              <a:ext uri="{FF2B5EF4-FFF2-40B4-BE49-F238E27FC236}">
                <a16:creationId xmlns:a16="http://schemas.microsoft.com/office/drawing/2014/main" id="{86A81344-24A3-4A68-BC38-6FBEE7B87ED8}"/>
              </a:ext>
            </a:extLst>
          </p:cNvPr>
          <p:cNvSpPr>
            <a:spLocks noGrp="1"/>
          </p:cNvSpPr>
          <p:nvPr>
            <p:ph type="ftr" sz="quarter" idx="11"/>
          </p:nvPr>
        </p:nvSpPr>
        <p:spPr/>
        <p:txBody>
          <a:bodyPr/>
          <a:lstStyle/>
          <a:p>
            <a:pPr>
              <a:defRPr/>
            </a:pPr>
            <a:r>
              <a:rPr lang="en-US"/>
              <a:t>© 2021, Mike Murach &amp; Associates, Inc.</a:t>
            </a:r>
            <a:endParaRPr lang="en-US" dirty="0"/>
          </a:p>
        </p:txBody>
      </p:sp>
      <p:sp>
        <p:nvSpPr>
          <p:cNvPr id="6" name="Slide Number Placeholder 5">
            <a:extLst>
              <a:ext uri="{FF2B5EF4-FFF2-40B4-BE49-F238E27FC236}">
                <a16:creationId xmlns:a16="http://schemas.microsoft.com/office/drawing/2014/main" id="{A46109E5-257D-4557-8790-8DA17C0D2872}"/>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C6, Slide </a:t>
            </a:r>
            <a:fld id="{BF5C1183-B085-4070-A402-C03A3F977D3D}" type="slidenum">
              <a:rPr lang="en-US" smtClean="0">
                <a:solidFill>
                  <a:schemeClr val="bg1"/>
                </a:solidFill>
              </a:rPr>
              <a:pPr>
                <a:defRPr/>
              </a:pPr>
              <a:t>41</a:t>
            </a:fld>
            <a:endParaRPr lang="en-US" dirty="0">
              <a:solidFill>
                <a:schemeClr val="bg1"/>
              </a:solidFill>
            </a:endParaRPr>
          </a:p>
        </p:txBody>
      </p:sp>
    </p:spTree>
    <p:extLst>
      <p:ext uri="{BB962C8B-B14F-4D97-AF65-F5344CB8AC3E}">
        <p14:creationId xmlns:p14="http://schemas.microsoft.com/office/powerpoint/2010/main" val="56779385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475F102-A438-4BB9-9A4E-0C9DE7B4F6F0}"/>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a:t>
            </a:r>
            <a:r>
              <a:rPr lang="en-US" sz="2400" b="1" dirty="0" err="1">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select_dtypes</a:t>
            </a: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 method of a </a:t>
            </a:r>
            <a:r>
              <a:rPr lang="en-US" sz="2400" b="1" dirty="0" err="1">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DataFrame</a:t>
            </a:r>
            <a:endParaRPr lang="en-US" dirty="0"/>
          </a:p>
        </p:txBody>
      </p:sp>
      <p:graphicFrame>
        <p:nvGraphicFramePr>
          <p:cNvPr id="9" name="Table Placeholder 8">
            <a:extLst>
              <a:ext uri="{FF2B5EF4-FFF2-40B4-BE49-F238E27FC236}">
                <a16:creationId xmlns:a16="http://schemas.microsoft.com/office/drawing/2014/main" id="{84B17677-543D-4EF6-BCB4-052C49451E61}"/>
              </a:ext>
            </a:extLst>
          </p:cNvPr>
          <p:cNvGraphicFramePr>
            <a:graphicFrameLocks noGrp="1"/>
          </p:cNvGraphicFramePr>
          <p:nvPr>
            <p:ph type="tbl" sz="quarter" idx="13"/>
            <p:extLst>
              <p:ext uri="{D42A27DB-BD31-4B8C-83A1-F6EECF244321}">
                <p14:modId xmlns:p14="http://schemas.microsoft.com/office/powerpoint/2010/main" val="1941806719"/>
              </p:ext>
            </p:extLst>
          </p:nvPr>
        </p:nvGraphicFramePr>
        <p:xfrm>
          <a:off x="1219200" y="1143000"/>
          <a:ext cx="5783580" cy="1097280"/>
        </p:xfrm>
        <a:graphic>
          <a:graphicData uri="http://schemas.openxmlformats.org/drawingml/2006/table">
            <a:tbl>
              <a:tblPr firstRow="1"/>
              <a:tblGrid>
                <a:gridCol w="2526030">
                  <a:extLst>
                    <a:ext uri="{9D8B030D-6E8A-4147-A177-3AD203B41FA5}">
                      <a16:colId xmlns:a16="http://schemas.microsoft.com/office/drawing/2014/main" val="3615242124"/>
                    </a:ext>
                  </a:extLst>
                </a:gridCol>
                <a:gridCol w="3257550">
                  <a:extLst>
                    <a:ext uri="{9D8B030D-6E8A-4147-A177-3AD203B41FA5}">
                      <a16:colId xmlns:a16="http://schemas.microsoft.com/office/drawing/2014/main" val="4103233185"/>
                    </a:ext>
                  </a:extLst>
                </a:gridCol>
              </a:tblGrid>
              <a:tr h="0">
                <a:tc>
                  <a:txBody>
                    <a:bodyPr/>
                    <a:lstStyle/>
                    <a:p>
                      <a:pPr marL="0" marR="0">
                        <a:spcBef>
                          <a:spcPts val="600"/>
                        </a:spcBef>
                        <a:spcAft>
                          <a:spcPts val="600"/>
                        </a:spcAft>
                        <a:tabLst>
                          <a:tab pos="1828800" algn="l"/>
                          <a:tab pos="457200" algn="l"/>
                        </a:tabLst>
                      </a:pPr>
                      <a:r>
                        <a:rPr lang="en-US" sz="2000" b="1">
                          <a:solidFill>
                            <a:srgbClr val="FFFFFF"/>
                          </a:solidFill>
                          <a:effectLst/>
                          <a:latin typeface="Arial" panose="020B0604020202020204" pitchFamily="34" charset="0"/>
                          <a:ea typeface="Times New Roman" panose="02020603050405020304" pitchFamily="18" charset="0"/>
                          <a:cs typeface="Times New Roman" panose="02020603050405020304" pitchFamily="18" charset="0"/>
                        </a:rPr>
                        <a:t>Method</a:t>
                      </a:r>
                      <a:endParaRPr lang="en-US" sz="2000" b="1">
                        <a:solidFill>
                          <a:srgbClr val="FFFFFF"/>
                        </a:solidFill>
                        <a:effectLst/>
                        <a:latin typeface="Montserrat Medium"/>
                        <a:ea typeface="Times New Roman" panose="02020603050405020304" pitchFamily="18" charset="0"/>
                        <a:cs typeface="Times New Roman" panose="02020603050405020304" pitchFamily="18" charset="0"/>
                      </a:endParaRPr>
                    </a:p>
                  </a:txBody>
                  <a:tcPr marL="68580" marR="68580">
                    <a:lnL>
                      <a:noFill/>
                    </a:lnL>
                    <a:lnR>
                      <a:noFill/>
                    </a:lnR>
                    <a:lnT>
                      <a:noFill/>
                    </a:lnT>
                    <a:lnB>
                      <a:noFill/>
                    </a:lnB>
                    <a:solidFill>
                      <a:srgbClr val="3D87B7"/>
                    </a:solidFill>
                  </a:tcPr>
                </a:tc>
                <a:tc>
                  <a:txBody>
                    <a:bodyPr/>
                    <a:lstStyle/>
                    <a:p>
                      <a:pPr marL="0" marR="0">
                        <a:spcBef>
                          <a:spcPts val="600"/>
                        </a:spcBef>
                        <a:spcAft>
                          <a:spcPts val="600"/>
                        </a:spcAft>
                        <a:tabLst>
                          <a:tab pos="1828800" algn="l"/>
                          <a:tab pos="457200" algn="l"/>
                        </a:tabLst>
                      </a:pPr>
                      <a:r>
                        <a:rPr lang="en-US" sz="2000" b="1">
                          <a:solidFill>
                            <a:srgbClr val="FFFFFF"/>
                          </a:solidFill>
                          <a:effectLst/>
                          <a:latin typeface="Arial" panose="020B0604020202020204" pitchFamily="34" charset="0"/>
                          <a:ea typeface="Times New Roman" panose="02020603050405020304" pitchFamily="18" charset="0"/>
                          <a:cs typeface="Times New Roman" panose="02020603050405020304" pitchFamily="18" charset="0"/>
                        </a:rPr>
                        <a:t>Description</a:t>
                      </a:r>
                      <a:endParaRPr lang="en-US" sz="2000" b="1">
                        <a:solidFill>
                          <a:srgbClr val="FFFFFF"/>
                        </a:solidFill>
                        <a:effectLst/>
                        <a:latin typeface="Montserrat Medium"/>
                        <a:ea typeface="Times New Roman" panose="02020603050405020304" pitchFamily="18" charset="0"/>
                        <a:cs typeface="Times New Roman" panose="02020603050405020304" pitchFamily="18" charset="0"/>
                      </a:endParaRPr>
                    </a:p>
                  </a:txBody>
                  <a:tcPr marL="68580" marR="68580">
                    <a:lnL>
                      <a:noFill/>
                    </a:lnL>
                    <a:lnR>
                      <a:noFill/>
                    </a:lnR>
                    <a:lnT>
                      <a:noFill/>
                    </a:lnT>
                    <a:lnB>
                      <a:noFill/>
                    </a:lnB>
                    <a:solidFill>
                      <a:srgbClr val="3D87B7"/>
                    </a:solidFill>
                  </a:tcPr>
                </a:tc>
                <a:extLst>
                  <a:ext uri="{0D108BD9-81ED-4DB2-BD59-A6C34878D82A}">
                    <a16:rowId xmlns:a16="http://schemas.microsoft.com/office/drawing/2014/main" val="1901064633"/>
                  </a:ext>
                </a:extLst>
              </a:tr>
              <a:tr h="0">
                <a:tc>
                  <a:txBody>
                    <a:bodyPr/>
                    <a:lstStyle/>
                    <a:p>
                      <a:pPr marL="0" marR="0" indent="0">
                        <a:spcBef>
                          <a:spcPts val="600"/>
                        </a:spcBef>
                        <a:spcAft>
                          <a:spcPts val="600"/>
                        </a:spcAft>
                        <a:tabLst>
                          <a:tab pos="800100" algn="l"/>
                          <a:tab pos="2514600" algn="l"/>
                          <a:tab pos="457200" algn="l"/>
                        </a:tabLst>
                      </a:pPr>
                      <a:r>
                        <a:rPr lang="en-US" sz="1600" b="1" dirty="0" err="1">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select_dtypes</a:t>
                      </a:r>
                      <a:r>
                        <a:rPr lang="en-US" sz="1600" b="1"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(type)</a:t>
                      </a:r>
                      <a:endParaRPr lang="en-US" sz="2000" dirty="0">
                        <a:effectLst/>
                        <a:latin typeface="Times New Roman" panose="02020603050405020304" pitchFamily="18" charset="0"/>
                        <a:ea typeface="Times New Roman" panose="02020603050405020304" pitchFamily="18" charset="0"/>
                      </a:endParaRPr>
                    </a:p>
                  </a:txBody>
                  <a:tcPr marL="68580" marR="68580">
                    <a:lnL>
                      <a:noFill/>
                    </a:lnL>
                    <a:lnR>
                      <a:noFill/>
                    </a:lnR>
                    <a:lnT>
                      <a:noFill/>
                    </a:lnT>
                    <a:lnB>
                      <a:noFill/>
                    </a:lnB>
                    <a:solidFill>
                      <a:srgbClr val="DFECF5"/>
                    </a:solidFill>
                  </a:tcPr>
                </a:tc>
                <a:tc>
                  <a:txBody>
                    <a:bodyPr/>
                    <a:lstStyle/>
                    <a:p>
                      <a:pPr marL="0" marR="0" indent="0">
                        <a:spcBef>
                          <a:spcPts val="600"/>
                        </a:spcBef>
                        <a:spcAft>
                          <a:spcPts val="600"/>
                        </a:spcAft>
                        <a:tabLst>
                          <a:tab pos="800100" algn="l"/>
                          <a:tab pos="2514600" algn="l"/>
                          <a:tab pos="457200" algn="l"/>
                        </a:tabLst>
                      </a:pPr>
                      <a:r>
                        <a:rPr lang="en-US" sz="2000" dirty="0">
                          <a:solidFill>
                            <a:srgbClr val="000000"/>
                          </a:solidFill>
                          <a:effectLst/>
                          <a:latin typeface="Times New Roman" panose="02020603050405020304" pitchFamily="18" charset="0"/>
                          <a:ea typeface="Times New Roman" panose="02020603050405020304" pitchFamily="18" charset="0"/>
                        </a:rPr>
                        <a:t>Selects all columns with the specified data type.</a:t>
                      </a:r>
                      <a:endParaRPr lang="en-US" sz="2000" dirty="0">
                        <a:effectLst/>
                        <a:latin typeface="Times New Roman" panose="02020603050405020304" pitchFamily="18" charset="0"/>
                        <a:ea typeface="Times New Roman" panose="02020603050405020304" pitchFamily="18" charset="0"/>
                      </a:endParaRPr>
                    </a:p>
                  </a:txBody>
                  <a:tcPr marL="68580" marR="68580">
                    <a:lnL>
                      <a:noFill/>
                    </a:lnL>
                    <a:lnR>
                      <a:noFill/>
                    </a:lnR>
                    <a:lnT>
                      <a:noFill/>
                    </a:lnT>
                    <a:lnB>
                      <a:noFill/>
                    </a:lnB>
                    <a:solidFill>
                      <a:srgbClr val="DFECF5"/>
                    </a:solidFill>
                  </a:tcPr>
                </a:tc>
                <a:extLst>
                  <a:ext uri="{0D108BD9-81ED-4DB2-BD59-A6C34878D82A}">
                    <a16:rowId xmlns:a16="http://schemas.microsoft.com/office/drawing/2014/main" val="1841166344"/>
                  </a:ext>
                </a:extLst>
              </a:tr>
            </a:tbl>
          </a:graphicData>
        </a:graphic>
      </p:graphicFrame>
      <p:sp>
        <p:nvSpPr>
          <p:cNvPr id="4" name="Date Placeholder 3">
            <a:extLst>
              <a:ext uri="{FF2B5EF4-FFF2-40B4-BE49-F238E27FC236}">
                <a16:creationId xmlns:a16="http://schemas.microsoft.com/office/drawing/2014/main" id="{10287633-A996-4BE5-99A0-17A3F227F5F0}"/>
              </a:ext>
            </a:extLst>
          </p:cNvPr>
          <p:cNvSpPr>
            <a:spLocks noGrp="1"/>
          </p:cNvSpPr>
          <p:nvPr>
            <p:ph type="dt" sz="half" idx="10"/>
          </p:nvPr>
        </p:nvSpPr>
        <p:spPr/>
        <p:txBody>
          <a:bodyPr/>
          <a:lstStyle/>
          <a:p>
            <a:pPr>
              <a:defRPr/>
            </a:pPr>
            <a:r>
              <a:rPr lang="en-US"/>
              <a:t>Murach's Python for Data Analysis</a:t>
            </a:r>
            <a:endParaRPr lang="en-US" dirty="0"/>
          </a:p>
        </p:txBody>
      </p:sp>
      <p:sp>
        <p:nvSpPr>
          <p:cNvPr id="5" name="Footer Placeholder 4">
            <a:extLst>
              <a:ext uri="{FF2B5EF4-FFF2-40B4-BE49-F238E27FC236}">
                <a16:creationId xmlns:a16="http://schemas.microsoft.com/office/drawing/2014/main" id="{17585AB7-B1E7-4017-8C4B-EFCB610AF841}"/>
              </a:ext>
            </a:extLst>
          </p:cNvPr>
          <p:cNvSpPr>
            <a:spLocks noGrp="1"/>
          </p:cNvSpPr>
          <p:nvPr>
            <p:ph type="ftr" sz="quarter" idx="11"/>
          </p:nvPr>
        </p:nvSpPr>
        <p:spPr/>
        <p:txBody>
          <a:bodyPr/>
          <a:lstStyle/>
          <a:p>
            <a:pPr>
              <a:defRPr/>
            </a:pPr>
            <a:r>
              <a:rPr lang="en-US"/>
              <a:t>© 2021, Mike Murach &amp; Associates, Inc.</a:t>
            </a:r>
            <a:endParaRPr lang="en-US" dirty="0"/>
          </a:p>
        </p:txBody>
      </p:sp>
      <p:sp>
        <p:nvSpPr>
          <p:cNvPr id="6" name="Slide Number Placeholder 5">
            <a:extLst>
              <a:ext uri="{FF2B5EF4-FFF2-40B4-BE49-F238E27FC236}">
                <a16:creationId xmlns:a16="http://schemas.microsoft.com/office/drawing/2014/main" id="{C01A4386-570A-4A29-90FF-7400E392B82D}"/>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C6, Slide </a:t>
            </a:r>
            <a:fld id="{BF5C1183-B085-4070-A402-C03A3F977D3D}" type="slidenum">
              <a:rPr lang="en-US" smtClean="0">
                <a:solidFill>
                  <a:schemeClr val="bg1"/>
                </a:solidFill>
              </a:rPr>
              <a:pPr>
                <a:defRPr/>
              </a:pPr>
              <a:t>42</a:t>
            </a:fld>
            <a:endParaRPr lang="en-US" dirty="0">
              <a:solidFill>
                <a:schemeClr val="bg1"/>
              </a:solidFill>
            </a:endParaRPr>
          </a:p>
        </p:txBody>
      </p:sp>
    </p:spTree>
    <p:extLst>
      <p:ext uri="{BB962C8B-B14F-4D97-AF65-F5344CB8AC3E}">
        <p14:creationId xmlns:p14="http://schemas.microsoft.com/office/powerpoint/2010/main" val="378999313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EC5D8B8-AC74-4DF8-9F64-22DC3AA45B3A}"/>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Polls data: Dates stored as objects</a:t>
            </a:r>
            <a:endParaRPr lang="en-US" dirty="0"/>
          </a:p>
        </p:txBody>
      </p:sp>
      <p:sp>
        <p:nvSpPr>
          <p:cNvPr id="9" name="Text Placeholder 8">
            <a:extLst>
              <a:ext uri="{FF2B5EF4-FFF2-40B4-BE49-F238E27FC236}">
                <a16:creationId xmlns:a16="http://schemas.microsoft.com/office/drawing/2014/main" id="{AD2E8F5C-93D0-4A56-AD19-47A9A3B318F2}"/>
              </a:ext>
            </a:extLst>
          </p:cNvPr>
          <p:cNvSpPr>
            <a:spLocks noGrp="1"/>
          </p:cNvSpPr>
          <p:nvPr>
            <p:ph type="body" sz="quarter" idx="15"/>
          </p:nvPr>
        </p:nvSpPr>
        <p:spPr/>
        <p:txBody>
          <a:bodyPr/>
          <a:lstStyle/>
          <a:p>
            <a:pPr marL="347345" marR="0">
              <a:spcBef>
                <a:spcPts val="0"/>
              </a:spcBef>
              <a:spcAft>
                <a:spcPts val="600"/>
              </a:spcAft>
              <a:tabLst>
                <a:tab pos="1371600" algn="l"/>
              </a:tabLst>
            </a:pP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polls.select_dtypes</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('object').head(2)</a:t>
            </a:r>
          </a:p>
          <a:p>
            <a:endParaRPr lang="en-US" sz="1600" dirty="0"/>
          </a:p>
        </p:txBody>
      </p:sp>
      <p:pic>
        <p:nvPicPr>
          <p:cNvPr id="10" name="Content Placeholder 9" descr="Refer to page 219 in textbook">
            <a:extLst>
              <a:ext uri="{FF2B5EF4-FFF2-40B4-BE49-F238E27FC236}">
                <a16:creationId xmlns:a16="http://schemas.microsoft.com/office/drawing/2014/main" id="{CCD0B972-CEAD-4193-B658-3145640F34DA}"/>
              </a:ext>
            </a:extLst>
          </p:cNvPr>
          <p:cNvPicPr>
            <a:picLocks noGrp="1" noChangeAspect="1"/>
          </p:cNvPicPr>
          <p:nvPr>
            <p:ph sz="quarter" idx="13"/>
          </p:nvPr>
        </p:nvPicPr>
        <p:blipFill>
          <a:blip r:embed="rId2"/>
          <a:stretch>
            <a:fillRect/>
          </a:stretch>
        </p:blipFill>
        <p:spPr>
          <a:xfrm>
            <a:off x="1262742" y="1447800"/>
            <a:ext cx="6852498" cy="1103472"/>
          </a:xfrm>
          <a:prstGeom prst="rect">
            <a:avLst/>
          </a:prstGeom>
        </p:spPr>
      </p:pic>
      <p:sp>
        <p:nvSpPr>
          <p:cNvPr id="4" name="Date Placeholder 3">
            <a:extLst>
              <a:ext uri="{FF2B5EF4-FFF2-40B4-BE49-F238E27FC236}">
                <a16:creationId xmlns:a16="http://schemas.microsoft.com/office/drawing/2014/main" id="{698CB587-95E7-414A-ADCB-93D67390A29D}"/>
              </a:ext>
            </a:extLst>
          </p:cNvPr>
          <p:cNvSpPr>
            <a:spLocks noGrp="1"/>
          </p:cNvSpPr>
          <p:nvPr>
            <p:ph type="dt" sz="half" idx="10"/>
          </p:nvPr>
        </p:nvSpPr>
        <p:spPr/>
        <p:txBody>
          <a:bodyPr/>
          <a:lstStyle/>
          <a:p>
            <a:pPr>
              <a:defRPr/>
            </a:pPr>
            <a:r>
              <a:rPr lang="en-US"/>
              <a:t>Murach's Python for Data Analysis</a:t>
            </a:r>
            <a:endParaRPr lang="en-US" dirty="0"/>
          </a:p>
        </p:txBody>
      </p:sp>
      <p:sp>
        <p:nvSpPr>
          <p:cNvPr id="5" name="Footer Placeholder 4">
            <a:extLst>
              <a:ext uri="{FF2B5EF4-FFF2-40B4-BE49-F238E27FC236}">
                <a16:creationId xmlns:a16="http://schemas.microsoft.com/office/drawing/2014/main" id="{5FE8F546-53AB-47D7-A0A3-799D1DC7BEBF}"/>
              </a:ext>
            </a:extLst>
          </p:cNvPr>
          <p:cNvSpPr>
            <a:spLocks noGrp="1"/>
          </p:cNvSpPr>
          <p:nvPr>
            <p:ph type="ftr" sz="quarter" idx="11"/>
          </p:nvPr>
        </p:nvSpPr>
        <p:spPr/>
        <p:txBody>
          <a:bodyPr/>
          <a:lstStyle/>
          <a:p>
            <a:pPr>
              <a:defRPr/>
            </a:pPr>
            <a:r>
              <a:rPr lang="en-US"/>
              <a:t>© 2021, Mike Murach &amp; Associates, Inc.</a:t>
            </a:r>
            <a:endParaRPr lang="en-US" dirty="0"/>
          </a:p>
        </p:txBody>
      </p:sp>
      <p:sp>
        <p:nvSpPr>
          <p:cNvPr id="6" name="Slide Number Placeholder 5">
            <a:extLst>
              <a:ext uri="{FF2B5EF4-FFF2-40B4-BE49-F238E27FC236}">
                <a16:creationId xmlns:a16="http://schemas.microsoft.com/office/drawing/2014/main" id="{1C869103-B5EC-46CC-9C99-AC2AAAAE1CC8}"/>
              </a:ext>
            </a:extLst>
          </p:cNvPr>
          <p:cNvSpPr>
            <a:spLocks noGrp="1"/>
          </p:cNvSpPr>
          <p:nvPr>
            <p:ph type="sldNum" sz="quarter" idx="12"/>
          </p:nvPr>
        </p:nvSpPr>
        <p:spPr/>
        <p:txBody>
          <a:bodyPr/>
          <a:lstStyle/>
          <a:p>
            <a:pPr algn="l">
              <a:defRPr/>
            </a:pPr>
            <a:endParaRPr lang="en-US" sz="1400" dirty="0">
              <a:latin typeface="Times New Roman"/>
            </a:endParaRPr>
          </a:p>
          <a:p>
            <a:pPr algn="r">
              <a:defRPr/>
            </a:pPr>
            <a:r>
              <a:rPr lang="en-US" sz="900" dirty="0">
                <a:solidFill>
                  <a:schemeClr val="bg1"/>
                </a:solidFill>
                <a:latin typeface="Arial Narrow" panose="020B0606020202030204" pitchFamily="34" charset="0"/>
              </a:rPr>
              <a:t>C6, Slide </a:t>
            </a:r>
            <a:fld id="{BF5C1183-B085-4070-A402-C03A3F977D3D}" type="slidenum">
              <a:rPr lang="en-US" sz="900" smtClean="0">
                <a:solidFill>
                  <a:schemeClr val="bg1"/>
                </a:solidFill>
                <a:latin typeface="Arial Narrow" panose="020B0606020202030204" pitchFamily="34" charset="0"/>
              </a:rPr>
              <a:pPr algn="r">
                <a:defRPr/>
              </a:pPr>
              <a:t>43</a:t>
            </a:fld>
            <a:endParaRPr lang="en-US" sz="900" dirty="0">
              <a:solidFill>
                <a:schemeClr val="bg1"/>
              </a:solidFill>
              <a:latin typeface="Arial Narrow" panose="020B0606020202030204" pitchFamily="34" charset="0"/>
            </a:endParaRPr>
          </a:p>
        </p:txBody>
      </p:sp>
    </p:spTree>
    <p:extLst>
      <p:ext uri="{BB962C8B-B14F-4D97-AF65-F5344CB8AC3E}">
        <p14:creationId xmlns:p14="http://schemas.microsoft.com/office/powerpoint/2010/main" val="242447618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1EEFD2B-6FF9-431E-8FD7-5A326945BB70}"/>
              </a:ext>
            </a:extLst>
          </p:cNvPr>
          <p:cNvSpPr>
            <a:spLocks noGrp="1"/>
          </p:cNvSpPr>
          <p:nvPr>
            <p:ph type="title"/>
          </p:nvPr>
        </p:nvSpPr>
        <p:spPr>
          <a:xfrm>
            <a:off x="914400" y="440323"/>
            <a:ext cx="7315200" cy="738664"/>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Jobs data: Numeric and Boolean values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stored as objects</a:t>
            </a:r>
            <a:endParaRPr lang="en-US" dirty="0"/>
          </a:p>
        </p:txBody>
      </p:sp>
      <p:sp>
        <p:nvSpPr>
          <p:cNvPr id="9" name="Text Placeholder 8">
            <a:extLst>
              <a:ext uri="{FF2B5EF4-FFF2-40B4-BE49-F238E27FC236}">
                <a16:creationId xmlns:a16="http://schemas.microsoft.com/office/drawing/2014/main" id="{5601CE0F-6B36-4A65-AA5E-1F14F0CB0AE8}"/>
              </a:ext>
            </a:extLst>
          </p:cNvPr>
          <p:cNvSpPr>
            <a:spLocks noGrp="1"/>
          </p:cNvSpPr>
          <p:nvPr>
            <p:ph type="body" sz="quarter" idx="15"/>
          </p:nvPr>
        </p:nvSpPr>
        <p:spPr>
          <a:xfrm>
            <a:off x="812800" y="1215158"/>
            <a:ext cx="7391400" cy="2213842"/>
          </a:xfrm>
        </p:spPr>
        <p:txBody>
          <a:bodyPr/>
          <a:lstStyle/>
          <a:p>
            <a:pPr marL="347345" marR="0">
              <a:spcBef>
                <a:spcPts val="0"/>
              </a:spcBef>
              <a:spcAft>
                <a:spcPts val="600"/>
              </a:spcAft>
              <a:tabLst>
                <a:tab pos="1371600" algn="l"/>
              </a:tabLst>
            </a:pP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jobs.select_dtypes</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('object').head(2)</a:t>
            </a:r>
          </a:p>
          <a:p>
            <a:endParaRPr lang="en-US" sz="1600" dirty="0"/>
          </a:p>
        </p:txBody>
      </p:sp>
      <p:pic>
        <p:nvPicPr>
          <p:cNvPr id="10" name="Content Placeholder 9" descr="Refer to page 219 in textbook">
            <a:extLst>
              <a:ext uri="{FF2B5EF4-FFF2-40B4-BE49-F238E27FC236}">
                <a16:creationId xmlns:a16="http://schemas.microsoft.com/office/drawing/2014/main" id="{4A487979-450E-46C2-BF3B-739806E03CD9}"/>
              </a:ext>
            </a:extLst>
          </p:cNvPr>
          <p:cNvPicPr>
            <a:picLocks noGrp="1" noChangeAspect="1"/>
          </p:cNvPicPr>
          <p:nvPr>
            <p:ph sz="quarter" idx="13"/>
          </p:nvPr>
        </p:nvPicPr>
        <p:blipFill>
          <a:blip r:embed="rId2"/>
          <a:stretch>
            <a:fillRect/>
          </a:stretch>
        </p:blipFill>
        <p:spPr>
          <a:xfrm>
            <a:off x="1258224" y="1600200"/>
            <a:ext cx="6895174" cy="944962"/>
          </a:xfrm>
          <a:prstGeom prst="rect">
            <a:avLst/>
          </a:prstGeom>
        </p:spPr>
      </p:pic>
      <p:sp>
        <p:nvSpPr>
          <p:cNvPr id="4" name="Date Placeholder 3">
            <a:extLst>
              <a:ext uri="{FF2B5EF4-FFF2-40B4-BE49-F238E27FC236}">
                <a16:creationId xmlns:a16="http://schemas.microsoft.com/office/drawing/2014/main" id="{AF638B99-5A56-47FD-8D88-52B0B10A6235}"/>
              </a:ext>
            </a:extLst>
          </p:cNvPr>
          <p:cNvSpPr>
            <a:spLocks noGrp="1"/>
          </p:cNvSpPr>
          <p:nvPr>
            <p:ph type="dt" sz="half" idx="10"/>
          </p:nvPr>
        </p:nvSpPr>
        <p:spPr/>
        <p:txBody>
          <a:bodyPr/>
          <a:lstStyle/>
          <a:p>
            <a:pPr>
              <a:defRPr/>
            </a:pPr>
            <a:r>
              <a:rPr lang="en-US"/>
              <a:t>Murach's Python for Data Analysis</a:t>
            </a:r>
            <a:endParaRPr lang="en-US" dirty="0"/>
          </a:p>
        </p:txBody>
      </p:sp>
      <p:sp>
        <p:nvSpPr>
          <p:cNvPr id="5" name="Footer Placeholder 4">
            <a:extLst>
              <a:ext uri="{FF2B5EF4-FFF2-40B4-BE49-F238E27FC236}">
                <a16:creationId xmlns:a16="http://schemas.microsoft.com/office/drawing/2014/main" id="{3BA6875E-A1CC-4B1A-8CDA-EB53C0577A9B}"/>
              </a:ext>
            </a:extLst>
          </p:cNvPr>
          <p:cNvSpPr>
            <a:spLocks noGrp="1"/>
          </p:cNvSpPr>
          <p:nvPr>
            <p:ph type="ftr" sz="quarter" idx="11"/>
          </p:nvPr>
        </p:nvSpPr>
        <p:spPr/>
        <p:txBody>
          <a:bodyPr/>
          <a:lstStyle/>
          <a:p>
            <a:pPr>
              <a:defRPr/>
            </a:pPr>
            <a:r>
              <a:rPr lang="en-US"/>
              <a:t>© 2021, Mike Murach &amp; Associates, Inc.</a:t>
            </a:r>
            <a:endParaRPr lang="en-US" dirty="0"/>
          </a:p>
        </p:txBody>
      </p:sp>
      <p:sp>
        <p:nvSpPr>
          <p:cNvPr id="6" name="Slide Number Placeholder 5">
            <a:extLst>
              <a:ext uri="{FF2B5EF4-FFF2-40B4-BE49-F238E27FC236}">
                <a16:creationId xmlns:a16="http://schemas.microsoft.com/office/drawing/2014/main" id="{4A223985-78C1-4AC9-9317-6BCAE8F439F2}"/>
              </a:ext>
            </a:extLst>
          </p:cNvPr>
          <p:cNvSpPr>
            <a:spLocks noGrp="1"/>
          </p:cNvSpPr>
          <p:nvPr>
            <p:ph type="sldNum" sz="quarter" idx="12"/>
          </p:nvPr>
        </p:nvSpPr>
        <p:spPr/>
        <p:txBody>
          <a:bodyPr/>
          <a:lstStyle/>
          <a:p>
            <a:pPr algn="l">
              <a:defRPr/>
            </a:pPr>
            <a:endParaRPr lang="en-US" sz="1400" dirty="0">
              <a:latin typeface="Times New Roman"/>
            </a:endParaRPr>
          </a:p>
          <a:p>
            <a:pPr algn="r">
              <a:defRPr/>
            </a:pPr>
            <a:r>
              <a:rPr lang="en-US" sz="900" dirty="0">
                <a:solidFill>
                  <a:schemeClr val="bg1"/>
                </a:solidFill>
                <a:latin typeface="Arial Narrow" panose="020B0606020202030204" pitchFamily="34" charset="0"/>
              </a:rPr>
              <a:t>C6, Slide </a:t>
            </a:r>
            <a:fld id="{BF5C1183-B085-4070-A402-C03A3F977D3D}" type="slidenum">
              <a:rPr lang="en-US" sz="900" smtClean="0">
                <a:solidFill>
                  <a:schemeClr val="bg1"/>
                </a:solidFill>
                <a:latin typeface="Arial Narrow" panose="020B0606020202030204" pitchFamily="34" charset="0"/>
              </a:rPr>
              <a:pPr algn="r">
                <a:defRPr/>
              </a:pPr>
              <a:t>44</a:t>
            </a:fld>
            <a:endParaRPr lang="en-US" sz="900" dirty="0">
              <a:solidFill>
                <a:schemeClr val="bg1"/>
              </a:solidFill>
              <a:latin typeface="Arial Narrow" panose="020B0606020202030204" pitchFamily="34" charset="0"/>
            </a:endParaRPr>
          </a:p>
        </p:txBody>
      </p:sp>
    </p:spTree>
    <p:extLst>
      <p:ext uri="{BB962C8B-B14F-4D97-AF65-F5344CB8AC3E}">
        <p14:creationId xmlns:p14="http://schemas.microsoft.com/office/powerpoint/2010/main" val="292172280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4D2F7-37DC-4F0D-AE39-9FC6BC28FADB}"/>
              </a:ext>
            </a:extLst>
          </p:cNvPr>
          <p:cNvSpPr>
            <a:spLocks noGrp="1"/>
          </p:cNvSpPr>
          <p:nvPr>
            <p:ph type="title"/>
          </p:nvPr>
        </p:nvSpPr>
        <p:spPr>
          <a:xfrm>
            <a:off x="914400" y="440323"/>
            <a:ext cx="7315200" cy="738664"/>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How Pandas applies data types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to imported columns</a:t>
            </a:r>
            <a:endParaRPr lang="en-US" dirty="0"/>
          </a:p>
        </p:txBody>
      </p:sp>
      <p:sp>
        <p:nvSpPr>
          <p:cNvPr id="3" name="Text Placeholder 2">
            <a:extLst>
              <a:ext uri="{FF2B5EF4-FFF2-40B4-BE49-F238E27FC236}">
                <a16:creationId xmlns:a16="http://schemas.microsoft.com/office/drawing/2014/main" id="{DE563B4B-EC1F-464A-9523-890AA1334670}"/>
              </a:ext>
            </a:extLst>
          </p:cNvPr>
          <p:cNvSpPr>
            <a:spLocks noGrp="1"/>
          </p:cNvSpPr>
          <p:nvPr>
            <p:ph type="body" sz="quarter" idx="13"/>
          </p:nvPr>
        </p:nvSpPr>
        <p:spPr>
          <a:xfrm>
            <a:off x="838200" y="1219200"/>
            <a:ext cx="7391400" cy="4876800"/>
          </a:xfrm>
        </p:spPr>
        <p:txBody>
          <a:bodyPr/>
          <a:lstStyle/>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If a column consists entirely of numbers and NA values, Pandas imports the column with either the int64 or float64 data type. </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If a column consists entirely of True and False values, Pandas imports the column with the bool data type. </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Pandas imports all other columns with the object data type.</a:t>
            </a:r>
          </a:p>
          <a:p>
            <a:endParaRPr lang="en-US" dirty="0"/>
          </a:p>
        </p:txBody>
      </p:sp>
      <p:sp>
        <p:nvSpPr>
          <p:cNvPr id="4" name="Date Placeholder 3">
            <a:extLst>
              <a:ext uri="{FF2B5EF4-FFF2-40B4-BE49-F238E27FC236}">
                <a16:creationId xmlns:a16="http://schemas.microsoft.com/office/drawing/2014/main" id="{C01D165F-D76A-4539-A4DC-D78064901986}"/>
              </a:ext>
            </a:extLst>
          </p:cNvPr>
          <p:cNvSpPr>
            <a:spLocks noGrp="1"/>
          </p:cNvSpPr>
          <p:nvPr>
            <p:ph type="dt" sz="half" idx="10"/>
          </p:nvPr>
        </p:nvSpPr>
        <p:spPr/>
        <p:txBody>
          <a:bodyPr/>
          <a:lstStyle/>
          <a:p>
            <a:pPr>
              <a:defRPr/>
            </a:pPr>
            <a:r>
              <a:rPr lang="en-US"/>
              <a:t>Murach's Python for Data Analysis</a:t>
            </a:r>
            <a:endParaRPr lang="en-US" dirty="0"/>
          </a:p>
        </p:txBody>
      </p:sp>
      <p:sp>
        <p:nvSpPr>
          <p:cNvPr id="5" name="Footer Placeholder 4">
            <a:extLst>
              <a:ext uri="{FF2B5EF4-FFF2-40B4-BE49-F238E27FC236}">
                <a16:creationId xmlns:a16="http://schemas.microsoft.com/office/drawing/2014/main" id="{17561669-0226-4D6F-8C8B-7D73FCCF638B}"/>
              </a:ext>
            </a:extLst>
          </p:cNvPr>
          <p:cNvSpPr>
            <a:spLocks noGrp="1"/>
          </p:cNvSpPr>
          <p:nvPr>
            <p:ph type="ftr" sz="quarter" idx="11"/>
          </p:nvPr>
        </p:nvSpPr>
        <p:spPr/>
        <p:txBody>
          <a:bodyPr/>
          <a:lstStyle/>
          <a:p>
            <a:pPr>
              <a:defRPr/>
            </a:pPr>
            <a:r>
              <a:rPr lang="en-US"/>
              <a:t>© 2021, Mike Murach &amp; Associates, Inc.</a:t>
            </a:r>
            <a:endParaRPr lang="en-US" dirty="0"/>
          </a:p>
        </p:txBody>
      </p:sp>
      <p:sp>
        <p:nvSpPr>
          <p:cNvPr id="6" name="Slide Number Placeholder 5">
            <a:extLst>
              <a:ext uri="{FF2B5EF4-FFF2-40B4-BE49-F238E27FC236}">
                <a16:creationId xmlns:a16="http://schemas.microsoft.com/office/drawing/2014/main" id="{5B932DFA-260C-4C6F-BECF-1B71BB8C1DC6}"/>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C6, Slide </a:t>
            </a:r>
            <a:fld id="{BF5C1183-B085-4070-A402-C03A3F977D3D}" type="slidenum">
              <a:rPr lang="en-US" smtClean="0">
                <a:solidFill>
                  <a:schemeClr val="bg1"/>
                </a:solidFill>
              </a:rPr>
              <a:pPr>
                <a:defRPr/>
              </a:pPr>
              <a:t>45</a:t>
            </a:fld>
            <a:endParaRPr lang="en-US" dirty="0">
              <a:solidFill>
                <a:schemeClr val="bg1"/>
              </a:solidFill>
            </a:endParaRPr>
          </a:p>
        </p:txBody>
      </p:sp>
    </p:spTree>
    <p:extLst>
      <p:ext uri="{BB962C8B-B14F-4D97-AF65-F5344CB8AC3E}">
        <p14:creationId xmlns:p14="http://schemas.microsoft.com/office/powerpoint/2010/main" val="48013409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8305F98-41F3-4C81-AF5B-D4AF48CBF3BA}"/>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Pandas </a:t>
            </a:r>
            <a:r>
              <a:rPr lang="en-US" sz="2400" b="1" dirty="0" err="1">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to_datetime</a:t>
            </a: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 method</a:t>
            </a:r>
            <a:endParaRPr lang="en-US" dirty="0"/>
          </a:p>
        </p:txBody>
      </p:sp>
      <p:graphicFrame>
        <p:nvGraphicFramePr>
          <p:cNvPr id="9" name="Table Placeholder 8">
            <a:extLst>
              <a:ext uri="{FF2B5EF4-FFF2-40B4-BE49-F238E27FC236}">
                <a16:creationId xmlns:a16="http://schemas.microsoft.com/office/drawing/2014/main" id="{19DB57E4-5494-44C5-A3C8-C85D92D13FAA}"/>
              </a:ext>
            </a:extLst>
          </p:cNvPr>
          <p:cNvGraphicFramePr>
            <a:graphicFrameLocks noGrp="1"/>
          </p:cNvGraphicFramePr>
          <p:nvPr>
            <p:ph type="tbl" sz="quarter" idx="13"/>
            <p:extLst>
              <p:ext uri="{D42A27DB-BD31-4B8C-83A1-F6EECF244321}">
                <p14:modId xmlns:p14="http://schemas.microsoft.com/office/powerpoint/2010/main" val="3182399103"/>
              </p:ext>
            </p:extLst>
          </p:nvPr>
        </p:nvGraphicFramePr>
        <p:xfrm>
          <a:off x="914400" y="1066800"/>
          <a:ext cx="5497830" cy="1097280"/>
        </p:xfrm>
        <a:graphic>
          <a:graphicData uri="http://schemas.openxmlformats.org/drawingml/2006/table">
            <a:tbl>
              <a:tblPr firstRow="1"/>
              <a:tblGrid>
                <a:gridCol w="1897380">
                  <a:extLst>
                    <a:ext uri="{9D8B030D-6E8A-4147-A177-3AD203B41FA5}">
                      <a16:colId xmlns:a16="http://schemas.microsoft.com/office/drawing/2014/main" val="2812910581"/>
                    </a:ext>
                  </a:extLst>
                </a:gridCol>
                <a:gridCol w="3600450">
                  <a:extLst>
                    <a:ext uri="{9D8B030D-6E8A-4147-A177-3AD203B41FA5}">
                      <a16:colId xmlns:a16="http://schemas.microsoft.com/office/drawing/2014/main" val="157647536"/>
                    </a:ext>
                  </a:extLst>
                </a:gridCol>
              </a:tblGrid>
              <a:tr h="0">
                <a:tc>
                  <a:txBody>
                    <a:bodyPr/>
                    <a:lstStyle/>
                    <a:p>
                      <a:pPr marL="0" marR="0">
                        <a:spcBef>
                          <a:spcPts val="600"/>
                        </a:spcBef>
                        <a:spcAft>
                          <a:spcPts val="600"/>
                        </a:spcAft>
                        <a:tabLst>
                          <a:tab pos="1828800" algn="l"/>
                          <a:tab pos="457200" algn="l"/>
                        </a:tabLst>
                      </a:pPr>
                      <a:r>
                        <a:rPr lang="en-US" sz="2000" b="1">
                          <a:solidFill>
                            <a:srgbClr val="FFFFFF"/>
                          </a:solidFill>
                          <a:effectLst/>
                          <a:latin typeface="Arial" panose="020B0604020202020204" pitchFamily="34" charset="0"/>
                          <a:ea typeface="Times New Roman" panose="02020603050405020304" pitchFamily="18" charset="0"/>
                          <a:cs typeface="Times New Roman" panose="02020603050405020304" pitchFamily="18" charset="0"/>
                        </a:rPr>
                        <a:t>Method</a:t>
                      </a:r>
                      <a:endParaRPr lang="en-US" sz="2000" b="1">
                        <a:solidFill>
                          <a:srgbClr val="FFFFFF"/>
                        </a:solidFill>
                        <a:effectLst/>
                        <a:latin typeface="Montserrat Medium"/>
                        <a:ea typeface="Times New Roman" panose="02020603050405020304" pitchFamily="18" charset="0"/>
                        <a:cs typeface="Times New Roman" panose="02020603050405020304" pitchFamily="18" charset="0"/>
                      </a:endParaRPr>
                    </a:p>
                  </a:txBody>
                  <a:tcPr marL="68580" marR="68580">
                    <a:lnL>
                      <a:noFill/>
                    </a:lnL>
                    <a:lnR>
                      <a:noFill/>
                    </a:lnR>
                    <a:lnT>
                      <a:noFill/>
                    </a:lnT>
                    <a:lnB>
                      <a:noFill/>
                    </a:lnB>
                    <a:solidFill>
                      <a:srgbClr val="3D87B7"/>
                    </a:solidFill>
                  </a:tcPr>
                </a:tc>
                <a:tc>
                  <a:txBody>
                    <a:bodyPr/>
                    <a:lstStyle/>
                    <a:p>
                      <a:pPr marL="0" marR="0">
                        <a:spcBef>
                          <a:spcPts val="600"/>
                        </a:spcBef>
                        <a:spcAft>
                          <a:spcPts val="600"/>
                        </a:spcAft>
                        <a:tabLst>
                          <a:tab pos="1828800" algn="l"/>
                          <a:tab pos="457200" algn="l"/>
                        </a:tabLst>
                      </a:pPr>
                      <a:r>
                        <a:rPr lang="en-US" sz="2000" b="1">
                          <a:solidFill>
                            <a:srgbClr val="FFFFFF"/>
                          </a:solidFill>
                          <a:effectLst/>
                          <a:latin typeface="Arial" panose="020B0604020202020204" pitchFamily="34" charset="0"/>
                          <a:ea typeface="Times New Roman" panose="02020603050405020304" pitchFamily="18" charset="0"/>
                          <a:cs typeface="Times New Roman" panose="02020603050405020304" pitchFamily="18" charset="0"/>
                        </a:rPr>
                        <a:t>Description</a:t>
                      </a:r>
                      <a:endParaRPr lang="en-US" sz="2000" b="1">
                        <a:solidFill>
                          <a:srgbClr val="FFFFFF"/>
                        </a:solidFill>
                        <a:effectLst/>
                        <a:latin typeface="Montserrat Medium"/>
                        <a:ea typeface="Times New Roman" panose="02020603050405020304" pitchFamily="18" charset="0"/>
                        <a:cs typeface="Times New Roman" panose="02020603050405020304" pitchFamily="18" charset="0"/>
                      </a:endParaRPr>
                    </a:p>
                  </a:txBody>
                  <a:tcPr marL="68580" marR="68580">
                    <a:lnL>
                      <a:noFill/>
                    </a:lnL>
                    <a:lnR>
                      <a:noFill/>
                    </a:lnR>
                    <a:lnT>
                      <a:noFill/>
                    </a:lnT>
                    <a:lnB>
                      <a:noFill/>
                    </a:lnB>
                    <a:solidFill>
                      <a:srgbClr val="3D87B7"/>
                    </a:solidFill>
                  </a:tcPr>
                </a:tc>
                <a:extLst>
                  <a:ext uri="{0D108BD9-81ED-4DB2-BD59-A6C34878D82A}">
                    <a16:rowId xmlns:a16="http://schemas.microsoft.com/office/drawing/2014/main" val="3814007880"/>
                  </a:ext>
                </a:extLst>
              </a:tr>
              <a:tr h="0">
                <a:tc>
                  <a:txBody>
                    <a:bodyPr/>
                    <a:lstStyle/>
                    <a:p>
                      <a:pPr marL="0" marR="0" indent="0">
                        <a:spcBef>
                          <a:spcPts val="600"/>
                        </a:spcBef>
                        <a:spcAft>
                          <a:spcPts val="600"/>
                        </a:spcAft>
                        <a:tabLst>
                          <a:tab pos="800100" algn="l"/>
                          <a:tab pos="2514600" algn="l"/>
                          <a:tab pos="457200" algn="l"/>
                        </a:tabLst>
                      </a:pPr>
                      <a:r>
                        <a:rPr lang="en-US" sz="1600" b="1" dirty="0" err="1">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to_datetime</a:t>
                      </a:r>
                      <a:r>
                        <a:rPr lang="en-US" sz="1600" b="1"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a:t>
                      </a:r>
                      <a:endParaRPr lang="en-US" sz="2000" dirty="0">
                        <a:effectLst/>
                        <a:latin typeface="Times New Roman" panose="02020603050405020304" pitchFamily="18" charset="0"/>
                        <a:ea typeface="Times New Roman" panose="02020603050405020304" pitchFamily="18" charset="0"/>
                      </a:endParaRPr>
                    </a:p>
                  </a:txBody>
                  <a:tcPr marL="68580" marR="68580">
                    <a:lnL>
                      <a:noFill/>
                    </a:lnL>
                    <a:lnR>
                      <a:noFill/>
                    </a:lnR>
                    <a:lnT>
                      <a:noFill/>
                    </a:lnT>
                    <a:lnB>
                      <a:noFill/>
                    </a:lnB>
                    <a:solidFill>
                      <a:srgbClr val="DFECF5"/>
                    </a:solidFill>
                  </a:tcPr>
                </a:tc>
                <a:tc>
                  <a:txBody>
                    <a:bodyPr/>
                    <a:lstStyle/>
                    <a:p>
                      <a:pPr marL="0" marR="0" indent="0">
                        <a:spcBef>
                          <a:spcPts val="600"/>
                        </a:spcBef>
                        <a:spcAft>
                          <a:spcPts val="600"/>
                        </a:spcAft>
                        <a:tabLst>
                          <a:tab pos="800100" algn="l"/>
                          <a:tab pos="2514600" algn="l"/>
                          <a:tab pos="457200" algn="l"/>
                        </a:tabLst>
                      </a:pPr>
                      <a:r>
                        <a:rPr lang="en-US" sz="2000" dirty="0">
                          <a:solidFill>
                            <a:srgbClr val="000000"/>
                          </a:solidFill>
                          <a:effectLst/>
                          <a:latin typeface="Times New Roman" panose="02020603050405020304" pitchFamily="18" charset="0"/>
                          <a:ea typeface="Times New Roman" panose="02020603050405020304" pitchFamily="18" charset="0"/>
                        </a:rPr>
                        <a:t>Converts columns that contain date strings to datetime objects.</a:t>
                      </a:r>
                      <a:endParaRPr lang="en-US" sz="2000" dirty="0">
                        <a:effectLst/>
                        <a:latin typeface="Times New Roman" panose="02020603050405020304" pitchFamily="18" charset="0"/>
                        <a:ea typeface="Times New Roman" panose="02020603050405020304" pitchFamily="18" charset="0"/>
                      </a:endParaRPr>
                    </a:p>
                  </a:txBody>
                  <a:tcPr marL="68580" marR="68580">
                    <a:lnL>
                      <a:noFill/>
                    </a:lnL>
                    <a:lnR>
                      <a:noFill/>
                    </a:lnR>
                    <a:lnT>
                      <a:noFill/>
                    </a:lnT>
                    <a:lnB>
                      <a:noFill/>
                    </a:lnB>
                    <a:solidFill>
                      <a:srgbClr val="DFECF5"/>
                    </a:solidFill>
                  </a:tcPr>
                </a:tc>
                <a:extLst>
                  <a:ext uri="{0D108BD9-81ED-4DB2-BD59-A6C34878D82A}">
                    <a16:rowId xmlns:a16="http://schemas.microsoft.com/office/drawing/2014/main" val="2820120875"/>
                  </a:ext>
                </a:extLst>
              </a:tr>
            </a:tbl>
          </a:graphicData>
        </a:graphic>
      </p:graphicFrame>
      <p:sp>
        <p:nvSpPr>
          <p:cNvPr id="4" name="Date Placeholder 3">
            <a:extLst>
              <a:ext uri="{FF2B5EF4-FFF2-40B4-BE49-F238E27FC236}">
                <a16:creationId xmlns:a16="http://schemas.microsoft.com/office/drawing/2014/main" id="{A05B6B96-6130-42B0-89FA-A87BC2835DE8}"/>
              </a:ext>
            </a:extLst>
          </p:cNvPr>
          <p:cNvSpPr>
            <a:spLocks noGrp="1"/>
          </p:cNvSpPr>
          <p:nvPr>
            <p:ph type="dt" sz="half" idx="10"/>
          </p:nvPr>
        </p:nvSpPr>
        <p:spPr/>
        <p:txBody>
          <a:bodyPr/>
          <a:lstStyle/>
          <a:p>
            <a:pPr>
              <a:defRPr/>
            </a:pPr>
            <a:r>
              <a:rPr lang="en-US"/>
              <a:t>Murach's Python for Data Analysis</a:t>
            </a:r>
            <a:endParaRPr lang="en-US" dirty="0"/>
          </a:p>
        </p:txBody>
      </p:sp>
      <p:sp>
        <p:nvSpPr>
          <p:cNvPr id="5" name="Footer Placeholder 4">
            <a:extLst>
              <a:ext uri="{FF2B5EF4-FFF2-40B4-BE49-F238E27FC236}">
                <a16:creationId xmlns:a16="http://schemas.microsoft.com/office/drawing/2014/main" id="{E495D087-CA1F-489F-A2AB-363430CA5A73}"/>
              </a:ext>
            </a:extLst>
          </p:cNvPr>
          <p:cNvSpPr>
            <a:spLocks noGrp="1"/>
          </p:cNvSpPr>
          <p:nvPr>
            <p:ph type="ftr" sz="quarter" idx="11"/>
          </p:nvPr>
        </p:nvSpPr>
        <p:spPr/>
        <p:txBody>
          <a:bodyPr/>
          <a:lstStyle/>
          <a:p>
            <a:pPr>
              <a:defRPr/>
            </a:pPr>
            <a:r>
              <a:rPr lang="en-US"/>
              <a:t>© 2021, Mike Murach &amp; Associates, Inc.</a:t>
            </a:r>
            <a:endParaRPr lang="en-US" dirty="0"/>
          </a:p>
        </p:txBody>
      </p:sp>
      <p:sp>
        <p:nvSpPr>
          <p:cNvPr id="6" name="Slide Number Placeholder 5">
            <a:extLst>
              <a:ext uri="{FF2B5EF4-FFF2-40B4-BE49-F238E27FC236}">
                <a16:creationId xmlns:a16="http://schemas.microsoft.com/office/drawing/2014/main" id="{CBC91280-30B2-42DC-85D1-A160861A3229}"/>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C6, Slide </a:t>
            </a:r>
            <a:fld id="{BF5C1183-B085-4070-A402-C03A3F977D3D}" type="slidenum">
              <a:rPr lang="en-US" smtClean="0">
                <a:solidFill>
                  <a:schemeClr val="bg1"/>
                </a:solidFill>
              </a:rPr>
              <a:pPr>
                <a:defRPr/>
              </a:pPr>
              <a:t>46</a:t>
            </a:fld>
            <a:endParaRPr lang="en-US" dirty="0">
              <a:solidFill>
                <a:schemeClr val="bg1"/>
              </a:solidFill>
            </a:endParaRPr>
          </a:p>
        </p:txBody>
      </p:sp>
    </p:spTree>
    <p:extLst>
      <p:ext uri="{BB962C8B-B14F-4D97-AF65-F5344CB8AC3E}">
        <p14:creationId xmlns:p14="http://schemas.microsoft.com/office/powerpoint/2010/main" val="80382084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3EF839CA-E13C-40E7-AD39-79C56BB2672B}"/>
              </a:ext>
            </a:extLst>
          </p:cNvPr>
          <p:cNvSpPr>
            <a:spLocks noGrp="1"/>
          </p:cNvSpPr>
          <p:nvPr>
            <p:ph type="title"/>
          </p:nvPr>
        </p:nvSpPr>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Four of the date columns in the polls </a:t>
            </a:r>
            <a:r>
              <a:rPr lang="en-US" sz="2400" b="1" dirty="0" err="1">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DataFrame</a:t>
            </a:r>
            <a:endParaRPr lang="en-US" dirty="0"/>
          </a:p>
        </p:txBody>
      </p:sp>
      <p:sp>
        <p:nvSpPr>
          <p:cNvPr id="18" name="Text Placeholder 17">
            <a:extLst>
              <a:ext uri="{FF2B5EF4-FFF2-40B4-BE49-F238E27FC236}">
                <a16:creationId xmlns:a16="http://schemas.microsoft.com/office/drawing/2014/main" id="{3B9BEF1C-490B-463D-B671-7144FA7311AD}"/>
              </a:ext>
            </a:extLst>
          </p:cNvPr>
          <p:cNvSpPr>
            <a:spLocks noGrp="1"/>
          </p:cNvSpPr>
          <p:nvPr>
            <p:ph type="body" sz="quarter" idx="16"/>
          </p:nvPr>
        </p:nvSpPr>
        <p:spPr/>
        <p:txBody>
          <a:bodyPr/>
          <a:lstStyle/>
          <a:p>
            <a:pPr marL="347345" marR="0">
              <a:spcBef>
                <a:spcPts val="0"/>
              </a:spcBef>
              <a:spcAft>
                <a:spcPts val="600"/>
              </a:spcAft>
              <a:tabLst>
                <a:tab pos="1371600" algn="l"/>
              </a:tabLst>
            </a:pP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date_cols</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 = ['</a:t>
            </a: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startdate</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a:t>
            </a: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enddate</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a:t>
            </a: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createddate</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','timestamp']</a:t>
            </a:r>
          </a:p>
          <a:p>
            <a:endParaRPr lang="en-US" sz="1600" dirty="0"/>
          </a:p>
        </p:txBody>
      </p:sp>
      <p:pic>
        <p:nvPicPr>
          <p:cNvPr id="19" name="Content Placeholder 18" descr="Refer to page 221 in textbook">
            <a:extLst>
              <a:ext uri="{FF2B5EF4-FFF2-40B4-BE49-F238E27FC236}">
                <a16:creationId xmlns:a16="http://schemas.microsoft.com/office/drawing/2014/main" id="{744C5986-DBB7-4560-9A13-95B2DE6009A4}"/>
              </a:ext>
            </a:extLst>
          </p:cNvPr>
          <p:cNvPicPr>
            <a:picLocks noGrp="1" noChangeAspect="1"/>
          </p:cNvPicPr>
          <p:nvPr>
            <p:ph sz="quarter" idx="13"/>
          </p:nvPr>
        </p:nvPicPr>
        <p:blipFill>
          <a:blip r:embed="rId2"/>
          <a:stretch>
            <a:fillRect/>
          </a:stretch>
        </p:blipFill>
        <p:spPr>
          <a:xfrm>
            <a:off x="1262740" y="1420280"/>
            <a:ext cx="4755292" cy="1018120"/>
          </a:xfrm>
          <a:prstGeom prst="rect">
            <a:avLst/>
          </a:prstGeom>
        </p:spPr>
      </p:pic>
      <p:sp>
        <p:nvSpPr>
          <p:cNvPr id="16" name="Text Placeholder 15">
            <a:extLst>
              <a:ext uri="{FF2B5EF4-FFF2-40B4-BE49-F238E27FC236}">
                <a16:creationId xmlns:a16="http://schemas.microsoft.com/office/drawing/2014/main" id="{B1FAB7DE-E1BF-4036-A07B-364BF2754477}"/>
              </a:ext>
            </a:extLst>
          </p:cNvPr>
          <p:cNvSpPr>
            <a:spLocks noGrp="1"/>
          </p:cNvSpPr>
          <p:nvPr>
            <p:ph type="body" sz="quarter" idx="14"/>
          </p:nvPr>
        </p:nvSpPr>
        <p:spPr>
          <a:xfrm>
            <a:off x="838200" y="2590800"/>
            <a:ext cx="7391400" cy="457200"/>
          </a:xfrm>
        </p:spPr>
        <p:txBody>
          <a:bodyPr/>
          <a:lstStyle/>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How to convert dates to datetime objects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with inferred formatting</a:t>
            </a:r>
            <a:endParaRPr lang="en-US" sz="2400" b="1" dirty="0">
              <a:solidFill>
                <a:srgbClr val="000099"/>
              </a:solidFill>
              <a:effectLst/>
              <a:latin typeface="Montserrat Medium"/>
              <a:ea typeface="Times New Roman" panose="02020603050405020304" pitchFamily="18" charset="0"/>
              <a:cs typeface="Times New Roman" panose="02020603050405020304" pitchFamily="18" charset="0"/>
            </a:endParaRPr>
          </a:p>
          <a:p>
            <a:pPr marL="347345" marR="0">
              <a:spcBef>
                <a:spcPts val="0"/>
              </a:spcBef>
              <a:spcAft>
                <a:spcPts val="600"/>
              </a:spcAft>
              <a:tabLst>
                <a:tab pos="1371600" algn="l"/>
              </a:tabLst>
            </a:pPr>
            <a:r>
              <a:rPr lang="en-US" sz="1600" b="1" dirty="0">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polls[</a:t>
            </a:r>
            <a:r>
              <a:rPr lang="en-US" sz="1600" b="1" dirty="0" err="1">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date_cols</a:t>
            </a:r>
            <a:r>
              <a:rPr lang="en-US" sz="1600" b="1" dirty="0">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].apply(</a:t>
            </a:r>
            <a:r>
              <a:rPr lang="en-US" sz="1600" b="1" dirty="0" err="1">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pd.to_datetime</a:t>
            </a:r>
            <a:r>
              <a:rPr lang="en-US" sz="1600" b="1" dirty="0">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a:t>
            </a:r>
          </a:p>
          <a:p>
            <a:endParaRPr lang="en-US" dirty="0"/>
          </a:p>
        </p:txBody>
      </p:sp>
      <p:pic>
        <p:nvPicPr>
          <p:cNvPr id="20" name="Content Placeholder 19" descr="Refer to page 221 in textbook">
            <a:extLst>
              <a:ext uri="{FF2B5EF4-FFF2-40B4-BE49-F238E27FC236}">
                <a16:creationId xmlns:a16="http://schemas.microsoft.com/office/drawing/2014/main" id="{F906E8B1-9DE8-410B-B55B-3F9E618F5DEE}"/>
              </a:ext>
            </a:extLst>
          </p:cNvPr>
          <p:cNvPicPr>
            <a:picLocks noGrp="1" noChangeAspect="1"/>
          </p:cNvPicPr>
          <p:nvPr>
            <p:ph sz="quarter" idx="15"/>
          </p:nvPr>
        </p:nvPicPr>
        <p:blipFill>
          <a:blip r:embed="rId3"/>
          <a:stretch>
            <a:fillRect/>
          </a:stretch>
        </p:blipFill>
        <p:spPr>
          <a:xfrm>
            <a:off x="1262740" y="3770287"/>
            <a:ext cx="4956478" cy="1030313"/>
          </a:xfrm>
          <a:prstGeom prst="rect">
            <a:avLst/>
          </a:prstGeom>
        </p:spPr>
      </p:pic>
      <p:sp>
        <p:nvSpPr>
          <p:cNvPr id="4" name="Date Placeholder 3">
            <a:extLst>
              <a:ext uri="{FF2B5EF4-FFF2-40B4-BE49-F238E27FC236}">
                <a16:creationId xmlns:a16="http://schemas.microsoft.com/office/drawing/2014/main" id="{8E6A5CD4-1F33-4B5D-9522-1EF121580B60}"/>
              </a:ext>
            </a:extLst>
          </p:cNvPr>
          <p:cNvSpPr>
            <a:spLocks noGrp="1"/>
          </p:cNvSpPr>
          <p:nvPr>
            <p:ph type="dt" sz="half" idx="10"/>
          </p:nvPr>
        </p:nvSpPr>
        <p:spPr/>
        <p:txBody>
          <a:bodyPr/>
          <a:lstStyle/>
          <a:p>
            <a:pPr>
              <a:defRPr/>
            </a:pPr>
            <a:r>
              <a:rPr lang="en-US"/>
              <a:t>Murach's Python for Data Analysis</a:t>
            </a:r>
            <a:endParaRPr lang="en-US" dirty="0"/>
          </a:p>
        </p:txBody>
      </p:sp>
      <p:sp>
        <p:nvSpPr>
          <p:cNvPr id="5" name="Footer Placeholder 4">
            <a:extLst>
              <a:ext uri="{FF2B5EF4-FFF2-40B4-BE49-F238E27FC236}">
                <a16:creationId xmlns:a16="http://schemas.microsoft.com/office/drawing/2014/main" id="{10343F06-A390-4283-9D45-C7F5B38C7AC7}"/>
              </a:ext>
            </a:extLst>
          </p:cNvPr>
          <p:cNvSpPr>
            <a:spLocks noGrp="1"/>
          </p:cNvSpPr>
          <p:nvPr>
            <p:ph type="ftr" sz="quarter" idx="11"/>
          </p:nvPr>
        </p:nvSpPr>
        <p:spPr/>
        <p:txBody>
          <a:bodyPr/>
          <a:lstStyle/>
          <a:p>
            <a:pPr>
              <a:defRPr/>
            </a:pPr>
            <a:r>
              <a:rPr lang="en-US"/>
              <a:t>© 2021, Mike Murach &amp; Associates, Inc.</a:t>
            </a:r>
            <a:endParaRPr lang="en-US" dirty="0"/>
          </a:p>
        </p:txBody>
      </p:sp>
      <p:sp>
        <p:nvSpPr>
          <p:cNvPr id="6" name="Slide Number Placeholder 5">
            <a:extLst>
              <a:ext uri="{FF2B5EF4-FFF2-40B4-BE49-F238E27FC236}">
                <a16:creationId xmlns:a16="http://schemas.microsoft.com/office/drawing/2014/main" id="{20FE0D87-F652-4729-B51B-815387F1F2EA}"/>
              </a:ext>
            </a:extLst>
          </p:cNvPr>
          <p:cNvSpPr>
            <a:spLocks noGrp="1"/>
          </p:cNvSpPr>
          <p:nvPr>
            <p:ph type="sldNum" sz="quarter" idx="12"/>
          </p:nvPr>
        </p:nvSpPr>
        <p:spPr/>
        <p:txBody>
          <a:bodyPr/>
          <a:lstStyle/>
          <a:p>
            <a:pPr algn="l">
              <a:defRPr/>
            </a:pPr>
            <a:endParaRPr lang="en-US" sz="1400" dirty="0">
              <a:latin typeface="Times New Roman"/>
            </a:endParaRPr>
          </a:p>
          <a:p>
            <a:pPr algn="r">
              <a:defRPr/>
            </a:pPr>
            <a:r>
              <a:rPr lang="en-US" sz="900" dirty="0">
                <a:solidFill>
                  <a:schemeClr val="bg1"/>
                </a:solidFill>
                <a:latin typeface="Arial Narrow" panose="020B0606020202030204" pitchFamily="34" charset="0"/>
              </a:rPr>
              <a:t>C6, Slide </a:t>
            </a:r>
            <a:fld id="{BF5C1183-B085-4070-A402-C03A3F977D3D}" type="slidenum">
              <a:rPr lang="en-US" sz="900" smtClean="0">
                <a:solidFill>
                  <a:schemeClr val="bg1"/>
                </a:solidFill>
                <a:latin typeface="Arial Narrow" panose="020B0606020202030204" pitchFamily="34" charset="0"/>
              </a:rPr>
              <a:pPr algn="r">
                <a:defRPr/>
              </a:pPr>
              <a:t>47</a:t>
            </a:fld>
            <a:endParaRPr lang="en-US" sz="900" dirty="0">
              <a:solidFill>
                <a:schemeClr val="bg1"/>
              </a:solidFill>
              <a:latin typeface="Arial Narrow" panose="020B0606020202030204" pitchFamily="34" charset="0"/>
            </a:endParaRPr>
          </a:p>
        </p:txBody>
      </p:sp>
    </p:spTree>
    <p:extLst>
      <p:ext uri="{BB962C8B-B14F-4D97-AF65-F5344CB8AC3E}">
        <p14:creationId xmlns:p14="http://schemas.microsoft.com/office/powerpoint/2010/main" val="188122322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3BFCE41-3F91-4278-A4E9-636B3E188E3E}"/>
              </a:ext>
            </a:extLst>
          </p:cNvPr>
          <p:cNvSpPr>
            <a:spLocks noGrp="1"/>
          </p:cNvSpPr>
          <p:nvPr>
            <p:ph type="title"/>
          </p:nvPr>
        </p:nvSpPr>
        <p:spPr>
          <a:xfrm>
            <a:off x="914400" y="440323"/>
            <a:ext cx="7315200" cy="738664"/>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A few of the formatting codes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for the Python </a:t>
            </a:r>
            <a:r>
              <a:rPr lang="en-US" sz="2400" b="1" dirty="0" err="1">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strftime</a:t>
            </a: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 method</a:t>
            </a:r>
            <a:endParaRPr lang="en-US" dirty="0"/>
          </a:p>
        </p:txBody>
      </p:sp>
      <p:graphicFrame>
        <p:nvGraphicFramePr>
          <p:cNvPr id="9" name="Table Placeholder 8">
            <a:extLst>
              <a:ext uri="{FF2B5EF4-FFF2-40B4-BE49-F238E27FC236}">
                <a16:creationId xmlns:a16="http://schemas.microsoft.com/office/drawing/2014/main" id="{DFF01597-0903-4876-A673-485C8096051F}"/>
              </a:ext>
            </a:extLst>
          </p:cNvPr>
          <p:cNvGraphicFramePr>
            <a:graphicFrameLocks noGrp="1"/>
          </p:cNvGraphicFramePr>
          <p:nvPr>
            <p:ph type="tbl" sz="quarter" idx="13"/>
            <p:extLst>
              <p:ext uri="{D42A27DB-BD31-4B8C-83A1-F6EECF244321}">
                <p14:modId xmlns:p14="http://schemas.microsoft.com/office/powerpoint/2010/main" val="2708909238"/>
              </p:ext>
            </p:extLst>
          </p:nvPr>
        </p:nvGraphicFramePr>
        <p:xfrm>
          <a:off x="914400" y="1295400"/>
          <a:ext cx="5212080" cy="1981200"/>
        </p:xfrm>
        <a:graphic>
          <a:graphicData uri="http://schemas.openxmlformats.org/drawingml/2006/table">
            <a:tbl>
              <a:tblPr firstRow="1"/>
              <a:tblGrid>
                <a:gridCol w="1211580">
                  <a:extLst>
                    <a:ext uri="{9D8B030D-6E8A-4147-A177-3AD203B41FA5}">
                      <a16:colId xmlns:a16="http://schemas.microsoft.com/office/drawing/2014/main" val="3157694545"/>
                    </a:ext>
                  </a:extLst>
                </a:gridCol>
                <a:gridCol w="4000500">
                  <a:extLst>
                    <a:ext uri="{9D8B030D-6E8A-4147-A177-3AD203B41FA5}">
                      <a16:colId xmlns:a16="http://schemas.microsoft.com/office/drawing/2014/main" val="216698560"/>
                    </a:ext>
                  </a:extLst>
                </a:gridCol>
              </a:tblGrid>
              <a:tr h="0">
                <a:tc>
                  <a:txBody>
                    <a:bodyPr/>
                    <a:lstStyle/>
                    <a:p>
                      <a:pPr marL="0" marR="0">
                        <a:spcBef>
                          <a:spcPts val="600"/>
                        </a:spcBef>
                        <a:spcAft>
                          <a:spcPts val="600"/>
                        </a:spcAft>
                        <a:tabLst>
                          <a:tab pos="1828800" algn="l"/>
                          <a:tab pos="457200" algn="l"/>
                        </a:tabLst>
                      </a:pPr>
                      <a:r>
                        <a:rPr lang="en-US" sz="2000" b="1">
                          <a:solidFill>
                            <a:srgbClr val="FFFFFF"/>
                          </a:solidFill>
                          <a:effectLst/>
                          <a:latin typeface="Arial" panose="020B0604020202020204" pitchFamily="34" charset="0"/>
                          <a:ea typeface="Times New Roman" panose="02020603050405020304" pitchFamily="18" charset="0"/>
                          <a:cs typeface="Times New Roman" panose="02020603050405020304" pitchFamily="18" charset="0"/>
                        </a:rPr>
                        <a:t>Code</a:t>
                      </a:r>
                      <a:endParaRPr lang="en-US" sz="2000" b="1">
                        <a:solidFill>
                          <a:srgbClr val="FFFFFF"/>
                        </a:solidFill>
                        <a:effectLst/>
                        <a:latin typeface="Montserrat Medium"/>
                        <a:ea typeface="Times New Roman" panose="02020603050405020304" pitchFamily="18" charset="0"/>
                        <a:cs typeface="Times New Roman" panose="02020603050405020304" pitchFamily="18" charset="0"/>
                      </a:endParaRPr>
                    </a:p>
                  </a:txBody>
                  <a:tcPr marL="68580" marR="68580" anchor="ctr">
                    <a:lnL>
                      <a:noFill/>
                    </a:lnL>
                    <a:lnR>
                      <a:noFill/>
                    </a:lnR>
                    <a:lnT>
                      <a:noFill/>
                    </a:lnT>
                    <a:lnB>
                      <a:noFill/>
                    </a:lnB>
                    <a:solidFill>
                      <a:srgbClr val="3D87B7"/>
                    </a:solidFill>
                  </a:tcPr>
                </a:tc>
                <a:tc>
                  <a:txBody>
                    <a:bodyPr/>
                    <a:lstStyle/>
                    <a:p>
                      <a:pPr marL="0" marR="0">
                        <a:spcBef>
                          <a:spcPts val="600"/>
                        </a:spcBef>
                        <a:spcAft>
                          <a:spcPts val="600"/>
                        </a:spcAft>
                        <a:tabLst>
                          <a:tab pos="1828800" algn="l"/>
                          <a:tab pos="457200" algn="l"/>
                        </a:tabLst>
                      </a:pPr>
                      <a:r>
                        <a:rPr lang="en-US" sz="2000" b="1">
                          <a:solidFill>
                            <a:srgbClr val="FFFFFF"/>
                          </a:solidFill>
                          <a:effectLst/>
                          <a:latin typeface="Arial" panose="020B0604020202020204" pitchFamily="34" charset="0"/>
                          <a:ea typeface="Times New Roman" panose="02020603050405020304" pitchFamily="18" charset="0"/>
                          <a:cs typeface="Times New Roman" panose="02020603050405020304" pitchFamily="18" charset="0"/>
                        </a:rPr>
                        <a:t>Description</a:t>
                      </a:r>
                      <a:endParaRPr lang="en-US" sz="2000" b="1">
                        <a:solidFill>
                          <a:srgbClr val="FFFFFF"/>
                        </a:solidFill>
                        <a:effectLst/>
                        <a:latin typeface="Montserrat Medium"/>
                        <a:ea typeface="Times New Roman" panose="02020603050405020304" pitchFamily="18" charset="0"/>
                        <a:cs typeface="Times New Roman" panose="02020603050405020304" pitchFamily="18" charset="0"/>
                      </a:endParaRPr>
                    </a:p>
                  </a:txBody>
                  <a:tcPr marL="68580" marR="68580" anchor="ctr">
                    <a:lnL>
                      <a:noFill/>
                    </a:lnL>
                    <a:lnR>
                      <a:noFill/>
                    </a:lnR>
                    <a:lnT>
                      <a:noFill/>
                    </a:lnT>
                    <a:lnB>
                      <a:noFill/>
                    </a:lnB>
                    <a:solidFill>
                      <a:srgbClr val="3D87B7"/>
                    </a:solidFill>
                  </a:tcPr>
                </a:tc>
                <a:extLst>
                  <a:ext uri="{0D108BD9-81ED-4DB2-BD59-A6C34878D82A}">
                    <a16:rowId xmlns:a16="http://schemas.microsoft.com/office/drawing/2014/main" val="1339583627"/>
                  </a:ext>
                </a:extLst>
              </a:tr>
              <a:tr h="0">
                <a:tc>
                  <a:txBody>
                    <a:bodyPr/>
                    <a:lstStyle/>
                    <a:p>
                      <a:pPr marL="0" marR="0" indent="0">
                        <a:spcBef>
                          <a:spcPts val="600"/>
                        </a:spcBef>
                        <a:spcAft>
                          <a:spcPts val="600"/>
                        </a:spcAft>
                        <a:tabLst>
                          <a:tab pos="800100" algn="l"/>
                          <a:tab pos="2514600" algn="l"/>
                          <a:tab pos="457200" algn="l"/>
                        </a:tabLst>
                      </a:pPr>
                      <a:r>
                        <a:rPr lang="en-US" sz="1600" b="1">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%m</a:t>
                      </a:r>
                      <a:endParaRPr lang="en-US" sz="2000">
                        <a:effectLst/>
                        <a:latin typeface="Times New Roman" panose="02020603050405020304" pitchFamily="18" charset="0"/>
                        <a:ea typeface="Times New Roman" panose="02020603050405020304" pitchFamily="18" charset="0"/>
                      </a:endParaRPr>
                    </a:p>
                  </a:txBody>
                  <a:tcPr marL="68580" marR="68580" anchor="ctr">
                    <a:lnL>
                      <a:noFill/>
                    </a:lnL>
                    <a:lnR>
                      <a:noFill/>
                    </a:lnR>
                    <a:lnT>
                      <a:noFill/>
                    </a:lnT>
                    <a:lnB>
                      <a:noFill/>
                    </a:lnB>
                    <a:solidFill>
                      <a:srgbClr val="DFECF5"/>
                    </a:solidFill>
                  </a:tcPr>
                </a:tc>
                <a:tc>
                  <a:txBody>
                    <a:bodyPr/>
                    <a:lstStyle/>
                    <a:p>
                      <a:pPr marL="0" marR="0" indent="0">
                        <a:spcBef>
                          <a:spcPts val="600"/>
                        </a:spcBef>
                        <a:spcAft>
                          <a:spcPts val="600"/>
                        </a:spcAft>
                        <a:tabLst>
                          <a:tab pos="800100" algn="l"/>
                          <a:tab pos="2514600" algn="l"/>
                          <a:tab pos="457200" algn="l"/>
                        </a:tabLst>
                      </a:pPr>
                      <a:r>
                        <a:rPr lang="en-US" sz="2000">
                          <a:solidFill>
                            <a:srgbClr val="000000"/>
                          </a:solidFill>
                          <a:effectLst/>
                          <a:latin typeface="Times New Roman" panose="02020603050405020304" pitchFamily="18" charset="0"/>
                          <a:ea typeface="Times New Roman" panose="02020603050405020304" pitchFamily="18" charset="0"/>
                        </a:rPr>
                        <a:t>The month of the year as an integer</a:t>
                      </a:r>
                      <a:endParaRPr lang="en-US" sz="2000">
                        <a:effectLst/>
                        <a:latin typeface="Times New Roman" panose="02020603050405020304" pitchFamily="18" charset="0"/>
                        <a:ea typeface="Times New Roman" panose="02020603050405020304" pitchFamily="18" charset="0"/>
                      </a:endParaRPr>
                    </a:p>
                  </a:txBody>
                  <a:tcPr marL="68580" marR="68580" anchor="ctr">
                    <a:lnL>
                      <a:noFill/>
                    </a:lnL>
                    <a:lnR>
                      <a:noFill/>
                    </a:lnR>
                    <a:lnT>
                      <a:noFill/>
                    </a:lnT>
                    <a:lnB>
                      <a:noFill/>
                    </a:lnB>
                    <a:solidFill>
                      <a:srgbClr val="DFECF5"/>
                    </a:solidFill>
                  </a:tcPr>
                </a:tc>
                <a:extLst>
                  <a:ext uri="{0D108BD9-81ED-4DB2-BD59-A6C34878D82A}">
                    <a16:rowId xmlns:a16="http://schemas.microsoft.com/office/drawing/2014/main" val="4101786411"/>
                  </a:ext>
                </a:extLst>
              </a:tr>
              <a:tr h="0">
                <a:tc>
                  <a:txBody>
                    <a:bodyPr/>
                    <a:lstStyle/>
                    <a:p>
                      <a:pPr marL="0" marR="0" indent="0">
                        <a:spcBef>
                          <a:spcPts val="600"/>
                        </a:spcBef>
                        <a:spcAft>
                          <a:spcPts val="600"/>
                        </a:spcAft>
                        <a:tabLst>
                          <a:tab pos="800100" algn="l"/>
                          <a:tab pos="2514600" algn="l"/>
                          <a:tab pos="457200" algn="l"/>
                        </a:tabLst>
                      </a:pPr>
                      <a:r>
                        <a:rPr lang="en-US" sz="1600" b="1">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%d</a:t>
                      </a:r>
                      <a:endParaRPr lang="en-US" sz="2000">
                        <a:effectLst/>
                        <a:latin typeface="Times New Roman" panose="02020603050405020304" pitchFamily="18" charset="0"/>
                        <a:ea typeface="Times New Roman" panose="02020603050405020304" pitchFamily="18" charset="0"/>
                      </a:endParaRPr>
                    </a:p>
                  </a:txBody>
                  <a:tcPr marL="68580" marR="68580" anchor="ctr">
                    <a:lnL>
                      <a:noFill/>
                    </a:lnL>
                    <a:lnR>
                      <a:noFill/>
                    </a:lnR>
                    <a:lnT>
                      <a:noFill/>
                    </a:lnT>
                    <a:lnB>
                      <a:noFill/>
                    </a:lnB>
                    <a:solidFill>
                      <a:srgbClr val="DFECF5"/>
                    </a:solidFill>
                  </a:tcPr>
                </a:tc>
                <a:tc>
                  <a:txBody>
                    <a:bodyPr/>
                    <a:lstStyle/>
                    <a:p>
                      <a:pPr marL="0" marR="0" indent="0">
                        <a:spcBef>
                          <a:spcPts val="600"/>
                        </a:spcBef>
                        <a:spcAft>
                          <a:spcPts val="600"/>
                        </a:spcAft>
                        <a:tabLst>
                          <a:tab pos="800100" algn="l"/>
                          <a:tab pos="2514600" algn="l"/>
                          <a:tab pos="457200" algn="l"/>
                        </a:tabLst>
                      </a:pPr>
                      <a:r>
                        <a:rPr lang="en-US" sz="2000">
                          <a:solidFill>
                            <a:srgbClr val="000000"/>
                          </a:solidFill>
                          <a:effectLst/>
                          <a:latin typeface="Times New Roman" panose="02020603050405020304" pitchFamily="18" charset="0"/>
                          <a:ea typeface="Times New Roman" panose="02020603050405020304" pitchFamily="18" charset="0"/>
                        </a:rPr>
                        <a:t>The day of the month as an integer</a:t>
                      </a:r>
                      <a:endParaRPr lang="en-US" sz="2000">
                        <a:effectLst/>
                        <a:latin typeface="Times New Roman" panose="02020603050405020304" pitchFamily="18" charset="0"/>
                        <a:ea typeface="Times New Roman" panose="02020603050405020304" pitchFamily="18" charset="0"/>
                      </a:endParaRPr>
                    </a:p>
                  </a:txBody>
                  <a:tcPr marL="68580" marR="68580" anchor="ctr">
                    <a:lnL>
                      <a:noFill/>
                    </a:lnL>
                    <a:lnR>
                      <a:noFill/>
                    </a:lnR>
                    <a:lnT>
                      <a:noFill/>
                    </a:lnT>
                    <a:lnB>
                      <a:noFill/>
                    </a:lnB>
                    <a:solidFill>
                      <a:srgbClr val="DFECF5"/>
                    </a:solidFill>
                  </a:tcPr>
                </a:tc>
                <a:extLst>
                  <a:ext uri="{0D108BD9-81ED-4DB2-BD59-A6C34878D82A}">
                    <a16:rowId xmlns:a16="http://schemas.microsoft.com/office/drawing/2014/main" val="2585579606"/>
                  </a:ext>
                </a:extLst>
              </a:tr>
              <a:tr h="0">
                <a:tc>
                  <a:txBody>
                    <a:bodyPr/>
                    <a:lstStyle/>
                    <a:p>
                      <a:pPr marL="0" marR="0" indent="0">
                        <a:spcBef>
                          <a:spcPts val="600"/>
                        </a:spcBef>
                        <a:spcAft>
                          <a:spcPts val="600"/>
                        </a:spcAft>
                        <a:tabLst>
                          <a:tab pos="800100" algn="l"/>
                          <a:tab pos="2514600" algn="l"/>
                          <a:tab pos="457200" algn="l"/>
                        </a:tabLst>
                      </a:pPr>
                      <a:r>
                        <a:rPr lang="es-ES" sz="1600" b="1">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%y</a:t>
                      </a:r>
                      <a:r>
                        <a:rPr lang="es-ES" sz="2000">
                          <a:solidFill>
                            <a:srgbClr val="000000"/>
                          </a:solidFill>
                          <a:effectLst/>
                          <a:latin typeface="Times New Roman" panose="02020603050405020304" pitchFamily="18" charset="0"/>
                          <a:ea typeface="Times New Roman" panose="02020603050405020304" pitchFamily="18" charset="0"/>
                        </a:rPr>
                        <a:t> </a:t>
                      </a:r>
                      <a:endParaRPr lang="en-US" sz="2000">
                        <a:effectLst/>
                        <a:latin typeface="Times New Roman" panose="02020603050405020304" pitchFamily="18" charset="0"/>
                        <a:ea typeface="Times New Roman" panose="02020603050405020304" pitchFamily="18" charset="0"/>
                      </a:endParaRPr>
                    </a:p>
                  </a:txBody>
                  <a:tcPr marL="68580" marR="68580" anchor="ctr">
                    <a:lnL>
                      <a:noFill/>
                    </a:lnL>
                    <a:lnR>
                      <a:noFill/>
                    </a:lnR>
                    <a:lnT>
                      <a:noFill/>
                    </a:lnT>
                    <a:lnB>
                      <a:noFill/>
                    </a:lnB>
                    <a:solidFill>
                      <a:srgbClr val="DFECF5"/>
                    </a:solidFill>
                  </a:tcPr>
                </a:tc>
                <a:tc>
                  <a:txBody>
                    <a:bodyPr/>
                    <a:lstStyle/>
                    <a:p>
                      <a:pPr marL="0" marR="0" indent="0">
                        <a:spcBef>
                          <a:spcPts val="600"/>
                        </a:spcBef>
                        <a:spcAft>
                          <a:spcPts val="600"/>
                        </a:spcAft>
                        <a:tabLst>
                          <a:tab pos="800100" algn="l"/>
                          <a:tab pos="2514600" algn="l"/>
                          <a:tab pos="457200" algn="l"/>
                        </a:tabLst>
                      </a:pPr>
                      <a:r>
                        <a:rPr lang="es-ES" sz="2000">
                          <a:solidFill>
                            <a:srgbClr val="000000"/>
                          </a:solidFill>
                          <a:effectLst/>
                          <a:latin typeface="Times New Roman" panose="02020603050405020304" pitchFamily="18" charset="0"/>
                          <a:ea typeface="Times New Roman" panose="02020603050405020304" pitchFamily="18" charset="0"/>
                        </a:rPr>
                        <a:t>A 2-digit year</a:t>
                      </a:r>
                      <a:endParaRPr lang="en-US" sz="2000">
                        <a:effectLst/>
                        <a:latin typeface="Times New Roman" panose="02020603050405020304" pitchFamily="18" charset="0"/>
                        <a:ea typeface="Times New Roman" panose="02020603050405020304" pitchFamily="18" charset="0"/>
                      </a:endParaRPr>
                    </a:p>
                  </a:txBody>
                  <a:tcPr marL="68580" marR="68580" anchor="ctr">
                    <a:lnL>
                      <a:noFill/>
                    </a:lnL>
                    <a:lnR>
                      <a:noFill/>
                    </a:lnR>
                    <a:lnT>
                      <a:noFill/>
                    </a:lnT>
                    <a:lnB>
                      <a:noFill/>
                    </a:lnB>
                    <a:solidFill>
                      <a:srgbClr val="DFECF5"/>
                    </a:solidFill>
                  </a:tcPr>
                </a:tc>
                <a:extLst>
                  <a:ext uri="{0D108BD9-81ED-4DB2-BD59-A6C34878D82A}">
                    <a16:rowId xmlns:a16="http://schemas.microsoft.com/office/drawing/2014/main" val="2977671598"/>
                  </a:ext>
                </a:extLst>
              </a:tr>
              <a:tr h="0">
                <a:tc>
                  <a:txBody>
                    <a:bodyPr/>
                    <a:lstStyle/>
                    <a:p>
                      <a:pPr marL="0" marR="0" indent="0">
                        <a:spcBef>
                          <a:spcPts val="600"/>
                        </a:spcBef>
                        <a:spcAft>
                          <a:spcPts val="600"/>
                        </a:spcAft>
                        <a:tabLst>
                          <a:tab pos="800100" algn="l"/>
                          <a:tab pos="2514600" algn="l"/>
                          <a:tab pos="457200" algn="l"/>
                        </a:tabLst>
                      </a:pPr>
                      <a:r>
                        <a:rPr lang="es-ES" sz="1600" b="1"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%Y</a:t>
                      </a:r>
                      <a:endParaRPr lang="en-US" sz="2000" dirty="0">
                        <a:effectLst/>
                        <a:latin typeface="Times New Roman" panose="02020603050405020304" pitchFamily="18" charset="0"/>
                        <a:ea typeface="Times New Roman" panose="02020603050405020304" pitchFamily="18" charset="0"/>
                      </a:endParaRPr>
                    </a:p>
                  </a:txBody>
                  <a:tcPr marL="68580" marR="68580" anchor="ctr">
                    <a:lnL>
                      <a:noFill/>
                    </a:lnL>
                    <a:lnR>
                      <a:noFill/>
                    </a:lnR>
                    <a:lnT>
                      <a:noFill/>
                    </a:lnT>
                    <a:lnB>
                      <a:noFill/>
                    </a:lnB>
                    <a:solidFill>
                      <a:srgbClr val="DFECF5"/>
                    </a:solidFill>
                  </a:tcPr>
                </a:tc>
                <a:tc>
                  <a:txBody>
                    <a:bodyPr/>
                    <a:lstStyle/>
                    <a:p>
                      <a:pPr marL="0" marR="0" indent="0">
                        <a:spcBef>
                          <a:spcPts val="600"/>
                        </a:spcBef>
                        <a:spcAft>
                          <a:spcPts val="600"/>
                        </a:spcAft>
                        <a:tabLst>
                          <a:tab pos="800100" algn="l"/>
                          <a:tab pos="2514600" algn="l"/>
                          <a:tab pos="457200" algn="l"/>
                        </a:tabLst>
                      </a:pPr>
                      <a:r>
                        <a:rPr lang="es-ES" sz="2000" dirty="0">
                          <a:solidFill>
                            <a:srgbClr val="000000"/>
                          </a:solidFill>
                          <a:effectLst/>
                          <a:latin typeface="Times New Roman" panose="02020603050405020304" pitchFamily="18" charset="0"/>
                          <a:ea typeface="Times New Roman" panose="02020603050405020304" pitchFamily="18" charset="0"/>
                        </a:rPr>
                        <a:t>A 4-digit </a:t>
                      </a:r>
                      <a:r>
                        <a:rPr lang="es-ES" sz="2000" dirty="0" err="1">
                          <a:solidFill>
                            <a:srgbClr val="000000"/>
                          </a:solidFill>
                          <a:effectLst/>
                          <a:latin typeface="Times New Roman" panose="02020603050405020304" pitchFamily="18" charset="0"/>
                          <a:ea typeface="Times New Roman" panose="02020603050405020304" pitchFamily="18" charset="0"/>
                        </a:rPr>
                        <a:t>year</a:t>
                      </a:r>
                      <a:endParaRPr lang="en-US" sz="2000" dirty="0">
                        <a:effectLst/>
                        <a:latin typeface="Times New Roman" panose="02020603050405020304" pitchFamily="18" charset="0"/>
                        <a:ea typeface="Times New Roman" panose="02020603050405020304" pitchFamily="18" charset="0"/>
                      </a:endParaRPr>
                    </a:p>
                  </a:txBody>
                  <a:tcPr marL="68580" marR="68580" anchor="ctr">
                    <a:lnL>
                      <a:noFill/>
                    </a:lnL>
                    <a:lnR>
                      <a:noFill/>
                    </a:lnR>
                    <a:lnT>
                      <a:noFill/>
                    </a:lnT>
                    <a:lnB>
                      <a:noFill/>
                    </a:lnB>
                    <a:solidFill>
                      <a:srgbClr val="DFECF5"/>
                    </a:solidFill>
                  </a:tcPr>
                </a:tc>
                <a:extLst>
                  <a:ext uri="{0D108BD9-81ED-4DB2-BD59-A6C34878D82A}">
                    <a16:rowId xmlns:a16="http://schemas.microsoft.com/office/drawing/2014/main" val="3670733080"/>
                  </a:ext>
                </a:extLst>
              </a:tr>
            </a:tbl>
          </a:graphicData>
        </a:graphic>
      </p:graphicFrame>
      <p:sp>
        <p:nvSpPr>
          <p:cNvPr id="4" name="Date Placeholder 3">
            <a:extLst>
              <a:ext uri="{FF2B5EF4-FFF2-40B4-BE49-F238E27FC236}">
                <a16:creationId xmlns:a16="http://schemas.microsoft.com/office/drawing/2014/main" id="{5585B93E-3A6E-4860-8611-3A99A52EAC23}"/>
              </a:ext>
            </a:extLst>
          </p:cNvPr>
          <p:cNvSpPr>
            <a:spLocks noGrp="1"/>
          </p:cNvSpPr>
          <p:nvPr>
            <p:ph type="dt" sz="half" idx="10"/>
          </p:nvPr>
        </p:nvSpPr>
        <p:spPr/>
        <p:txBody>
          <a:bodyPr/>
          <a:lstStyle/>
          <a:p>
            <a:pPr>
              <a:defRPr/>
            </a:pPr>
            <a:r>
              <a:rPr lang="en-US"/>
              <a:t>Murach's Python for Data Analysis</a:t>
            </a:r>
            <a:endParaRPr lang="en-US" dirty="0"/>
          </a:p>
        </p:txBody>
      </p:sp>
      <p:sp>
        <p:nvSpPr>
          <p:cNvPr id="5" name="Footer Placeholder 4">
            <a:extLst>
              <a:ext uri="{FF2B5EF4-FFF2-40B4-BE49-F238E27FC236}">
                <a16:creationId xmlns:a16="http://schemas.microsoft.com/office/drawing/2014/main" id="{16C178A7-30DF-4057-9403-A9A2D636491E}"/>
              </a:ext>
            </a:extLst>
          </p:cNvPr>
          <p:cNvSpPr>
            <a:spLocks noGrp="1"/>
          </p:cNvSpPr>
          <p:nvPr>
            <p:ph type="ftr" sz="quarter" idx="11"/>
          </p:nvPr>
        </p:nvSpPr>
        <p:spPr/>
        <p:txBody>
          <a:bodyPr/>
          <a:lstStyle/>
          <a:p>
            <a:pPr>
              <a:defRPr/>
            </a:pPr>
            <a:r>
              <a:rPr lang="en-US"/>
              <a:t>© 2021, Mike Murach &amp; Associates, Inc.</a:t>
            </a:r>
            <a:endParaRPr lang="en-US" dirty="0"/>
          </a:p>
        </p:txBody>
      </p:sp>
      <p:sp>
        <p:nvSpPr>
          <p:cNvPr id="6" name="Slide Number Placeholder 5">
            <a:extLst>
              <a:ext uri="{FF2B5EF4-FFF2-40B4-BE49-F238E27FC236}">
                <a16:creationId xmlns:a16="http://schemas.microsoft.com/office/drawing/2014/main" id="{F1753C41-DA55-43D2-B944-AEAA150EDEC9}"/>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C6, Slide </a:t>
            </a:r>
            <a:fld id="{BF5C1183-B085-4070-A402-C03A3F977D3D}" type="slidenum">
              <a:rPr lang="en-US" smtClean="0">
                <a:solidFill>
                  <a:schemeClr val="bg1"/>
                </a:solidFill>
              </a:rPr>
              <a:pPr>
                <a:defRPr/>
              </a:pPr>
              <a:t>48</a:t>
            </a:fld>
            <a:endParaRPr lang="en-US" dirty="0">
              <a:solidFill>
                <a:schemeClr val="bg1"/>
              </a:solidFill>
            </a:endParaRPr>
          </a:p>
        </p:txBody>
      </p:sp>
    </p:spTree>
    <p:extLst>
      <p:ext uri="{BB962C8B-B14F-4D97-AF65-F5344CB8AC3E}">
        <p14:creationId xmlns:p14="http://schemas.microsoft.com/office/powerpoint/2010/main" val="396605388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18F99D3-2389-45F2-9A6F-18E570D591EB}"/>
              </a:ext>
            </a:extLst>
          </p:cNvPr>
          <p:cNvSpPr>
            <a:spLocks noGrp="1"/>
          </p:cNvSpPr>
          <p:nvPr>
            <p:ph type="title"/>
          </p:nvPr>
        </p:nvSpPr>
        <p:spPr>
          <a:xfrm>
            <a:off x="914400" y="440323"/>
            <a:ext cx="7315200" cy="738664"/>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How to use the Python </a:t>
            </a:r>
            <a:r>
              <a:rPr lang="en-US" sz="2400" b="1" dirty="0" err="1">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strftime</a:t>
            </a: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 method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to format dates as strings</a:t>
            </a:r>
            <a:endParaRPr lang="en-US" dirty="0"/>
          </a:p>
        </p:txBody>
      </p:sp>
      <p:sp>
        <p:nvSpPr>
          <p:cNvPr id="9" name="Text Placeholder 8">
            <a:extLst>
              <a:ext uri="{FF2B5EF4-FFF2-40B4-BE49-F238E27FC236}">
                <a16:creationId xmlns:a16="http://schemas.microsoft.com/office/drawing/2014/main" id="{27FA8912-D153-41F8-B498-F1CE2971A3A9}"/>
              </a:ext>
            </a:extLst>
          </p:cNvPr>
          <p:cNvSpPr>
            <a:spLocks noGrp="1"/>
          </p:cNvSpPr>
          <p:nvPr>
            <p:ph type="body" sz="quarter" idx="15"/>
          </p:nvPr>
        </p:nvSpPr>
        <p:spPr>
          <a:xfrm>
            <a:off x="812800" y="1215158"/>
            <a:ext cx="7391400" cy="2213842"/>
          </a:xfrm>
        </p:spPr>
        <p:txBody>
          <a:bodyPr/>
          <a:lstStyle/>
          <a:p>
            <a:pPr marL="347345" marR="0">
              <a:spcBef>
                <a:spcPts val="0"/>
              </a:spcBef>
              <a:spcAft>
                <a:spcPts val="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polls['</a:t>
            </a: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startdate</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 = </a:t>
            </a: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polls.startdate.dt.strftime</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("%m/%d/%Y")</a:t>
            </a:r>
          </a:p>
          <a:p>
            <a:pPr marL="347345" marR="0">
              <a:spcBef>
                <a:spcPts val="0"/>
              </a:spcBef>
              <a:spcAft>
                <a:spcPts val="60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polls['</a:t>
            </a: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enddate</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 = </a:t>
            </a: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polls.enddate.dt.strftime</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("%m-%d-%y")</a:t>
            </a:r>
          </a:p>
          <a:p>
            <a:endParaRPr lang="en-US" sz="1600" dirty="0"/>
          </a:p>
        </p:txBody>
      </p:sp>
      <p:pic>
        <p:nvPicPr>
          <p:cNvPr id="10" name="Content Placeholder 9" descr="Refer to page 221 in textbook">
            <a:extLst>
              <a:ext uri="{FF2B5EF4-FFF2-40B4-BE49-F238E27FC236}">
                <a16:creationId xmlns:a16="http://schemas.microsoft.com/office/drawing/2014/main" id="{FC55940D-00AC-4C2C-99F2-8EC4BBF24904}"/>
              </a:ext>
            </a:extLst>
          </p:cNvPr>
          <p:cNvPicPr>
            <a:picLocks noGrp="1" noChangeAspect="1"/>
          </p:cNvPicPr>
          <p:nvPr>
            <p:ph sz="quarter" idx="13"/>
          </p:nvPr>
        </p:nvPicPr>
        <p:blipFill>
          <a:blip r:embed="rId2"/>
          <a:stretch>
            <a:fillRect/>
          </a:stretch>
        </p:blipFill>
        <p:spPr>
          <a:xfrm>
            <a:off x="1264040" y="1904908"/>
            <a:ext cx="5480312" cy="1143092"/>
          </a:xfrm>
          <a:prstGeom prst="rect">
            <a:avLst/>
          </a:prstGeom>
        </p:spPr>
      </p:pic>
      <p:sp>
        <p:nvSpPr>
          <p:cNvPr id="4" name="Date Placeholder 3">
            <a:extLst>
              <a:ext uri="{FF2B5EF4-FFF2-40B4-BE49-F238E27FC236}">
                <a16:creationId xmlns:a16="http://schemas.microsoft.com/office/drawing/2014/main" id="{80FB7AAC-C0B0-45A0-8B8C-297C597DD102}"/>
              </a:ext>
            </a:extLst>
          </p:cNvPr>
          <p:cNvSpPr>
            <a:spLocks noGrp="1"/>
          </p:cNvSpPr>
          <p:nvPr>
            <p:ph type="dt" sz="half" idx="10"/>
          </p:nvPr>
        </p:nvSpPr>
        <p:spPr/>
        <p:txBody>
          <a:bodyPr/>
          <a:lstStyle/>
          <a:p>
            <a:pPr>
              <a:defRPr/>
            </a:pPr>
            <a:r>
              <a:rPr lang="en-US"/>
              <a:t>Murach's Python for Data Analysis</a:t>
            </a:r>
            <a:endParaRPr lang="en-US" dirty="0"/>
          </a:p>
        </p:txBody>
      </p:sp>
      <p:sp>
        <p:nvSpPr>
          <p:cNvPr id="5" name="Footer Placeholder 4">
            <a:extLst>
              <a:ext uri="{FF2B5EF4-FFF2-40B4-BE49-F238E27FC236}">
                <a16:creationId xmlns:a16="http://schemas.microsoft.com/office/drawing/2014/main" id="{3C584A21-D03A-4375-B16E-2CEFB426076E}"/>
              </a:ext>
            </a:extLst>
          </p:cNvPr>
          <p:cNvSpPr>
            <a:spLocks noGrp="1"/>
          </p:cNvSpPr>
          <p:nvPr>
            <p:ph type="ftr" sz="quarter" idx="11"/>
          </p:nvPr>
        </p:nvSpPr>
        <p:spPr/>
        <p:txBody>
          <a:bodyPr/>
          <a:lstStyle/>
          <a:p>
            <a:pPr>
              <a:defRPr/>
            </a:pPr>
            <a:r>
              <a:rPr lang="en-US"/>
              <a:t>© 2021, Mike Murach &amp; Associates, Inc.</a:t>
            </a:r>
            <a:endParaRPr lang="en-US" dirty="0"/>
          </a:p>
        </p:txBody>
      </p:sp>
      <p:sp>
        <p:nvSpPr>
          <p:cNvPr id="6" name="Slide Number Placeholder 5">
            <a:extLst>
              <a:ext uri="{FF2B5EF4-FFF2-40B4-BE49-F238E27FC236}">
                <a16:creationId xmlns:a16="http://schemas.microsoft.com/office/drawing/2014/main" id="{804F1712-10AA-42C4-ACF6-81DDA002C776}"/>
              </a:ext>
            </a:extLst>
          </p:cNvPr>
          <p:cNvSpPr>
            <a:spLocks noGrp="1"/>
          </p:cNvSpPr>
          <p:nvPr>
            <p:ph type="sldNum" sz="quarter" idx="12"/>
          </p:nvPr>
        </p:nvSpPr>
        <p:spPr/>
        <p:txBody>
          <a:bodyPr/>
          <a:lstStyle/>
          <a:p>
            <a:pPr algn="l">
              <a:defRPr/>
            </a:pPr>
            <a:endParaRPr lang="en-US" sz="1400" dirty="0">
              <a:latin typeface="Times New Roman"/>
            </a:endParaRPr>
          </a:p>
          <a:p>
            <a:pPr algn="r">
              <a:defRPr/>
            </a:pPr>
            <a:r>
              <a:rPr lang="en-US" sz="900" dirty="0">
                <a:solidFill>
                  <a:schemeClr val="bg1"/>
                </a:solidFill>
                <a:latin typeface="Arial Narrow" panose="020B0606020202030204" pitchFamily="34" charset="0"/>
              </a:rPr>
              <a:t>C6, Slide </a:t>
            </a:r>
            <a:fld id="{BF5C1183-B085-4070-A402-C03A3F977D3D}" type="slidenum">
              <a:rPr lang="en-US" sz="900" smtClean="0">
                <a:solidFill>
                  <a:schemeClr val="bg1"/>
                </a:solidFill>
                <a:latin typeface="Arial Narrow" panose="020B0606020202030204" pitchFamily="34" charset="0"/>
              </a:rPr>
              <a:pPr algn="r">
                <a:defRPr/>
              </a:pPr>
              <a:t>49</a:t>
            </a:fld>
            <a:endParaRPr lang="en-US" sz="900" dirty="0">
              <a:solidFill>
                <a:schemeClr val="bg1"/>
              </a:solidFill>
              <a:latin typeface="Arial Narrow" panose="020B0606020202030204" pitchFamily="34" charset="0"/>
            </a:endParaRPr>
          </a:p>
        </p:txBody>
      </p:sp>
    </p:spTree>
    <p:extLst>
      <p:ext uri="{BB962C8B-B14F-4D97-AF65-F5344CB8AC3E}">
        <p14:creationId xmlns:p14="http://schemas.microsoft.com/office/powerpoint/2010/main" val="459792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590A1-C17A-4083-8945-D08E73413B1D}"/>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A general plan for cleaning a </a:t>
            </a:r>
            <a:r>
              <a:rPr lang="en-US" sz="2400" b="1" dirty="0" err="1">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DataFrame</a:t>
            </a: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 (cont.)</a:t>
            </a:r>
            <a:endParaRPr lang="en-US" dirty="0"/>
          </a:p>
        </p:txBody>
      </p:sp>
      <p:sp>
        <p:nvSpPr>
          <p:cNvPr id="3" name="Text Placeholder 2">
            <a:extLst>
              <a:ext uri="{FF2B5EF4-FFF2-40B4-BE49-F238E27FC236}">
                <a16:creationId xmlns:a16="http://schemas.microsoft.com/office/drawing/2014/main" id="{247B7F02-8AD8-4147-8333-53986693993B}"/>
              </a:ext>
            </a:extLst>
          </p:cNvPr>
          <p:cNvSpPr>
            <a:spLocks noGrp="1"/>
          </p:cNvSpPr>
          <p:nvPr>
            <p:ph type="body" sz="quarter" idx="13"/>
          </p:nvPr>
        </p:nvSpPr>
        <p:spPr>
          <a:xfrm>
            <a:off x="838200" y="1066800"/>
            <a:ext cx="7391400" cy="4876800"/>
          </a:xfrm>
        </p:spPr>
        <p:txBody>
          <a:bodyPr/>
          <a:lstStyle/>
          <a:p>
            <a:pPr marL="347345" marR="0">
              <a:spcBef>
                <a:spcPts val="900"/>
              </a:spcBef>
              <a:spcAft>
                <a:spcPts val="600"/>
              </a:spcAft>
              <a:tabLst>
                <a:tab pos="1371600" algn="l"/>
                <a:tab pos="2743200" algn="l"/>
              </a:tabLst>
            </a:pPr>
            <a:r>
              <a:rPr lang="en-US" sz="2000" b="1" spc="-10"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Fix data problems</a:t>
            </a:r>
            <a:endParaRPr lang="en-US" sz="2000" b="1" spc="-10" dirty="0">
              <a:solidFill>
                <a:srgbClr val="000099"/>
              </a:solidFill>
              <a:effectLst/>
              <a:latin typeface="Montserrat Medium"/>
              <a:ea typeface="Times New Roman" panose="02020603050405020304" pitchFamily="18" charset="0"/>
              <a:cs typeface="Times New Roman" panose="02020603050405020304" pitchFamily="18" charset="0"/>
            </a:endParaRPr>
          </a:p>
          <a:p>
            <a:pPr marL="694944" marR="347345" lvl="1" indent="-347472">
              <a:spcBef>
                <a:spcPts val="0"/>
              </a:spcBef>
              <a:spcAft>
                <a:spcPts val="300"/>
              </a:spcAft>
              <a:buFont typeface="+mj-lt"/>
              <a:buAutoNum type="arabicPeriod" startAt="8"/>
              <a:tabLst>
                <a:tab pos="347345" algn="l"/>
                <a:tab pos="457200" algn="l"/>
              </a:tabLst>
            </a:pPr>
            <a:r>
              <a:rPr lang="en-US" sz="2000" dirty="0">
                <a:effectLst/>
                <a:latin typeface="Times New Roman" panose="02020603050405020304" pitchFamily="18" charset="0"/>
                <a:ea typeface="Times New Roman" panose="02020603050405020304" pitchFamily="18" charset="0"/>
              </a:rPr>
              <a:t>Find and fix missing values.</a:t>
            </a:r>
          </a:p>
          <a:p>
            <a:pPr marL="694944" marR="347345" lvl="1" indent="-347472">
              <a:spcBef>
                <a:spcPts val="0"/>
              </a:spcBef>
              <a:spcAft>
                <a:spcPts val="300"/>
              </a:spcAft>
              <a:buFont typeface="+mj-lt"/>
              <a:buAutoNum type="arabicPeriod" startAt="8"/>
              <a:tabLst>
                <a:tab pos="347345" algn="l"/>
                <a:tab pos="457200" algn="l"/>
              </a:tabLst>
            </a:pPr>
            <a:r>
              <a:rPr lang="en-US" sz="2000" dirty="0">
                <a:effectLst/>
                <a:latin typeface="Times New Roman" panose="02020603050405020304" pitchFamily="18" charset="0"/>
                <a:ea typeface="Times New Roman" panose="02020603050405020304" pitchFamily="18" charset="0"/>
              </a:rPr>
              <a:t>Fix data type problems like dates or numbers that are imported as strings.</a:t>
            </a:r>
          </a:p>
          <a:p>
            <a:pPr marL="694944" marR="347345" lvl="1" indent="-347472">
              <a:spcBef>
                <a:spcPts val="0"/>
              </a:spcBef>
              <a:spcAft>
                <a:spcPts val="300"/>
              </a:spcAft>
              <a:buFont typeface="+mj-lt"/>
              <a:buAutoNum type="arabicPeriod" startAt="8"/>
              <a:tabLst>
                <a:tab pos="347345" algn="l"/>
                <a:tab pos="457200" algn="l"/>
              </a:tabLst>
            </a:pPr>
            <a:r>
              <a:rPr lang="en-US" sz="2000" dirty="0">
                <a:effectLst/>
                <a:latin typeface="Times New Roman" panose="02020603050405020304" pitchFamily="18" charset="0"/>
                <a:ea typeface="Times New Roman" panose="02020603050405020304" pitchFamily="18" charset="0"/>
              </a:rPr>
              <a:t>Find and fix outliers.</a:t>
            </a:r>
          </a:p>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But before you start cleaning...</a:t>
            </a:r>
            <a:endParaRPr lang="en-US" sz="2400" b="1" dirty="0">
              <a:solidFill>
                <a:srgbClr val="000099"/>
              </a:solidFill>
              <a:effectLst/>
              <a:latin typeface="Montserrat Medium"/>
              <a:ea typeface="Times New Roman" panose="02020603050405020304" pitchFamily="18" charset="0"/>
              <a:cs typeface="Times New Roman" panose="02020603050405020304" pitchFamily="18" charset="0"/>
            </a:endParaRP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Be sure that you’ve set the goals for your analysis. That will help you decide what cleaning needs to be done.</a:t>
            </a:r>
          </a:p>
          <a:p>
            <a:endParaRPr lang="en-US" dirty="0"/>
          </a:p>
        </p:txBody>
      </p:sp>
      <p:sp>
        <p:nvSpPr>
          <p:cNvPr id="4" name="Date Placeholder 3">
            <a:extLst>
              <a:ext uri="{FF2B5EF4-FFF2-40B4-BE49-F238E27FC236}">
                <a16:creationId xmlns:a16="http://schemas.microsoft.com/office/drawing/2014/main" id="{2ADF25AA-78BC-4830-A356-BF1A008B90D2}"/>
              </a:ext>
            </a:extLst>
          </p:cNvPr>
          <p:cNvSpPr>
            <a:spLocks noGrp="1"/>
          </p:cNvSpPr>
          <p:nvPr>
            <p:ph type="dt" sz="half" idx="10"/>
          </p:nvPr>
        </p:nvSpPr>
        <p:spPr/>
        <p:txBody>
          <a:bodyPr/>
          <a:lstStyle/>
          <a:p>
            <a:pPr>
              <a:defRPr/>
            </a:pPr>
            <a:r>
              <a:rPr lang="en-US"/>
              <a:t>Murach's Python for Data Analysis</a:t>
            </a:r>
            <a:endParaRPr lang="en-US" dirty="0"/>
          </a:p>
        </p:txBody>
      </p:sp>
      <p:sp>
        <p:nvSpPr>
          <p:cNvPr id="5" name="Footer Placeholder 4">
            <a:extLst>
              <a:ext uri="{FF2B5EF4-FFF2-40B4-BE49-F238E27FC236}">
                <a16:creationId xmlns:a16="http://schemas.microsoft.com/office/drawing/2014/main" id="{473AA847-2AE7-4D6C-B248-7F9769917A53}"/>
              </a:ext>
            </a:extLst>
          </p:cNvPr>
          <p:cNvSpPr>
            <a:spLocks noGrp="1"/>
          </p:cNvSpPr>
          <p:nvPr>
            <p:ph type="ftr" sz="quarter" idx="11"/>
          </p:nvPr>
        </p:nvSpPr>
        <p:spPr/>
        <p:txBody>
          <a:bodyPr/>
          <a:lstStyle/>
          <a:p>
            <a:pPr>
              <a:defRPr/>
            </a:pPr>
            <a:r>
              <a:rPr lang="en-US"/>
              <a:t>© 2021, Mike Murach &amp; Associates, Inc.</a:t>
            </a:r>
            <a:endParaRPr lang="en-US" dirty="0"/>
          </a:p>
        </p:txBody>
      </p:sp>
      <p:sp>
        <p:nvSpPr>
          <p:cNvPr id="6" name="Slide Number Placeholder 5">
            <a:extLst>
              <a:ext uri="{FF2B5EF4-FFF2-40B4-BE49-F238E27FC236}">
                <a16:creationId xmlns:a16="http://schemas.microsoft.com/office/drawing/2014/main" id="{67E97FD0-1BB7-4391-8450-8DE73ED76FCF}"/>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C6, Slide </a:t>
            </a:r>
            <a:fld id="{BF5C1183-B085-4070-A402-C03A3F977D3D}" type="slidenum">
              <a:rPr lang="en-US" smtClean="0">
                <a:solidFill>
                  <a:schemeClr val="bg1"/>
                </a:solidFill>
              </a:rPr>
              <a:pPr>
                <a:defRPr/>
              </a:pPr>
              <a:t>5</a:t>
            </a:fld>
            <a:endParaRPr lang="en-US" dirty="0">
              <a:solidFill>
                <a:schemeClr val="bg1"/>
              </a:solidFill>
            </a:endParaRPr>
          </a:p>
        </p:txBody>
      </p:sp>
    </p:spTree>
    <p:extLst>
      <p:ext uri="{BB962C8B-B14F-4D97-AF65-F5344CB8AC3E}">
        <p14:creationId xmlns:p14="http://schemas.microsoft.com/office/powerpoint/2010/main" val="20943686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4DE12B4-B770-4C56-8B24-581CEBE4E425}"/>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a:t>
            </a:r>
            <a:r>
              <a:rPr lang="en-US" sz="2400" b="1" dirty="0" err="1">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to_numeric</a:t>
            </a: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 method</a:t>
            </a:r>
            <a:endParaRPr lang="en-US" dirty="0"/>
          </a:p>
        </p:txBody>
      </p:sp>
      <p:graphicFrame>
        <p:nvGraphicFramePr>
          <p:cNvPr id="13" name="Table Placeholder 12">
            <a:extLst>
              <a:ext uri="{FF2B5EF4-FFF2-40B4-BE49-F238E27FC236}">
                <a16:creationId xmlns:a16="http://schemas.microsoft.com/office/drawing/2014/main" id="{D6979F3B-6ECD-4252-A77F-15DF270AC40A}"/>
              </a:ext>
            </a:extLst>
          </p:cNvPr>
          <p:cNvGraphicFramePr>
            <a:graphicFrameLocks noGrp="1"/>
          </p:cNvGraphicFramePr>
          <p:nvPr>
            <p:ph type="tbl" sz="quarter" idx="13"/>
            <p:extLst>
              <p:ext uri="{D42A27DB-BD31-4B8C-83A1-F6EECF244321}">
                <p14:modId xmlns:p14="http://schemas.microsoft.com/office/powerpoint/2010/main" val="2324418388"/>
              </p:ext>
            </p:extLst>
          </p:nvPr>
        </p:nvGraphicFramePr>
        <p:xfrm>
          <a:off x="914400" y="1088810"/>
          <a:ext cx="6709410" cy="1097280"/>
        </p:xfrm>
        <a:graphic>
          <a:graphicData uri="http://schemas.openxmlformats.org/drawingml/2006/table">
            <a:tbl>
              <a:tblPr firstRow="1"/>
              <a:tblGrid>
                <a:gridCol w="3268980">
                  <a:extLst>
                    <a:ext uri="{9D8B030D-6E8A-4147-A177-3AD203B41FA5}">
                      <a16:colId xmlns:a16="http://schemas.microsoft.com/office/drawing/2014/main" val="3360242310"/>
                    </a:ext>
                  </a:extLst>
                </a:gridCol>
                <a:gridCol w="3440430">
                  <a:extLst>
                    <a:ext uri="{9D8B030D-6E8A-4147-A177-3AD203B41FA5}">
                      <a16:colId xmlns:a16="http://schemas.microsoft.com/office/drawing/2014/main" val="3012545253"/>
                    </a:ext>
                  </a:extLst>
                </a:gridCol>
              </a:tblGrid>
              <a:tr h="0">
                <a:tc>
                  <a:txBody>
                    <a:bodyPr/>
                    <a:lstStyle/>
                    <a:p>
                      <a:pPr marL="0" marR="0">
                        <a:spcBef>
                          <a:spcPts val="600"/>
                        </a:spcBef>
                        <a:spcAft>
                          <a:spcPts val="600"/>
                        </a:spcAft>
                        <a:tabLst>
                          <a:tab pos="1828800" algn="l"/>
                          <a:tab pos="457200" algn="l"/>
                        </a:tabLst>
                      </a:pPr>
                      <a:r>
                        <a:rPr lang="en-US" sz="2000" b="1" dirty="0">
                          <a:solidFill>
                            <a:srgbClr val="FFFFFF"/>
                          </a:solidFill>
                          <a:effectLst/>
                          <a:latin typeface="Arial" panose="020B0604020202020204" pitchFamily="34" charset="0"/>
                          <a:ea typeface="Times New Roman" panose="02020603050405020304" pitchFamily="18" charset="0"/>
                          <a:cs typeface="Times New Roman" panose="02020603050405020304" pitchFamily="18" charset="0"/>
                        </a:rPr>
                        <a:t>Method</a:t>
                      </a:r>
                      <a:endParaRPr lang="en-US" sz="2000" b="1" dirty="0">
                        <a:solidFill>
                          <a:srgbClr val="FFFFFF"/>
                        </a:solidFill>
                        <a:effectLst/>
                        <a:latin typeface="Montserrat Medium"/>
                        <a:ea typeface="Times New Roman" panose="02020603050405020304" pitchFamily="18" charset="0"/>
                        <a:cs typeface="Times New Roman" panose="02020603050405020304" pitchFamily="18" charset="0"/>
                      </a:endParaRPr>
                    </a:p>
                  </a:txBody>
                  <a:tcPr marL="68580" marR="68580">
                    <a:lnL>
                      <a:noFill/>
                    </a:lnL>
                    <a:lnR>
                      <a:noFill/>
                    </a:lnR>
                    <a:lnT>
                      <a:noFill/>
                    </a:lnT>
                    <a:lnB>
                      <a:noFill/>
                    </a:lnB>
                    <a:solidFill>
                      <a:srgbClr val="3D87B7"/>
                    </a:solidFill>
                  </a:tcPr>
                </a:tc>
                <a:tc>
                  <a:txBody>
                    <a:bodyPr/>
                    <a:lstStyle/>
                    <a:p>
                      <a:pPr marL="0" marR="0">
                        <a:spcBef>
                          <a:spcPts val="600"/>
                        </a:spcBef>
                        <a:spcAft>
                          <a:spcPts val="600"/>
                        </a:spcAft>
                        <a:tabLst>
                          <a:tab pos="1828800" algn="l"/>
                          <a:tab pos="457200" algn="l"/>
                        </a:tabLst>
                      </a:pPr>
                      <a:r>
                        <a:rPr lang="en-US" sz="2000" b="1">
                          <a:solidFill>
                            <a:srgbClr val="FFFFFF"/>
                          </a:solidFill>
                          <a:effectLst/>
                          <a:latin typeface="Arial" panose="020B0604020202020204" pitchFamily="34" charset="0"/>
                          <a:ea typeface="Times New Roman" panose="02020603050405020304" pitchFamily="18" charset="0"/>
                          <a:cs typeface="Times New Roman" panose="02020603050405020304" pitchFamily="18" charset="0"/>
                        </a:rPr>
                        <a:t>Description</a:t>
                      </a:r>
                      <a:endParaRPr lang="en-US" sz="2000" b="1">
                        <a:solidFill>
                          <a:srgbClr val="FFFFFF"/>
                        </a:solidFill>
                        <a:effectLst/>
                        <a:latin typeface="Montserrat Medium"/>
                        <a:ea typeface="Times New Roman" panose="02020603050405020304" pitchFamily="18" charset="0"/>
                        <a:cs typeface="Times New Roman" panose="02020603050405020304" pitchFamily="18" charset="0"/>
                      </a:endParaRPr>
                    </a:p>
                  </a:txBody>
                  <a:tcPr marL="68580" marR="68580">
                    <a:lnL>
                      <a:noFill/>
                    </a:lnL>
                    <a:lnR>
                      <a:noFill/>
                    </a:lnR>
                    <a:lnT>
                      <a:noFill/>
                    </a:lnT>
                    <a:lnB>
                      <a:noFill/>
                    </a:lnB>
                    <a:solidFill>
                      <a:srgbClr val="3D87B7"/>
                    </a:solidFill>
                  </a:tcPr>
                </a:tc>
                <a:extLst>
                  <a:ext uri="{0D108BD9-81ED-4DB2-BD59-A6C34878D82A}">
                    <a16:rowId xmlns:a16="http://schemas.microsoft.com/office/drawing/2014/main" val="1274682223"/>
                  </a:ext>
                </a:extLst>
              </a:tr>
              <a:tr h="0">
                <a:tc>
                  <a:txBody>
                    <a:bodyPr/>
                    <a:lstStyle/>
                    <a:p>
                      <a:pPr marL="0" marR="0" indent="0">
                        <a:spcBef>
                          <a:spcPts val="600"/>
                        </a:spcBef>
                        <a:spcAft>
                          <a:spcPts val="600"/>
                        </a:spcAft>
                        <a:tabLst>
                          <a:tab pos="800100" algn="l"/>
                          <a:tab pos="2514600" algn="l"/>
                          <a:tab pos="457200" algn="l"/>
                        </a:tabLst>
                      </a:pPr>
                      <a:r>
                        <a:rPr lang="en-US" sz="1600" b="1" dirty="0" err="1">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to_numeric</a:t>
                      </a:r>
                      <a:r>
                        <a:rPr lang="en-US" sz="1600" b="1"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a:t>
                      </a:r>
                      <a:r>
                        <a:rPr lang="en-US" sz="1600" b="1" dirty="0" err="1">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columns</a:t>
                      </a:r>
                      <a:r>
                        <a:rPr lang="en-US" sz="1600" b="1" i="1" dirty="0" err="1">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a:t>
                      </a:r>
                      <a:r>
                        <a:rPr lang="en-US" sz="1600" b="1" dirty="0" err="1">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errors</a:t>
                      </a:r>
                      <a:r>
                        <a:rPr lang="en-US" sz="1600" b="1"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a:t>
                      </a:r>
                      <a:endParaRPr lang="en-US" sz="2000" dirty="0">
                        <a:effectLst/>
                        <a:latin typeface="Times New Roman" panose="02020603050405020304" pitchFamily="18" charset="0"/>
                        <a:ea typeface="Times New Roman" panose="02020603050405020304" pitchFamily="18" charset="0"/>
                      </a:endParaRPr>
                    </a:p>
                  </a:txBody>
                  <a:tcPr marL="68580" marR="68580">
                    <a:lnL>
                      <a:noFill/>
                    </a:lnL>
                    <a:lnR>
                      <a:noFill/>
                    </a:lnR>
                    <a:lnT>
                      <a:noFill/>
                    </a:lnT>
                    <a:lnB>
                      <a:noFill/>
                    </a:lnB>
                    <a:solidFill>
                      <a:srgbClr val="DFECF5"/>
                    </a:solidFill>
                  </a:tcPr>
                </a:tc>
                <a:tc>
                  <a:txBody>
                    <a:bodyPr/>
                    <a:lstStyle/>
                    <a:p>
                      <a:pPr marL="0" marR="0" indent="0">
                        <a:spcBef>
                          <a:spcPts val="600"/>
                        </a:spcBef>
                        <a:spcAft>
                          <a:spcPts val="600"/>
                        </a:spcAft>
                        <a:tabLst>
                          <a:tab pos="800100" algn="l"/>
                          <a:tab pos="2514600" algn="l"/>
                          <a:tab pos="457200" algn="l"/>
                        </a:tabLst>
                      </a:pPr>
                      <a:r>
                        <a:rPr lang="en-US" sz="2000" dirty="0">
                          <a:solidFill>
                            <a:srgbClr val="000000"/>
                          </a:solidFill>
                          <a:effectLst/>
                          <a:latin typeface="Times New Roman" panose="02020603050405020304" pitchFamily="18" charset="0"/>
                          <a:ea typeface="Times New Roman" panose="02020603050405020304" pitchFamily="18" charset="0"/>
                        </a:rPr>
                        <a:t>Tries to convert the data in a column to a numeric type.</a:t>
                      </a:r>
                      <a:endParaRPr lang="en-US" sz="2000" dirty="0">
                        <a:effectLst/>
                        <a:latin typeface="Times New Roman" panose="02020603050405020304" pitchFamily="18" charset="0"/>
                        <a:ea typeface="Times New Roman" panose="02020603050405020304" pitchFamily="18" charset="0"/>
                      </a:endParaRPr>
                    </a:p>
                  </a:txBody>
                  <a:tcPr marL="68580" marR="68580">
                    <a:lnL>
                      <a:noFill/>
                    </a:lnL>
                    <a:lnR>
                      <a:noFill/>
                    </a:lnR>
                    <a:lnT>
                      <a:noFill/>
                    </a:lnT>
                    <a:lnB>
                      <a:noFill/>
                    </a:lnB>
                    <a:solidFill>
                      <a:srgbClr val="DFECF5"/>
                    </a:solidFill>
                  </a:tcPr>
                </a:tc>
                <a:extLst>
                  <a:ext uri="{0D108BD9-81ED-4DB2-BD59-A6C34878D82A}">
                    <a16:rowId xmlns:a16="http://schemas.microsoft.com/office/drawing/2014/main" val="340938700"/>
                  </a:ext>
                </a:extLst>
              </a:tr>
            </a:tbl>
          </a:graphicData>
        </a:graphic>
      </p:graphicFrame>
      <p:sp>
        <p:nvSpPr>
          <p:cNvPr id="10" name="Text Placeholder 9">
            <a:extLst>
              <a:ext uri="{FF2B5EF4-FFF2-40B4-BE49-F238E27FC236}">
                <a16:creationId xmlns:a16="http://schemas.microsoft.com/office/drawing/2014/main" id="{B00A4737-BCCB-43B4-B421-598FB19498FB}"/>
              </a:ext>
            </a:extLst>
          </p:cNvPr>
          <p:cNvSpPr>
            <a:spLocks noGrp="1"/>
          </p:cNvSpPr>
          <p:nvPr>
            <p:ph type="body" sz="quarter" idx="17"/>
          </p:nvPr>
        </p:nvSpPr>
        <p:spPr>
          <a:xfrm>
            <a:off x="838200" y="2286000"/>
            <a:ext cx="7391400" cy="457200"/>
          </a:xfrm>
        </p:spPr>
        <p:txBody>
          <a:bodyPr/>
          <a:lstStyle/>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Three options for the errors parameter</a:t>
            </a:r>
            <a:endParaRPr lang="en-US" sz="2400" b="1" dirty="0">
              <a:solidFill>
                <a:srgbClr val="000099"/>
              </a:solidFill>
              <a:effectLst/>
              <a:latin typeface="Montserrat Medium"/>
              <a:ea typeface="Times New Roman" panose="02020603050405020304" pitchFamily="18" charset="0"/>
              <a:cs typeface="Times New Roman" panose="02020603050405020304" pitchFamily="18" charset="0"/>
            </a:endParaRPr>
          </a:p>
          <a:p>
            <a:endParaRPr lang="en-US" sz="2400" dirty="0"/>
          </a:p>
        </p:txBody>
      </p:sp>
      <p:graphicFrame>
        <p:nvGraphicFramePr>
          <p:cNvPr id="14" name="Table Placeholder 13">
            <a:extLst>
              <a:ext uri="{FF2B5EF4-FFF2-40B4-BE49-F238E27FC236}">
                <a16:creationId xmlns:a16="http://schemas.microsoft.com/office/drawing/2014/main" id="{DFB4E885-9910-4A62-BBFA-130A171E6627}"/>
              </a:ext>
            </a:extLst>
          </p:cNvPr>
          <p:cNvGraphicFramePr>
            <a:graphicFrameLocks noGrp="1"/>
          </p:cNvGraphicFramePr>
          <p:nvPr>
            <p:ph type="tbl" sz="quarter" idx="14"/>
            <p:extLst>
              <p:ext uri="{D42A27DB-BD31-4B8C-83A1-F6EECF244321}">
                <p14:modId xmlns:p14="http://schemas.microsoft.com/office/powerpoint/2010/main" val="1175808900"/>
              </p:ext>
            </p:extLst>
          </p:nvPr>
        </p:nvGraphicFramePr>
        <p:xfrm>
          <a:off x="914400" y="2756104"/>
          <a:ext cx="7086600" cy="1889760"/>
        </p:xfrm>
        <a:graphic>
          <a:graphicData uri="http://schemas.openxmlformats.org/drawingml/2006/table">
            <a:tbl>
              <a:tblPr firstRow="1"/>
              <a:tblGrid>
                <a:gridCol w="1266686">
                  <a:extLst>
                    <a:ext uri="{9D8B030D-6E8A-4147-A177-3AD203B41FA5}">
                      <a16:colId xmlns:a16="http://schemas.microsoft.com/office/drawing/2014/main" val="1720713116"/>
                    </a:ext>
                  </a:extLst>
                </a:gridCol>
                <a:gridCol w="5819914">
                  <a:extLst>
                    <a:ext uri="{9D8B030D-6E8A-4147-A177-3AD203B41FA5}">
                      <a16:colId xmlns:a16="http://schemas.microsoft.com/office/drawing/2014/main" val="1171841285"/>
                    </a:ext>
                  </a:extLst>
                </a:gridCol>
              </a:tblGrid>
              <a:tr h="316220">
                <a:tc>
                  <a:txBody>
                    <a:bodyPr/>
                    <a:lstStyle/>
                    <a:p>
                      <a:pPr marL="0" marR="0">
                        <a:spcBef>
                          <a:spcPts val="600"/>
                        </a:spcBef>
                        <a:spcAft>
                          <a:spcPts val="600"/>
                        </a:spcAft>
                        <a:tabLst>
                          <a:tab pos="1828800" algn="l"/>
                          <a:tab pos="457200" algn="l"/>
                        </a:tabLst>
                      </a:pPr>
                      <a:r>
                        <a:rPr lang="en-US" sz="2000" b="1">
                          <a:solidFill>
                            <a:srgbClr val="FFFFFF"/>
                          </a:solidFill>
                          <a:effectLst/>
                          <a:latin typeface="Arial" panose="020B0604020202020204" pitchFamily="34" charset="0"/>
                          <a:ea typeface="Times New Roman" panose="02020603050405020304" pitchFamily="18" charset="0"/>
                          <a:cs typeface="Times New Roman" panose="02020603050405020304" pitchFamily="18" charset="0"/>
                        </a:rPr>
                        <a:t>Option</a:t>
                      </a:r>
                      <a:endParaRPr lang="en-US" sz="2000" b="1">
                        <a:solidFill>
                          <a:srgbClr val="FFFFFF"/>
                        </a:solidFill>
                        <a:effectLst/>
                        <a:latin typeface="Montserrat Medium"/>
                        <a:ea typeface="Times New Roman" panose="02020603050405020304" pitchFamily="18" charset="0"/>
                        <a:cs typeface="Times New Roman" panose="02020603050405020304" pitchFamily="18" charset="0"/>
                      </a:endParaRPr>
                    </a:p>
                  </a:txBody>
                  <a:tcPr marL="73152" marR="73152">
                    <a:lnL>
                      <a:noFill/>
                    </a:lnL>
                    <a:lnR>
                      <a:noFill/>
                    </a:lnR>
                    <a:lnT>
                      <a:noFill/>
                    </a:lnT>
                    <a:lnB>
                      <a:noFill/>
                    </a:lnB>
                    <a:solidFill>
                      <a:srgbClr val="3D87B7"/>
                    </a:solidFill>
                  </a:tcPr>
                </a:tc>
                <a:tc>
                  <a:txBody>
                    <a:bodyPr/>
                    <a:lstStyle/>
                    <a:p>
                      <a:pPr marL="0" marR="0">
                        <a:spcBef>
                          <a:spcPts val="600"/>
                        </a:spcBef>
                        <a:spcAft>
                          <a:spcPts val="600"/>
                        </a:spcAft>
                        <a:tabLst>
                          <a:tab pos="1828800" algn="l"/>
                          <a:tab pos="457200" algn="l"/>
                        </a:tabLst>
                      </a:pPr>
                      <a:r>
                        <a:rPr lang="en-US" sz="2000" b="1">
                          <a:solidFill>
                            <a:srgbClr val="FFFFFF"/>
                          </a:solidFill>
                          <a:effectLst/>
                          <a:latin typeface="Arial" panose="020B0604020202020204" pitchFamily="34" charset="0"/>
                          <a:ea typeface="Times New Roman" panose="02020603050405020304" pitchFamily="18" charset="0"/>
                          <a:cs typeface="Times New Roman" panose="02020603050405020304" pitchFamily="18" charset="0"/>
                        </a:rPr>
                        <a:t>Description</a:t>
                      </a:r>
                      <a:endParaRPr lang="en-US" sz="2000" b="1">
                        <a:solidFill>
                          <a:srgbClr val="FFFFFF"/>
                        </a:solidFill>
                        <a:effectLst/>
                        <a:latin typeface="Montserrat Medium"/>
                        <a:ea typeface="Times New Roman" panose="02020603050405020304" pitchFamily="18" charset="0"/>
                        <a:cs typeface="Times New Roman" panose="02020603050405020304" pitchFamily="18" charset="0"/>
                      </a:endParaRPr>
                    </a:p>
                  </a:txBody>
                  <a:tcPr marL="73152" marR="73152">
                    <a:lnL>
                      <a:noFill/>
                    </a:lnL>
                    <a:lnR>
                      <a:noFill/>
                    </a:lnR>
                    <a:lnT>
                      <a:noFill/>
                    </a:lnT>
                    <a:lnB>
                      <a:noFill/>
                    </a:lnB>
                    <a:solidFill>
                      <a:srgbClr val="3D87B7"/>
                    </a:solidFill>
                  </a:tcPr>
                </a:tc>
                <a:extLst>
                  <a:ext uri="{0D108BD9-81ED-4DB2-BD59-A6C34878D82A}">
                    <a16:rowId xmlns:a16="http://schemas.microsoft.com/office/drawing/2014/main" val="3757207515"/>
                  </a:ext>
                </a:extLst>
              </a:tr>
              <a:tr h="559466">
                <a:tc>
                  <a:txBody>
                    <a:bodyPr/>
                    <a:lstStyle/>
                    <a:p>
                      <a:pPr marL="0" marR="0" indent="0">
                        <a:spcBef>
                          <a:spcPts val="600"/>
                        </a:spcBef>
                        <a:spcAft>
                          <a:spcPts val="600"/>
                        </a:spcAft>
                        <a:tabLst>
                          <a:tab pos="800100" algn="l"/>
                          <a:tab pos="2514600" algn="l"/>
                          <a:tab pos="457200" algn="l"/>
                        </a:tabLst>
                      </a:pPr>
                      <a:r>
                        <a:rPr lang="en-US" sz="1600" b="1"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raise</a:t>
                      </a:r>
                      <a:endParaRPr lang="en-US" sz="1600" dirty="0">
                        <a:effectLst/>
                        <a:latin typeface="Times New Roman" panose="02020603050405020304" pitchFamily="18" charset="0"/>
                        <a:ea typeface="Times New Roman" panose="02020603050405020304" pitchFamily="18" charset="0"/>
                      </a:endParaRPr>
                    </a:p>
                  </a:txBody>
                  <a:tcPr marL="73152" marR="73152">
                    <a:lnL>
                      <a:noFill/>
                    </a:lnL>
                    <a:lnR>
                      <a:noFill/>
                    </a:lnR>
                    <a:lnT>
                      <a:noFill/>
                    </a:lnT>
                    <a:lnB>
                      <a:noFill/>
                    </a:lnB>
                    <a:solidFill>
                      <a:srgbClr val="DFECF5"/>
                    </a:solidFill>
                  </a:tcPr>
                </a:tc>
                <a:tc>
                  <a:txBody>
                    <a:bodyPr/>
                    <a:lstStyle/>
                    <a:p>
                      <a:pPr marL="0" marR="0" indent="0">
                        <a:spcBef>
                          <a:spcPts val="600"/>
                        </a:spcBef>
                        <a:spcAft>
                          <a:spcPts val="600"/>
                        </a:spcAft>
                        <a:tabLst>
                          <a:tab pos="800100" algn="l"/>
                          <a:tab pos="2514600" algn="l"/>
                          <a:tab pos="457200" algn="l"/>
                        </a:tabLst>
                      </a:pPr>
                      <a:r>
                        <a:rPr lang="en-US" sz="2000" dirty="0">
                          <a:solidFill>
                            <a:srgbClr val="000000"/>
                          </a:solidFill>
                          <a:effectLst/>
                          <a:latin typeface="Times New Roman" panose="02020603050405020304" pitchFamily="18" charset="0"/>
                          <a:ea typeface="Times New Roman" panose="02020603050405020304" pitchFamily="18" charset="0"/>
                        </a:rPr>
                        <a:t>Raises an error if there is any non-numeric data in a column except for NA values. This is the default.</a:t>
                      </a:r>
                      <a:endParaRPr lang="en-US" sz="2000" dirty="0">
                        <a:effectLst/>
                        <a:latin typeface="Times New Roman" panose="02020603050405020304" pitchFamily="18" charset="0"/>
                        <a:ea typeface="Times New Roman" panose="02020603050405020304" pitchFamily="18" charset="0"/>
                      </a:endParaRPr>
                    </a:p>
                  </a:txBody>
                  <a:tcPr marL="73152" marR="73152">
                    <a:lnL>
                      <a:noFill/>
                    </a:lnL>
                    <a:lnR>
                      <a:noFill/>
                    </a:lnR>
                    <a:lnT>
                      <a:noFill/>
                    </a:lnT>
                    <a:lnB>
                      <a:noFill/>
                    </a:lnB>
                    <a:solidFill>
                      <a:srgbClr val="DFECF5"/>
                    </a:solidFill>
                  </a:tcPr>
                </a:tc>
                <a:extLst>
                  <a:ext uri="{0D108BD9-81ED-4DB2-BD59-A6C34878D82A}">
                    <a16:rowId xmlns:a16="http://schemas.microsoft.com/office/drawing/2014/main" val="2278509410"/>
                  </a:ext>
                </a:extLst>
              </a:tr>
              <a:tr h="316220">
                <a:tc>
                  <a:txBody>
                    <a:bodyPr/>
                    <a:lstStyle/>
                    <a:p>
                      <a:pPr marL="0" marR="0" indent="0">
                        <a:spcBef>
                          <a:spcPts val="600"/>
                        </a:spcBef>
                        <a:spcAft>
                          <a:spcPts val="600"/>
                        </a:spcAft>
                        <a:tabLst>
                          <a:tab pos="800100" algn="l"/>
                          <a:tab pos="2514600" algn="l"/>
                          <a:tab pos="457200" algn="l"/>
                        </a:tabLst>
                      </a:pPr>
                      <a:r>
                        <a:rPr lang="en-US" sz="1600" b="1"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ignore</a:t>
                      </a:r>
                      <a:endParaRPr lang="en-US" sz="1600" dirty="0">
                        <a:effectLst/>
                        <a:latin typeface="Times New Roman" panose="02020603050405020304" pitchFamily="18" charset="0"/>
                        <a:ea typeface="Times New Roman" panose="02020603050405020304" pitchFamily="18" charset="0"/>
                      </a:endParaRPr>
                    </a:p>
                  </a:txBody>
                  <a:tcPr marL="73152" marR="73152">
                    <a:lnL>
                      <a:noFill/>
                    </a:lnL>
                    <a:lnR>
                      <a:noFill/>
                    </a:lnR>
                    <a:lnT>
                      <a:noFill/>
                    </a:lnT>
                    <a:lnB>
                      <a:noFill/>
                    </a:lnB>
                    <a:solidFill>
                      <a:srgbClr val="DFECF5"/>
                    </a:solidFill>
                  </a:tcPr>
                </a:tc>
                <a:tc>
                  <a:txBody>
                    <a:bodyPr/>
                    <a:lstStyle/>
                    <a:p>
                      <a:pPr marL="0" marR="0" indent="0">
                        <a:spcBef>
                          <a:spcPts val="600"/>
                        </a:spcBef>
                        <a:spcAft>
                          <a:spcPts val="600"/>
                        </a:spcAft>
                        <a:tabLst>
                          <a:tab pos="800100" algn="l"/>
                          <a:tab pos="2514600" algn="l"/>
                          <a:tab pos="457200" algn="l"/>
                        </a:tabLst>
                      </a:pPr>
                      <a:r>
                        <a:rPr lang="en-US" sz="2000" dirty="0">
                          <a:solidFill>
                            <a:srgbClr val="000000"/>
                          </a:solidFill>
                          <a:effectLst/>
                          <a:latin typeface="Times New Roman" panose="02020603050405020304" pitchFamily="18" charset="0"/>
                          <a:ea typeface="Times New Roman" panose="02020603050405020304" pitchFamily="18" charset="0"/>
                        </a:rPr>
                        <a:t>Ignores the error and doesn’t change the column at all.</a:t>
                      </a:r>
                      <a:endParaRPr lang="en-US" sz="2000" dirty="0">
                        <a:effectLst/>
                        <a:latin typeface="Times New Roman" panose="02020603050405020304" pitchFamily="18" charset="0"/>
                        <a:ea typeface="Times New Roman" panose="02020603050405020304" pitchFamily="18" charset="0"/>
                      </a:endParaRPr>
                    </a:p>
                  </a:txBody>
                  <a:tcPr marL="73152" marR="73152">
                    <a:lnL>
                      <a:noFill/>
                    </a:lnL>
                    <a:lnR>
                      <a:noFill/>
                    </a:lnR>
                    <a:lnT>
                      <a:noFill/>
                    </a:lnT>
                    <a:lnB>
                      <a:noFill/>
                    </a:lnB>
                    <a:solidFill>
                      <a:srgbClr val="DFECF5"/>
                    </a:solidFill>
                  </a:tcPr>
                </a:tc>
                <a:extLst>
                  <a:ext uri="{0D108BD9-81ED-4DB2-BD59-A6C34878D82A}">
                    <a16:rowId xmlns:a16="http://schemas.microsoft.com/office/drawing/2014/main" val="3977291830"/>
                  </a:ext>
                </a:extLst>
              </a:tr>
              <a:tr h="316220">
                <a:tc>
                  <a:txBody>
                    <a:bodyPr/>
                    <a:lstStyle/>
                    <a:p>
                      <a:pPr marL="0" marR="0" indent="0">
                        <a:spcBef>
                          <a:spcPts val="600"/>
                        </a:spcBef>
                        <a:spcAft>
                          <a:spcPts val="600"/>
                        </a:spcAft>
                        <a:tabLst>
                          <a:tab pos="800100" algn="l"/>
                          <a:tab pos="2514600" algn="l"/>
                          <a:tab pos="457200" algn="l"/>
                        </a:tabLst>
                      </a:pPr>
                      <a:r>
                        <a:rPr lang="en-US" sz="1600" b="1"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coerce</a:t>
                      </a:r>
                      <a:endParaRPr lang="en-US" sz="1600" dirty="0">
                        <a:effectLst/>
                        <a:latin typeface="Times New Roman" panose="02020603050405020304" pitchFamily="18" charset="0"/>
                        <a:ea typeface="Times New Roman" panose="02020603050405020304" pitchFamily="18" charset="0"/>
                      </a:endParaRPr>
                    </a:p>
                  </a:txBody>
                  <a:tcPr marL="73152" marR="73152">
                    <a:lnL>
                      <a:noFill/>
                    </a:lnL>
                    <a:lnR>
                      <a:noFill/>
                    </a:lnR>
                    <a:lnT>
                      <a:noFill/>
                    </a:lnT>
                    <a:lnB>
                      <a:noFill/>
                    </a:lnB>
                    <a:solidFill>
                      <a:srgbClr val="DFECF5"/>
                    </a:solidFill>
                  </a:tcPr>
                </a:tc>
                <a:tc>
                  <a:txBody>
                    <a:bodyPr/>
                    <a:lstStyle/>
                    <a:p>
                      <a:pPr marL="0" marR="0" indent="0">
                        <a:spcBef>
                          <a:spcPts val="600"/>
                        </a:spcBef>
                        <a:spcAft>
                          <a:spcPts val="600"/>
                        </a:spcAft>
                        <a:tabLst>
                          <a:tab pos="800100" algn="l"/>
                          <a:tab pos="2514600" algn="l"/>
                          <a:tab pos="457200" algn="l"/>
                        </a:tabLst>
                      </a:pPr>
                      <a:r>
                        <a:rPr lang="en-US" sz="2000" dirty="0">
                          <a:solidFill>
                            <a:srgbClr val="000000"/>
                          </a:solidFill>
                          <a:effectLst/>
                          <a:latin typeface="Times New Roman" panose="02020603050405020304" pitchFamily="18" charset="0"/>
                          <a:ea typeface="Times New Roman" panose="02020603050405020304" pitchFamily="18" charset="0"/>
                        </a:rPr>
                        <a:t>Converts non-numeric values to </a:t>
                      </a:r>
                      <a:r>
                        <a:rPr lang="en-US" sz="2000" dirty="0" err="1">
                          <a:solidFill>
                            <a:srgbClr val="000000"/>
                          </a:solidFill>
                          <a:effectLst/>
                          <a:latin typeface="Times New Roman" panose="02020603050405020304" pitchFamily="18" charset="0"/>
                          <a:ea typeface="Times New Roman" panose="02020603050405020304" pitchFamily="18" charset="0"/>
                        </a:rPr>
                        <a:t>NaN</a:t>
                      </a:r>
                      <a:r>
                        <a:rPr lang="en-US" sz="2000" dirty="0">
                          <a:solidFill>
                            <a:srgbClr val="000000"/>
                          </a:solidFill>
                          <a:effectLst/>
                          <a:latin typeface="Times New Roman" panose="02020603050405020304" pitchFamily="18" charset="0"/>
                          <a:ea typeface="Times New Roman" panose="02020603050405020304" pitchFamily="18" charset="0"/>
                        </a:rPr>
                        <a:t>.</a:t>
                      </a:r>
                      <a:endParaRPr lang="en-US" sz="2000" dirty="0">
                        <a:effectLst/>
                        <a:latin typeface="Times New Roman" panose="02020603050405020304" pitchFamily="18" charset="0"/>
                        <a:ea typeface="Times New Roman" panose="02020603050405020304" pitchFamily="18" charset="0"/>
                      </a:endParaRPr>
                    </a:p>
                  </a:txBody>
                  <a:tcPr marL="73152" marR="73152">
                    <a:lnL>
                      <a:noFill/>
                    </a:lnL>
                    <a:lnR>
                      <a:noFill/>
                    </a:lnR>
                    <a:lnT>
                      <a:noFill/>
                    </a:lnT>
                    <a:lnB>
                      <a:noFill/>
                    </a:lnB>
                    <a:solidFill>
                      <a:srgbClr val="DFECF5"/>
                    </a:solidFill>
                  </a:tcPr>
                </a:tc>
                <a:extLst>
                  <a:ext uri="{0D108BD9-81ED-4DB2-BD59-A6C34878D82A}">
                    <a16:rowId xmlns:a16="http://schemas.microsoft.com/office/drawing/2014/main" val="634720849"/>
                  </a:ext>
                </a:extLst>
              </a:tr>
            </a:tbl>
          </a:graphicData>
        </a:graphic>
      </p:graphicFrame>
      <p:sp>
        <p:nvSpPr>
          <p:cNvPr id="4" name="Date Placeholder 3">
            <a:extLst>
              <a:ext uri="{FF2B5EF4-FFF2-40B4-BE49-F238E27FC236}">
                <a16:creationId xmlns:a16="http://schemas.microsoft.com/office/drawing/2014/main" id="{96205532-7D26-489D-90F2-9CE17A836465}"/>
              </a:ext>
            </a:extLst>
          </p:cNvPr>
          <p:cNvSpPr>
            <a:spLocks noGrp="1"/>
          </p:cNvSpPr>
          <p:nvPr>
            <p:ph type="dt" sz="half" idx="10"/>
          </p:nvPr>
        </p:nvSpPr>
        <p:spPr/>
        <p:txBody>
          <a:bodyPr/>
          <a:lstStyle/>
          <a:p>
            <a:pPr>
              <a:defRPr/>
            </a:pPr>
            <a:r>
              <a:rPr lang="en-US"/>
              <a:t>Murach's Python for Data Analysis</a:t>
            </a:r>
            <a:endParaRPr lang="en-US" dirty="0"/>
          </a:p>
        </p:txBody>
      </p:sp>
      <p:sp>
        <p:nvSpPr>
          <p:cNvPr id="5" name="Footer Placeholder 4">
            <a:extLst>
              <a:ext uri="{FF2B5EF4-FFF2-40B4-BE49-F238E27FC236}">
                <a16:creationId xmlns:a16="http://schemas.microsoft.com/office/drawing/2014/main" id="{E55A2453-753B-4268-82A9-9747DBF75223}"/>
              </a:ext>
            </a:extLst>
          </p:cNvPr>
          <p:cNvSpPr>
            <a:spLocks noGrp="1"/>
          </p:cNvSpPr>
          <p:nvPr>
            <p:ph type="ftr" sz="quarter" idx="11"/>
          </p:nvPr>
        </p:nvSpPr>
        <p:spPr/>
        <p:txBody>
          <a:bodyPr/>
          <a:lstStyle/>
          <a:p>
            <a:pPr>
              <a:defRPr/>
            </a:pPr>
            <a:r>
              <a:rPr lang="en-US"/>
              <a:t>© 2021, Mike Murach &amp; Associates, Inc.</a:t>
            </a:r>
            <a:endParaRPr lang="en-US" dirty="0"/>
          </a:p>
        </p:txBody>
      </p:sp>
      <p:sp>
        <p:nvSpPr>
          <p:cNvPr id="6" name="Slide Number Placeholder 5">
            <a:extLst>
              <a:ext uri="{FF2B5EF4-FFF2-40B4-BE49-F238E27FC236}">
                <a16:creationId xmlns:a16="http://schemas.microsoft.com/office/drawing/2014/main" id="{5A42B76A-54DD-431B-A47E-28AEC009A936}"/>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C6, Slide </a:t>
            </a:r>
            <a:fld id="{BF5C1183-B085-4070-A402-C03A3F977D3D}" type="slidenum">
              <a:rPr lang="en-US" smtClean="0">
                <a:solidFill>
                  <a:schemeClr val="bg1"/>
                </a:solidFill>
              </a:rPr>
              <a:pPr>
                <a:defRPr/>
              </a:pPr>
              <a:t>50</a:t>
            </a:fld>
            <a:endParaRPr lang="en-US" dirty="0">
              <a:solidFill>
                <a:schemeClr val="bg1"/>
              </a:solidFill>
            </a:endParaRPr>
          </a:p>
        </p:txBody>
      </p:sp>
    </p:spTree>
    <p:extLst>
      <p:ext uri="{BB962C8B-B14F-4D97-AF65-F5344CB8AC3E}">
        <p14:creationId xmlns:p14="http://schemas.microsoft.com/office/powerpoint/2010/main" val="175051927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E66BB-8B6D-49BC-BD09-2DB25C62B066}"/>
              </a:ext>
            </a:extLst>
          </p:cNvPr>
          <p:cNvSpPr>
            <a:spLocks noGrp="1"/>
          </p:cNvSpPr>
          <p:nvPr>
            <p:ph type="title"/>
          </p:nvPr>
        </p:nvSpPr>
        <p:spPr>
          <a:xfrm>
            <a:off x="914400" y="440323"/>
            <a:ext cx="7315200" cy="738664"/>
          </a:xfrm>
        </p:spPr>
        <p:txBody>
          <a:bodyPr/>
          <a:lstStyle/>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How to convert columns with valid numeric strings to numeric data types</a:t>
            </a:r>
            <a:endParaRPr lang="en-US" dirty="0"/>
          </a:p>
        </p:txBody>
      </p:sp>
      <p:sp>
        <p:nvSpPr>
          <p:cNvPr id="3" name="Text Placeholder 2">
            <a:extLst>
              <a:ext uri="{FF2B5EF4-FFF2-40B4-BE49-F238E27FC236}">
                <a16:creationId xmlns:a16="http://schemas.microsoft.com/office/drawing/2014/main" id="{080B8B93-A923-4C7E-B9EB-886F75A17B40}"/>
              </a:ext>
            </a:extLst>
          </p:cNvPr>
          <p:cNvSpPr>
            <a:spLocks noGrp="1"/>
          </p:cNvSpPr>
          <p:nvPr>
            <p:ph type="body" sz="quarter" idx="13"/>
          </p:nvPr>
        </p:nvSpPr>
        <p:spPr>
          <a:xfrm>
            <a:off x="838200" y="1219200"/>
            <a:ext cx="7391400" cy="4876800"/>
          </a:xfrm>
        </p:spPr>
        <p:txBody>
          <a:bodyPr/>
          <a:lstStyle/>
          <a:p>
            <a:pPr marL="347345" marR="0">
              <a:spcBef>
                <a:spcPts val="0"/>
              </a:spcBef>
              <a:spcAft>
                <a:spcPts val="0"/>
              </a:spcAft>
              <a:tabLst>
                <a:tab pos="1371600" algn="l"/>
              </a:tabLst>
            </a:pP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pd.to_numeric</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a:t>
            </a: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jobs.tot_emp</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a:t>
            </a:r>
          </a:p>
          <a:p>
            <a:endParaRPr lang="en-US" sz="1600" dirty="0"/>
          </a:p>
        </p:txBody>
      </p:sp>
      <p:sp>
        <p:nvSpPr>
          <p:cNvPr id="4" name="Date Placeholder 3">
            <a:extLst>
              <a:ext uri="{FF2B5EF4-FFF2-40B4-BE49-F238E27FC236}">
                <a16:creationId xmlns:a16="http://schemas.microsoft.com/office/drawing/2014/main" id="{40F77CD4-950E-4995-982C-743DCC0F756C}"/>
              </a:ext>
            </a:extLst>
          </p:cNvPr>
          <p:cNvSpPr>
            <a:spLocks noGrp="1"/>
          </p:cNvSpPr>
          <p:nvPr>
            <p:ph type="dt" sz="half" idx="10"/>
          </p:nvPr>
        </p:nvSpPr>
        <p:spPr/>
        <p:txBody>
          <a:bodyPr/>
          <a:lstStyle/>
          <a:p>
            <a:pPr>
              <a:defRPr/>
            </a:pPr>
            <a:r>
              <a:rPr lang="en-US"/>
              <a:t>Murach's Python for Data Analysis</a:t>
            </a:r>
            <a:endParaRPr lang="en-US" dirty="0"/>
          </a:p>
        </p:txBody>
      </p:sp>
      <p:sp>
        <p:nvSpPr>
          <p:cNvPr id="5" name="Footer Placeholder 4">
            <a:extLst>
              <a:ext uri="{FF2B5EF4-FFF2-40B4-BE49-F238E27FC236}">
                <a16:creationId xmlns:a16="http://schemas.microsoft.com/office/drawing/2014/main" id="{1CABBBAC-F124-4ABD-973A-AB034CAB6FFF}"/>
              </a:ext>
            </a:extLst>
          </p:cNvPr>
          <p:cNvSpPr>
            <a:spLocks noGrp="1"/>
          </p:cNvSpPr>
          <p:nvPr>
            <p:ph type="ftr" sz="quarter" idx="11"/>
          </p:nvPr>
        </p:nvSpPr>
        <p:spPr/>
        <p:txBody>
          <a:bodyPr/>
          <a:lstStyle/>
          <a:p>
            <a:pPr>
              <a:defRPr/>
            </a:pPr>
            <a:r>
              <a:rPr lang="en-US"/>
              <a:t>© 2021, Mike Murach &amp; Associates, Inc.</a:t>
            </a:r>
            <a:endParaRPr lang="en-US" dirty="0"/>
          </a:p>
        </p:txBody>
      </p:sp>
      <p:sp>
        <p:nvSpPr>
          <p:cNvPr id="6" name="Slide Number Placeholder 5">
            <a:extLst>
              <a:ext uri="{FF2B5EF4-FFF2-40B4-BE49-F238E27FC236}">
                <a16:creationId xmlns:a16="http://schemas.microsoft.com/office/drawing/2014/main" id="{5A8F88BB-82FE-444C-B27E-671AF1F5389D}"/>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C6, Slide </a:t>
            </a:r>
            <a:fld id="{BF5C1183-B085-4070-A402-C03A3F977D3D}" type="slidenum">
              <a:rPr lang="en-US" smtClean="0">
                <a:solidFill>
                  <a:schemeClr val="bg1"/>
                </a:solidFill>
              </a:rPr>
              <a:pPr>
                <a:defRPr/>
              </a:pPr>
              <a:t>51</a:t>
            </a:fld>
            <a:endParaRPr lang="en-US" dirty="0">
              <a:solidFill>
                <a:schemeClr val="bg1"/>
              </a:solidFill>
            </a:endParaRPr>
          </a:p>
        </p:txBody>
      </p:sp>
    </p:spTree>
    <p:extLst>
      <p:ext uri="{BB962C8B-B14F-4D97-AF65-F5344CB8AC3E}">
        <p14:creationId xmlns:p14="http://schemas.microsoft.com/office/powerpoint/2010/main" val="276526935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02923-E630-4DB3-B6EA-302227A88C01}"/>
              </a:ext>
            </a:extLst>
          </p:cNvPr>
          <p:cNvSpPr>
            <a:spLocks noGrp="1"/>
          </p:cNvSpPr>
          <p:nvPr>
            <p:ph type="title"/>
          </p:nvPr>
        </p:nvSpPr>
        <p:spPr>
          <a:xfrm>
            <a:off x="914400" y="440323"/>
            <a:ext cx="7315200" cy="738664"/>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How to coerce columns with invalid strings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into numeric data types</a:t>
            </a:r>
            <a:endParaRPr lang="en-US" dirty="0"/>
          </a:p>
        </p:txBody>
      </p:sp>
      <p:sp>
        <p:nvSpPr>
          <p:cNvPr id="3" name="Text Placeholder 2">
            <a:extLst>
              <a:ext uri="{FF2B5EF4-FFF2-40B4-BE49-F238E27FC236}">
                <a16:creationId xmlns:a16="http://schemas.microsoft.com/office/drawing/2014/main" id="{9DECAEF7-2A9D-4CE3-B300-25C9CA74D4EE}"/>
              </a:ext>
            </a:extLst>
          </p:cNvPr>
          <p:cNvSpPr>
            <a:spLocks noGrp="1"/>
          </p:cNvSpPr>
          <p:nvPr>
            <p:ph type="body" sz="quarter" idx="13"/>
          </p:nvPr>
        </p:nvSpPr>
        <p:spPr>
          <a:xfrm>
            <a:off x="838200" y="1219200"/>
            <a:ext cx="7391400" cy="4876800"/>
          </a:xfrm>
        </p:spPr>
        <p:txBody>
          <a:bodyPr/>
          <a:lstStyle/>
          <a:p>
            <a:pPr marL="347345" marR="0">
              <a:spcBef>
                <a:spcPts val="900"/>
              </a:spcBef>
              <a:spcAft>
                <a:spcPts val="600"/>
              </a:spcAft>
              <a:tabLst>
                <a:tab pos="1371600" algn="l"/>
                <a:tab pos="2743200" algn="l"/>
              </a:tabLst>
            </a:pPr>
            <a:r>
              <a:rPr lang="en-US" b="1" spc="-10"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original data</a:t>
            </a:r>
            <a:endParaRPr lang="en-US" b="1" spc="-10" dirty="0">
              <a:solidFill>
                <a:srgbClr val="000099"/>
              </a:solidFill>
              <a:effectLst/>
              <a:latin typeface="Montserrat Medium"/>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err="1">
                <a:effectLst/>
                <a:latin typeface="Consolas" panose="020B0609020204030204" pitchFamily="49" charset="0"/>
                <a:ea typeface="Times New Roman" panose="02020603050405020304" pitchFamily="18" charset="0"/>
                <a:cs typeface="Times New Roman" panose="02020603050405020304" pitchFamily="18" charset="0"/>
              </a:rPr>
              <a:t>jobs.tot_emp.tail</a:t>
            </a: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(3)</a:t>
            </a:r>
          </a:p>
          <a:p>
            <a:pPr marL="347345" marR="0">
              <a:spcBef>
                <a:spcPts val="0"/>
              </a:spcBef>
              <a:spcAft>
                <a:spcPts val="0"/>
              </a:spcAft>
              <a:tabLst>
                <a:tab pos="1371600" algn="l"/>
              </a:tabLst>
            </a:pP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403892    170</a:t>
            </a:r>
          </a:p>
          <a:p>
            <a:pPr marL="347345" marR="0">
              <a:spcBef>
                <a:spcPts val="0"/>
              </a:spcBef>
              <a:spcAft>
                <a:spcPts val="0"/>
              </a:spcAft>
              <a:tabLst>
                <a:tab pos="1371600" algn="l"/>
              </a:tabLst>
            </a:pP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403893    130</a:t>
            </a:r>
          </a:p>
          <a:p>
            <a:pPr marL="347345" marR="0">
              <a:spcBef>
                <a:spcPts val="0"/>
              </a:spcBef>
              <a:spcAft>
                <a:spcPts val="0"/>
              </a:spcAft>
              <a:tabLst>
                <a:tab pos="1371600" algn="l"/>
              </a:tabLst>
            </a:pP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403894     **</a:t>
            </a:r>
          </a:p>
          <a:p>
            <a:pPr marL="347345" marR="0">
              <a:spcBef>
                <a:spcPts val="0"/>
              </a:spcBef>
              <a:spcAft>
                <a:spcPts val="0"/>
              </a:spcAft>
              <a:tabLst>
                <a:tab pos="1371600" algn="l"/>
              </a:tabLst>
            </a:pP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Name: </a:t>
            </a:r>
            <a:r>
              <a:rPr lang="en-US" sz="1400" b="1" dirty="0" err="1">
                <a:effectLst/>
                <a:latin typeface="Consolas" panose="020B0609020204030204" pitchFamily="49" charset="0"/>
                <a:ea typeface="Times New Roman" panose="02020603050405020304" pitchFamily="18" charset="0"/>
                <a:cs typeface="Times New Roman" panose="02020603050405020304" pitchFamily="18" charset="0"/>
              </a:rPr>
              <a:t>tot_emp</a:t>
            </a: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b="1" dirty="0" err="1">
                <a:effectLst/>
                <a:latin typeface="Consolas" panose="020B0609020204030204" pitchFamily="49" charset="0"/>
                <a:ea typeface="Times New Roman" panose="02020603050405020304" pitchFamily="18" charset="0"/>
                <a:cs typeface="Times New Roman" panose="02020603050405020304" pitchFamily="18" charset="0"/>
              </a:rPr>
              <a:t>dtype</a:t>
            </a: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 object</a:t>
            </a:r>
          </a:p>
          <a:p>
            <a:pPr marL="347345" marR="0">
              <a:spcBef>
                <a:spcPts val="900"/>
              </a:spcBef>
              <a:spcAft>
                <a:spcPts val="600"/>
              </a:spcAft>
              <a:tabLst>
                <a:tab pos="1371600" algn="l"/>
                <a:tab pos="2743200" algn="l"/>
              </a:tabLst>
            </a:pPr>
            <a:r>
              <a:rPr lang="en-US" b="1" spc="-10"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Without an errors parameter, an error is raised</a:t>
            </a:r>
            <a:endParaRPr lang="en-US" b="1" spc="-10" dirty="0">
              <a:solidFill>
                <a:srgbClr val="000099"/>
              </a:solidFill>
              <a:effectLst/>
              <a:latin typeface="Montserrat Medium"/>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err="1">
                <a:effectLst/>
                <a:latin typeface="Consolas" panose="020B0609020204030204" pitchFamily="49" charset="0"/>
                <a:ea typeface="Times New Roman" panose="02020603050405020304" pitchFamily="18" charset="0"/>
                <a:cs typeface="Times New Roman" panose="02020603050405020304" pitchFamily="18" charset="0"/>
              </a:rPr>
              <a:t>pd.to_numeric</a:t>
            </a: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a:t>
            </a:r>
            <a:r>
              <a:rPr lang="en-US" sz="1400" b="1" dirty="0" err="1">
                <a:effectLst/>
                <a:latin typeface="Consolas" panose="020B0609020204030204" pitchFamily="49" charset="0"/>
                <a:ea typeface="Times New Roman" panose="02020603050405020304" pitchFamily="18" charset="0"/>
                <a:cs typeface="Times New Roman" panose="02020603050405020304" pitchFamily="18" charset="0"/>
              </a:rPr>
              <a:t>jobs.tot_emp</a:t>
            </a: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err="1">
                <a:effectLst/>
                <a:latin typeface="Consolas" panose="020B0609020204030204" pitchFamily="49" charset="0"/>
                <a:ea typeface="Times New Roman" panose="02020603050405020304" pitchFamily="18" charset="0"/>
                <a:cs typeface="Times New Roman" panose="02020603050405020304" pitchFamily="18" charset="0"/>
              </a:rPr>
              <a:t>ValueError</a:t>
            </a: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 Unable to parse string "**" at position 1906</a:t>
            </a:r>
          </a:p>
          <a:p>
            <a:pPr marL="347345" marR="0">
              <a:spcBef>
                <a:spcPts val="900"/>
              </a:spcBef>
              <a:spcAft>
                <a:spcPts val="600"/>
              </a:spcAft>
              <a:tabLst>
                <a:tab pos="1371600" algn="l"/>
                <a:tab pos="2743200" algn="l"/>
              </a:tabLst>
            </a:pPr>
            <a:r>
              <a:rPr lang="en-US" b="1" spc="-10"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With the errors parameter set to coerce</a:t>
            </a:r>
            <a:endParaRPr lang="en-US" b="1" spc="-10" dirty="0">
              <a:solidFill>
                <a:srgbClr val="000099"/>
              </a:solidFill>
              <a:effectLst/>
              <a:latin typeface="Montserrat Medium"/>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err="1">
                <a:effectLst/>
                <a:latin typeface="Consolas" panose="020B0609020204030204" pitchFamily="49" charset="0"/>
                <a:ea typeface="Times New Roman" panose="02020603050405020304" pitchFamily="18" charset="0"/>
                <a:cs typeface="Times New Roman" panose="02020603050405020304" pitchFamily="18" charset="0"/>
              </a:rPr>
              <a:t>pd.to_numeric</a:t>
            </a: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a:t>
            </a:r>
            <a:r>
              <a:rPr lang="en-US" sz="1400" b="1" dirty="0" err="1">
                <a:effectLst/>
                <a:latin typeface="Consolas" panose="020B0609020204030204" pitchFamily="49" charset="0"/>
                <a:ea typeface="Times New Roman" panose="02020603050405020304" pitchFamily="18" charset="0"/>
                <a:cs typeface="Times New Roman" panose="02020603050405020304" pitchFamily="18" charset="0"/>
              </a:rPr>
              <a:t>jobs.tot_emp</a:t>
            </a: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 errors='coerce').tail(3)</a:t>
            </a:r>
          </a:p>
          <a:p>
            <a:pPr marL="347345" marR="0">
              <a:spcBef>
                <a:spcPts val="0"/>
              </a:spcBef>
              <a:spcAft>
                <a:spcPts val="0"/>
              </a:spcAft>
              <a:tabLst>
                <a:tab pos="1371600" algn="l"/>
              </a:tabLst>
            </a:pP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403892    170.0</a:t>
            </a:r>
          </a:p>
          <a:p>
            <a:pPr marL="347345" marR="0">
              <a:spcBef>
                <a:spcPts val="0"/>
              </a:spcBef>
              <a:spcAft>
                <a:spcPts val="0"/>
              </a:spcAft>
              <a:tabLst>
                <a:tab pos="1371600" algn="l"/>
              </a:tabLst>
            </a:pP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403893    130.0</a:t>
            </a:r>
          </a:p>
          <a:p>
            <a:pPr marL="347345" marR="0">
              <a:spcBef>
                <a:spcPts val="0"/>
              </a:spcBef>
              <a:spcAft>
                <a:spcPts val="0"/>
              </a:spcAft>
              <a:tabLst>
                <a:tab pos="1371600" algn="l"/>
              </a:tabLst>
            </a:pP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403894      </a:t>
            </a:r>
            <a:r>
              <a:rPr lang="en-US" sz="1400" b="1" dirty="0" err="1">
                <a:effectLst/>
                <a:latin typeface="Consolas" panose="020B0609020204030204" pitchFamily="49" charset="0"/>
                <a:ea typeface="Times New Roman" panose="02020603050405020304" pitchFamily="18" charset="0"/>
                <a:cs typeface="Times New Roman" panose="02020603050405020304" pitchFamily="18" charset="0"/>
              </a:rPr>
              <a:t>NaN</a:t>
            </a:r>
            <a:endParaRPr lang="en-US" sz="1400" b="1" dirty="0">
              <a:effectLst/>
              <a:latin typeface="Consolas" panose="020B06090202040302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Name: </a:t>
            </a:r>
            <a:r>
              <a:rPr lang="en-US" sz="1400" b="1" dirty="0" err="1">
                <a:effectLst/>
                <a:latin typeface="Consolas" panose="020B0609020204030204" pitchFamily="49" charset="0"/>
                <a:ea typeface="Times New Roman" panose="02020603050405020304" pitchFamily="18" charset="0"/>
                <a:cs typeface="Times New Roman" panose="02020603050405020304" pitchFamily="18" charset="0"/>
              </a:rPr>
              <a:t>tot_emp</a:t>
            </a: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b="1" dirty="0" err="1">
                <a:effectLst/>
                <a:latin typeface="Consolas" panose="020B0609020204030204" pitchFamily="49" charset="0"/>
                <a:ea typeface="Times New Roman" panose="02020603050405020304" pitchFamily="18" charset="0"/>
                <a:cs typeface="Times New Roman" panose="02020603050405020304" pitchFamily="18" charset="0"/>
              </a:rPr>
              <a:t>dtype</a:t>
            </a: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 float64</a:t>
            </a:r>
          </a:p>
          <a:p>
            <a:endParaRPr lang="en-US" sz="1400" dirty="0"/>
          </a:p>
        </p:txBody>
      </p:sp>
      <p:sp>
        <p:nvSpPr>
          <p:cNvPr id="4" name="Date Placeholder 3">
            <a:extLst>
              <a:ext uri="{FF2B5EF4-FFF2-40B4-BE49-F238E27FC236}">
                <a16:creationId xmlns:a16="http://schemas.microsoft.com/office/drawing/2014/main" id="{74DB9EFA-7E2C-44AB-AD95-B232C42EA571}"/>
              </a:ext>
            </a:extLst>
          </p:cNvPr>
          <p:cNvSpPr>
            <a:spLocks noGrp="1"/>
          </p:cNvSpPr>
          <p:nvPr>
            <p:ph type="dt" sz="half" idx="10"/>
          </p:nvPr>
        </p:nvSpPr>
        <p:spPr/>
        <p:txBody>
          <a:bodyPr/>
          <a:lstStyle/>
          <a:p>
            <a:pPr>
              <a:defRPr/>
            </a:pPr>
            <a:r>
              <a:rPr lang="en-US"/>
              <a:t>Murach's Python for Data Analysis</a:t>
            </a:r>
            <a:endParaRPr lang="en-US" dirty="0"/>
          </a:p>
        </p:txBody>
      </p:sp>
      <p:sp>
        <p:nvSpPr>
          <p:cNvPr id="5" name="Footer Placeholder 4">
            <a:extLst>
              <a:ext uri="{FF2B5EF4-FFF2-40B4-BE49-F238E27FC236}">
                <a16:creationId xmlns:a16="http://schemas.microsoft.com/office/drawing/2014/main" id="{E5D8C65F-DAB1-49DA-902B-B8650914A85E}"/>
              </a:ext>
            </a:extLst>
          </p:cNvPr>
          <p:cNvSpPr>
            <a:spLocks noGrp="1"/>
          </p:cNvSpPr>
          <p:nvPr>
            <p:ph type="ftr" sz="quarter" idx="11"/>
          </p:nvPr>
        </p:nvSpPr>
        <p:spPr/>
        <p:txBody>
          <a:bodyPr/>
          <a:lstStyle/>
          <a:p>
            <a:pPr>
              <a:defRPr/>
            </a:pPr>
            <a:r>
              <a:rPr lang="en-US"/>
              <a:t>© 2021, Mike Murach &amp; Associates, Inc.</a:t>
            </a:r>
            <a:endParaRPr lang="en-US" dirty="0"/>
          </a:p>
        </p:txBody>
      </p:sp>
      <p:sp>
        <p:nvSpPr>
          <p:cNvPr id="6" name="Slide Number Placeholder 5">
            <a:extLst>
              <a:ext uri="{FF2B5EF4-FFF2-40B4-BE49-F238E27FC236}">
                <a16:creationId xmlns:a16="http://schemas.microsoft.com/office/drawing/2014/main" id="{98B9B71B-1BF9-41EB-B562-2536807A70E5}"/>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C6, Slide </a:t>
            </a:r>
            <a:fld id="{BF5C1183-B085-4070-A402-C03A3F977D3D}" type="slidenum">
              <a:rPr lang="en-US" smtClean="0">
                <a:solidFill>
                  <a:schemeClr val="bg1"/>
                </a:solidFill>
              </a:rPr>
              <a:pPr>
                <a:defRPr/>
              </a:pPr>
              <a:t>52</a:t>
            </a:fld>
            <a:endParaRPr lang="en-US" dirty="0">
              <a:solidFill>
                <a:schemeClr val="bg1"/>
              </a:solidFill>
            </a:endParaRPr>
          </a:p>
        </p:txBody>
      </p:sp>
    </p:spTree>
    <p:extLst>
      <p:ext uri="{BB962C8B-B14F-4D97-AF65-F5344CB8AC3E}">
        <p14:creationId xmlns:p14="http://schemas.microsoft.com/office/powerpoint/2010/main" val="99291432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409E277-11E1-4283-A169-AE65C1D5319D}"/>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a:t>
            </a:r>
            <a:r>
              <a:rPr lang="en-US" sz="2400" b="1" dirty="0" err="1">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astype</a:t>
            </a: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 method for converting data types</a:t>
            </a:r>
            <a:endParaRPr lang="en-US" dirty="0"/>
          </a:p>
        </p:txBody>
      </p:sp>
      <p:graphicFrame>
        <p:nvGraphicFramePr>
          <p:cNvPr id="10" name="Table Placeholder 9">
            <a:extLst>
              <a:ext uri="{FF2B5EF4-FFF2-40B4-BE49-F238E27FC236}">
                <a16:creationId xmlns:a16="http://schemas.microsoft.com/office/drawing/2014/main" id="{20444544-0B42-4C0F-829E-004D9BBAE674}"/>
              </a:ext>
            </a:extLst>
          </p:cNvPr>
          <p:cNvGraphicFramePr>
            <a:graphicFrameLocks noGrp="1"/>
          </p:cNvGraphicFramePr>
          <p:nvPr>
            <p:ph type="tbl" sz="quarter" idx="16"/>
            <p:extLst>
              <p:ext uri="{D42A27DB-BD31-4B8C-83A1-F6EECF244321}">
                <p14:modId xmlns:p14="http://schemas.microsoft.com/office/powerpoint/2010/main" val="3852250814"/>
              </p:ext>
            </p:extLst>
          </p:nvPr>
        </p:nvGraphicFramePr>
        <p:xfrm>
          <a:off x="1295400" y="1143000"/>
          <a:ext cx="6934200" cy="1706880"/>
        </p:xfrm>
        <a:graphic>
          <a:graphicData uri="http://schemas.openxmlformats.org/drawingml/2006/table">
            <a:tbl>
              <a:tblPr firstRow="1"/>
              <a:tblGrid>
                <a:gridCol w="2438400">
                  <a:extLst>
                    <a:ext uri="{9D8B030D-6E8A-4147-A177-3AD203B41FA5}">
                      <a16:colId xmlns:a16="http://schemas.microsoft.com/office/drawing/2014/main" val="3978319876"/>
                    </a:ext>
                  </a:extLst>
                </a:gridCol>
                <a:gridCol w="4495800">
                  <a:extLst>
                    <a:ext uri="{9D8B030D-6E8A-4147-A177-3AD203B41FA5}">
                      <a16:colId xmlns:a16="http://schemas.microsoft.com/office/drawing/2014/main" val="3066096612"/>
                    </a:ext>
                  </a:extLst>
                </a:gridCol>
              </a:tblGrid>
              <a:tr h="0">
                <a:tc>
                  <a:txBody>
                    <a:bodyPr/>
                    <a:lstStyle/>
                    <a:p>
                      <a:pPr marL="0" marR="0">
                        <a:spcBef>
                          <a:spcPts val="600"/>
                        </a:spcBef>
                        <a:spcAft>
                          <a:spcPts val="600"/>
                        </a:spcAft>
                        <a:tabLst>
                          <a:tab pos="1828800" algn="l"/>
                          <a:tab pos="457200" algn="l"/>
                        </a:tabLst>
                      </a:pPr>
                      <a:r>
                        <a:rPr lang="en-US" sz="2000" b="1">
                          <a:solidFill>
                            <a:srgbClr val="FFFFFF"/>
                          </a:solidFill>
                          <a:effectLst/>
                          <a:latin typeface="Arial" panose="020B0604020202020204" pitchFamily="34" charset="0"/>
                          <a:ea typeface="Times New Roman" panose="02020603050405020304" pitchFamily="18" charset="0"/>
                          <a:cs typeface="Times New Roman" panose="02020603050405020304" pitchFamily="18" charset="0"/>
                        </a:rPr>
                        <a:t>Method</a:t>
                      </a:r>
                      <a:endParaRPr lang="en-US" sz="2000" b="1">
                        <a:solidFill>
                          <a:srgbClr val="FFFFFF"/>
                        </a:solidFill>
                        <a:effectLst/>
                        <a:latin typeface="Montserrat Medium"/>
                        <a:ea typeface="Times New Roman" panose="02020603050405020304" pitchFamily="18" charset="0"/>
                        <a:cs typeface="Times New Roman" panose="02020603050405020304" pitchFamily="18" charset="0"/>
                      </a:endParaRPr>
                    </a:p>
                  </a:txBody>
                  <a:tcPr marL="68580" marR="68580">
                    <a:lnL>
                      <a:noFill/>
                    </a:lnL>
                    <a:lnR>
                      <a:noFill/>
                    </a:lnR>
                    <a:lnT>
                      <a:noFill/>
                    </a:lnT>
                    <a:lnB>
                      <a:noFill/>
                    </a:lnB>
                    <a:solidFill>
                      <a:srgbClr val="3D87B7"/>
                    </a:solidFill>
                  </a:tcPr>
                </a:tc>
                <a:tc>
                  <a:txBody>
                    <a:bodyPr/>
                    <a:lstStyle/>
                    <a:p>
                      <a:pPr marL="0" marR="0">
                        <a:spcBef>
                          <a:spcPts val="600"/>
                        </a:spcBef>
                        <a:spcAft>
                          <a:spcPts val="600"/>
                        </a:spcAft>
                        <a:tabLst>
                          <a:tab pos="1828800" algn="l"/>
                          <a:tab pos="457200" algn="l"/>
                        </a:tabLst>
                      </a:pPr>
                      <a:r>
                        <a:rPr lang="en-US" sz="2000" b="1">
                          <a:solidFill>
                            <a:srgbClr val="FFFFFF"/>
                          </a:solidFill>
                          <a:effectLst/>
                          <a:latin typeface="Arial" panose="020B0604020202020204" pitchFamily="34" charset="0"/>
                          <a:ea typeface="Times New Roman" panose="02020603050405020304" pitchFamily="18" charset="0"/>
                          <a:cs typeface="Times New Roman" panose="02020603050405020304" pitchFamily="18" charset="0"/>
                        </a:rPr>
                        <a:t>Description</a:t>
                      </a:r>
                      <a:endParaRPr lang="en-US" sz="2000" b="1">
                        <a:solidFill>
                          <a:srgbClr val="FFFFFF"/>
                        </a:solidFill>
                        <a:effectLst/>
                        <a:latin typeface="Montserrat Medium"/>
                        <a:ea typeface="Times New Roman" panose="02020603050405020304" pitchFamily="18" charset="0"/>
                        <a:cs typeface="Times New Roman" panose="02020603050405020304" pitchFamily="18" charset="0"/>
                      </a:endParaRPr>
                    </a:p>
                  </a:txBody>
                  <a:tcPr marL="68580" marR="68580">
                    <a:lnL>
                      <a:noFill/>
                    </a:lnL>
                    <a:lnR>
                      <a:noFill/>
                    </a:lnR>
                    <a:lnT>
                      <a:noFill/>
                    </a:lnT>
                    <a:lnB>
                      <a:noFill/>
                    </a:lnB>
                    <a:solidFill>
                      <a:srgbClr val="3D87B7"/>
                    </a:solidFill>
                  </a:tcPr>
                </a:tc>
                <a:extLst>
                  <a:ext uri="{0D108BD9-81ED-4DB2-BD59-A6C34878D82A}">
                    <a16:rowId xmlns:a16="http://schemas.microsoft.com/office/drawing/2014/main" val="396723060"/>
                  </a:ext>
                </a:extLst>
              </a:tr>
              <a:tr h="0">
                <a:tc>
                  <a:txBody>
                    <a:bodyPr/>
                    <a:lstStyle/>
                    <a:p>
                      <a:pPr marL="0" marR="0" indent="0">
                        <a:spcBef>
                          <a:spcPts val="600"/>
                        </a:spcBef>
                        <a:spcAft>
                          <a:spcPts val="600"/>
                        </a:spcAft>
                        <a:tabLst>
                          <a:tab pos="800100" algn="l"/>
                          <a:tab pos="2514600" algn="l"/>
                          <a:tab pos="457200" algn="l"/>
                        </a:tabLst>
                      </a:pPr>
                      <a:r>
                        <a:rPr lang="en-US" sz="1600" b="1" dirty="0" err="1">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astype</a:t>
                      </a:r>
                      <a:r>
                        <a:rPr lang="en-US" sz="1600" b="1"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a:t>
                      </a:r>
                      <a:r>
                        <a:rPr lang="en-US" sz="1600" b="1" dirty="0" err="1">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type</a:t>
                      </a:r>
                      <a:r>
                        <a:rPr lang="en-US" sz="1600" b="1" i="1" dirty="0" err="1">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a:t>
                      </a:r>
                      <a:r>
                        <a:rPr lang="en-US" sz="1600" b="1" dirty="0" err="1">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errors</a:t>
                      </a:r>
                      <a:r>
                        <a:rPr lang="en-US" sz="1600" b="1"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a:t>
                      </a:r>
                      <a:endParaRPr lang="en-US" sz="2000" dirty="0">
                        <a:effectLst/>
                        <a:latin typeface="Times New Roman" panose="02020603050405020304" pitchFamily="18" charset="0"/>
                        <a:ea typeface="Times New Roman" panose="02020603050405020304" pitchFamily="18" charset="0"/>
                      </a:endParaRPr>
                    </a:p>
                  </a:txBody>
                  <a:tcPr marL="68580" marR="68580">
                    <a:lnL>
                      <a:noFill/>
                    </a:lnL>
                    <a:lnR>
                      <a:noFill/>
                    </a:lnR>
                    <a:lnT>
                      <a:noFill/>
                    </a:lnT>
                    <a:lnB>
                      <a:noFill/>
                    </a:lnB>
                    <a:solidFill>
                      <a:srgbClr val="DFECF5"/>
                    </a:solidFill>
                  </a:tcPr>
                </a:tc>
                <a:tc>
                  <a:txBody>
                    <a:bodyPr/>
                    <a:lstStyle/>
                    <a:p>
                      <a:pPr marL="0" marR="0" indent="0">
                        <a:spcBef>
                          <a:spcPts val="600"/>
                        </a:spcBef>
                        <a:spcAft>
                          <a:spcPts val="600"/>
                        </a:spcAft>
                        <a:tabLst>
                          <a:tab pos="800100" algn="l"/>
                          <a:tab pos="2514600" algn="l"/>
                          <a:tab pos="457200" algn="l"/>
                        </a:tabLst>
                      </a:pPr>
                      <a:r>
                        <a:rPr lang="en-US" sz="2000" dirty="0">
                          <a:solidFill>
                            <a:srgbClr val="000000"/>
                          </a:solidFill>
                          <a:effectLst/>
                          <a:latin typeface="Times New Roman" panose="02020603050405020304" pitchFamily="18" charset="0"/>
                          <a:ea typeface="Times New Roman" panose="02020603050405020304" pitchFamily="18" charset="0"/>
                        </a:rPr>
                        <a:t>Tries to convert the data to the specified data type. Errors are raised by default, but they can be ignored by setting the errors parameter to ‘ignore’.</a:t>
                      </a:r>
                      <a:endParaRPr lang="en-US" sz="2000" dirty="0">
                        <a:effectLst/>
                        <a:latin typeface="Times New Roman" panose="02020603050405020304" pitchFamily="18" charset="0"/>
                        <a:ea typeface="Times New Roman" panose="02020603050405020304" pitchFamily="18" charset="0"/>
                      </a:endParaRPr>
                    </a:p>
                  </a:txBody>
                  <a:tcPr marL="68580" marR="68580">
                    <a:lnL>
                      <a:noFill/>
                    </a:lnL>
                    <a:lnR>
                      <a:noFill/>
                    </a:lnR>
                    <a:lnT>
                      <a:noFill/>
                    </a:lnT>
                    <a:lnB>
                      <a:noFill/>
                    </a:lnB>
                    <a:solidFill>
                      <a:srgbClr val="DFECF5"/>
                    </a:solidFill>
                  </a:tcPr>
                </a:tc>
                <a:extLst>
                  <a:ext uri="{0D108BD9-81ED-4DB2-BD59-A6C34878D82A}">
                    <a16:rowId xmlns:a16="http://schemas.microsoft.com/office/drawing/2014/main" val="3184371916"/>
                  </a:ext>
                </a:extLst>
              </a:tr>
            </a:tbl>
          </a:graphicData>
        </a:graphic>
      </p:graphicFrame>
      <p:sp>
        <p:nvSpPr>
          <p:cNvPr id="8" name="Text Placeholder 7">
            <a:extLst>
              <a:ext uri="{FF2B5EF4-FFF2-40B4-BE49-F238E27FC236}">
                <a16:creationId xmlns:a16="http://schemas.microsoft.com/office/drawing/2014/main" id="{159548EF-C281-414F-ACEC-3FD927DD5CBD}"/>
              </a:ext>
            </a:extLst>
          </p:cNvPr>
          <p:cNvSpPr>
            <a:spLocks noGrp="1"/>
          </p:cNvSpPr>
          <p:nvPr>
            <p:ph type="body" sz="quarter" idx="15"/>
          </p:nvPr>
        </p:nvSpPr>
        <p:spPr>
          <a:xfrm>
            <a:off x="838200" y="2971800"/>
            <a:ext cx="7391400" cy="2209799"/>
          </a:xfrm>
        </p:spPr>
        <p:txBody>
          <a:bodyPr/>
          <a:lstStyle/>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How to convert object columns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to the category data type</a:t>
            </a:r>
            <a:endParaRPr lang="en-US" sz="2400" b="1" dirty="0">
              <a:solidFill>
                <a:srgbClr val="000099"/>
              </a:solidFill>
              <a:effectLst/>
              <a:latin typeface="Montserrat Medium"/>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fires.state</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 = </a:t>
            </a: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fires.state.astype</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('category')</a:t>
            </a:r>
          </a:p>
          <a:p>
            <a:endParaRPr lang="en-US" sz="2400" dirty="0"/>
          </a:p>
        </p:txBody>
      </p:sp>
      <p:sp>
        <p:nvSpPr>
          <p:cNvPr id="4" name="Date Placeholder 3">
            <a:extLst>
              <a:ext uri="{FF2B5EF4-FFF2-40B4-BE49-F238E27FC236}">
                <a16:creationId xmlns:a16="http://schemas.microsoft.com/office/drawing/2014/main" id="{616EA30C-6F3B-4681-A388-489C8BF900A6}"/>
              </a:ext>
            </a:extLst>
          </p:cNvPr>
          <p:cNvSpPr>
            <a:spLocks noGrp="1"/>
          </p:cNvSpPr>
          <p:nvPr>
            <p:ph type="dt" sz="half" idx="10"/>
          </p:nvPr>
        </p:nvSpPr>
        <p:spPr/>
        <p:txBody>
          <a:bodyPr/>
          <a:lstStyle/>
          <a:p>
            <a:pPr>
              <a:defRPr/>
            </a:pPr>
            <a:r>
              <a:rPr lang="en-US"/>
              <a:t>Murach's Python for Data Analysis</a:t>
            </a:r>
            <a:endParaRPr lang="en-US" dirty="0"/>
          </a:p>
        </p:txBody>
      </p:sp>
      <p:sp>
        <p:nvSpPr>
          <p:cNvPr id="5" name="Footer Placeholder 4">
            <a:extLst>
              <a:ext uri="{FF2B5EF4-FFF2-40B4-BE49-F238E27FC236}">
                <a16:creationId xmlns:a16="http://schemas.microsoft.com/office/drawing/2014/main" id="{E1808A8F-A87E-4634-B3D4-1BB44A2CFDEE}"/>
              </a:ext>
            </a:extLst>
          </p:cNvPr>
          <p:cNvSpPr>
            <a:spLocks noGrp="1"/>
          </p:cNvSpPr>
          <p:nvPr>
            <p:ph type="ftr" sz="quarter" idx="11"/>
          </p:nvPr>
        </p:nvSpPr>
        <p:spPr/>
        <p:txBody>
          <a:bodyPr/>
          <a:lstStyle/>
          <a:p>
            <a:pPr>
              <a:defRPr/>
            </a:pPr>
            <a:r>
              <a:rPr lang="en-US"/>
              <a:t>© 2021, Mike Murach &amp; Associates, Inc.</a:t>
            </a:r>
            <a:endParaRPr lang="en-US" dirty="0"/>
          </a:p>
        </p:txBody>
      </p:sp>
      <p:sp>
        <p:nvSpPr>
          <p:cNvPr id="6" name="Slide Number Placeholder 5">
            <a:extLst>
              <a:ext uri="{FF2B5EF4-FFF2-40B4-BE49-F238E27FC236}">
                <a16:creationId xmlns:a16="http://schemas.microsoft.com/office/drawing/2014/main" id="{DEF03D57-C354-48DA-80AA-CD6EB66318D2}"/>
              </a:ext>
            </a:extLst>
          </p:cNvPr>
          <p:cNvSpPr>
            <a:spLocks noGrp="1"/>
          </p:cNvSpPr>
          <p:nvPr>
            <p:ph type="sldNum" sz="quarter" idx="12"/>
          </p:nvPr>
        </p:nvSpPr>
        <p:spPr/>
        <p:txBody>
          <a:bodyPr/>
          <a:lstStyle/>
          <a:p>
            <a:pPr algn="l">
              <a:defRPr/>
            </a:pPr>
            <a:endParaRPr lang="en-US" sz="1400" dirty="0">
              <a:latin typeface="Times New Roman"/>
            </a:endParaRPr>
          </a:p>
          <a:p>
            <a:pPr algn="r">
              <a:defRPr/>
            </a:pPr>
            <a:r>
              <a:rPr lang="en-US" sz="900" dirty="0">
                <a:solidFill>
                  <a:schemeClr val="bg1"/>
                </a:solidFill>
                <a:latin typeface="Arial Narrow" panose="020B0606020202030204" pitchFamily="34" charset="0"/>
              </a:rPr>
              <a:t>C6, Slide </a:t>
            </a:r>
            <a:fld id="{BF5C1183-B085-4070-A402-C03A3F977D3D}" type="slidenum">
              <a:rPr lang="en-US" sz="900" smtClean="0">
                <a:solidFill>
                  <a:schemeClr val="bg1"/>
                </a:solidFill>
                <a:latin typeface="Arial Narrow" panose="020B0606020202030204" pitchFamily="34" charset="0"/>
              </a:rPr>
              <a:pPr algn="r">
                <a:defRPr/>
              </a:pPr>
              <a:t>53</a:t>
            </a:fld>
            <a:endParaRPr lang="en-US" sz="900" dirty="0">
              <a:solidFill>
                <a:schemeClr val="bg1"/>
              </a:solidFill>
              <a:latin typeface="Arial Narrow" panose="020B0606020202030204" pitchFamily="34" charset="0"/>
            </a:endParaRPr>
          </a:p>
        </p:txBody>
      </p:sp>
    </p:spTree>
    <p:extLst>
      <p:ext uri="{BB962C8B-B14F-4D97-AF65-F5344CB8AC3E}">
        <p14:creationId xmlns:p14="http://schemas.microsoft.com/office/powerpoint/2010/main" val="99239140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858C49B-081B-4908-B553-7041382CE6AD}"/>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a:t>
            </a:r>
            <a:r>
              <a:rPr lang="en-US" sz="2400" b="1" dirty="0" err="1">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remove_unused_categories</a:t>
            </a: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 method</a:t>
            </a:r>
            <a:endParaRPr lang="en-US" dirty="0"/>
          </a:p>
        </p:txBody>
      </p:sp>
      <p:graphicFrame>
        <p:nvGraphicFramePr>
          <p:cNvPr id="9" name="Table Placeholder 8">
            <a:extLst>
              <a:ext uri="{FF2B5EF4-FFF2-40B4-BE49-F238E27FC236}">
                <a16:creationId xmlns:a16="http://schemas.microsoft.com/office/drawing/2014/main" id="{B2875990-F01F-4EB2-BE76-F03D99E6B22F}"/>
              </a:ext>
            </a:extLst>
          </p:cNvPr>
          <p:cNvGraphicFramePr>
            <a:graphicFrameLocks noGrp="1"/>
          </p:cNvGraphicFramePr>
          <p:nvPr>
            <p:ph type="tbl" sz="quarter" idx="13"/>
            <p:extLst>
              <p:ext uri="{D42A27DB-BD31-4B8C-83A1-F6EECF244321}">
                <p14:modId xmlns:p14="http://schemas.microsoft.com/office/powerpoint/2010/main" val="2225005191"/>
              </p:ext>
            </p:extLst>
          </p:nvPr>
        </p:nvGraphicFramePr>
        <p:xfrm>
          <a:off x="914400" y="1112520"/>
          <a:ext cx="6412230" cy="1097280"/>
        </p:xfrm>
        <a:graphic>
          <a:graphicData uri="http://schemas.openxmlformats.org/drawingml/2006/table">
            <a:tbl>
              <a:tblPr firstRow="1"/>
              <a:tblGrid>
                <a:gridCol w="3326130">
                  <a:extLst>
                    <a:ext uri="{9D8B030D-6E8A-4147-A177-3AD203B41FA5}">
                      <a16:colId xmlns:a16="http://schemas.microsoft.com/office/drawing/2014/main" val="1137238299"/>
                    </a:ext>
                  </a:extLst>
                </a:gridCol>
                <a:gridCol w="3086100">
                  <a:extLst>
                    <a:ext uri="{9D8B030D-6E8A-4147-A177-3AD203B41FA5}">
                      <a16:colId xmlns:a16="http://schemas.microsoft.com/office/drawing/2014/main" val="3543289057"/>
                    </a:ext>
                  </a:extLst>
                </a:gridCol>
              </a:tblGrid>
              <a:tr h="0">
                <a:tc>
                  <a:txBody>
                    <a:bodyPr/>
                    <a:lstStyle/>
                    <a:p>
                      <a:pPr marL="0" marR="0">
                        <a:spcBef>
                          <a:spcPts val="600"/>
                        </a:spcBef>
                        <a:spcAft>
                          <a:spcPts val="600"/>
                        </a:spcAft>
                        <a:tabLst>
                          <a:tab pos="1828800" algn="l"/>
                          <a:tab pos="457200" algn="l"/>
                        </a:tabLst>
                      </a:pPr>
                      <a:r>
                        <a:rPr lang="en-US" sz="2000" b="1">
                          <a:solidFill>
                            <a:srgbClr val="FFFFFF"/>
                          </a:solidFill>
                          <a:effectLst/>
                          <a:latin typeface="Arial" panose="020B0604020202020204" pitchFamily="34" charset="0"/>
                          <a:ea typeface="Times New Roman" panose="02020603050405020304" pitchFamily="18" charset="0"/>
                          <a:cs typeface="Times New Roman" panose="02020603050405020304" pitchFamily="18" charset="0"/>
                        </a:rPr>
                        <a:t>Method</a:t>
                      </a:r>
                      <a:endParaRPr lang="en-US" sz="2000" b="1">
                        <a:solidFill>
                          <a:srgbClr val="FFFFFF"/>
                        </a:solidFill>
                        <a:effectLst/>
                        <a:latin typeface="Montserrat Medium"/>
                        <a:ea typeface="Times New Roman" panose="02020603050405020304" pitchFamily="18" charset="0"/>
                        <a:cs typeface="Times New Roman" panose="02020603050405020304" pitchFamily="18" charset="0"/>
                      </a:endParaRPr>
                    </a:p>
                  </a:txBody>
                  <a:tcPr marL="68580" marR="68580">
                    <a:lnL>
                      <a:noFill/>
                    </a:lnL>
                    <a:lnR>
                      <a:noFill/>
                    </a:lnR>
                    <a:lnT>
                      <a:noFill/>
                    </a:lnT>
                    <a:lnB>
                      <a:noFill/>
                    </a:lnB>
                    <a:solidFill>
                      <a:srgbClr val="3D87B7"/>
                    </a:solidFill>
                  </a:tcPr>
                </a:tc>
                <a:tc>
                  <a:txBody>
                    <a:bodyPr/>
                    <a:lstStyle/>
                    <a:p>
                      <a:pPr marL="0" marR="0">
                        <a:spcBef>
                          <a:spcPts val="600"/>
                        </a:spcBef>
                        <a:spcAft>
                          <a:spcPts val="600"/>
                        </a:spcAft>
                        <a:tabLst>
                          <a:tab pos="1828800" algn="l"/>
                          <a:tab pos="457200" algn="l"/>
                        </a:tabLst>
                      </a:pPr>
                      <a:r>
                        <a:rPr lang="en-US" sz="2000" b="1">
                          <a:solidFill>
                            <a:srgbClr val="FFFFFF"/>
                          </a:solidFill>
                          <a:effectLst/>
                          <a:latin typeface="Arial" panose="020B0604020202020204" pitchFamily="34" charset="0"/>
                          <a:ea typeface="Times New Roman" panose="02020603050405020304" pitchFamily="18" charset="0"/>
                          <a:cs typeface="Times New Roman" panose="02020603050405020304" pitchFamily="18" charset="0"/>
                        </a:rPr>
                        <a:t>Description</a:t>
                      </a:r>
                      <a:endParaRPr lang="en-US" sz="2000" b="1">
                        <a:solidFill>
                          <a:srgbClr val="FFFFFF"/>
                        </a:solidFill>
                        <a:effectLst/>
                        <a:latin typeface="Montserrat Medium"/>
                        <a:ea typeface="Times New Roman" panose="02020603050405020304" pitchFamily="18" charset="0"/>
                        <a:cs typeface="Times New Roman" panose="02020603050405020304" pitchFamily="18" charset="0"/>
                      </a:endParaRPr>
                    </a:p>
                  </a:txBody>
                  <a:tcPr marL="68580" marR="68580">
                    <a:lnL>
                      <a:noFill/>
                    </a:lnL>
                    <a:lnR>
                      <a:noFill/>
                    </a:lnR>
                    <a:lnT>
                      <a:noFill/>
                    </a:lnT>
                    <a:lnB>
                      <a:noFill/>
                    </a:lnB>
                    <a:solidFill>
                      <a:srgbClr val="3D87B7"/>
                    </a:solidFill>
                  </a:tcPr>
                </a:tc>
                <a:extLst>
                  <a:ext uri="{0D108BD9-81ED-4DB2-BD59-A6C34878D82A}">
                    <a16:rowId xmlns:a16="http://schemas.microsoft.com/office/drawing/2014/main" val="2144056926"/>
                  </a:ext>
                </a:extLst>
              </a:tr>
              <a:tr h="0">
                <a:tc>
                  <a:txBody>
                    <a:bodyPr/>
                    <a:lstStyle/>
                    <a:p>
                      <a:pPr marL="0" marR="0" indent="0">
                        <a:spcBef>
                          <a:spcPts val="600"/>
                        </a:spcBef>
                        <a:spcAft>
                          <a:spcPts val="600"/>
                        </a:spcAft>
                        <a:tabLst>
                          <a:tab pos="800100" algn="l"/>
                          <a:tab pos="2514600" algn="l"/>
                          <a:tab pos="457200" algn="l"/>
                        </a:tabLst>
                      </a:pPr>
                      <a:r>
                        <a:rPr lang="en-US" sz="1600" b="1" dirty="0" err="1">
                          <a:solidFill>
                            <a:srgbClr val="000000"/>
                          </a:solidFill>
                          <a:effectLst/>
                          <a:latin typeface="Consolas" panose="020B0609020204030204" pitchFamily="49" charset="0"/>
                          <a:ea typeface="Times New Roman" panose="02020603050405020304" pitchFamily="18" charset="0"/>
                        </a:rPr>
                        <a:t>remove_unused_categories</a:t>
                      </a:r>
                      <a:r>
                        <a:rPr lang="en-US" sz="1600" b="1" dirty="0">
                          <a:solidFill>
                            <a:srgbClr val="000000"/>
                          </a:solidFill>
                          <a:effectLst/>
                          <a:latin typeface="Consolas" panose="020B0609020204030204" pitchFamily="49" charset="0"/>
                          <a:ea typeface="Times New Roman" panose="02020603050405020304" pitchFamily="18" charset="0"/>
                        </a:rPr>
                        <a:t>()</a:t>
                      </a:r>
                      <a:endParaRPr lang="en-US" sz="2000" dirty="0">
                        <a:effectLst/>
                        <a:latin typeface="Times New Roman" panose="02020603050405020304" pitchFamily="18" charset="0"/>
                        <a:ea typeface="Times New Roman" panose="02020603050405020304" pitchFamily="18" charset="0"/>
                      </a:endParaRPr>
                    </a:p>
                  </a:txBody>
                  <a:tcPr marL="68580" marR="68580">
                    <a:lnL>
                      <a:noFill/>
                    </a:lnL>
                    <a:lnR>
                      <a:noFill/>
                    </a:lnR>
                    <a:lnT>
                      <a:noFill/>
                    </a:lnT>
                    <a:lnB>
                      <a:noFill/>
                    </a:lnB>
                    <a:solidFill>
                      <a:srgbClr val="DFECF5"/>
                    </a:solidFill>
                  </a:tcPr>
                </a:tc>
                <a:tc>
                  <a:txBody>
                    <a:bodyPr/>
                    <a:lstStyle/>
                    <a:p>
                      <a:pPr marL="0" marR="0" indent="0">
                        <a:spcBef>
                          <a:spcPts val="600"/>
                        </a:spcBef>
                        <a:spcAft>
                          <a:spcPts val="600"/>
                        </a:spcAft>
                        <a:tabLst>
                          <a:tab pos="800100" algn="l"/>
                          <a:tab pos="2514600" algn="l"/>
                          <a:tab pos="457200" algn="l"/>
                        </a:tabLst>
                      </a:pPr>
                      <a:r>
                        <a:rPr lang="en-US" sz="2000" dirty="0">
                          <a:solidFill>
                            <a:srgbClr val="000000"/>
                          </a:solidFill>
                          <a:effectLst/>
                          <a:latin typeface="Times New Roman" panose="02020603050405020304" pitchFamily="18" charset="0"/>
                          <a:ea typeface="Times New Roman" panose="02020603050405020304" pitchFamily="18" charset="0"/>
                        </a:rPr>
                        <a:t>Removes unused categories from a table.</a:t>
                      </a:r>
                      <a:endParaRPr lang="en-US" sz="2000" dirty="0">
                        <a:effectLst/>
                        <a:latin typeface="Times New Roman" panose="02020603050405020304" pitchFamily="18" charset="0"/>
                        <a:ea typeface="Times New Roman" panose="02020603050405020304" pitchFamily="18" charset="0"/>
                      </a:endParaRPr>
                    </a:p>
                  </a:txBody>
                  <a:tcPr marL="68580" marR="68580">
                    <a:lnL>
                      <a:noFill/>
                    </a:lnL>
                    <a:lnR>
                      <a:noFill/>
                    </a:lnR>
                    <a:lnT>
                      <a:noFill/>
                    </a:lnT>
                    <a:lnB>
                      <a:noFill/>
                    </a:lnB>
                    <a:solidFill>
                      <a:srgbClr val="DFECF5"/>
                    </a:solidFill>
                  </a:tcPr>
                </a:tc>
                <a:extLst>
                  <a:ext uri="{0D108BD9-81ED-4DB2-BD59-A6C34878D82A}">
                    <a16:rowId xmlns:a16="http://schemas.microsoft.com/office/drawing/2014/main" val="4087338105"/>
                  </a:ext>
                </a:extLst>
              </a:tr>
            </a:tbl>
          </a:graphicData>
        </a:graphic>
      </p:graphicFrame>
      <p:sp>
        <p:nvSpPr>
          <p:cNvPr id="4" name="Date Placeholder 3">
            <a:extLst>
              <a:ext uri="{FF2B5EF4-FFF2-40B4-BE49-F238E27FC236}">
                <a16:creationId xmlns:a16="http://schemas.microsoft.com/office/drawing/2014/main" id="{44A0EB35-89A9-4CFC-8B52-07CEDC51F369}"/>
              </a:ext>
            </a:extLst>
          </p:cNvPr>
          <p:cNvSpPr>
            <a:spLocks noGrp="1"/>
          </p:cNvSpPr>
          <p:nvPr>
            <p:ph type="dt" sz="half" idx="10"/>
          </p:nvPr>
        </p:nvSpPr>
        <p:spPr/>
        <p:txBody>
          <a:bodyPr/>
          <a:lstStyle/>
          <a:p>
            <a:pPr>
              <a:defRPr/>
            </a:pPr>
            <a:r>
              <a:rPr lang="en-US"/>
              <a:t>Murach's Python for Data Analysis</a:t>
            </a:r>
            <a:endParaRPr lang="en-US" dirty="0"/>
          </a:p>
        </p:txBody>
      </p:sp>
      <p:sp>
        <p:nvSpPr>
          <p:cNvPr id="5" name="Footer Placeholder 4">
            <a:extLst>
              <a:ext uri="{FF2B5EF4-FFF2-40B4-BE49-F238E27FC236}">
                <a16:creationId xmlns:a16="http://schemas.microsoft.com/office/drawing/2014/main" id="{C8E41AA0-A724-492B-A8AD-02DADED1E200}"/>
              </a:ext>
            </a:extLst>
          </p:cNvPr>
          <p:cNvSpPr>
            <a:spLocks noGrp="1"/>
          </p:cNvSpPr>
          <p:nvPr>
            <p:ph type="ftr" sz="quarter" idx="11"/>
          </p:nvPr>
        </p:nvSpPr>
        <p:spPr/>
        <p:txBody>
          <a:bodyPr/>
          <a:lstStyle/>
          <a:p>
            <a:pPr>
              <a:defRPr/>
            </a:pPr>
            <a:r>
              <a:rPr lang="en-US"/>
              <a:t>© 2021, Mike Murach &amp; Associates, Inc.</a:t>
            </a:r>
            <a:endParaRPr lang="en-US" dirty="0"/>
          </a:p>
        </p:txBody>
      </p:sp>
      <p:sp>
        <p:nvSpPr>
          <p:cNvPr id="6" name="Slide Number Placeholder 5">
            <a:extLst>
              <a:ext uri="{FF2B5EF4-FFF2-40B4-BE49-F238E27FC236}">
                <a16:creationId xmlns:a16="http://schemas.microsoft.com/office/drawing/2014/main" id="{9D1E133A-5134-48B9-8318-5D2ED63CC69B}"/>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C6, Slide </a:t>
            </a:r>
            <a:fld id="{BF5C1183-B085-4070-A402-C03A3F977D3D}" type="slidenum">
              <a:rPr lang="en-US" smtClean="0">
                <a:solidFill>
                  <a:schemeClr val="bg1"/>
                </a:solidFill>
              </a:rPr>
              <a:pPr>
                <a:defRPr/>
              </a:pPr>
              <a:t>54</a:t>
            </a:fld>
            <a:endParaRPr lang="en-US" dirty="0">
              <a:solidFill>
                <a:schemeClr val="bg1"/>
              </a:solidFill>
            </a:endParaRPr>
          </a:p>
        </p:txBody>
      </p:sp>
    </p:spTree>
    <p:extLst>
      <p:ext uri="{BB962C8B-B14F-4D97-AF65-F5344CB8AC3E}">
        <p14:creationId xmlns:p14="http://schemas.microsoft.com/office/powerpoint/2010/main" val="189337964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96A76-7662-4CE3-83F8-B3E042B2E681}"/>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How to drop rows for specific categories</a:t>
            </a:r>
            <a:endParaRPr lang="en-US" dirty="0"/>
          </a:p>
        </p:txBody>
      </p:sp>
      <p:sp>
        <p:nvSpPr>
          <p:cNvPr id="3" name="Text Placeholder 2">
            <a:extLst>
              <a:ext uri="{FF2B5EF4-FFF2-40B4-BE49-F238E27FC236}">
                <a16:creationId xmlns:a16="http://schemas.microsoft.com/office/drawing/2014/main" id="{1E22F556-D11F-4CFA-9346-47E10914DA8B}"/>
              </a:ext>
            </a:extLst>
          </p:cNvPr>
          <p:cNvSpPr>
            <a:spLocks noGrp="1"/>
          </p:cNvSpPr>
          <p:nvPr>
            <p:ph type="body" sz="quarter" idx="13"/>
          </p:nvPr>
        </p:nvSpPr>
        <p:spPr/>
        <p:txBody>
          <a:bodyPr/>
          <a:lstStyle/>
          <a:p>
            <a:pPr marL="347345" marR="0">
              <a:spcBef>
                <a:spcPts val="900"/>
              </a:spcBef>
              <a:spcAft>
                <a:spcPts val="600"/>
              </a:spcAft>
              <a:tabLst>
                <a:tab pos="1371600" algn="l"/>
                <a:tab pos="2743200" algn="l"/>
              </a:tabLst>
            </a:pPr>
            <a:r>
              <a:rPr lang="en-US" b="1" spc="-10"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Drop the rows for the categories that aren’t in the query</a:t>
            </a:r>
            <a:endParaRPr lang="en-US" b="1" spc="-10" dirty="0">
              <a:solidFill>
                <a:srgbClr val="000099"/>
              </a:solidFill>
              <a:effectLst/>
              <a:latin typeface="Montserrat Medium"/>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err="1">
                <a:effectLst/>
                <a:latin typeface="Consolas" panose="020B0609020204030204" pitchFamily="49" charset="0"/>
                <a:ea typeface="Times New Roman" panose="02020603050405020304" pitchFamily="18" charset="0"/>
                <a:cs typeface="Times New Roman" panose="02020603050405020304" pitchFamily="18" charset="0"/>
              </a:rPr>
              <a:t>filteredStatCounts</a:t>
            </a: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 = </a:t>
            </a:r>
            <a:r>
              <a:rPr lang="en-US" sz="1400" b="1" dirty="0" err="1">
                <a:effectLst/>
                <a:latin typeface="Consolas" panose="020B0609020204030204" pitchFamily="49" charset="0"/>
                <a:ea typeface="Times New Roman" panose="02020603050405020304" pitchFamily="18" charset="0"/>
                <a:cs typeface="Times New Roman" panose="02020603050405020304" pitchFamily="18" charset="0"/>
              </a:rPr>
              <a:t>statCounts.query</a:t>
            </a: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b="1" dirty="0" err="1">
                <a:effectLst/>
                <a:latin typeface="Consolas" panose="020B0609020204030204" pitchFamily="49" charset="0"/>
                <a:ea typeface="Times New Roman" panose="02020603050405020304" pitchFamily="18" charset="0"/>
                <a:cs typeface="Times New Roman" panose="02020603050405020304" pitchFamily="18" charset="0"/>
              </a:rPr>
              <a:t>wrkstat</a:t>
            </a: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 in ["working </a:t>
            </a:r>
            <a:r>
              <a:rPr lang="en-US" sz="1400" b="1" dirty="0" err="1">
                <a:effectLst/>
                <a:latin typeface="Consolas" panose="020B0609020204030204" pitchFamily="49" charset="0"/>
                <a:ea typeface="Times New Roman" panose="02020603050405020304" pitchFamily="18" charset="0"/>
                <a:cs typeface="Times New Roman" panose="02020603050405020304" pitchFamily="18" charset="0"/>
              </a:rPr>
              <a:t>fulltime","working</a:t>
            </a: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b="1" dirty="0" err="1">
                <a:effectLst/>
                <a:latin typeface="Consolas" panose="020B0609020204030204" pitchFamily="49" charset="0"/>
                <a:ea typeface="Times New Roman" panose="02020603050405020304" pitchFamily="18" charset="0"/>
                <a:cs typeface="Times New Roman" panose="02020603050405020304" pitchFamily="18" charset="0"/>
              </a:rPr>
              <a:t>parttime","retired</a:t>
            </a: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err="1">
                <a:effectLst/>
                <a:latin typeface="Consolas" panose="020B0609020204030204" pitchFamily="49" charset="0"/>
                <a:ea typeface="Times New Roman" panose="02020603050405020304" pitchFamily="18" charset="0"/>
                <a:cs typeface="Times New Roman" panose="02020603050405020304" pitchFamily="18" charset="0"/>
              </a:rPr>
              <a:t>filteredStatCounts.wrkstat.value_counts</a:t>
            </a: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retired             31892</a:t>
            </a:r>
          </a:p>
          <a:p>
            <a:pPr marL="347345" marR="0">
              <a:spcBef>
                <a:spcPts val="0"/>
              </a:spcBef>
              <a:spcAft>
                <a:spcPts val="0"/>
              </a:spcAft>
              <a:tabLst>
                <a:tab pos="1371600" algn="l"/>
              </a:tabLst>
            </a:pP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working parttime     9121</a:t>
            </a:r>
          </a:p>
          <a:p>
            <a:pPr marL="347345" marR="0">
              <a:spcBef>
                <a:spcPts val="0"/>
              </a:spcBef>
              <a:spcAft>
                <a:spcPts val="0"/>
              </a:spcAft>
              <a:tabLst>
                <a:tab pos="1371600" algn="l"/>
              </a:tabLst>
            </a:pP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working fulltime     6719</a:t>
            </a:r>
          </a:p>
          <a:p>
            <a:pPr marL="347345" marR="0">
              <a:spcBef>
                <a:spcPts val="0"/>
              </a:spcBef>
              <a:spcAft>
                <a:spcPts val="0"/>
              </a:spcAft>
              <a:tabLst>
                <a:tab pos="1371600" algn="l"/>
              </a:tabLst>
            </a:pP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other                   0</a:t>
            </a:r>
          </a:p>
          <a:p>
            <a:pPr marL="347345" marR="0">
              <a:spcBef>
                <a:spcPts val="0"/>
              </a:spcBef>
              <a:spcAft>
                <a:spcPts val="0"/>
              </a:spcAft>
              <a:tabLst>
                <a:tab pos="1371600" algn="l"/>
              </a:tabLst>
            </a:pP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keeping house           0</a:t>
            </a:r>
          </a:p>
          <a:p>
            <a:pPr marL="347345" marR="0">
              <a:spcBef>
                <a:spcPts val="0"/>
              </a:spcBef>
              <a:spcAft>
                <a:spcPts val="0"/>
              </a:spcAft>
              <a:tabLst>
                <a:tab pos="1371600" algn="l"/>
              </a:tabLst>
            </a:pP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school                  0</a:t>
            </a:r>
          </a:p>
          <a:p>
            <a:pPr marL="347345" marR="0">
              <a:spcBef>
                <a:spcPts val="0"/>
              </a:spcBef>
              <a:spcAft>
                <a:spcPts val="0"/>
              </a:spcAft>
              <a:tabLst>
                <a:tab pos="1371600" algn="l"/>
              </a:tabLst>
            </a:pPr>
            <a:r>
              <a:rPr lang="en-US" sz="1400" b="1" dirty="0" err="1">
                <a:effectLst/>
                <a:latin typeface="Consolas" panose="020B0609020204030204" pitchFamily="49" charset="0"/>
                <a:ea typeface="Times New Roman" panose="02020603050405020304" pitchFamily="18" charset="0"/>
                <a:cs typeface="Times New Roman" panose="02020603050405020304" pitchFamily="18" charset="0"/>
              </a:rPr>
              <a:t>unempl</a:t>
            </a: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 laid off        0</a:t>
            </a:r>
          </a:p>
          <a:p>
            <a:pPr marL="347345" marR="0">
              <a:spcBef>
                <a:spcPts val="0"/>
              </a:spcBef>
              <a:spcAft>
                <a:spcPts val="0"/>
              </a:spcAft>
              <a:tabLst>
                <a:tab pos="1371600" algn="l"/>
              </a:tabLst>
            </a:pP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temp not working        0</a:t>
            </a:r>
          </a:p>
          <a:p>
            <a:pPr marL="347345" marR="0">
              <a:spcBef>
                <a:spcPts val="0"/>
              </a:spcBef>
              <a:spcAft>
                <a:spcPts val="0"/>
              </a:spcAft>
              <a:tabLst>
                <a:tab pos="1371600" algn="l"/>
              </a:tabLst>
            </a:pP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Name: </a:t>
            </a:r>
            <a:r>
              <a:rPr lang="en-US" sz="1400" b="1" dirty="0" err="1">
                <a:effectLst/>
                <a:latin typeface="Consolas" panose="020B0609020204030204" pitchFamily="49" charset="0"/>
                <a:ea typeface="Times New Roman" panose="02020603050405020304" pitchFamily="18" charset="0"/>
                <a:cs typeface="Times New Roman" panose="02020603050405020304" pitchFamily="18" charset="0"/>
              </a:rPr>
              <a:t>wrkstat</a:t>
            </a: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b="1" dirty="0" err="1">
                <a:effectLst/>
                <a:latin typeface="Consolas" panose="020B0609020204030204" pitchFamily="49" charset="0"/>
                <a:ea typeface="Times New Roman" panose="02020603050405020304" pitchFamily="18" charset="0"/>
                <a:cs typeface="Times New Roman" panose="02020603050405020304" pitchFamily="18" charset="0"/>
              </a:rPr>
              <a:t>dtype</a:t>
            </a: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 int64</a:t>
            </a:r>
          </a:p>
          <a:p>
            <a:endParaRPr lang="en-US" sz="1400" dirty="0"/>
          </a:p>
        </p:txBody>
      </p:sp>
      <p:sp>
        <p:nvSpPr>
          <p:cNvPr id="4" name="Date Placeholder 3">
            <a:extLst>
              <a:ext uri="{FF2B5EF4-FFF2-40B4-BE49-F238E27FC236}">
                <a16:creationId xmlns:a16="http://schemas.microsoft.com/office/drawing/2014/main" id="{2181948E-3E38-4823-B47D-1CD89CB5E37F}"/>
              </a:ext>
            </a:extLst>
          </p:cNvPr>
          <p:cNvSpPr>
            <a:spLocks noGrp="1"/>
          </p:cNvSpPr>
          <p:nvPr>
            <p:ph type="dt" sz="half" idx="10"/>
          </p:nvPr>
        </p:nvSpPr>
        <p:spPr/>
        <p:txBody>
          <a:bodyPr/>
          <a:lstStyle/>
          <a:p>
            <a:pPr>
              <a:defRPr/>
            </a:pPr>
            <a:r>
              <a:rPr lang="en-US"/>
              <a:t>Murach's Python for Data Analysis</a:t>
            </a:r>
            <a:endParaRPr lang="en-US" dirty="0"/>
          </a:p>
        </p:txBody>
      </p:sp>
      <p:sp>
        <p:nvSpPr>
          <p:cNvPr id="5" name="Footer Placeholder 4">
            <a:extLst>
              <a:ext uri="{FF2B5EF4-FFF2-40B4-BE49-F238E27FC236}">
                <a16:creationId xmlns:a16="http://schemas.microsoft.com/office/drawing/2014/main" id="{84874FB7-E2FA-4241-9AB3-2D45F1646D3C}"/>
              </a:ext>
            </a:extLst>
          </p:cNvPr>
          <p:cNvSpPr>
            <a:spLocks noGrp="1"/>
          </p:cNvSpPr>
          <p:nvPr>
            <p:ph type="ftr" sz="quarter" idx="11"/>
          </p:nvPr>
        </p:nvSpPr>
        <p:spPr/>
        <p:txBody>
          <a:bodyPr/>
          <a:lstStyle/>
          <a:p>
            <a:pPr>
              <a:defRPr/>
            </a:pPr>
            <a:r>
              <a:rPr lang="en-US"/>
              <a:t>© 2021, Mike Murach &amp; Associates, Inc.</a:t>
            </a:r>
            <a:endParaRPr lang="en-US" dirty="0"/>
          </a:p>
        </p:txBody>
      </p:sp>
      <p:sp>
        <p:nvSpPr>
          <p:cNvPr id="6" name="Slide Number Placeholder 5">
            <a:extLst>
              <a:ext uri="{FF2B5EF4-FFF2-40B4-BE49-F238E27FC236}">
                <a16:creationId xmlns:a16="http://schemas.microsoft.com/office/drawing/2014/main" id="{4A2A0B82-BB45-46D8-A023-CB72351D93DD}"/>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C6, Slide </a:t>
            </a:r>
            <a:fld id="{BF5C1183-B085-4070-A402-C03A3F977D3D}" type="slidenum">
              <a:rPr lang="en-US" smtClean="0">
                <a:solidFill>
                  <a:schemeClr val="bg1"/>
                </a:solidFill>
              </a:rPr>
              <a:pPr>
                <a:defRPr/>
              </a:pPr>
              <a:t>55</a:t>
            </a:fld>
            <a:endParaRPr lang="en-US" dirty="0">
              <a:solidFill>
                <a:schemeClr val="bg1"/>
              </a:solidFill>
            </a:endParaRPr>
          </a:p>
        </p:txBody>
      </p:sp>
    </p:spTree>
    <p:extLst>
      <p:ext uri="{BB962C8B-B14F-4D97-AF65-F5344CB8AC3E}">
        <p14:creationId xmlns:p14="http://schemas.microsoft.com/office/powerpoint/2010/main" val="121437796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8579-67BC-472B-8220-1A7BC4EF1A6D}"/>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How to drop rows for specific categories (cont.)</a:t>
            </a:r>
            <a:endParaRPr lang="en-US" dirty="0"/>
          </a:p>
        </p:txBody>
      </p:sp>
      <p:sp>
        <p:nvSpPr>
          <p:cNvPr id="3" name="Text Placeholder 2">
            <a:extLst>
              <a:ext uri="{FF2B5EF4-FFF2-40B4-BE49-F238E27FC236}">
                <a16:creationId xmlns:a16="http://schemas.microsoft.com/office/drawing/2014/main" id="{FA920B68-DFEA-4D62-82E9-4D74CC4DD836}"/>
              </a:ext>
            </a:extLst>
          </p:cNvPr>
          <p:cNvSpPr>
            <a:spLocks noGrp="1"/>
          </p:cNvSpPr>
          <p:nvPr>
            <p:ph type="body" sz="quarter" idx="13"/>
          </p:nvPr>
        </p:nvSpPr>
        <p:spPr/>
        <p:txBody>
          <a:bodyPr/>
          <a:lstStyle/>
          <a:p>
            <a:pPr marL="347345" marR="0">
              <a:spcBef>
                <a:spcPts val="900"/>
              </a:spcBef>
              <a:spcAft>
                <a:spcPts val="600"/>
              </a:spcAft>
              <a:tabLst>
                <a:tab pos="1371600" algn="l"/>
                <a:tab pos="2743200" algn="l"/>
              </a:tabLst>
            </a:pPr>
            <a:r>
              <a:rPr lang="en-US" b="1" spc="-10"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Drop the unused categories</a:t>
            </a:r>
            <a:endParaRPr lang="en-US" b="1" spc="-10" dirty="0">
              <a:solidFill>
                <a:srgbClr val="000099"/>
              </a:solidFill>
              <a:effectLst/>
              <a:latin typeface="Montserrat Medium"/>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err="1">
                <a:effectLst/>
                <a:latin typeface="Consolas" panose="020B0609020204030204" pitchFamily="49" charset="0"/>
                <a:ea typeface="Times New Roman" panose="02020603050405020304" pitchFamily="18" charset="0"/>
                <a:cs typeface="Times New Roman" panose="02020603050405020304" pitchFamily="18" charset="0"/>
              </a:rPr>
              <a:t>filteredStatCounts</a:t>
            </a: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a:t>
            </a:r>
            <a:r>
              <a:rPr lang="en-US" sz="1400" b="1" dirty="0" err="1">
                <a:effectLst/>
                <a:latin typeface="Consolas" panose="020B0609020204030204" pitchFamily="49" charset="0"/>
                <a:ea typeface="Times New Roman" panose="02020603050405020304" pitchFamily="18" charset="0"/>
                <a:cs typeface="Times New Roman" panose="02020603050405020304" pitchFamily="18" charset="0"/>
              </a:rPr>
              <a:t>wrkstat</a:t>
            </a: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 = \</a:t>
            </a:r>
          </a:p>
          <a:p>
            <a:pPr marL="347345" marR="0">
              <a:spcBef>
                <a:spcPts val="0"/>
              </a:spcBef>
              <a:spcAft>
                <a:spcPts val="0"/>
              </a:spcAft>
              <a:tabLst>
                <a:tab pos="1371600" algn="l"/>
              </a:tabLst>
            </a:pP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b="1" dirty="0" err="1">
                <a:effectLst/>
                <a:latin typeface="Consolas" panose="020B0609020204030204" pitchFamily="49" charset="0"/>
                <a:ea typeface="Times New Roman" panose="02020603050405020304" pitchFamily="18" charset="0"/>
                <a:cs typeface="Times New Roman" panose="02020603050405020304" pitchFamily="18" charset="0"/>
              </a:rPr>
              <a:t>filteredStatCounts.wrkstat.cat.remove_unused_categories</a:t>
            </a: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err="1">
                <a:effectLst/>
                <a:latin typeface="Consolas" panose="020B0609020204030204" pitchFamily="49" charset="0"/>
                <a:ea typeface="Times New Roman" panose="02020603050405020304" pitchFamily="18" charset="0"/>
                <a:cs typeface="Times New Roman" panose="02020603050405020304" pitchFamily="18" charset="0"/>
              </a:rPr>
              <a:t>filteredStatCounts.wrkstat.value_counts</a:t>
            </a: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retired             31892</a:t>
            </a:r>
          </a:p>
          <a:p>
            <a:pPr marL="347345" marR="0">
              <a:spcBef>
                <a:spcPts val="0"/>
              </a:spcBef>
              <a:spcAft>
                <a:spcPts val="0"/>
              </a:spcAft>
              <a:tabLst>
                <a:tab pos="1371600" algn="l"/>
              </a:tabLst>
            </a:pP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working parttime     9121</a:t>
            </a:r>
          </a:p>
          <a:p>
            <a:pPr marL="347345" marR="0">
              <a:spcBef>
                <a:spcPts val="0"/>
              </a:spcBef>
              <a:spcAft>
                <a:spcPts val="0"/>
              </a:spcAft>
              <a:tabLst>
                <a:tab pos="1371600" algn="l"/>
              </a:tabLst>
            </a:pP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working fulltime     6719</a:t>
            </a:r>
          </a:p>
          <a:p>
            <a:pPr marL="347345" marR="0">
              <a:spcBef>
                <a:spcPts val="0"/>
              </a:spcBef>
              <a:spcAft>
                <a:spcPts val="0"/>
              </a:spcAft>
              <a:tabLst>
                <a:tab pos="1371600" algn="l"/>
              </a:tabLst>
            </a:pP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Name: </a:t>
            </a:r>
            <a:r>
              <a:rPr lang="en-US" sz="1400" b="1" dirty="0" err="1">
                <a:effectLst/>
                <a:latin typeface="Consolas" panose="020B0609020204030204" pitchFamily="49" charset="0"/>
                <a:ea typeface="Times New Roman" panose="02020603050405020304" pitchFamily="18" charset="0"/>
                <a:cs typeface="Times New Roman" panose="02020603050405020304" pitchFamily="18" charset="0"/>
              </a:rPr>
              <a:t>wrkstat</a:t>
            </a: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b="1" dirty="0" err="1">
                <a:effectLst/>
                <a:latin typeface="Consolas" panose="020B0609020204030204" pitchFamily="49" charset="0"/>
                <a:ea typeface="Times New Roman" panose="02020603050405020304" pitchFamily="18" charset="0"/>
                <a:cs typeface="Times New Roman" panose="02020603050405020304" pitchFamily="18" charset="0"/>
              </a:rPr>
              <a:t>dtype</a:t>
            </a: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 int64</a:t>
            </a:r>
          </a:p>
          <a:p>
            <a:endParaRPr lang="en-US" sz="1400" dirty="0"/>
          </a:p>
        </p:txBody>
      </p:sp>
      <p:sp>
        <p:nvSpPr>
          <p:cNvPr id="4" name="Date Placeholder 3">
            <a:extLst>
              <a:ext uri="{FF2B5EF4-FFF2-40B4-BE49-F238E27FC236}">
                <a16:creationId xmlns:a16="http://schemas.microsoft.com/office/drawing/2014/main" id="{3723253A-F034-4C97-BC48-BAF74EB57CE4}"/>
              </a:ext>
            </a:extLst>
          </p:cNvPr>
          <p:cNvSpPr>
            <a:spLocks noGrp="1"/>
          </p:cNvSpPr>
          <p:nvPr>
            <p:ph type="dt" sz="half" idx="10"/>
          </p:nvPr>
        </p:nvSpPr>
        <p:spPr/>
        <p:txBody>
          <a:bodyPr/>
          <a:lstStyle/>
          <a:p>
            <a:pPr>
              <a:defRPr/>
            </a:pPr>
            <a:r>
              <a:rPr lang="en-US"/>
              <a:t>Murach's Python for Data Analysis</a:t>
            </a:r>
            <a:endParaRPr lang="en-US" dirty="0"/>
          </a:p>
        </p:txBody>
      </p:sp>
      <p:sp>
        <p:nvSpPr>
          <p:cNvPr id="5" name="Footer Placeholder 4">
            <a:extLst>
              <a:ext uri="{FF2B5EF4-FFF2-40B4-BE49-F238E27FC236}">
                <a16:creationId xmlns:a16="http://schemas.microsoft.com/office/drawing/2014/main" id="{C90766C2-B2E2-4F3F-A479-6F8FB7ADB9EA}"/>
              </a:ext>
            </a:extLst>
          </p:cNvPr>
          <p:cNvSpPr>
            <a:spLocks noGrp="1"/>
          </p:cNvSpPr>
          <p:nvPr>
            <p:ph type="ftr" sz="quarter" idx="11"/>
          </p:nvPr>
        </p:nvSpPr>
        <p:spPr/>
        <p:txBody>
          <a:bodyPr/>
          <a:lstStyle/>
          <a:p>
            <a:pPr>
              <a:defRPr/>
            </a:pPr>
            <a:r>
              <a:rPr lang="en-US"/>
              <a:t>© 2021, Mike Murach &amp; Associates, Inc.</a:t>
            </a:r>
            <a:endParaRPr lang="en-US" dirty="0"/>
          </a:p>
        </p:txBody>
      </p:sp>
      <p:sp>
        <p:nvSpPr>
          <p:cNvPr id="6" name="Slide Number Placeholder 5">
            <a:extLst>
              <a:ext uri="{FF2B5EF4-FFF2-40B4-BE49-F238E27FC236}">
                <a16:creationId xmlns:a16="http://schemas.microsoft.com/office/drawing/2014/main" id="{766E74A8-68C9-4CF5-98B6-009A631B399E}"/>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C6, Slide </a:t>
            </a:r>
            <a:fld id="{BF5C1183-B085-4070-A402-C03A3F977D3D}" type="slidenum">
              <a:rPr lang="en-US" smtClean="0">
                <a:solidFill>
                  <a:schemeClr val="bg1"/>
                </a:solidFill>
              </a:rPr>
              <a:pPr>
                <a:defRPr/>
              </a:pPr>
              <a:t>56</a:t>
            </a:fld>
            <a:endParaRPr lang="en-US" dirty="0">
              <a:solidFill>
                <a:schemeClr val="bg1"/>
              </a:solidFill>
            </a:endParaRPr>
          </a:p>
        </p:txBody>
      </p:sp>
    </p:spTree>
    <p:extLst>
      <p:ext uri="{BB962C8B-B14F-4D97-AF65-F5344CB8AC3E}">
        <p14:creationId xmlns:p14="http://schemas.microsoft.com/office/powerpoint/2010/main" val="112621477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0E9F06D-9A25-48E4-800B-72C460267210}"/>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Pandas replace() method</a:t>
            </a:r>
            <a:endParaRPr lang="en-US" dirty="0"/>
          </a:p>
        </p:txBody>
      </p:sp>
      <p:graphicFrame>
        <p:nvGraphicFramePr>
          <p:cNvPr id="9" name="Table Placeholder 8">
            <a:extLst>
              <a:ext uri="{FF2B5EF4-FFF2-40B4-BE49-F238E27FC236}">
                <a16:creationId xmlns:a16="http://schemas.microsoft.com/office/drawing/2014/main" id="{66FC0CD1-DD21-4907-83CD-4F1397E33A33}"/>
              </a:ext>
            </a:extLst>
          </p:cNvPr>
          <p:cNvGraphicFramePr>
            <a:graphicFrameLocks noGrp="1"/>
          </p:cNvGraphicFramePr>
          <p:nvPr>
            <p:ph type="tbl" sz="quarter" idx="13"/>
            <p:extLst>
              <p:ext uri="{D42A27DB-BD31-4B8C-83A1-F6EECF244321}">
                <p14:modId xmlns:p14="http://schemas.microsoft.com/office/powerpoint/2010/main" val="3603714356"/>
              </p:ext>
            </p:extLst>
          </p:nvPr>
        </p:nvGraphicFramePr>
        <p:xfrm>
          <a:off x="914400" y="1112520"/>
          <a:ext cx="6934200" cy="2011680"/>
        </p:xfrm>
        <a:graphic>
          <a:graphicData uri="http://schemas.openxmlformats.org/drawingml/2006/table">
            <a:tbl>
              <a:tblPr firstRow="1"/>
              <a:tblGrid>
                <a:gridCol w="3276600">
                  <a:extLst>
                    <a:ext uri="{9D8B030D-6E8A-4147-A177-3AD203B41FA5}">
                      <a16:colId xmlns:a16="http://schemas.microsoft.com/office/drawing/2014/main" val="4203321196"/>
                    </a:ext>
                  </a:extLst>
                </a:gridCol>
                <a:gridCol w="3657600">
                  <a:extLst>
                    <a:ext uri="{9D8B030D-6E8A-4147-A177-3AD203B41FA5}">
                      <a16:colId xmlns:a16="http://schemas.microsoft.com/office/drawing/2014/main" val="2869788425"/>
                    </a:ext>
                  </a:extLst>
                </a:gridCol>
              </a:tblGrid>
              <a:tr h="0">
                <a:tc>
                  <a:txBody>
                    <a:bodyPr/>
                    <a:lstStyle/>
                    <a:p>
                      <a:pPr marL="0" marR="0">
                        <a:spcBef>
                          <a:spcPts val="600"/>
                        </a:spcBef>
                        <a:spcAft>
                          <a:spcPts val="600"/>
                        </a:spcAft>
                        <a:tabLst>
                          <a:tab pos="1828800" algn="l"/>
                          <a:tab pos="457200" algn="l"/>
                        </a:tabLst>
                      </a:pPr>
                      <a:r>
                        <a:rPr lang="en-US" sz="2000" b="1">
                          <a:solidFill>
                            <a:srgbClr val="FFFFFF"/>
                          </a:solidFill>
                          <a:effectLst/>
                          <a:latin typeface="Arial" panose="020B0604020202020204" pitchFamily="34" charset="0"/>
                          <a:ea typeface="Times New Roman" panose="02020603050405020304" pitchFamily="18" charset="0"/>
                          <a:cs typeface="Times New Roman" panose="02020603050405020304" pitchFamily="18" charset="0"/>
                        </a:rPr>
                        <a:t>Method</a:t>
                      </a:r>
                      <a:endParaRPr lang="en-US" sz="2000" b="1">
                        <a:solidFill>
                          <a:srgbClr val="FFFFFF"/>
                        </a:solidFill>
                        <a:effectLst/>
                        <a:latin typeface="Montserrat Medium"/>
                        <a:ea typeface="Times New Roman" panose="02020603050405020304" pitchFamily="18" charset="0"/>
                        <a:cs typeface="Times New Roman" panose="02020603050405020304" pitchFamily="18" charset="0"/>
                      </a:endParaRPr>
                    </a:p>
                  </a:txBody>
                  <a:tcPr marL="68580" marR="68580">
                    <a:lnL>
                      <a:noFill/>
                    </a:lnL>
                    <a:lnR>
                      <a:noFill/>
                    </a:lnR>
                    <a:lnT>
                      <a:noFill/>
                    </a:lnT>
                    <a:lnB>
                      <a:noFill/>
                    </a:lnB>
                    <a:solidFill>
                      <a:srgbClr val="3D87B7"/>
                    </a:solidFill>
                  </a:tcPr>
                </a:tc>
                <a:tc>
                  <a:txBody>
                    <a:bodyPr/>
                    <a:lstStyle/>
                    <a:p>
                      <a:pPr marL="0" marR="0">
                        <a:spcBef>
                          <a:spcPts val="600"/>
                        </a:spcBef>
                        <a:spcAft>
                          <a:spcPts val="600"/>
                        </a:spcAft>
                        <a:tabLst>
                          <a:tab pos="1828800" algn="l"/>
                          <a:tab pos="457200" algn="l"/>
                        </a:tabLst>
                      </a:pPr>
                      <a:r>
                        <a:rPr lang="en-US" sz="2000" b="1">
                          <a:solidFill>
                            <a:srgbClr val="FFFFFF"/>
                          </a:solidFill>
                          <a:effectLst/>
                          <a:latin typeface="Arial" panose="020B0604020202020204" pitchFamily="34" charset="0"/>
                          <a:ea typeface="Times New Roman" panose="02020603050405020304" pitchFamily="18" charset="0"/>
                          <a:cs typeface="Times New Roman" panose="02020603050405020304" pitchFamily="18" charset="0"/>
                        </a:rPr>
                        <a:t>Description</a:t>
                      </a:r>
                      <a:endParaRPr lang="en-US" sz="2000" b="1">
                        <a:solidFill>
                          <a:srgbClr val="FFFFFF"/>
                        </a:solidFill>
                        <a:effectLst/>
                        <a:latin typeface="Montserrat Medium"/>
                        <a:ea typeface="Times New Roman" panose="02020603050405020304" pitchFamily="18" charset="0"/>
                        <a:cs typeface="Times New Roman" panose="02020603050405020304" pitchFamily="18" charset="0"/>
                      </a:endParaRPr>
                    </a:p>
                  </a:txBody>
                  <a:tcPr marL="68580" marR="68580">
                    <a:lnL>
                      <a:noFill/>
                    </a:lnL>
                    <a:lnR>
                      <a:noFill/>
                    </a:lnR>
                    <a:lnT>
                      <a:noFill/>
                    </a:lnT>
                    <a:lnB>
                      <a:noFill/>
                    </a:lnB>
                    <a:solidFill>
                      <a:srgbClr val="3D87B7"/>
                    </a:solidFill>
                  </a:tcPr>
                </a:tc>
                <a:extLst>
                  <a:ext uri="{0D108BD9-81ED-4DB2-BD59-A6C34878D82A}">
                    <a16:rowId xmlns:a16="http://schemas.microsoft.com/office/drawing/2014/main" val="461299525"/>
                  </a:ext>
                </a:extLst>
              </a:tr>
              <a:tr h="0">
                <a:tc>
                  <a:txBody>
                    <a:bodyPr/>
                    <a:lstStyle/>
                    <a:p>
                      <a:pPr marL="0" marR="0" indent="0">
                        <a:spcBef>
                          <a:spcPts val="600"/>
                        </a:spcBef>
                        <a:spcAft>
                          <a:spcPts val="600"/>
                        </a:spcAft>
                        <a:tabLst>
                          <a:tab pos="800100" algn="l"/>
                          <a:tab pos="2514600" algn="l"/>
                          <a:tab pos="457200" algn="l"/>
                        </a:tabLst>
                      </a:pPr>
                      <a:r>
                        <a:rPr lang="en-US" sz="1600" b="1" dirty="0">
                          <a:solidFill>
                            <a:srgbClr val="000000"/>
                          </a:solidFill>
                          <a:effectLst/>
                          <a:latin typeface="Consolas" panose="020B0609020204030204" pitchFamily="49" charset="0"/>
                          <a:ea typeface="Times New Roman" panose="02020603050405020304" pitchFamily="18" charset="0"/>
                        </a:rPr>
                        <a:t>replace(</a:t>
                      </a:r>
                      <a:r>
                        <a:rPr lang="en-US" sz="1600" b="1" dirty="0" err="1">
                          <a:solidFill>
                            <a:srgbClr val="000000"/>
                          </a:solidFill>
                          <a:effectLst/>
                          <a:latin typeface="Consolas" panose="020B0609020204030204" pitchFamily="49" charset="0"/>
                          <a:ea typeface="Times New Roman" panose="02020603050405020304" pitchFamily="18" charset="0"/>
                        </a:rPr>
                        <a:t>to_replace,value</a:t>
                      </a:r>
                      <a:r>
                        <a:rPr lang="en-US" sz="1600" b="1" dirty="0">
                          <a:solidFill>
                            <a:srgbClr val="000000"/>
                          </a:solidFill>
                          <a:effectLst/>
                          <a:latin typeface="Consolas" panose="020B0609020204030204" pitchFamily="49" charset="0"/>
                          <a:ea typeface="Times New Roman" panose="02020603050405020304" pitchFamily="18" charset="0"/>
                        </a:rPr>
                        <a:t>,</a:t>
                      </a:r>
                      <a:br>
                        <a:rPr lang="en-US" sz="1600" b="1" dirty="0">
                          <a:solidFill>
                            <a:srgbClr val="000000"/>
                          </a:solidFill>
                          <a:effectLst/>
                          <a:latin typeface="Consolas" panose="020B0609020204030204" pitchFamily="49" charset="0"/>
                          <a:ea typeface="Times New Roman" panose="02020603050405020304" pitchFamily="18" charset="0"/>
                        </a:rPr>
                      </a:br>
                      <a:r>
                        <a:rPr lang="en-US" sz="1600" dirty="0">
                          <a:solidFill>
                            <a:srgbClr val="000000"/>
                          </a:solidFill>
                          <a:effectLst/>
                          <a:latin typeface="Consolas" panose="020B0609020204030204" pitchFamily="49" charset="0"/>
                          <a:ea typeface="Times New Roman" panose="02020603050405020304" pitchFamily="18" charset="0"/>
                        </a:rPr>
                        <a:t>    </a:t>
                      </a:r>
                      <a:r>
                        <a:rPr lang="en-US" sz="1600" b="1" dirty="0" err="1">
                          <a:solidFill>
                            <a:srgbClr val="000000"/>
                          </a:solidFill>
                          <a:effectLst/>
                          <a:latin typeface="Consolas" panose="020B0609020204030204" pitchFamily="49" charset="0"/>
                          <a:ea typeface="Times New Roman" panose="02020603050405020304" pitchFamily="18" charset="0"/>
                        </a:rPr>
                        <a:t>inplace</a:t>
                      </a:r>
                      <a:r>
                        <a:rPr lang="en-US" sz="1600" b="1" dirty="0">
                          <a:solidFill>
                            <a:srgbClr val="000000"/>
                          </a:solidFill>
                          <a:effectLst/>
                          <a:latin typeface="Consolas" panose="020B0609020204030204" pitchFamily="49" charset="0"/>
                          <a:ea typeface="Times New Roman" panose="02020603050405020304" pitchFamily="18" charset="0"/>
                        </a:rPr>
                        <a:t>)</a:t>
                      </a:r>
                      <a:endParaRPr lang="en-US" sz="2000" dirty="0">
                        <a:effectLst/>
                        <a:latin typeface="Consolas" panose="020B0609020204030204" pitchFamily="49" charset="0"/>
                        <a:ea typeface="Times New Roman" panose="02020603050405020304" pitchFamily="18" charset="0"/>
                      </a:endParaRPr>
                    </a:p>
                  </a:txBody>
                  <a:tcPr marL="68580" marR="68580">
                    <a:lnL>
                      <a:noFill/>
                    </a:lnL>
                    <a:lnR>
                      <a:noFill/>
                    </a:lnR>
                    <a:lnT>
                      <a:noFill/>
                    </a:lnT>
                    <a:lnB>
                      <a:noFill/>
                    </a:lnB>
                    <a:solidFill>
                      <a:srgbClr val="DFECF5"/>
                    </a:solidFill>
                  </a:tcPr>
                </a:tc>
                <a:tc>
                  <a:txBody>
                    <a:bodyPr/>
                    <a:lstStyle/>
                    <a:p>
                      <a:pPr marL="0" marR="0" indent="0">
                        <a:spcBef>
                          <a:spcPts val="600"/>
                        </a:spcBef>
                        <a:spcAft>
                          <a:spcPts val="600"/>
                        </a:spcAft>
                        <a:tabLst>
                          <a:tab pos="800100" algn="l"/>
                          <a:tab pos="2514600" algn="l"/>
                          <a:tab pos="457200" algn="l"/>
                        </a:tabLst>
                      </a:pPr>
                      <a:r>
                        <a:rPr lang="en-US" sz="2000" dirty="0">
                          <a:solidFill>
                            <a:srgbClr val="000000"/>
                          </a:solidFill>
                          <a:effectLst/>
                          <a:latin typeface="Times New Roman" panose="02020603050405020304" pitchFamily="18" charset="0"/>
                          <a:ea typeface="Times New Roman" panose="02020603050405020304" pitchFamily="18" charset="0"/>
                        </a:rPr>
                        <a:t>Replaces the strings in the</a:t>
                      </a:r>
                      <a:br>
                        <a:rPr lang="en-US" sz="2000" dirty="0">
                          <a:solidFill>
                            <a:srgbClr val="000000"/>
                          </a:solidFill>
                          <a:effectLst/>
                          <a:latin typeface="Times New Roman" panose="02020603050405020304" pitchFamily="18" charset="0"/>
                          <a:ea typeface="Times New Roman" panose="02020603050405020304" pitchFamily="18" charset="0"/>
                        </a:rPr>
                      </a:br>
                      <a:r>
                        <a:rPr lang="en-US" sz="2000" dirty="0" err="1">
                          <a:solidFill>
                            <a:srgbClr val="000000"/>
                          </a:solidFill>
                          <a:effectLst/>
                          <a:latin typeface="Times New Roman" panose="02020603050405020304" pitchFamily="18" charset="0"/>
                          <a:ea typeface="Times New Roman" panose="02020603050405020304" pitchFamily="18" charset="0"/>
                        </a:rPr>
                        <a:t>to_replace</a:t>
                      </a:r>
                      <a:r>
                        <a:rPr lang="en-US" sz="2000" dirty="0">
                          <a:solidFill>
                            <a:srgbClr val="000000"/>
                          </a:solidFill>
                          <a:effectLst/>
                          <a:latin typeface="Times New Roman" panose="02020603050405020304" pitchFamily="18" charset="0"/>
                          <a:ea typeface="Times New Roman" panose="02020603050405020304" pitchFamily="18" charset="0"/>
                        </a:rPr>
                        <a:t> parameter with the </a:t>
                      </a:r>
                      <a:br>
                        <a:rPr lang="en-US" sz="2000" dirty="0">
                          <a:solidFill>
                            <a:srgbClr val="000000"/>
                          </a:solidFill>
                          <a:effectLst/>
                          <a:latin typeface="Times New Roman" panose="02020603050405020304" pitchFamily="18" charset="0"/>
                          <a:ea typeface="Times New Roman" panose="02020603050405020304" pitchFamily="18" charset="0"/>
                        </a:rPr>
                      </a:br>
                      <a:r>
                        <a:rPr lang="en-US" sz="2000" dirty="0">
                          <a:solidFill>
                            <a:srgbClr val="000000"/>
                          </a:solidFill>
                          <a:effectLst/>
                          <a:latin typeface="Times New Roman" panose="02020603050405020304" pitchFamily="18" charset="0"/>
                          <a:ea typeface="Times New Roman" panose="02020603050405020304" pitchFamily="18" charset="0"/>
                        </a:rPr>
                        <a:t>strings in the value parameter or</a:t>
                      </a:r>
                      <a:br>
                        <a:rPr lang="en-US" sz="2000" dirty="0">
                          <a:solidFill>
                            <a:srgbClr val="000000"/>
                          </a:solidFill>
                          <a:effectLst/>
                          <a:latin typeface="Times New Roman" panose="02020603050405020304" pitchFamily="18" charset="0"/>
                          <a:ea typeface="Times New Roman" panose="02020603050405020304" pitchFamily="18" charset="0"/>
                        </a:rPr>
                      </a:br>
                      <a:r>
                        <a:rPr lang="en-US" sz="2000" dirty="0">
                          <a:solidFill>
                            <a:srgbClr val="000000"/>
                          </a:solidFill>
                          <a:effectLst/>
                          <a:latin typeface="Times New Roman" panose="02020603050405020304" pitchFamily="18" charset="0"/>
                          <a:ea typeface="Times New Roman" panose="02020603050405020304" pitchFamily="18" charset="0"/>
                        </a:rPr>
                        <a:t>replaces the old values in</a:t>
                      </a:r>
                      <a:br>
                        <a:rPr lang="en-US" sz="2000" dirty="0">
                          <a:solidFill>
                            <a:srgbClr val="000000"/>
                          </a:solidFill>
                          <a:effectLst/>
                          <a:latin typeface="Times New Roman" panose="02020603050405020304" pitchFamily="18" charset="0"/>
                          <a:ea typeface="Times New Roman" panose="02020603050405020304" pitchFamily="18" charset="0"/>
                        </a:rPr>
                      </a:br>
                      <a:r>
                        <a:rPr lang="en-US" sz="2000" dirty="0">
                          <a:solidFill>
                            <a:srgbClr val="000000"/>
                          </a:solidFill>
                          <a:effectLst/>
                          <a:latin typeface="Times New Roman" panose="02020603050405020304" pitchFamily="18" charset="0"/>
                          <a:ea typeface="Times New Roman" panose="02020603050405020304" pitchFamily="18" charset="0"/>
                        </a:rPr>
                        <a:t>a dictionary with the new values.</a:t>
                      </a:r>
                      <a:endParaRPr lang="en-US" sz="2000" dirty="0">
                        <a:effectLst/>
                        <a:latin typeface="Times New Roman" panose="02020603050405020304" pitchFamily="18" charset="0"/>
                        <a:ea typeface="Times New Roman" panose="02020603050405020304" pitchFamily="18" charset="0"/>
                      </a:endParaRPr>
                    </a:p>
                  </a:txBody>
                  <a:tcPr marL="68580" marR="68580">
                    <a:lnL>
                      <a:noFill/>
                    </a:lnL>
                    <a:lnR>
                      <a:noFill/>
                    </a:lnR>
                    <a:lnT>
                      <a:noFill/>
                    </a:lnT>
                    <a:lnB>
                      <a:noFill/>
                    </a:lnB>
                    <a:solidFill>
                      <a:srgbClr val="DFECF5"/>
                    </a:solidFill>
                  </a:tcPr>
                </a:tc>
                <a:extLst>
                  <a:ext uri="{0D108BD9-81ED-4DB2-BD59-A6C34878D82A}">
                    <a16:rowId xmlns:a16="http://schemas.microsoft.com/office/drawing/2014/main" val="1945690564"/>
                  </a:ext>
                </a:extLst>
              </a:tr>
            </a:tbl>
          </a:graphicData>
        </a:graphic>
      </p:graphicFrame>
      <p:sp>
        <p:nvSpPr>
          <p:cNvPr id="4" name="Date Placeholder 3">
            <a:extLst>
              <a:ext uri="{FF2B5EF4-FFF2-40B4-BE49-F238E27FC236}">
                <a16:creationId xmlns:a16="http://schemas.microsoft.com/office/drawing/2014/main" id="{2CAA1ABD-FCC2-4455-A7D5-AB5AE3EFE245}"/>
              </a:ext>
            </a:extLst>
          </p:cNvPr>
          <p:cNvSpPr>
            <a:spLocks noGrp="1"/>
          </p:cNvSpPr>
          <p:nvPr>
            <p:ph type="dt" sz="half" idx="10"/>
          </p:nvPr>
        </p:nvSpPr>
        <p:spPr/>
        <p:txBody>
          <a:bodyPr/>
          <a:lstStyle/>
          <a:p>
            <a:pPr>
              <a:defRPr/>
            </a:pPr>
            <a:r>
              <a:rPr lang="en-US"/>
              <a:t>Murach's Python for Data Analysis</a:t>
            </a:r>
            <a:endParaRPr lang="en-US" dirty="0"/>
          </a:p>
        </p:txBody>
      </p:sp>
      <p:sp>
        <p:nvSpPr>
          <p:cNvPr id="5" name="Footer Placeholder 4">
            <a:extLst>
              <a:ext uri="{FF2B5EF4-FFF2-40B4-BE49-F238E27FC236}">
                <a16:creationId xmlns:a16="http://schemas.microsoft.com/office/drawing/2014/main" id="{A28EB2C2-A2B3-4349-AD66-9FFD08D6382A}"/>
              </a:ext>
            </a:extLst>
          </p:cNvPr>
          <p:cNvSpPr>
            <a:spLocks noGrp="1"/>
          </p:cNvSpPr>
          <p:nvPr>
            <p:ph type="ftr" sz="quarter" idx="11"/>
          </p:nvPr>
        </p:nvSpPr>
        <p:spPr/>
        <p:txBody>
          <a:bodyPr/>
          <a:lstStyle/>
          <a:p>
            <a:pPr>
              <a:defRPr/>
            </a:pPr>
            <a:r>
              <a:rPr lang="en-US"/>
              <a:t>© 2021, Mike Murach &amp; Associates, Inc.</a:t>
            </a:r>
            <a:endParaRPr lang="en-US" dirty="0"/>
          </a:p>
        </p:txBody>
      </p:sp>
      <p:sp>
        <p:nvSpPr>
          <p:cNvPr id="6" name="Slide Number Placeholder 5">
            <a:extLst>
              <a:ext uri="{FF2B5EF4-FFF2-40B4-BE49-F238E27FC236}">
                <a16:creationId xmlns:a16="http://schemas.microsoft.com/office/drawing/2014/main" id="{5D188F64-D9BC-48A4-85D5-842E01231E94}"/>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C6, Slide </a:t>
            </a:r>
            <a:fld id="{BF5C1183-B085-4070-A402-C03A3F977D3D}" type="slidenum">
              <a:rPr lang="en-US" smtClean="0">
                <a:solidFill>
                  <a:schemeClr val="bg1"/>
                </a:solidFill>
              </a:rPr>
              <a:pPr>
                <a:defRPr/>
              </a:pPr>
              <a:t>57</a:t>
            </a:fld>
            <a:endParaRPr lang="en-US" dirty="0">
              <a:solidFill>
                <a:schemeClr val="bg1"/>
              </a:solidFill>
            </a:endParaRPr>
          </a:p>
        </p:txBody>
      </p:sp>
    </p:spTree>
    <p:extLst>
      <p:ext uri="{BB962C8B-B14F-4D97-AF65-F5344CB8AC3E}">
        <p14:creationId xmlns:p14="http://schemas.microsoft.com/office/powerpoint/2010/main" val="258137269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D17FE88-01C1-4606-8988-5F3E3A6B2529}"/>
              </a:ext>
            </a:extLst>
          </p:cNvPr>
          <p:cNvSpPr>
            <a:spLocks noGrp="1"/>
          </p:cNvSpPr>
          <p:nvPr>
            <p:ph type="title"/>
          </p:nvPr>
        </p:nvSpPr>
        <p:spPr>
          <a:xfrm>
            <a:off x="914400" y="440323"/>
            <a:ext cx="7315200" cy="738664"/>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Documentation that identifies some data problems in the Jobs data</a:t>
            </a:r>
            <a:endParaRPr lang="en-US" dirty="0"/>
          </a:p>
        </p:txBody>
      </p:sp>
      <p:pic>
        <p:nvPicPr>
          <p:cNvPr id="9" name="Content Placeholder 8" descr="Refer to page 227 in textbook">
            <a:extLst>
              <a:ext uri="{FF2B5EF4-FFF2-40B4-BE49-F238E27FC236}">
                <a16:creationId xmlns:a16="http://schemas.microsoft.com/office/drawing/2014/main" id="{01998E4B-7365-483A-94AC-4EE9D117D4B6}"/>
              </a:ext>
            </a:extLst>
          </p:cNvPr>
          <p:cNvPicPr>
            <a:picLocks noGrp="1" noChangeAspect="1"/>
          </p:cNvPicPr>
          <p:nvPr>
            <p:ph sz="quarter" idx="13"/>
          </p:nvPr>
        </p:nvPicPr>
        <p:blipFill>
          <a:blip r:embed="rId2"/>
          <a:stretch>
            <a:fillRect/>
          </a:stretch>
        </p:blipFill>
        <p:spPr>
          <a:xfrm>
            <a:off x="914400" y="1295399"/>
            <a:ext cx="7239000" cy="1835697"/>
          </a:xfrm>
          <a:prstGeom prst="rect">
            <a:avLst/>
          </a:prstGeom>
        </p:spPr>
      </p:pic>
      <p:sp>
        <p:nvSpPr>
          <p:cNvPr id="4" name="Date Placeholder 3">
            <a:extLst>
              <a:ext uri="{FF2B5EF4-FFF2-40B4-BE49-F238E27FC236}">
                <a16:creationId xmlns:a16="http://schemas.microsoft.com/office/drawing/2014/main" id="{7E3804A2-8D05-4CC3-BE03-429BF1238D21}"/>
              </a:ext>
            </a:extLst>
          </p:cNvPr>
          <p:cNvSpPr>
            <a:spLocks noGrp="1"/>
          </p:cNvSpPr>
          <p:nvPr>
            <p:ph type="dt" sz="half" idx="10"/>
          </p:nvPr>
        </p:nvSpPr>
        <p:spPr/>
        <p:txBody>
          <a:bodyPr/>
          <a:lstStyle/>
          <a:p>
            <a:pPr>
              <a:defRPr/>
            </a:pPr>
            <a:r>
              <a:rPr lang="en-US"/>
              <a:t>Murach's Python for Data Analysis</a:t>
            </a:r>
            <a:endParaRPr lang="en-US" dirty="0"/>
          </a:p>
        </p:txBody>
      </p:sp>
      <p:sp>
        <p:nvSpPr>
          <p:cNvPr id="5" name="Footer Placeholder 4">
            <a:extLst>
              <a:ext uri="{FF2B5EF4-FFF2-40B4-BE49-F238E27FC236}">
                <a16:creationId xmlns:a16="http://schemas.microsoft.com/office/drawing/2014/main" id="{0D574DC5-F4EB-4DBB-8EE1-484D3B169C6A}"/>
              </a:ext>
            </a:extLst>
          </p:cNvPr>
          <p:cNvSpPr>
            <a:spLocks noGrp="1"/>
          </p:cNvSpPr>
          <p:nvPr>
            <p:ph type="ftr" sz="quarter" idx="11"/>
          </p:nvPr>
        </p:nvSpPr>
        <p:spPr/>
        <p:txBody>
          <a:bodyPr/>
          <a:lstStyle/>
          <a:p>
            <a:pPr>
              <a:defRPr/>
            </a:pPr>
            <a:r>
              <a:rPr lang="en-US"/>
              <a:t>© 2021, Mike Murach &amp; Associates, Inc.</a:t>
            </a:r>
            <a:endParaRPr lang="en-US" dirty="0"/>
          </a:p>
        </p:txBody>
      </p:sp>
      <p:sp>
        <p:nvSpPr>
          <p:cNvPr id="6" name="Slide Number Placeholder 5">
            <a:extLst>
              <a:ext uri="{FF2B5EF4-FFF2-40B4-BE49-F238E27FC236}">
                <a16:creationId xmlns:a16="http://schemas.microsoft.com/office/drawing/2014/main" id="{3C752298-BABD-4A96-8862-4FE5C04CE2C8}"/>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C6, Slide </a:t>
            </a:r>
            <a:fld id="{BF5C1183-B085-4070-A402-C03A3F977D3D}" type="slidenum">
              <a:rPr lang="en-US" smtClean="0">
                <a:solidFill>
                  <a:schemeClr val="bg1"/>
                </a:solidFill>
              </a:rPr>
              <a:pPr>
                <a:defRPr/>
              </a:pPr>
              <a:t>58</a:t>
            </a:fld>
            <a:endParaRPr lang="en-US" dirty="0">
              <a:solidFill>
                <a:schemeClr val="bg1"/>
              </a:solidFill>
            </a:endParaRPr>
          </a:p>
        </p:txBody>
      </p:sp>
    </p:spTree>
    <p:extLst>
      <p:ext uri="{BB962C8B-B14F-4D97-AF65-F5344CB8AC3E}">
        <p14:creationId xmlns:p14="http://schemas.microsoft.com/office/powerpoint/2010/main" val="158543273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53EE0-7E19-4368-9F8F-C6B92C6DFB26}"/>
              </a:ext>
            </a:extLst>
          </p:cNvPr>
          <p:cNvSpPr>
            <a:spLocks noGrp="1"/>
          </p:cNvSpPr>
          <p:nvPr>
            <p:ph type="title"/>
          </p:nvPr>
        </p:nvSpPr>
        <p:spPr>
          <a:xfrm>
            <a:off x="914400" y="440323"/>
            <a:ext cx="7315200" cy="738664"/>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How to replace * or ** values in a single column with </a:t>
            </a:r>
            <a:r>
              <a:rPr lang="en-US" sz="2400" b="1" dirty="0" err="1">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NaN</a:t>
            </a:r>
            <a:endParaRPr lang="en-US" dirty="0"/>
          </a:p>
        </p:txBody>
      </p:sp>
      <p:sp>
        <p:nvSpPr>
          <p:cNvPr id="3" name="Text Placeholder 2">
            <a:extLst>
              <a:ext uri="{FF2B5EF4-FFF2-40B4-BE49-F238E27FC236}">
                <a16:creationId xmlns:a16="http://schemas.microsoft.com/office/drawing/2014/main" id="{7A9A955F-1B1A-4D1A-95CF-C5E15433B166}"/>
              </a:ext>
            </a:extLst>
          </p:cNvPr>
          <p:cNvSpPr>
            <a:spLocks noGrp="1"/>
          </p:cNvSpPr>
          <p:nvPr>
            <p:ph type="body" sz="quarter" idx="13"/>
          </p:nvPr>
        </p:nvSpPr>
        <p:spPr>
          <a:xfrm>
            <a:off x="838200" y="1219200"/>
            <a:ext cx="7391400" cy="4876800"/>
          </a:xfrm>
        </p:spPr>
        <p:txBody>
          <a:bodyPr/>
          <a:lstStyle/>
          <a:p>
            <a:pPr marL="347345" marR="0">
              <a:spcBef>
                <a:spcPts val="0"/>
              </a:spcBef>
              <a:spcAft>
                <a:spcPts val="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import </a:t>
            </a: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numpy</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 as np</a:t>
            </a:r>
          </a:p>
          <a:p>
            <a:pPr marL="347345" marR="0">
              <a:spcBef>
                <a:spcPts val="0"/>
              </a:spcBef>
              <a:spcAft>
                <a:spcPts val="0"/>
              </a:spcAft>
              <a:tabLst>
                <a:tab pos="1371600" algn="l"/>
              </a:tabLst>
            </a:pP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jobs.tot_emp.replace</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a:t>
            </a: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to_replace</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a:t>
            </a:r>
            <a:b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b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                     value=[</a:t>
            </a: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np.nan,np.nan</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 </a:t>
            </a: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inplace</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=True)</a:t>
            </a:r>
          </a:p>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How to use a dictionary to replace * or ** values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in a single column with </a:t>
            </a:r>
            <a:r>
              <a:rPr lang="en-US" sz="2400" b="1" dirty="0" err="1">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NaN</a:t>
            </a:r>
            <a:endParaRPr lang="en-US" sz="2400" b="1" dirty="0">
              <a:solidFill>
                <a:srgbClr val="000099"/>
              </a:solidFill>
              <a:effectLst/>
              <a:latin typeface="Montserrat Medium"/>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jobs.tot_emp.replace</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a:t>
            </a: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np.nan</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 '**':</a:t>
            </a: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np.nan</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 </a:t>
            </a: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inplace</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=True)</a:t>
            </a:r>
          </a:p>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How to replace # values with a numeric value</a:t>
            </a:r>
            <a:endParaRPr lang="en-US" sz="2400" b="1" dirty="0">
              <a:solidFill>
                <a:srgbClr val="000099"/>
              </a:solidFill>
              <a:effectLst/>
              <a:latin typeface="Montserrat Medium"/>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jobs.hourly_median</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 = </a:t>
            </a: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jobs.hourly_median.replace</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     </a:t>
            </a: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to_replace</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 value=100)</a:t>
            </a:r>
          </a:p>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How to replace </a:t>
            </a:r>
            <a:r>
              <a:rPr lang="en-US" sz="2400" b="1" dirty="0" err="1">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NaN</a:t>
            </a: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 values with False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in what should be a Boolean column</a:t>
            </a:r>
            <a:endParaRPr lang="en-US" sz="2400" b="1" dirty="0">
              <a:solidFill>
                <a:srgbClr val="000099"/>
              </a:solidFill>
              <a:effectLst/>
              <a:latin typeface="Montserrat Medium"/>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jobs.hourly.replace</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a:t>
            </a: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to_replace</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a:t>
            </a: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np.nan</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 value=False,</a:t>
            </a:r>
            <a:b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b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                    </a:t>
            </a: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inplace</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=True)</a:t>
            </a:r>
          </a:p>
          <a:p>
            <a:endParaRPr lang="en-US" sz="1600" dirty="0"/>
          </a:p>
        </p:txBody>
      </p:sp>
      <p:sp>
        <p:nvSpPr>
          <p:cNvPr id="4" name="Date Placeholder 3">
            <a:extLst>
              <a:ext uri="{FF2B5EF4-FFF2-40B4-BE49-F238E27FC236}">
                <a16:creationId xmlns:a16="http://schemas.microsoft.com/office/drawing/2014/main" id="{6AA4ECE0-0F69-4F25-A805-311B005611AD}"/>
              </a:ext>
            </a:extLst>
          </p:cNvPr>
          <p:cNvSpPr>
            <a:spLocks noGrp="1"/>
          </p:cNvSpPr>
          <p:nvPr>
            <p:ph type="dt" sz="half" idx="10"/>
          </p:nvPr>
        </p:nvSpPr>
        <p:spPr/>
        <p:txBody>
          <a:bodyPr/>
          <a:lstStyle/>
          <a:p>
            <a:pPr>
              <a:defRPr/>
            </a:pPr>
            <a:r>
              <a:rPr lang="en-US"/>
              <a:t>Murach's Python for Data Analysis</a:t>
            </a:r>
            <a:endParaRPr lang="en-US" dirty="0"/>
          </a:p>
        </p:txBody>
      </p:sp>
      <p:sp>
        <p:nvSpPr>
          <p:cNvPr id="5" name="Footer Placeholder 4">
            <a:extLst>
              <a:ext uri="{FF2B5EF4-FFF2-40B4-BE49-F238E27FC236}">
                <a16:creationId xmlns:a16="http://schemas.microsoft.com/office/drawing/2014/main" id="{7B6026DA-41CF-4C4D-AC05-02DB01289B23}"/>
              </a:ext>
            </a:extLst>
          </p:cNvPr>
          <p:cNvSpPr>
            <a:spLocks noGrp="1"/>
          </p:cNvSpPr>
          <p:nvPr>
            <p:ph type="ftr" sz="quarter" idx="11"/>
          </p:nvPr>
        </p:nvSpPr>
        <p:spPr/>
        <p:txBody>
          <a:bodyPr/>
          <a:lstStyle/>
          <a:p>
            <a:pPr>
              <a:defRPr/>
            </a:pPr>
            <a:r>
              <a:rPr lang="en-US"/>
              <a:t>© 2021, Mike Murach &amp; Associates, Inc.</a:t>
            </a:r>
            <a:endParaRPr lang="en-US" dirty="0"/>
          </a:p>
        </p:txBody>
      </p:sp>
      <p:sp>
        <p:nvSpPr>
          <p:cNvPr id="6" name="Slide Number Placeholder 5">
            <a:extLst>
              <a:ext uri="{FF2B5EF4-FFF2-40B4-BE49-F238E27FC236}">
                <a16:creationId xmlns:a16="http://schemas.microsoft.com/office/drawing/2014/main" id="{B6F59EDD-ABF0-47B7-8908-12A6D79D3AE2}"/>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C6, Slide </a:t>
            </a:r>
            <a:fld id="{BF5C1183-B085-4070-A402-C03A3F977D3D}" type="slidenum">
              <a:rPr lang="en-US" smtClean="0">
                <a:solidFill>
                  <a:schemeClr val="bg1"/>
                </a:solidFill>
              </a:rPr>
              <a:pPr>
                <a:defRPr/>
              </a:pPr>
              <a:t>59</a:t>
            </a:fld>
            <a:endParaRPr lang="en-US" dirty="0">
              <a:solidFill>
                <a:schemeClr val="bg1"/>
              </a:solidFill>
            </a:endParaRPr>
          </a:p>
        </p:txBody>
      </p:sp>
    </p:spTree>
    <p:extLst>
      <p:ext uri="{BB962C8B-B14F-4D97-AF65-F5344CB8AC3E}">
        <p14:creationId xmlns:p14="http://schemas.microsoft.com/office/powerpoint/2010/main" val="30671828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B3AAD-7B59-423A-A287-69FAFA41688E}"/>
              </a:ext>
            </a:extLst>
          </p:cNvPr>
          <p:cNvSpPr>
            <a:spLocks noGrp="1"/>
          </p:cNvSpPr>
          <p:nvPr>
            <p:ph type="title"/>
          </p:nvPr>
        </p:nvSpPr>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Documentation that identifies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some data problems in the Jobs data</a:t>
            </a:r>
            <a:endParaRPr lang="en-US" dirty="0"/>
          </a:p>
        </p:txBody>
      </p:sp>
      <p:pic>
        <p:nvPicPr>
          <p:cNvPr id="8" name="Content Placeholder 7" descr="Refer to page 199 in textbook">
            <a:extLst>
              <a:ext uri="{FF2B5EF4-FFF2-40B4-BE49-F238E27FC236}">
                <a16:creationId xmlns:a16="http://schemas.microsoft.com/office/drawing/2014/main" id="{AE0FA551-C15A-4622-8D8A-C7750399CE59}"/>
              </a:ext>
            </a:extLst>
          </p:cNvPr>
          <p:cNvPicPr>
            <a:picLocks noGrp="1" noChangeAspect="1"/>
          </p:cNvPicPr>
          <p:nvPr>
            <p:ph sz="quarter" idx="13"/>
          </p:nvPr>
        </p:nvPicPr>
        <p:blipFill>
          <a:blip r:embed="rId2"/>
          <a:stretch>
            <a:fillRect/>
          </a:stretch>
        </p:blipFill>
        <p:spPr>
          <a:xfrm>
            <a:off x="914400" y="1295400"/>
            <a:ext cx="7239000" cy="1840098"/>
          </a:xfrm>
          <a:prstGeom prst="rect">
            <a:avLst/>
          </a:prstGeom>
        </p:spPr>
      </p:pic>
      <p:sp>
        <p:nvSpPr>
          <p:cNvPr id="4" name="Date Placeholder 3">
            <a:extLst>
              <a:ext uri="{FF2B5EF4-FFF2-40B4-BE49-F238E27FC236}">
                <a16:creationId xmlns:a16="http://schemas.microsoft.com/office/drawing/2014/main" id="{DD7816B3-FB90-4E85-BAAD-9CEB57860F3E}"/>
              </a:ext>
            </a:extLst>
          </p:cNvPr>
          <p:cNvSpPr>
            <a:spLocks noGrp="1"/>
          </p:cNvSpPr>
          <p:nvPr>
            <p:ph type="dt" sz="half" idx="10"/>
          </p:nvPr>
        </p:nvSpPr>
        <p:spPr/>
        <p:txBody>
          <a:bodyPr/>
          <a:lstStyle/>
          <a:p>
            <a:pPr>
              <a:defRPr/>
            </a:pPr>
            <a:r>
              <a:rPr lang="en-US"/>
              <a:t>Murach's Python for Data Analysis</a:t>
            </a:r>
            <a:endParaRPr lang="en-US" dirty="0"/>
          </a:p>
        </p:txBody>
      </p:sp>
      <p:sp>
        <p:nvSpPr>
          <p:cNvPr id="5" name="Footer Placeholder 4">
            <a:extLst>
              <a:ext uri="{FF2B5EF4-FFF2-40B4-BE49-F238E27FC236}">
                <a16:creationId xmlns:a16="http://schemas.microsoft.com/office/drawing/2014/main" id="{6D46D2B1-096C-477F-907A-3ED569DF8E88}"/>
              </a:ext>
            </a:extLst>
          </p:cNvPr>
          <p:cNvSpPr>
            <a:spLocks noGrp="1"/>
          </p:cNvSpPr>
          <p:nvPr>
            <p:ph type="ftr" sz="quarter" idx="11"/>
          </p:nvPr>
        </p:nvSpPr>
        <p:spPr/>
        <p:txBody>
          <a:bodyPr/>
          <a:lstStyle/>
          <a:p>
            <a:pPr>
              <a:defRPr/>
            </a:pPr>
            <a:r>
              <a:rPr lang="en-US"/>
              <a:t>© 2021, Mike Murach &amp; Associates, Inc.</a:t>
            </a:r>
            <a:endParaRPr lang="en-US" dirty="0"/>
          </a:p>
        </p:txBody>
      </p:sp>
      <p:sp>
        <p:nvSpPr>
          <p:cNvPr id="6" name="Slide Number Placeholder 5">
            <a:extLst>
              <a:ext uri="{FF2B5EF4-FFF2-40B4-BE49-F238E27FC236}">
                <a16:creationId xmlns:a16="http://schemas.microsoft.com/office/drawing/2014/main" id="{E94743F0-45CE-4518-BB7C-73941D61420F}"/>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C6, Slide </a:t>
            </a:r>
            <a:fld id="{BF5C1183-B085-4070-A402-C03A3F977D3D}" type="slidenum">
              <a:rPr lang="en-US" smtClean="0">
                <a:solidFill>
                  <a:schemeClr val="bg1"/>
                </a:solidFill>
              </a:rPr>
              <a:pPr>
                <a:defRPr/>
              </a:pPr>
              <a:t>6</a:t>
            </a:fld>
            <a:endParaRPr lang="en-US" dirty="0">
              <a:solidFill>
                <a:schemeClr val="bg1"/>
              </a:solidFill>
            </a:endParaRPr>
          </a:p>
        </p:txBody>
      </p:sp>
    </p:spTree>
    <p:extLst>
      <p:ext uri="{BB962C8B-B14F-4D97-AF65-F5344CB8AC3E}">
        <p14:creationId xmlns:p14="http://schemas.microsoft.com/office/powerpoint/2010/main" val="75533986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8C17230-C4B3-4144-8EAD-636BF6DF6939}"/>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Some useful parameters of the </a:t>
            </a:r>
            <a:r>
              <a:rPr lang="en-US" sz="2400" b="1" dirty="0" err="1">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read_csv</a:t>
            </a: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 method</a:t>
            </a:r>
            <a:endParaRPr lang="en-US" dirty="0"/>
          </a:p>
        </p:txBody>
      </p:sp>
      <p:graphicFrame>
        <p:nvGraphicFramePr>
          <p:cNvPr id="9" name="Table Placeholder 8">
            <a:extLst>
              <a:ext uri="{FF2B5EF4-FFF2-40B4-BE49-F238E27FC236}">
                <a16:creationId xmlns:a16="http://schemas.microsoft.com/office/drawing/2014/main" id="{00067205-B7A7-4265-9799-0BA842805847}"/>
              </a:ext>
            </a:extLst>
          </p:cNvPr>
          <p:cNvGraphicFramePr>
            <a:graphicFrameLocks noGrp="1"/>
          </p:cNvGraphicFramePr>
          <p:nvPr>
            <p:ph type="tbl" sz="quarter" idx="13"/>
            <p:extLst>
              <p:ext uri="{D42A27DB-BD31-4B8C-83A1-F6EECF244321}">
                <p14:modId xmlns:p14="http://schemas.microsoft.com/office/powerpoint/2010/main" val="1504443957"/>
              </p:ext>
            </p:extLst>
          </p:nvPr>
        </p:nvGraphicFramePr>
        <p:xfrm>
          <a:off x="1295400" y="1143000"/>
          <a:ext cx="6469380" cy="3779520"/>
        </p:xfrm>
        <a:graphic>
          <a:graphicData uri="http://schemas.openxmlformats.org/drawingml/2006/table">
            <a:tbl>
              <a:tblPr firstRow="1"/>
              <a:tblGrid>
                <a:gridCol w="1954530">
                  <a:extLst>
                    <a:ext uri="{9D8B030D-6E8A-4147-A177-3AD203B41FA5}">
                      <a16:colId xmlns:a16="http://schemas.microsoft.com/office/drawing/2014/main" val="2609277820"/>
                    </a:ext>
                  </a:extLst>
                </a:gridCol>
                <a:gridCol w="4514850">
                  <a:extLst>
                    <a:ext uri="{9D8B030D-6E8A-4147-A177-3AD203B41FA5}">
                      <a16:colId xmlns:a16="http://schemas.microsoft.com/office/drawing/2014/main" val="1557275088"/>
                    </a:ext>
                  </a:extLst>
                </a:gridCol>
              </a:tblGrid>
              <a:tr h="0">
                <a:tc>
                  <a:txBody>
                    <a:bodyPr/>
                    <a:lstStyle/>
                    <a:p>
                      <a:pPr marL="0" marR="0">
                        <a:spcBef>
                          <a:spcPts val="600"/>
                        </a:spcBef>
                        <a:spcAft>
                          <a:spcPts val="600"/>
                        </a:spcAft>
                        <a:tabLst>
                          <a:tab pos="1828800" algn="l"/>
                          <a:tab pos="457200" algn="l"/>
                        </a:tabLst>
                      </a:pPr>
                      <a:r>
                        <a:rPr lang="en-US" sz="2000" b="1" dirty="0">
                          <a:solidFill>
                            <a:srgbClr val="FFFFFF"/>
                          </a:solidFill>
                          <a:effectLst/>
                          <a:latin typeface="Arial" panose="020B0604020202020204" pitchFamily="34" charset="0"/>
                          <a:ea typeface="Times New Roman" panose="02020603050405020304" pitchFamily="18" charset="0"/>
                          <a:cs typeface="Times New Roman" panose="02020603050405020304" pitchFamily="18" charset="0"/>
                        </a:rPr>
                        <a:t>Parameter</a:t>
                      </a:r>
                      <a:endParaRPr lang="en-US" sz="2000" b="1" dirty="0">
                        <a:solidFill>
                          <a:srgbClr val="FFFFFF"/>
                        </a:solidFill>
                        <a:effectLst/>
                        <a:latin typeface="Montserrat Medium"/>
                        <a:ea typeface="Times New Roman" panose="02020603050405020304" pitchFamily="18" charset="0"/>
                        <a:cs typeface="Times New Roman" panose="02020603050405020304" pitchFamily="18" charset="0"/>
                      </a:endParaRPr>
                    </a:p>
                  </a:txBody>
                  <a:tcPr marL="68580" marR="68580">
                    <a:lnL>
                      <a:noFill/>
                    </a:lnL>
                    <a:lnR>
                      <a:noFill/>
                    </a:lnR>
                    <a:lnT>
                      <a:noFill/>
                    </a:lnT>
                    <a:lnB>
                      <a:noFill/>
                    </a:lnB>
                    <a:solidFill>
                      <a:srgbClr val="3D87B7"/>
                    </a:solidFill>
                  </a:tcPr>
                </a:tc>
                <a:tc>
                  <a:txBody>
                    <a:bodyPr/>
                    <a:lstStyle/>
                    <a:p>
                      <a:pPr marL="0" marR="0">
                        <a:spcBef>
                          <a:spcPts val="600"/>
                        </a:spcBef>
                        <a:spcAft>
                          <a:spcPts val="600"/>
                        </a:spcAft>
                        <a:tabLst>
                          <a:tab pos="1828800" algn="l"/>
                          <a:tab pos="457200" algn="l"/>
                        </a:tabLst>
                      </a:pPr>
                      <a:r>
                        <a:rPr lang="en-US" sz="2000" b="1">
                          <a:solidFill>
                            <a:srgbClr val="FFFFFF"/>
                          </a:solidFill>
                          <a:effectLst/>
                          <a:latin typeface="Arial" panose="020B0604020202020204" pitchFamily="34" charset="0"/>
                          <a:ea typeface="Times New Roman" panose="02020603050405020304" pitchFamily="18" charset="0"/>
                          <a:cs typeface="Times New Roman" panose="02020603050405020304" pitchFamily="18" charset="0"/>
                        </a:rPr>
                        <a:t>Description</a:t>
                      </a:r>
                      <a:endParaRPr lang="en-US" sz="2000" b="1">
                        <a:solidFill>
                          <a:srgbClr val="FFFFFF"/>
                        </a:solidFill>
                        <a:effectLst/>
                        <a:latin typeface="Montserrat Medium"/>
                        <a:ea typeface="Times New Roman" panose="02020603050405020304" pitchFamily="18" charset="0"/>
                        <a:cs typeface="Times New Roman" panose="02020603050405020304" pitchFamily="18" charset="0"/>
                      </a:endParaRPr>
                    </a:p>
                  </a:txBody>
                  <a:tcPr marL="68580" marR="68580">
                    <a:lnL>
                      <a:noFill/>
                    </a:lnL>
                    <a:lnR>
                      <a:noFill/>
                    </a:lnR>
                    <a:lnT>
                      <a:noFill/>
                    </a:lnT>
                    <a:lnB>
                      <a:noFill/>
                    </a:lnB>
                    <a:solidFill>
                      <a:srgbClr val="3D87B7"/>
                    </a:solidFill>
                  </a:tcPr>
                </a:tc>
                <a:extLst>
                  <a:ext uri="{0D108BD9-81ED-4DB2-BD59-A6C34878D82A}">
                    <a16:rowId xmlns:a16="http://schemas.microsoft.com/office/drawing/2014/main" val="1386051271"/>
                  </a:ext>
                </a:extLst>
              </a:tr>
              <a:tr h="0">
                <a:tc>
                  <a:txBody>
                    <a:bodyPr/>
                    <a:lstStyle/>
                    <a:p>
                      <a:pPr marL="0" marR="0" indent="0">
                        <a:spcBef>
                          <a:spcPts val="600"/>
                        </a:spcBef>
                        <a:spcAft>
                          <a:spcPts val="600"/>
                        </a:spcAft>
                        <a:tabLst>
                          <a:tab pos="800100" algn="l"/>
                          <a:tab pos="2514600" algn="l"/>
                          <a:tab pos="457200" algn="l"/>
                        </a:tabLst>
                      </a:pPr>
                      <a:r>
                        <a:rPr lang="en-US" sz="1600" b="1">
                          <a:solidFill>
                            <a:srgbClr val="000000"/>
                          </a:solidFill>
                          <a:effectLst/>
                          <a:latin typeface="Courier New" panose="02070309020205020404" pitchFamily="49" charset="0"/>
                          <a:ea typeface="Times New Roman" panose="02020603050405020304" pitchFamily="18" charset="0"/>
                        </a:rPr>
                        <a:t>header</a:t>
                      </a:r>
                      <a:endParaRPr lang="en-US" sz="2000">
                        <a:effectLst/>
                        <a:latin typeface="Times New Roman" panose="02020603050405020304" pitchFamily="18" charset="0"/>
                        <a:ea typeface="Times New Roman" panose="02020603050405020304" pitchFamily="18" charset="0"/>
                      </a:endParaRPr>
                    </a:p>
                  </a:txBody>
                  <a:tcPr marL="68580" marR="68580">
                    <a:lnL>
                      <a:noFill/>
                    </a:lnL>
                    <a:lnR>
                      <a:noFill/>
                    </a:lnR>
                    <a:lnT>
                      <a:noFill/>
                    </a:lnT>
                    <a:lnB>
                      <a:noFill/>
                    </a:lnB>
                    <a:solidFill>
                      <a:srgbClr val="DFECF5"/>
                    </a:solidFill>
                  </a:tcPr>
                </a:tc>
                <a:tc>
                  <a:txBody>
                    <a:bodyPr/>
                    <a:lstStyle/>
                    <a:p>
                      <a:pPr marL="0" marR="0" indent="0">
                        <a:spcBef>
                          <a:spcPts val="600"/>
                        </a:spcBef>
                        <a:spcAft>
                          <a:spcPts val="600"/>
                        </a:spcAft>
                        <a:tabLst>
                          <a:tab pos="800100" algn="l"/>
                          <a:tab pos="2514600" algn="l"/>
                          <a:tab pos="457200" algn="l"/>
                        </a:tabLst>
                      </a:pPr>
                      <a:r>
                        <a:rPr lang="en-US" sz="2000">
                          <a:solidFill>
                            <a:srgbClr val="000000"/>
                          </a:solidFill>
                          <a:effectLst/>
                          <a:latin typeface="Times New Roman" panose="02020603050405020304" pitchFamily="18" charset="0"/>
                          <a:ea typeface="Times New Roman" panose="02020603050405020304" pitchFamily="18" charset="0"/>
                        </a:rPr>
                        <a:t>The row and column names where the import should start.</a:t>
                      </a:r>
                      <a:endParaRPr lang="en-US" sz="2000">
                        <a:effectLst/>
                        <a:latin typeface="Times New Roman" panose="02020603050405020304" pitchFamily="18" charset="0"/>
                        <a:ea typeface="Times New Roman" panose="02020603050405020304" pitchFamily="18" charset="0"/>
                      </a:endParaRPr>
                    </a:p>
                  </a:txBody>
                  <a:tcPr marL="68580" marR="68580">
                    <a:lnL>
                      <a:noFill/>
                    </a:lnL>
                    <a:lnR>
                      <a:noFill/>
                    </a:lnR>
                    <a:lnT>
                      <a:noFill/>
                    </a:lnT>
                    <a:lnB>
                      <a:noFill/>
                    </a:lnB>
                    <a:solidFill>
                      <a:srgbClr val="DFECF5"/>
                    </a:solidFill>
                  </a:tcPr>
                </a:tc>
                <a:extLst>
                  <a:ext uri="{0D108BD9-81ED-4DB2-BD59-A6C34878D82A}">
                    <a16:rowId xmlns:a16="http://schemas.microsoft.com/office/drawing/2014/main" val="1165643786"/>
                  </a:ext>
                </a:extLst>
              </a:tr>
              <a:tr h="0">
                <a:tc>
                  <a:txBody>
                    <a:bodyPr/>
                    <a:lstStyle/>
                    <a:p>
                      <a:pPr marL="0" marR="0" indent="0">
                        <a:spcBef>
                          <a:spcPts val="600"/>
                        </a:spcBef>
                        <a:spcAft>
                          <a:spcPts val="600"/>
                        </a:spcAft>
                        <a:tabLst>
                          <a:tab pos="800100" algn="l"/>
                          <a:tab pos="2514600" algn="l"/>
                          <a:tab pos="457200" algn="l"/>
                        </a:tabLst>
                      </a:pPr>
                      <a:r>
                        <a:rPr lang="en-US" sz="1600" b="1">
                          <a:solidFill>
                            <a:srgbClr val="000000"/>
                          </a:solidFill>
                          <a:effectLst/>
                          <a:latin typeface="Courier New" panose="02070309020205020404" pitchFamily="49" charset="0"/>
                          <a:ea typeface="Times New Roman" panose="02020603050405020304" pitchFamily="18" charset="0"/>
                        </a:rPr>
                        <a:t>usecols</a:t>
                      </a:r>
                      <a:endParaRPr lang="en-US" sz="2000">
                        <a:effectLst/>
                        <a:latin typeface="Times New Roman" panose="02020603050405020304" pitchFamily="18" charset="0"/>
                        <a:ea typeface="Times New Roman" panose="02020603050405020304" pitchFamily="18" charset="0"/>
                      </a:endParaRPr>
                    </a:p>
                  </a:txBody>
                  <a:tcPr marL="68580" marR="68580">
                    <a:lnL>
                      <a:noFill/>
                    </a:lnL>
                    <a:lnR>
                      <a:noFill/>
                    </a:lnR>
                    <a:lnT>
                      <a:noFill/>
                    </a:lnT>
                    <a:lnB>
                      <a:noFill/>
                    </a:lnB>
                    <a:solidFill>
                      <a:srgbClr val="DFECF5"/>
                    </a:solidFill>
                  </a:tcPr>
                </a:tc>
                <a:tc>
                  <a:txBody>
                    <a:bodyPr/>
                    <a:lstStyle/>
                    <a:p>
                      <a:pPr marL="0" marR="0" indent="0">
                        <a:spcBef>
                          <a:spcPts val="600"/>
                        </a:spcBef>
                        <a:spcAft>
                          <a:spcPts val="600"/>
                        </a:spcAft>
                        <a:tabLst>
                          <a:tab pos="800100" algn="l"/>
                          <a:tab pos="2514600" algn="l"/>
                          <a:tab pos="457200" algn="l"/>
                        </a:tabLst>
                      </a:pPr>
                      <a:r>
                        <a:rPr lang="en-US" sz="2000">
                          <a:solidFill>
                            <a:srgbClr val="000000"/>
                          </a:solidFill>
                          <a:effectLst/>
                          <a:latin typeface="Times New Roman" panose="02020603050405020304" pitchFamily="18" charset="0"/>
                          <a:ea typeface="Times New Roman" panose="02020603050405020304" pitchFamily="18" charset="0"/>
                        </a:rPr>
                        <a:t>The columns to be imported.</a:t>
                      </a:r>
                      <a:endParaRPr lang="en-US" sz="2000">
                        <a:effectLst/>
                        <a:latin typeface="Times New Roman" panose="02020603050405020304" pitchFamily="18" charset="0"/>
                        <a:ea typeface="Times New Roman" panose="02020603050405020304" pitchFamily="18" charset="0"/>
                      </a:endParaRPr>
                    </a:p>
                  </a:txBody>
                  <a:tcPr marL="68580" marR="68580">
                    <a:lnL>
                      <a:noFill/>
                    </a:lnL>
                    <a:lnR>
                      <a:noFill/>
                    </a:lnR>
                    <a:lnT>
                      <a:noFill/>
                    </a:lnT>
                    <a:lnB>
                      <a:noFill/>
                    </a:lnB>
                    <a:solidFill>
                      <a:srgbClr val="DFECF5"/>
                    </a:solidFill>
                  </a:tcPr>
                </a:tc>
                <a:extLst>
                  <a:ext uri="{0D108BD9-81ED-4DB2-BD59-A6C34878D82A}">
                    <a16:rowId xmlns:a16="http://schemas.microsoft.com/office/drawing/2014/main" val="2916634477"/>
                  </a:ext>
                </a:extLst>
              </a:tr>
              <a:tr h="0">
                <a:tc>
                  <a:txBody>
                    <a:bodyPr/>
                    <a:lstStyle/>
                    <a:p>
                      <a:pPr marL="0" marR="0" indent="0">
                        <a:spcBef>
                          <a:spcPts val="600"/>
                        </a:spcBef>
                        <a:spcAft>
                          <a:spcPts val="600"/>
                        </a:spcAft>
                        <a:tabLst>
                          <a:tab pos="800100" algn="l"/>
                          <a:tab pos="2514600" algn="l"/>
                          <a:tab pos="457200" algn="l"/>
                        </a:tabLst>
                      </a:pPr>
                      <a:r>
                        <a:rPr lang="en-US" sz="1600" b="1">
                          <a:solidFill>
                            <a:srgbClr val="000000"/>
                          </a:solidFill>
                          <a:effectLst/>
                          <a:latin typeface="Courier New" panose="02070309020205020404" pitchFamily="49" charset="0"/>
                          <a:ea typeface="Times New Roman" panose="02020603050405020304" pitchFamily="18" charset="0"/>
                        </a:rPr>
                        <a:t>nrows</a:t>
                      </a:r>
                      <a:endParaRPr lang="en-US" sz="2000">
                        <a:effectLst/>
                        <a:latin typeface="Times New Roman" panose="02020603050405020304" pitchFamily="18" charset="0"/>
                        <a:ea typeface="Times New Roman" panose="02020603050405020304" pitchFamily="18" charset="0"/>
                      </a:endParaRPr>
                    </a:p>
                  </a:txBody>
                  <a:tcPr marL="68580" marR="68580">
                    <a:lnL>
                      <a:noFill/>
                    </a:lnL>
                    <a:lnR>
                      <a:noFill/>
                    </a:lnR>
                    <a:lnT>
                      <a:noFill/>
                    </a:lnT>
                    <a:lnB>
                      <a:noFill/>
                    </a:lnB>
                    <a:solidFill>
                      <a:srgbClr val="DFECF5"/>
                    </a:solidFill>
                  </a:tcPr>
                </a:tc>
                <a:tc>
                  <a:txBody>
                    <a:bodyPr/>
                    <a:lstStyle/>
                    <a:p>
                      <a:pPr marL="0" marR="0" indent="0">
                        <a:spcBef>
                          <a:spcPts val="600"/>
                        </a:spcBef>
                        <a:spcAft>
                          <a:spcPts val="600"/>
                        </a:spcAft>
                        <a:tabLst>
                          <a:tab pos="800100" algn="l"/>
                          <a:tab pos="2514600" algn="l"/>
                          <a:tab pos="457200" algn="l"/>
                        </a:tabLst>
                      </a:pPr>
                      <a:r>
                        <a:rPr lang="en-US" sz="2000">
                          <a:solidFill>
                            <a:srgbClr val="000000"/>
                          </a:solidFill>
                          <a:effectLst/>
                          <a:latin typeface="Times New Roman" panose="02020603050405020304" pitchFamily="18" charset="0"/>
                          <a:ea typeface="Times New Roman" panose="02020603050405020304" pitchFamily="18" charset="0"/>
                        </a:rPr>
                        <a:t>The number of rows to import. </a:t>
                      </a:r>
                      <a:endParaRPr lang="en-US" sz="2000">
                        <a:effectLst/>
                        <a:latin typeface="Times New Roman" panose="02020603050405020304" pitchFamily="18" charset="0"/>
                        <a:ea typeface="Times New Roman" panose="02020603050405020304" pitchFamily="18" charset="0"/>
                      </a:endParaRPr>
                    </a:p>
                  </a:txBody>
                  <a:tcPr marL="68580" marR="68580">
                    <a:lnL>
                      <a:noFill/>
                    </a:lnL>
                    <a:lnR>
                      <a:noFill/>
                    </a:lnR>
                    <a:lnT>
                      <a:noFill/>
                    </a:lnT>
                    <a:lnB>
                      <a:noFill/>
                    </a:lnB>
                    <a:solidFill>
                      <a:srgbClr val="DFECF5"/>
                    </a:solidFill>
                  </a:tcPr>
                </a:tc>
                <a:extLst>
                  <a:ext uri="{0D108BD9-81ED-4DB2-BD59-A6C34878D82A}">
                    <a16:rowId xmlns:a16="http://schemas.microsoft.com/office/drawing/2014/main" val="1714524707"/>
                  </a:ext>
                </a:extLst>
              </a:tr>
              <a:tr h="0">
                <a:tc>
                  <a:txBody>
                    <a:bodyPr/>
                    <a:lstStyle/>
                    <a:p>
                      <a:pPr marL="0" marR="0" indent="0">
                        <a:spcBef>
                          <a:spcPts val="600"/>
                        </a:spcBef>
                        <a:spcAft>
                          <a:spcPts val="600"/>
                        </a:spcAft>
                        <a:tabLst>
                          <a:tab pos="800100" algn="l"/>
                          <a:tab pos="2514600" algn="l"/>
                          <a:tab pos="457200" algn="l"/>
                        </a:tabLst>
                      </a:pPr>
                      <a:r>
                        <a:rPr lang="en-US" sz="1600" b="1">
                          <a:solidFill>
                            <a:srgbClr val="000000"/>
                          </a:solidFill>
                          <a:effectLst/>
                          <a:latin typeface="Courier New" panose="02070309020205020404" pitchFamily="49" charset="0"/>
                          <a:ea typeface="Times New Roman" panose="02020603050405020304" pitchFamily="18" charset="0"/>
                        </a:rPr>
                        <a:t>parse_dates</a:t>
                      </a:r>
                      <a:endParaRPr lang="en-US" sz="2000">
                        <a:effectLst/>
                        <a:latin typeface="Times New Roman" panose="02020603050405020304" pitchFamily="18" charset="0"/>
                        <a:ea typeface="Times New Roman" panose="02020603050405020304" pitchFamily="18" charset="0"/>
                      </a:endParaRPr>
                    </a:p>
                  </a:txBody>
                  <a:tcPr marL="68580" marR="68580">
                    <a:lnL>
                      <a:noFill/>
                    </a:lnL>
                    <a:lnR>
                      <a:noFill/>
                    </a:lnR>
                    <a:lnT>
                      <a:noFill/>
                    </a:lnT>
                    <a:lnB>
                      <a:noFill/>
                    </a:lnB>
                    <a:solidFill>
                      <a:srgbClr val="DFECF5"/>
                    </a:solidFill>
                  </a:tcPr>
                </a:tc>
                <a:tc>
                  <a:txBody>
                    <a:bodyPr/>
                    <a:lstStyle/>
                    <a:p>
                      <a:pPr marL="0" marR="0" indent="0">
                        <a:spcBef>
                          <a:spcPts val="600"/>
                        </a:spcBef>
                        <a:spcAft>
                          <a:spcPts val="600"/>
                        </a:spcAft>
                        <a:tabLst>
                          <a:tab pos="800100" algn="l"/>
                          <a:tab pos="2514600" algn="l"/>
                          <a:tab pos="457200" algn="l"/>
                        </a:tabLst>
                      </a:pPr>
                      <a:r>
                        <a:rPr lang="en-US" sz="2000">
                          <a:solidFill>
                            <a:srgbClr val="000000"/>
                          </a:solidFill>
                          <a:effectLst/>
                          <a:latin typeface="Times New Roman" panose="02020603050405020304" pitchFamily="18" charset="0"/>
                          <a:ea typeface="Times New Roman" panose="02020603050405020304" pitchFamily="18" charset="0"/>
                        </a:rPr>
                        <a:t>The columns that the to_datetime() method should try to convert.</a:t>
                      </a:r>
                      <a:endParaRPr lang="en-US" sz="2000">
                        <a:effectLst/>
                        <a:latin typeface="Times New Roman" panose="02020603050405020304" pitchFamily="18" charset="0"/>
                        <a:ea typeface="Times New Roman" panose="02020603050405020304" pitchFamily="18" charset="0"/>
                      </a:endParaRPr>
                    </a:p>
                  </a:txBody>
                  <a:tcPr marL="68580" marR="68580">
                    <a:lnL>
                      <a:noFill/>
                    </a:lnL>
                    <a:lnR>
                      <a:noFill/>
                    </a:lnR>
                    <a:lnT>
                      <a:noFill/>
                    </a:lnT>
                    <a:lnB>
                      <a:noFill/>
                    </a:lnB>
                    <a:solidFill>
                      <a:srgbClr val="DFECF5"/>
                    </a:solidFill>
                  </a:tcPr>
                </a:tc>
                <a:extLst>
                  <a:ext uri="{0D108BD9-81ED-4DB2-BD59-A6C34878D82A}">
                    <a16:rowId xmlns:a16="http://schemas.microsoft.com/office/drawing/2014/main" val="804225463"/>
                  </a:ext>
                </a:extLst>
              </a:tr>
              <a:tr h="0">
                <a:tc>
                  <a:txBody>
                    <a:bodyPr/>
                    <a:lstStyle/>
                    <a:p>
                      <a:pPr marL="0" marR="0" indent="0">
                        <a:spcBef>
                          <a:spcPts val="600"/>
                        </a:spcBef>
                        <a:spcAft>
                          <a:spcPts val="600"/>
                        </a:spcAft>
                        <a:tabLst>
                          <a:tab pos="800100" algn="l"/>
                          <a:tab pos="2514600" algn="l"/>
                          <a:tab pos="457200" algn="l"/>
                        </a:tabLst>
                      </a:pPr>
                      <a:r>
                        <a:rPr lang="en-US" sz="1600" b="1">
                          <a:solidFill>
                            <a:srgbClr val="000000"/>
                          </a:solidFill>
                          <a:effectLst/>
                          <a:latin typeface="Courier New" panose="02070309020205020404" pitchFamily="49" charset="0"/>
                          <a:ea typeface="Times New Roman" panose="02020603050405020304" pitchFamily="18" charset="0"/>
                        </a:rPr>
                        <a:t>na_values</a:t>
                      </a:r>
                      <a:endParaRPr lang="en-US" sz="2000">
                        <a:effectLst/>
                        <a:latin typeface="Times New Roman" panose="02020603050405020304" pitchFamily="18" charset="0"/>
                        <a:ea typeface="Times New Roman" panose="02020603050405020304" pitchFamily="18" charset="0"/>
                      </a:endParaRPr>
                    </a:p>
                  </a:txBody>
                  <a:tcPr marL="68580" marR="68580">
                    <a:lnL>
                      <a:noFill/>
                    </a:lnL>
                    <a:lnR>
                      <a:noFill/>
                    </a:lnR>
                    <a:lnT>
                      <a:noFill/>
                    </a:lnT>
                    <a:lnB>
                      <a:noFill/>
                    </a:lnB>
                    <a:solidFill>
                      <a:srgbClr val="DFECF5"/>
                    </a:solidFill>
                  </a:tcPr>
                </a:tc>
                <a:tc>
                  <a:txBody>
                    <a:bodyPr/>
                    <a:lstStyle/>
                    <a:p>
                      <a:pPr marL="0" marR="0" indent="0">
                        <a:spcBef>
                          <a:spcPts val="600"/>
                        </a:spcBef>
                        <a:spcAft>
                          <a:spcPts val="600"/>
                        </a:spcAft>
                        <a:tabLst>
                          <a:tab pos="800100" algn="l"/>
                          <a:tab pos="2514600" algn="l"/>
                          <a:tab pos="457200" algn="l"/>
                        </a:tabLst>
                      </a:pPr>
                      <a:r>
                        <a:rPr lang="en-US" sz="2000">
                          <a:solidFill>
                            <a:srgbClr val="000000"/>
                          </a:solidFill>
                          <a:effectLst/>
                          <a:latin typeface="Times New Roman" panose="02020603050405020304" pitchFamily="18" charset="0"/>
                          <a:ea typeface="Times New Roman" panose="02020603050405020304" pitchFamily="18" charset="0"/>
                        </a:rPr>
                        <a:t>The strings that should be treated as NAs.</a:t>
                      </a:r>
                      <a:endParaRPr lang="en-US" sz="2000">
                        <a:effectLst/>
                        <a:latin typeface="Times New Roman" panose="02020603050405020304" pitchFamily="18" charset="0"/>
                        <a:ea typeface="Times New Roman" panose="02020603050405020304" pitchFamily="18" charset="0"/>
                      </a:endParaRPr>
                    </a:p>
                  </a:txBody>
                  <a:tcPr marL="68580" marR="68580">
                    <a:lnL>
                      <a:noFill/>
                    </a:lnL>
                    <a:lnR>
                      <a:noFill/>
                    </a:lnR>
                    <a:lnT>
                      <a:noFill/>
                    </a:lnT>
                    <a:lnB>
                      <a:noFill/>
                    </a:lnB>
                    <a:solidFill>
                      <a:srgbClr val="DFECF5"/>
                    </a:solidFill>
                  </a:tcPr>
                </a:tc>
                <a:extLst>
                  <a:ext uri="{0D108BD9-81ED-4DB2-BD59-A6C34878D82A}">
                    <a16:rowId xmlns:a16="http://schemas.microsoft.com/office/drawing/2014/main" val="3158782610"/>
                  </a:ext>
                </a:extLst>
              </a:tr>
              <a:tr h="0">
                <a:tc>
                  <a:txBody>
                    <a:bodyPr/>
                    <a:lstStyle/>
                    <a:p>
                      <a:pPr marL="0" marR="0" indent="0">
                        <a:spcBef>
                          <a:spcPts val="600"/>
                        </a:spcBef>
                        <a:spcAft>
                          <a:spcPts val="600"/>
                        </a:spcAft>
                        <a:tabLst>
                          <a:tab pos="800100" algn="l"/>
                          <a:tab pos="2514600" algn="l"/>
                          <a:tab pos="457200" algn="l"/>
                        </a:tabLst>
                      </a:pPr>
                      <a:r>
                        <a:rPr lang="en-US" sz="1600" b="1">
                          <a:solidFill>
                            <a:srgbClr val="000000"/>
                          </a:solidFill>
                          <a:effectLst/>
                          <a:latin typeface="Courier New" panose="02070309020205020404" pitchFamily="49" charset="0"/>
                          <a:ea typeface="Times New Roman" panose="02020603050405020304" pitchFamily="18" charset="0"/>
                        </a:rPr>
                        <a:t>true_values</a:t>
                      </a:r>
                      <a:endParaRPr lang="en-US" sz="2000">
                        <a:effectLst/>
                        <a:latin typeface="Times New Roman" panose="02020603050405020304" pitchFamily="18" charset="0"/>
                        <a:ea typeface="Times New Roman" panose="02020603050405020304" pitchFamily="18" charset="0"/>
                      </a:endParaRPr>
                    </a:p>
                  </a:txBody>
                  <a:tcPr marL="68580" marR="68580">
                    <a:lnL>
                      <a:noFill/>
                    </a:lnL>
                    <a:lnR>
                      <a:noFill/>
                    </a:lnR>
                    <a:lnT>
                      <a:noFill/>
                    </a:lnT>
                    <a:lnB>
                      <a:noFill/>
                    </a:lnB>
                    <a:solidFill>
                      <a:srgbClr val="DFECF5"/>
                    </a:solidFill>
                  </a:tcPr>
                </a:tc>
                <a:tc>
                  <a:txBody>
                    <a:bodyPr/>
                    <a:lstStyle/>
                    <a:p>
                      <a:pPr marL="0" marR="0" indent="0">
                        <a:spcBef>
                          <a:spcPts val="600"/>
                        </a:spcBef>
                        <a:spcAft>
                          <a:spcPts val="600"/>
                        </a:spcAft>
                        <a:tabLst>
                          <a:tab pos="800100" algn="l"/>
                          <a:tab pos="2514600" algn="l"/>
                          <a:tab pos="457200" algn="l"/>
                        </a:tabLst>
                      </a:pPr>
                      <a:r>
                        <a:rPr lang="en-US" sz="2000">
                          <a:solidFill>
                            <a:srgbClr val="000000"/>
                          </a:solidFill>
                          <a:effectLst/>
                          <a:latin typeface="Times New Roman" panose="02020603050405020304" pitchFamily="18" charset="0"/>
                          <a:ea typeface="Times New Roman" panose="02020603050405020304" pitchFamily="18" charset="0"/>
                        </a:rPr>
                        <a:t>The values that the dataset uses for True.</a:t>
                      </a:r>
                      <a:endParaRPr lang="en-US" sz="2000">
                        <a:effectLst/>
                        <a:latin typeface="Times New Roman" panose="02020603050405020304" pitchFamily="18" charset="0"/>
                        <a:ea typeface="Times New Roman" panose="02020603050405020304" pitchFamily="18" charset="0"/>
                      </a:endParaRPr>
                    </a:p>
                  </a:txBody>
                  <a:tcPr marL="68580" marR="68580">
                    <a:lnL>
                      <a:noFill/>
                    </a:lnL>
                    <a:lnR>
                      <a:noFill/>
                    </a:lnR>
                    <a:lnT>
                      <a:noFill/>
                    </a:lnT>
                    <a:lnB>
                      <a:noFill/>
                    </a:lnB>
                    <a:solidFill>
                      <a:srgbClr val="DFECF5"/>
                    </a:solidFill>
                  </a:tcPr>
                </a:tc>
                <a:extLst>
                  <a:ext uri="{0D108BD9-81ED-4DB2-BD59-A6C34878D82A}">
                    <a16:rowId xmlns:a16="http://schemas.microsoft.com/office/drawing/2014/main" val="3741680667"/>
                  </a:ext>
                </a:extLst>
              </a:tr>
              <a:tr h="0">
                <a:tc>
                  <a:txBody>
                    <a:bodyPr/>
                    <a:lstStyle/>
                    <a:p>
                      <a:pPr marL="0" marR="0" indent="0">
                        <a:spcBef>
                          <a:spcPts val="600"/>
                        </a:spcBef>
                        <a:spcAft>
                          <a:spcPts val="600"/>
                        </a:spcAft>
                        <a:tabLst>
                          <a:tab pos="800100" algn="l"/>
                          <a:tab pos="2514600" algn="l"/>
                          <a:tab pos="457200" algn="l"/>
                        </a:tabLst>
                      </a:pPr>
                      <a:r>
                        <a:rPr lang="en-US" sz="1600" b="1" dirty="0" err="1">
                          <a:solidFill>
                            <a:srgbClr val="000000"/>
                          </a:solidFill>
                          <a:effectLst/>
                          <a:latin typeface="Courier New" panose="02070309020205020404" pitchFamily="49" charset="0"/>
                          <a:ea typeface="Times New Roman" panose="02020603050405020304" pitchFamily="18" charset="0"/>
                        </a:rPr>
                        <a:t>false_values</a:t>
                      </a:r>
                      <a:endParaRPr lang="en-US" sz="2000" dirty="0">
                        <a:effectLst/>
                        <a:latin typeface="Times New Roman" panose="02020603050405020304" pitchFamily="18" charset="0"/>
                        <a:ea typeface="Times New Roman" panose="02020603050405020304" pitchFamily="18" charset="0"/>
                      </a:endParaRPr>
                    </a:p>
                  </a:txBody>
                  <a:tcPr marL="68580" marR="68580">
                    <a:lnL>
                      <a:noFill/>
                    </a:lnL>
                    <a:lnR>
                      <a:noFill/>
                    </a:lnR>
                    <a:lnT>
                      <a:noFill/>
                    </a:lnT>
                    <a:lnB>
                      <a:noFill/>
                    </a:lnB>
                    <a:solidFill>
                      <a:srgbClr val="DFECF5"/>
                    </a:solidFill>
                  </a:tcPr>
                </a:tc>
                <a:tc>
                  <a:txBody>
                    <a:bodyPr/>
                    <a:lstStyle/>
                    <a:p>
                      <a:pPr marL="0" marR="0" indent="0">
                        <a:spcBef>
                          <a:spcPts val="600"/>
                        </a:spcBef>
                        <a:spcAft>
                          <a:spcPts val="600"/>
                        </a:spcAft>
                        <a:tabLst>
                          <a:tab pos="800100" algn="l"/>
                          <a:tab pos="2514600" algn="l"/>
                          <a:tab pos="457200" algn="l"/>
                        </a:tabLst>
                      </a:pPr>
                      <a:r>
                        <a:rPr lang="en-US" sz="2000" dirty="0">
                          <a:solidFill>
                            <a:srgbClr val="000000"/>
                          </a:solidFill>
                          <a:effectLst/>
                          <a:latin typeface="Times New Roman" panose="02020603050405020304" pitchFamily="18" charset="0"/>
                          <a:ea typeface="Times New Roman" panose="02020603050405020304" pitchFamily="18" charset="0"/>
                        </a:rPr>
                        <a:t>The values that the dataset uses for False.</a:t>
                      </a:r>
                      <a:r>
                        <a:rPr lang="en-US" sz="900" b="1" dirty="0">
                          <a:solidFill>
                            <a:srgbClr val="000000"/>
                          </a:solidFill>
                          <a:effectLst/>
                          <a:latin typeface="Courier New" panose="02070309020205020404" pitchFamily="49" charset="0"/>
                          <a:ea typeface="Times New Roman" panose="02020603050405020304" pitchFamily="18" charset="0"/>
                        </a:rPr>
                        <a:t> </a:t>
                      </a:r>
                      <a:endParaRPr lang="en-US" sz="2000" dirty="0">
                        <a:effectLst/>
                        <a:latin typeface="Times New Roman" panose="02020603050405020304" pitchFamily="18" charset="0"/>
                        <a:ea typeface="Times New Roman" panose="02020603050405020304" pitchFamily="18" charset="0"/>
                      </a:endParaRPr>
                    </a:p>
                  </a:txBody>
                  <a:tcPr marL="68580" marR="68580">
                    <a:lnL>
                      <a:noFill/>
                    </a:lnL>
                    <a:lnR>
                      <a:noFill/>
                    </a:lnR>
                    <a:lnT>
                      <a:noFill/>
                    </a:lnT>
                    <a:lnB>
                      <a:noFill/>
                    </a:lnB>
                    <a:solidFill>
                      <a:srgbClr val="DFECF5"/>
                    </a:solidFill>
                  </a:tcPr>
                </a:tc>
                <a:extLst>
                  <a:ext uri="{0D108BD9-81ED-4DB2-BD59-A6C34878D82A}">
                    <a16:rowId xmlns:a16="http://schemas.microsoft.com/office/drawing/2014/main" val="4021628707"/>
                  </a:ext>
                </a:extLst>
              </a:tr>
            </a:tbl>
          </a:graphicData>
        </a:graphic>
      </p:graphicFrame>
      <p:sp>
        <p:nvSpPr>
          <p:cNvPr id="4" name="Date Placeholder 3">
            <a:extLst>
              <a:ext uri="{FF2B5EF4-FFF2-40B4-BE49-F238E27FC236}">
                <a16:creationId xmlns:a16="http://schemas.microsoft.com/office/drawing/2014/main" id="{3BD9858D-981F-4199-8966-253B7EB0F4B9}"/>
              </a:ext>
            </a:extLst>
          </p:cNvPr>
          <p:cNvSpPr>
            <a:spLocks noGrp="1"/>
          </p:cNvSpPr>
          <p:nvPr>
            <p:ph type="dt" sz="half" idx="10"/>
          </p:nvPr>
        </p:nvSpPr>
        <p:spPr/>
        <p:txBody>
          <a:bodyPr/>
          <a:lstStyle/>
          <a:p>
            <a:pPr>
              <a:defRPr/>
            </a:pPr>
            <a:r>
              <a:rPr lang="en-US"/>
              <a:t>Murach's Python for Data Analysis</a:t>
            </a:r>
            <a:endParaRPr lang="en-US" dirty="0"/>
          </a:p>
        </p:txBody>
      </p:sp>
      <p:sp>
        <p:nvSpPr>
          <p:cNvPr id="5" name="Footer Placeholder 4">
            <a:extLst>
              <a:ext uri="{FF2B5EF4-FFF2-40B4-BE49-F238E27FC236}">
                <a16:creationId xmlns:a16="http://schemas.microsoft.com/office/drawing/2014/main" id="{FB2A7FFE-46CB-4999-859B-AECAD782BB1E}"/>
              </a:ext>
            </a:extLst>
          </p:cNvPr>
          <p:cNvSpPr>
            <a:spLocks noGrp="1"/>
          </p:cNvSpPr>
          <p:nvPr>
            <p:ph type="ftr" sz="quarter" idx="11"/>
          </p:nvPr>
        </p:nvSpPr>
        <p:spPr/>
        <p:txBody>
          <a:bodyPr/>
          <a:lstStyle/>
          <a:p>
            <a:pPr>
              <a:defRPr/>
            </a:pPr>
            <a:r>
              <a:rPr lang="en-US"/>
              <a:t>© 2021, Mike Murach &amp; Associates, Inc.</a:t>
            </a:r>
            <a:endParaRPr lang="en-US" dirty="0"/>
          </a:p>
        </p:txBody>
      </p:sp>
      <p:sp>
        <p:nvSpPr>
          <p:cNvPr id="6" name="Slide Number Placeholder 5">
            <a:extLst>
              <a:ext uri="{FF2B5EF4-FFF2-40B4-BE49-F238E27FC236}">
                <a16:creationId xmlns:a16="http://schemas.microsoft.com/office/drawing/2014/main" id="{257E40D3-2595-4663-A78C-85E65BCF53CD}"/>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C6, Slide </a:t>
            </a:r>
            <a:fld id="{BF5C1183-B085-4070-A402-C03A3F977D3D}" type="slidenum">
              <a:rPr lang="en-US" smtClean="0">
                <a:solidFill>
                  <a:schemeClr val="bg1"/>
                </a:solidFill>
              </a:rPr>
              <a:pPr>
                <a:defRPr/>
              </a:pPr>
              <a:t>60</a:t>
            </a:fld>
            <a:endParaRPr lang="en-US" dirty="0">
              <a:solidFill>
                <a:schemeClr val="bg1"/>
              </a:solidFill>
            </a:endParaRPr>
          </a:p>
        </p:txBody>
      </p:sp>
    </p:spTree>
    <p:extLst>
      <p:ext uri="{BB962C8B-B14F-4D97-AF65-F5344CB8AC3E}">
        <p14:creationId xmlns:p14="http://schemas.microsoft.com/office/powerpoint/2010/main" val="133070707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1E49B8C-E233-41F2-A8D4-212FC1EB9A5D}"/>
              </a:ext>
            </a:extLst>
          </p:cNvPr>
          <p:cNvSpPr>
            <a:spLocks noGrp="1"/>
          </p:cNvSpPr>
          <p:nvPr>
            <p:ph type="title"/>
          </p:nvPr>
        </p:nvSpPr>
        <p:spPr>
          <a:xfrm>
            <a:off x="914400" y="440323"/>
            <a:ext cx="7315200" cy="738664"/>
          </a:xfrm>
        </p:spPr>
        <p:txBody>
          <a:bodyPr/>
          <a:lstStyle/>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How to parse object columns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that contain dates and times</a:t>
            </a:r>
            <a:endParaRPr lang="en-US" dirty="0"/>
          </a:p>
        </p:txBody>
      </p:sp>
      <p:sp>
        <p:nvSpPr>
          <p:cNvPr id="9" name="Text Placeholder 8">
            <a:extLst>
              <a:ext uri="{FF2B5EF4-FFF2-40B4-BE49-F238E27FC236}">
                <a16:creationId xmlns:a16="http://schemas.microsoft.com/office/drawing/2014/main" id="{9EE6F8FF-C9B1-4C2C-840C-16CBA5C477B0}"/>
              </a:ext>
            </a:extLst>
          </p:cNvPr>
          <p:cNvSpPr>
            <a:spLocks noGrp="1"/>
          </p:cNvSpPr>
          <p:nvPr>
            <p:ph type="body" sz="quarter" idx="15"/>
          </p:nvPr>
        </p:nvSpPr>
        <p:spPr>
          <a:xfrm>
            <a:off x="812800" y="1215158"/>
            <a:ext cx="7391400" cy="2213842"/>
          </a:xfrm>
        </p:spPr>
        <p:txBody>
          <a:bodyPr/>
          <a:lstStyle/>
          <a:p>
            <a:pPr marL="347345" marR="0">
              <a:spcBef>
                <a:spcPts val="900"/>
              </a:spcBef>
              <a:spcAft>
                <a:spcPts val="600"/>
              </a:spcAft>
              <a:tabLst>
                <a:tab pos="1371600" algn="l"/>
                <a:tab pos="2743200" algn="l"/>
              </a:tabLst>
            </a:pPr>
            <a:r>
              <a:rPr lang="en-US" b="1" spc="-10"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date columns to be parsed</a:t>
            </a:r>
            <a:endParaRPr lang="en-US" b="1" spc="-10" dirty="0">
              <a:solidFill>
                <a:srgbClr val="000099"/>
              </a:solidFill>
              <a:effectLst/>
              <a:latin typeface="Montserrat Medium"/>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200" b="1" dirty="0" err="1">
                <a:effectLst/>
                <a:latin typeface="Consolas" panose="020B0609020204030204" pitchFamily="49" charset="0"/>
                <a:ea typeface="Times New Roman" panose="02020603050405020304" pitchFamily="18" charset="0"/>
                <a:cs typeface="Times New Roman" panose="02020603050405020304" pitchFamily="18" charset="0"/>
              </a:rPr>
              <a:t>date_cols</a:t>
            </a:r>
            <a:r>
              <a:rPr lang="en-US" sz="1200" b="1" dirty="0">
                <a:effectLst/>
                <a:latin typeface="Consolas" panose="020B0609020204030204" pitchFamily="49" charset="0"/>
                <a:ea typeface="Times New Roman" panose="02020603050405020304" pitchFamily="18" charset="0"/>
                <a:cs typeface="Times New Roman" panose="02020603050405020304" pitchFamily="18" charset="0"/>
              </a:rPr>
              <a:t> = ['</a:t>
            </a:r>
            <a:r>
              <a:rPr lang="en-US" sz="1200" b="1" dirty="0" err="1">
                <a:effectLst/>
                <a:latin typeface="Consolas" panose="020B0609020204030204" pitchFamily="49" charset="0"/>
                <a:ea typeface="Times New Roman" panose="02020603050405020304" pitchFamily="18" charset="0"/>
                <a:cs typeface="Times New Roman" panose="02020603050405020304" pitchFamily="18" charset="0"/>
              </a:rPr>
              <a:t>forecastdate</a:t>
            </a:r>
            <a:r>
              <a:rPr lang="en-US" sz="1200" b="1" dirty="0">
                <a:effectLst/>
                <a:latin typeface="Consolas" panose="020B0609020204030204" pitchFamily="49" charset="0"/>
                <a:ea typeface="Times New Roman" panose="02020603050405020304" pitchFamily="18" charset="0"/>
                <a:cs typeface="Times New Roman" panose="02020603050405020304" pitchFamily="18" charset="0"/>
              </a:rPr>
              <a:t>','</a:t>
            </a:r>
            <a:r>
              <a:rPr lang="en-US" sz="1200" b="1" dirty="0" err="1">
                <a:effectLst/>
                <a:latin typeface="Consolas" panose="020B0609020204030204" pitchFamily="49" charset="0"/>
                <a:ea typeface="Times New Roman" panose="02020603050405020304" pitchFamily="18" charset="0"/>
                <a:cs typeface="Times New Roman" panose="02020603050405020304" pitchFamily="18" charset="0"/>
              </a:rPr>
              <a:t>startdate</a:t>
            </a:r>
            <a:r>
              <a:rPr lang="en-US" sz="1200" b="1" dirty="0">
                <a:effectLst/>
                <a:latin typeface="Consolas" panose="020B0609020204030204" pitchFamily="49" charset="0"/>
                <a:ea typeface="Times New Roman" panose="02020603050405020304" pitchFamily="18" charset="0"/>
                <a:cs typeface="Times New Roman" panose="02020603050405020304" pitchFamily="18" charset="0"/>
              </a:rPr>
              <a:t>','</a:t>
            </a:r>
            <a:r>
              <a:rPr lang="en-US" sz="1200" b="1" dirty="0" err="1">
                <a:effectLst/>
                <a:latin typeface="Consolas" panose="020B0609020204030204" pitchFamily="49" charset="0"/>
                <a:ea typeface="Times New Roman" panose="02020603050405020304" pitchFamily="18" charset="0"/>
                <a:cs typeface="Times New Roman" panose="02020603050405020304" pitchFamily="18" charset="0"/>
              </a:rPr>
              <a:t>enddate</a:t>
            </a:r>
            <a:r>
              <a:rPr lang="en-US" sz="1200" b="1" dirty="0">
                <a:effectLst/>
                <a:latin typeface="Consolas" panose="020B0609020204030204" pitchFamily="49" charset="0"/>
                <a:ea typeface="Times New Roman" panose="02020603050405020304" pitchFamily="18" charset="0"/>
                <a:cs typeface="Times New Roman" panose="02020603050405020304" pitchFamily="18" charset="0"/>
              </a:rPr>
              <a:t>','</a:t>
            </a:r>
            <a:r>
              <a:rPr lang="en-US" sz="1200" b="1" dirty="0" err="1">
                <a:effectLst/>
                <a:latin typeface="Consolas" panose="020B0609020204030204" pitchFamily="49" charset="0"/>
                <a:ea typeface="Times New Roman" panose="02020603050405020304" pitchFamily="18" charset="0"/>
                <a:cs typeface="Times New Roman" panose="02020603050405020304" pitchFamily="18" charset="0"/>
              </a:rPr>
              <a:t>createddate</a:t>
            </a:r>
            <a:r>
              <a:rPr lang="en-US" sz="1200" b="1" dirty="0">
                <a:effectLst/>
                <a:latin typeface="Consolas" panose="020B0609020204030204" pitchFamily="49" charset="0"/>
                <a:ea typeface="Times New Roman" panose="02020603050405020304" pitchFamily="18" charset="0"/>
                <a:cs typeface="Times New Roman" panose="02020603050405020304" pitchFamily="18" charset="0"/>
              </a:rPr>
              <a:t>','timestamp']</a:t>
            </a:r>
          </a:p>
          <a:p>
            <a:pPr marL="347345" marR="0">
              <a:spcBef>
                <a:spcPts val="900"/>
              </a:spcBef>
              <a:spcAft>
                <a:spcPts val="600"/>
              </a:spcAft>
              <a:tabLst>
                <a:tab pos="1371600" algn="l"/>
                <a:tab pos="2743200" algn="l"/>
              </a:tabLst>
            </a:pPr>
            <a:r>
              <a:rPr lang="en-US" b="1" spc="-10"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a:t>
            </a:r>
            <a:r>
              <a:rPr lang="en-US" b="1" spc="-10" dirty="0" err="1">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url</a:t>
            </a:r>
            <a:r>
              <a:rPr lang="en-US" b="1" spc="-10"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 for the file</a:t>
            </a:r>
            <a:endParaRPr lang="en-US" b="1" spc="-10" dirty="0">
              <a:solidFill>
                <a:srgbClr val="000099"/>
              </a:solidFill>
              <a:effectLst/>
              <a:latin typeface="Montserrat Medium"/>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200" b="1" dirty="0" err="1">
                <a:effectLst/>
                <a:latin typeface="Consolas" panose="020B0609020204030204" pitchFamily="49" charset="0"/>
                <a:ea typeface="Times New Roman" panose="02020603050405020304" pitchFamily="18" charset="0"/>
                <a:cs typeface="Times New Roman" panose="02020603050405020304" pitchFamily="18" charset="0"/>
              </a:rPr>
              <a:t>polls_url</a:t>
            </a:r>
            <a:r>
              <a:rPr lang="en-US" sz="1200" b="1" dirty="0">
                <a:effectLst/>
                <a:latin typeface="Consolas" panose="020B0609020204030204" pitchFamily="49" charset="0"/>
                <a:ea typeface="Times New Roman" panose="02020603050405020304" pitchFamily="18" charset="0"/>
                <a:cs typeface="Times New Roman" panose="02020603050405020304" pitchFamily="18" charset="0"/>
              </a:rPr>
              <a:t> = \</a:t>
            </a:r>
          </a:p>
          <a:p>
            <a:pPr marL="347345" marR="0">
              <a:spcBef>
                <a:spcPts val="0"/>
              </a:spcBef>
              <a:spcAft>
                <a:spcPts val="0"/>
              </a:spcAft>
              <a:tabLst>
                <a:tab pos="1371600" algn="l"/>
              </a:tabLst>
            </a:pPr>
            <a:r>
              <a:rPr lang="en-US" sz="1200" b="1" dirty="0">
                <a:effectLst/>
                <a:latin typeface="Consolas" panose="020B0609020204030204" pitchFamily="49" charset="0"/>
                <a:ea typeface="Times New Roman" panose="02020603050405020304" pitchFamily="18" charset="0"/>
                <a:cs typeface="Times New Roman" panose="02020603050405020304" pitchFamily="18" charset="0"/>
              </a:rPr>
              <a:t>   'http://projects.fivethirtyeight.com/.../president_general_polls_2016.csv'</a:t>
            </a:r>
          </a:p>
          <a:p>
            <a:pPr marL="347345" marR="0">
              <a:spcBef>
                <a:spcPts val="900"/>
              </a:spcBef>
              <a:spcAft>
                <a:spcPts val="600"/>
              </a:spcAft>
              <a:tabLst>
                <a:tab pos="1371600" algn="l"/>
                <a:tab pos="2743200" algn="l"/>
              </a:tabLst>
            </a:pPr>
            <a:r>
              <a:rPr lang="en-US" b="1" spc="-10"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An import with no changes</a:t>
            </a:r>
            <a:endParaRPr lang="en-US" b="1" spc="-10" dirty="0">
              <a:solidFill>
                <a:srgbClr val="000099"/>
              </a:solidFill>
              <a:effectLst/>
              <a:latin typeface="Montserrat Medium"/>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200" b="1" dirty="0">
                <a:effectLst/>
                <a:latin typeface="Consolas" panose="020B0609020204030204" pitchFamily="49" charset="0"/>
                <a:ea typeface="Times New Roman" panose="02020603050405020304" pitchFamily="18" charset="0"/>
                <a:cs typeface="Times New Roman" panose="02020603050405020304" pitchFamily="18" charset="0"/>
              </a:rPr>
              <a:t>polls = </a:t>
            </a:r>
            <a:r>
              <a:rPr lang="en-US" sz="1200" b="1" dirty="0" err="1">
                <a:effectLst/>
                <a:latin typeface="Consolas" panose="020B0609020204030204" pitchFamily="49" charset="0"/>
                <a:ea typeface="Times New Roman" panose="02020603050405020304" pitchFamily="18" charset="0"/>
                <a:cs typeface="Times New Roman" panose="02020603050405020304" pitchFamily="18" charset="0"/>
              </a:rPr>
              <a:t>pd.read_csv</a:t>
            </a:r>
            <a:r>
              <a:rPr lang="en-US" sz="1200" b="1" dirty="0">
                <a:effectLst/>
                <a:latin typeface="Consolas" panose="020B0609020204030204" pitchFamily="49" charset="0"/>
                <a:ea typeface="Times New Roman" panose="02020603050405020304" pitchFamily="18" charset="0"/>
                <a:cs typeface="Times New Roman" panose="02020603050405020304" pitchFamily="18" charset="0"/>
              </a:rPr>
              <a:t>(</a:t>
            </a:r>
            <a:r>
              <a:rPr lang="en-US" sz="1200" b="1" dirty="0" err="1">
                <a:effectLst/>
                <a:latin typeface="Consolas" panose="020B0609020204030204" pitchFamily="49" charset="0"/>
                <a:ea typeface="Times New Roman" panose="02020603050405020304" pitchFamily="18" charset="0"/>
                <a:cs typeface="Times New Roman" panose="02020603050405020304" pitchFamily="18" charset="0"/>
              </a:rPr>
              <a:t>polls_url</a:t>
            </a:r>
            <a:r>
              <a:rPr lang="en-US" sz="1200" b="1" dirty="0">
                <a:effectLst/>
                <a:latin typeface="Consolas" panose="020B0609020204030204" pitchFamily="49" charset="0"/>
                <a:ea typeface="Times New Roman" panose="02020603050405020304" pitchFamily="18" charset="0"/>
                <a:cs typeface="Times New Roman" panose="02020603050405020304" pitchFamily="18" charset="0"/>
              </a:rPr>
              <a:t>)</a:t>
            </a:r>
          </a:p>
          <a:p>
            <a:pPr marL="347345" marR="0">
              <a:spcBef>
                <a:spcPts val="0"/>
              </a:spcBef>
              <a:spcAft>
                <a:spcPts val="600"/>
              </a:spcAft>
              <a:tabLst>
                <a:tab pos="1371600" algn="l"/>
              </a:tabLst>
            </a:pPr>
            <a:r>
              <a:rPr lang="en-US" sz="1200" b="1" dirty="0">
                <a:effectLst/>
                <a:latin typeface="Consolas" panose="020B0609020204030204" pitchFamily="49" charset="0"/>
                <a:ea typeface="Times New Roman" panose="02020603050405020304" pitchFamily="18" charset="0"/>
                <a:cs typeface="Times New Roman" panose="02020603050405020304" pitchFamily="18" charset="0"/>
              </a:rPr>
              <a:t>polls[</a:t>
            </a:r>
            <a:r>
              <a:rPr lang="en-US" sz="1200" b="1" dirty="0" err="1">
                <a:effectLst/>
                <a:latin typeface="Consolas" panose="020B0609020204030204" pitchFamily="49" charset="0"/>
                <a:ea typeface="Times New Roman" panose="02020603050405020304" pitchFamily="18" charset="0"/>
                <a:cs typeface="Times New Roman" panose="02020603050405020304" pitchFamily="18" charset="0"/>
              </a:rPr>
              <a:t>date_cols</a:t>
            </a:r>
            <a:r>
              <a:rPr lang="en-US" sz="1200" b="1" dirty="0">
                <a:effectLst/>
                <a:latin typeface="Consolas" panose="020B0609020204030204" pitchFamily="49" charset="0"/>
                <a:ea typeface="Times New Roman" panose="02020603050405020304" pitchFamily="18" charset="0"/>
                <a:cs typeface="Times New Roman" panose="02020603050405020304" pitchFamily="18" charset="0"/>
              </a:rPr>
              <a:t>].head(3)</a:t>
            </a:r>
          </a:p>
          <a:p>
            <a:endParaRPr lang="en-US" sz="1200" dirty="0"/>
          </a:p>
        </p:txBody>
      </p:sp>
      <p:pic>
        <p:nvPicPr>
          <p:cNvPr id="10" name="Content Placeholder 9" descr="Refer to page 229 in textbook">
            <a:extLst>
              <a:ext uri="{FF2B5EF4-FFF2-40B4-BE49-F238E27FC236}">
                <a16:creationId xmlns:a16="http://schemas.microsoft.com/office/drawing/2014/main" id="{81F699B2-544B-4E45-9460-613C7CC4E6DB}"/>
              </a:ext>
            </a:extLst>
          </p:cNvPr>
          <p:cNvPicPr>
            <a:picLocks noGrp="1" noChangeAspect="1"/>
          </p:cNvPicPr>
          <p:nvPr>
            <p:ph sz="quarter" idx="13"/>
          </p:nvPr>
        </p:nvPicPr>
        <p:blipFill>
          <a:blip r:embed="rId2"/>
          <a:stretch>
            <a:fillRect/>
          </a:stretch>
        </p:blipFill>
        <p:spPr>
          <a:xfrm>
            <a:off x="1267642" y="3658501"/>
            <a:ext cx="5437958" cy="1294499"/>
          </a:xfrm>
          <a:prstGeom prst="rect">
            <a:avLst/>
          </a:prstGeom>
        </p:spPr>
      </p:pic>
      <p:sp>
        <p:nvSpPr>
          <p:cNvPr id="4" name="Date Placeholder 3">
            <a:extLst>
              <a:ext uri="{FF2B5EF4-FFF2-40B4-BE49-F238E27FC236}">
                <a16:creationId xmlns:a16="http://schemas.microsoft.com/office/drawing/2014/main" id="{BBD54E8F-95EE-4761-BA65-D181CE8C9B2F}"/>
              </a:ext>
            </a:extLst>
          </p:cNvPr>
          <p:cNvSpPr>
            <a:spLocks noGrp="1"/>
          </p:cNvSpPr>
          <p:nvPr>
            <p:ph type="dt" sz="half" idx="10"/>
          </p:nvPr>
        </p:nvSpPr>
        <p:spPr/>
        <p:txBody>
          <a:bodyPr/>
          <a:lstStyle/>
          <a:p>
            <a:pPr>
              <a:defRPr/>
            </a:pPr>
            <a:r>
              <a:rPr lang="en-US"/>
              <a:t>Murach's Python for Data Analysis</a:t>
            </a:r>
            <a:endParaRPr lang="en-US" dirty="0"/>
          </a:p>
        </p:txBody>
      </p:sp>
      <p:sp>
        <p:nvSpPr>
          <p:cNvPr id="5" name="Footer Placeholder 4">
            <a:extLst>
              <a:ext uri="{FF2B5EF4-FFF2-40B4-BE49-F238E27FC236}">
                <a16:creationId xmlns:a16="http://schemas.microsoft.com/office/drawing/2014/main" id="{8557336F-AB2D-4B3B-A9E1-ED40678D9B2B}"/>
              </a:ext>
            </a:extLst>
          </p:cNvPr>
          <p:cNvSpPr>
            <a:spLocks noGrp="1"/>
          </p:cNvSpPr>
          <p:nvPr>
            <p:ph type="ftr" sz="quarter" idx="11"/>
          </p:nvPr>
        </p:nvSpPr>
        <p:spPr/>
        <p:txBody>
          <a:bodyPr/>
          <a:lstStyle/>
          <a:p>
            <a:pPr>
              <a:defRPr/>
            </a:pPr>
            <a:r>
              <a:rPr lang="en-US"/>
              <a:t>© 2021, Mike Murach &amp; Associates, Inc.</a:t>
            </a:r>
            <a:endParaRPr lang="en-US" dirty="0"/>
          </a:p>
        </p:txBody>
      </p:sp>
      <p:sp>
        <p:nvSpPr>
          <p:cNvPr id="6" name="Slide Number Placeholder 5">
            <a:extLst>
              <a:ext uri="{FF2B5EF4-FFF2-40B4-BE49-F238E27FC236}">
                <a16:creationId xmlns:a16="http://schemas.microsoft.com/office/drawing/2014/main" id="{2E02DC01-9A11-4D18-8CDE-0D64A52429B0}"/>
              </a:ext>
            </a:extLst>
          </p:cNvPr>
          <p:cNvSpPr>
            <a:spLocks noGrp="1"/>
          </p:cNvSpPr>
          <p:nvPr>
            <p:ph type="sldNum" sz="quarter" idx="12"/>
          </p:nvPr>
        </p:nvSpPr>
        <p:spPr/>
        <p:txBody>
          <a:bodyPr/>
          <a:lstStyle/>
          <a:p>
            <a:pPr algn="l">
              <a:defRPr/>
            </a:pPr>
            <a:endParaRPr lang="en-US" sz="1400" dirty="0">
              <a:latin typeface="Times New Roman"/>
            </a:endParaRPr>
          </a:p>
          <a:p>
            <a:pPr algn="r">
              <a:defRPr/>
            </a:pPr>
            <a:r>
              <a:rPr lang="en-US" sz="900" dirty="0">
                <a:solidFill>
                  <a:schemeClr val="bg1"/>
                </a:solidFill>
                <a:latin typeface="Arial Narrow" panose="020B0606020202030204" pitchFamily="34" charset="0"/>
              </a:rPr>
              <a:t>C6, Slide </a:t>
            </a:r>
            <a:fld id="{BF5C1183-B085-4070-A402-C03A3F977D3D}" type="slidenum">
              <a:rPr lang="en-US" sz="900" smtClean="0">
                <a:solidFill>
                  <a:schemeClr val="bg1"/>
                </a:solidFill>
                <a:latin typeface="Arial Narrow" panose="020B0606020202030204" pitchFamily="34" charset="0"/>
              </a:rPr>
              <a:pPr algn="r">
                <a:defRPr/>
              </a:pPr>
              <a:t>61</a:t>
            </a:fld>
            <a:endParaRPr lang="en-US" sz="900" dirty="0">
              <a:solidFill>
                <a:schemeClr val="bg1"/>
              </a:solidFill>
              <a:latin typeface="Arial Narrow" panose="020B0606020202030204" pitchFamily="34" charset="0"/>
            </a:endParaRPr>
          </a:p>
        </p:txBody>
      </p:sp>
    </p:spTree>
    <p:extLst>
      <p:ext uri="{BB962C8B-B14F-4D97-AF65-F5344CB8AC3E}">
        <p14:creationId xmlns:p14="http://schemas.microsoft.com/office/powerpoint/2010/main" val="310060029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9DF5484-7387-4C07-A9D5-7FD524DF82FB}"/>
              </a:ext>
            </a:extLst>
          </p:cNvPr>
          <p:cNvSpPr>
            <a:spLocks noGrp="1"/>
          </p:cNvSpPr>
          <p:nvPr>
            <p:ph type="title"/>
          </p:nvPr>
        </p:nvSpPr>
        <p:spPr>
          <a:xfrm>
            <a:off x="914400" y="440323"/>
            <a:ext cx="7315200" cy="738664"/>
          </a:xfrm>
        </p:spPr>
        <p:txBody>
          <a:bodyPr/>
          <a:lstStyle/>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How to parse object columns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that contain dates and times (continued)</a:t>
            </a:r>
            <a:endParaRPr lang="en-US" dirty="0"/>
          </a:p>
        </p:txBody>
      </p:sp>
      <p:sp>
        <p:nvSpPr>
          <p:cNvPr id="9" name="Text Placeholder 8">
            <a:extLst>
              <a:ext uri="{FF2B5EF4-FFF2-40B4-BE49-F238E27FC236}">
                <a16:creationId xmlns:a16="http://schemas.microsoft.com/office/drawing/2014/main" id="{CCAAA15F-32DF-4BA5-9087-BBE7EB6AC7BA}"/>
              </a:ext>
            </a:extLst>
          </p:cNvPr>
          <p:cNvSpPr>
            <a:spLocks noGrp="1"/>
          </p:cNvSpPr>
          <p:nvPr>
            <p:ph type="body" sz="quarter" idx="15"/>
          </p:nvPr>
        </p:nvSpPr>
        <p:spPr>
          <a:xfrm>
            <a:off x="812800" y="1215158"/>
            <a:ext cx="7391400" cy="2213842"/>
          </a:xfrm>
        </p:spPr>
        <p:txBody>
          <a:bodyPr/>
          <a:lstStyle/>
          <a:p>
            <a:pPr marL="347345" marR="0">
              <a:spcBef>
                <a:spcPts val="900"/>
              </a:spcBef>
              <a:spcAft>
                <a:spcPts val="600"/>
              </a:spcAft>
              <a:tabLst>
                <a:tab pos="1371600" algn="l"/>
                <a:tab pos="2743200" algn="l"/>
              </a:tabLst>
            </a:pPr>
            <a:r>
              <a:rPr lang="en-US" b="1" spc="-10"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An import with parsed dates</a:t>
            </a:r>
            <a:endParaRPr lang="en-US" b="1" spc="-10" dirty="0">
              <a:solidFill>
                <a:srgbClr val="000099"/>
              </a:solidFill>
              <a:effectLst/>
              <a:latin typeface="Montserrat Medium"/>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200" b="1" dirty="0" err="1">
                <a:effectLst/>
                <a:latin typeface="Consolas" panose="020B0609020204030204" pitchFamily="49" charset="0"/>
                <a:ea typeface="Times New Roman" panose="02020603050405020304" pitchFamily="18" charset="0"/>
                <a:cs typeface="Times New Roman" panose="02020603050405020304" pitchFamily="18" charset="0"/>
              </a:rPr>
              <a:t>polls_new</a:t>
            </a:r>
            <a:r>
              <a:rPr lang="en-US" sz="1200" b="1" dirty="0">
                <a:effectLst/>
                <a:latin typeface="Consolas" panose="020B0609020204030204" pitchFamily="49" charset="0"/>
                <a:ea typeface="Times New Roman" panose="02020603050405020304" pitchFamily="18" charset="0"/>
                <a:cs typeface="Times New Roman" panose="02020603050405020304" pitchFamily="18" charset="0"/>
              </a:rPr>
              <a:t> = </a:t>
            </a:r>
            <a:r>
              <a:rPr lang="en-US" sz="1200" b="1" dirty="0" err="1">
                <a:effectLst/>
                <a:latin typeface="Consolas" panose="020B0609020204030204" pitchFamily="49" charset="0"/>
                <a:ea typeface="Times New Roman" panose="02020603050405020304" pitchFamily="18" charset="0"/>
                <a:cs typeface="Times New Roman" panose="02020603050405020304" pitchFamily="18" charset="0"/>
              </a:rPr>
              <a:t>pd.read_csv</a:t>
            </a:r>
            <a:r>
              <a:rPr lang="en-US" sz="1200" b="1" dirty="0">
                <a:effectLst/>
                <a:latin typeface="Consolas" panose="020B0609020204030204" pitchFamily="49" charset="0"/>
                <a:ea typeface="Times New Roman" panose="02020603050405020304" pitchFamily="18" charset="0"/>
                <a:cs typeface="Times New Roman" panose="02020603050405020304" pitchFamily="18" charset="0"/>
              </a:rPr>
              <a:t>(</a:t>
            </a:r>
            <a:r>
              <a:rPr lang="en-US" sz="1200" b="1" dirty="0" err="1">
                <a:effectLst/>
                <a:latin typeface="Consolas" panose="020B0609020204030204" pitchFamily="49" charset="0"/>
                <a:ea typeface="Times New Roman" panose="02020603050405020304" pitchFamily="18" charset="0"/>
                <a:cs typeface="Times New Roman" panose="02020603050405020304" pitchFamily="18" charset="0"/>
              </a:rPr>
              <a:t>polls_url</a:t>
            </a:r>
            <a:r>
              <a:rPr lang="en-US" sz="1200" b="1" dirty="0">
                <a:effectLst/>
                <a:latin typeface="Consolas" panose="020B0609020204030204" pitchFamily="49" charset="0"/>
                <a:ea typeface="Times New Roman" panose="02020603050405020304" pitchFamily="18" charset="0"/>
                <a:cs typeface="Times New Roman" panose="02020603050405020304" pitchFamily="18" charset="0"/>
              </a:rPr>
              <a:t>, </a:t>
            </a:r>
            <a:r>
              <a:rPr lang="en-US" sz="1200" b="1" dirty="0" err="1">
                <a:effectLst/>
                <a:latin typeface="Consolas" panose="020B0609020204030204" pitchFamily="49" charset="0"/>
                <a:ea typeface="Times New Roman" panose="02020603050405020304" pitchFamily="18" charset="0"/>
                <a:cs typeface="Times New Roman" panose="02020603050405020304" pitchFamily="18" charset="0"/>
              </a:rPr>
              <a:t>parse_dates</a:t>
            </a:r>
            <a:r>
              <a:rPr lang="en-US" sz="1200" b="1" dirty="0">
                <a:effectLst/>
                <a:latin typeface="Consolas" panose="020B0609020204030204" pitchFamily="49" charset="0"/>
                <a:ea typeface="Times New Roman" panose="02020603050405020304" pitchFamily="18" charset="0"/>
                <a:cs typeface="Times New Roman" panose="02020603050405020304" pitchFamily="18" charset="0"/>
              </a:rPr>
              <a:t>=</a:t>
            </a:r>
            <a:r>
              <a:rPr lang="en-US" sz="1200" b="1" dirty="0" err="1">
                <a:effectLst/>
                <a:latin typeface="Consolas" panose="020B0609020204030204" pitchFamily="49" charset="0"/>
                <a:ea typeface="Times New Roman" panose="02020603050405020304" pitchFamily="18" charset="0"/>
                <a:cs typeface="Times New Roman" panose="02020603050405020304" pitchFamily="18" charset="0"/>
              </a:rPr>
              <a:t>date_cols</a:t>
            </a:r>
            <a:r>
              <a:rPr lang="en-US" sz="1200" b="1" dirty="0">
                <a:effectLst/>
                <a:latin typeface="Consolas" panose="020B0609020204030204" pitchFamily="49" charset="0"/>
                <a:ea typeface="Times New Roman" panose="02020603050405020304" pitchFamily="18" charset="0"/>
                <a:cs typeface="Times New Roman" panose="02020603050405020304" pitchFamily="18" charset="0"/>
              </a:rPr>
              <a:t>)</a:t>
            </a:r>
          </a:p>
          <a:p>
            <a:pPr marL="347345" marR="0">
              <a:spcBef>
                <a:spcPts val="0"/>
              </a:spcBef>
              <a:spcAft>
                <a:spcPts val="600"/>
              </a:spcAft>
              <a:tabLst>
                <a:tab pos="1371600" algn="l"/>
              </a:tabLst>
            </a:pPr>
            <a:r>
              <a:rPr lang="en-US" sz="1200" b="1" dirty="0" err="1">
                <a:effectLst/>
                <a:latin typeface="Consolas" panose="020B0609020204030204" pitchFamily="49" charset="0"/>
                <a:ea typeface="Times New Roman" panose="02020603050405020304" pitchFamily="18" charset="0"/>
                <a:cs typeface="Times New Roman" panose="02020603050405020304" pitchFamily="18" charset="0"/>
              </a:rPr>
              <a:t>polls_new</a:t>
            </a:r>
            <a:r>
              <a:rPr lang="en-US" sz="1200" b="1" dirty="0">
                <a:effectLst/>
                <a:latin typeface="Consolas" panose="020B0609020204030204" pitchFamily="49" charset="0"/>
                <a:ea typeface="Times New Roman" panose="02020603050405020304" pitchFamily="18" charset="0"/>
                <a:cs typeface="Times New Roman" panose="02020603050405020304" pitchFamily="18" charset="0"/>
              </a:rPr>
              <a:t>[</a:t>
            </a:r>
            <a:r>
              <a:rPr lang="en-US" sz="1200" b="1" dirty="0" err="1">
                <a:effectLst/>
                <a:latin typeface="Consolas" panose="020B0609020204030204" pitchFamily="49" charset="0"/>
                <a:ea typeface="Times New Roman" panose="02020603050405020304" pitchFamily="18" charset="0"/>
                <a:cs typeface="Times New Roman" panose="02020603050405020304" pitchFamily="18" charset="0"/>
              </a:rPr>
              <a:t>date_cols</a:t>
            </a:r>
            <a:r>
              <a:rPr lang="en-US" sz="1200" b="1" dirty="0">
                <a:effectLst/>
                <a:latin typeface="Consolas" panose="020B0609020204030204" pitchFamily="49" charset="0"/>
                <a:ea typeface="Times New Roman" panose="02020603050405020304" pitchFamily="18" charset="0"/>
                <a:cs typeface="Times New Roman" panose="02020603050405020304" pitchFamily="18" charset="0"/>
              </a:rPr>
              <a:t>].head(3)</a:t>
            </a:r>
          </a:p>
          <a:p>
            <a:endParaRPr lang="en-US" sz="1200" dirty="0"/>
          </a:p>
        </p:txBody>
      </p:sp>
      <p:pic>
        <p:nvPicPr>
          <p:cNvPr id="10" name="Content Placeholder 9" descr="Refer to page 229 in textbook">
            <a:extLst>
              <a:ext uri="{FF2B5EF4-FFF2-40B4-BE49-F238E27FC236}">
                <a16:creationId xmlns:a16="http://schemas.microsoft.com/office/drawing/2014/main" id="{F80063BB-434E-42B8-B6BE-1E37CA98C2FE}"/>
              </a:ext>
            </a:extLst>
          </p:cNvPr>
          <p:cNvPicPr>
            <a:picLocks noGrp="1" noChangeAspect="1"/>
          </p:cNvPicPr>
          <p:nvPr>
            <p:ph sz="quarter" idx="13"/>
          </p:nvPr>
        </p:nvPicPr>
        <p:blipFill>
          <a:blip r:embed="rId2"/>
          <a:stretch>
            <a:fillRect/>
          </a:stretch>
        </p:blipFill>
        <p:spPr>
          <a:xfrm>
            <a:off x="1262742" y="2121288"/>
            <a:ext cx="5366658" cy="1291868"/>
          </a:xfrm>
          <a:prstGeom prst="rect">
            <a:avLst/>
          </a:prstGeom>
        </p:spPr>
      </p:pic>
      <p:sp>
        <p:nvSpPr>
          <p:cNvPr id="4" name="Date Placeholder 3">
            <a:extLst>
              <a:ext uri="{FF2B5EF4-FFF2-40B4-BE49-F238E27FC236}">
                <a16:creationId xmlns:a16="http://schemas.microsoft.com/office/drawing/2014/main" id="{6471F6EE-9C1F-4A39-9E47-038C120D870F}"/>
              </a:ext>
            </a:extLst>
          </p:cNvPr>
          <p:cNvSpPr>
            <a:spLocks noGrp="1"/>
          </p:cNvSpPr>
          <p:nvPr>
            <p:ph type="dt" sz="half" idx="10"/>
          </p:nvPr>
        </p:nvSpPr>
        <p:spPr/>
        <p:txBody>
          <a:bodyPr/>
          <a:lstStyle/>
          <a:p>
            <a:pPr>
              <a:defRPr/>
            </a:pPr>
            <a:r>
              <a:rPr lang="en-US"/>
              <a:t>Murach's Python for Data Analysis</a:t>
            </a:r>
            <a:endParaRPr lang="en-US" dirty="0"/>
          </a:p>
        </p:txBody>
      </p:sp>
      <p:sp>
        <p:nvSpPr>
          <p:cNvPr id="5" name="Footer Placeholder 4">
            <a:extLst>
              <a:ext uri="{FF2B5EF4-FFF2-40B4-BE49-F238E27FC236}">
                <a16:creationId xmlns:a16="http://schemas.microsoft.com/office/drawing/2014/main" id="{7493DCC0-0BF4-488C-9CDE-77119891A18A}"/>
              </a:ext>
            </a:extLst>
          </p:cNvPr>
          <p:cNvSpPr>
            <a:spLocks noGrp="1"/>
          </p:cNvSpPr>
          <p:nvPr>
            <p:ph type="ftr" sz="quarter" idx="11"/>
          </p:nvPr>
        </p:nvSpPr>
        <p:spPr/>
        <p:txBody>
          <a:bodyPr/>
          <a:lstStyle/>
          <a:p>
            <a:pPr>
              <a:defRPr/>
            </a:pPr>
            <a:r>
              <a:rPr lang="en-US"/>
              <a:t>© 2021, Mike Murach &amp; Associates, Inc.</a:t>
            </a:r>
            <a:endParaRPr lang="en-US" dirty="0"/>
          </a:p>
        </p:txBody>
      </p:sp>
      <p:sp>
        <p:nvSpPr>
          <p:cNvPr id="6" name="Slide Number Placeholder 5">
            <a:extLst>
              <a:ext uri="{FF2B5EF4-FFF2-40B4-BE49-F238E27FC236}">
                <a16:creationId xmlns:a16="http://schemas.microsoft.com/office/drawing/2014/main" id="{8242C6EB-A1E0-4FD1-97DF-4E79A8D1F12E}"/>
              </a:ext>
            </a:extLst>
          </p:cNvPr>
          <p:cNvSpPr>
            <a:spLocks noGrp="1"/>
          </p:cNvSpPr>
          <p:nvPr>
            <p:ph type="sldNum" sz="quarter" idx="12"/>
          </p:nvPr>
        </p:nvSpPr>
        <p:spPr/>
        <p:txBody>
          <a:bodyPr/>
          <a:lstStyle/>
          <a:p>
            <a:pPr algn="l">
              <a:defRPr/>
            </a:pPr>
            <a:endParaRPr lang="en-US" sz="1400" dirty="0">
              <a:latin typeface="Times New Roman"/>
            </a:endParaRPr>
          </a:p>
          <a:p>
            <a:pPr algn="r">
              <a:defRPr/>
            </a:pPr>
            <a:r>
              <a:rPr lang="en-US" sz="900" dirty="0">
                <a:solidFill>
                  <a:schemeClr val="bg1"/>
                </a:solidFill>
                <a:latin typeface="Arial Narrow" panose="020B0606020202030204" pitchFamily="34" charset="0"/>
              </a:rPr>
              <a:t>C6, Slide </a:t>
            </a:r>
            <a:fld id="{BF5C1183-B085-4070-A402-C03A3F977D3D}" type="slidenum">
              <a:rPr lang="en-US" sz="900" smtClean="0">
                <a:solidFill>
                  <a:schemeClr val="bg1"/>
                </a:solidFill>
                <a:latin typeface="Arial Narrow" panose="020B0606020202030204" pitchFamily="34" charset="0"/>
              </a:rPr>
              <a:pPr algn="r">
                <a:defRPr/>
              </a:pPr>
              <a:t>62</a:t>
            </a:fld>
            <a:endParaRPr lang="en-US" sz="900" dirty="0">
              <a:solidFill>
                <a:schemeClr val="bg1"/>
              </a:solidFill>
              <a:latin typeface="Arial Narrow" panose="020B0606020202030204" pitchFamily="34" charset="0"/>
            </a:endParaRPr>
          </a:p>
        </p:txBody>
      </p:sp>
    </p:spTree>
    <p:extLst>
      <p:ext uri="{BB962C8B-B14F-4D97-AF65-F5344CB8AC3E}">
        <p14:creationId xmlns:p14="http://schemas.microsoft.com/office/powerpoint/2010/main" val="70472227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F4EF827-A2A6-490A-8B67-B7D25D6C4E1A}"/>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mortality data for the 15-19 age group</a:t>
            </a:r>
            <a:endParaRPr lang="en-US" dirty="0"/>
          </a:p>
        </p:txBody>
      </p:sp>
      <p:sp>
        <p:nvSpPr>
          <p:cNvPr id="9" name="Text Placeholder 8">
            <a:extLst>
              <a:ext uri="{FF2B5EF4-FFF2-40B4-BE49-F238E27FC236}">
                <a16:creationId xmlns:a16="http://schemas.microsoft.com/office/drawing/2014/main" id="{27B3BF55-7A91-4725-A1E7-35A9F969056A}"/>
              </a:ext>
            </a:extLst>
          </p:cNvPr>
          <p:cNvSpPr>
            <a:spLocks noGrp="1"/>
          </p:cNvSpPr>
          <p:nvPr>
            <p:ph type="body" sz="quarter" idx="15"/>
          </p:nvPr>
        </p:nvSpPr>
        <p:spPr/>
        <p:txBody>
          <a:bodyPr/>
          <a:lstStyle/>
          <a:p>
            <a:pPr marL="347345" marR="0">
              <a:spcBef>
                <a:spcPts val="0"/>
              </a:spcBef>
              <a:spcAft>
                <a:spcPts val="0"/>
              </a:spcAft>
              <a:tabLst>
                <a:tab pos="1371600" algn="l"/>
              </a:tabLst>
            </a:pP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mortality_group</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 = \</a:t>
            </a:r>
          </a:p>
          <a:p>
            <a:pPr marL="347345" marR="0">
              <a:spcBef>
                <a:spcPts val="0"/>
              </a:spcBef>
              <a:spcAft>
                <a:spcPts val="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    </a:t>
            </a: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mortality_data.query</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a:t>
            </a: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AgeGroup</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 == "15-19 Years"')</a:t>
            </a:r>
          </a:p>
          <a:p>
            <a:pPr marL="347345" marR="0">
              <a:spcBef>
                <a:spcPts val="0"/>
              </a:spcBef>
              <a:spcAft>
                <a:spcPts val="600"/>
              </a:spcAft>
              <a:tabLst>
                <a:tab pos="1371600" algn="l"/>
              </a:tabLst>
            </a:pP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mortality_group.head</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(3)</a:t>
            </a:r>
          </a:p>
          <a:p>
            <a:endParaRPr lang="en-US" sz="1600" dirty="0"/>
          </a:p>
        </p:txBody>
      </p:sp>
      <p:pic>
        <p:nvPicPr>
          <p:cNvPr id="10" name="Content Placeholder 9" descr="Refer to page 231 in textbook">
            <a:extLst>
              <a:ext uri="{FF2B5EF4-FFF2-40B4-BE49-F238E27FC236}">
                <a16:creationId xmlns:a16="http://schemas.microsoft.com/office/drawing/2014/main" id="{B9933DAB-109C-4EF1-ADC6-AD13768E6400}"/>
              </a:ext>
            </a:extLst>
          </p:cNvPr>
          <p:cNvPicPr>
            <a:picLocks noGrp="1" noChangeAspect="1"/>
          </p:cNvPicPr>
          <p:nvPr>
            <p:ph sz="quarter" idx="13"/>
          </p:nvPr>
        </p:nvPicPr>
        <p:blipFill>
          <a:blip r:embed="rId2"/>
          <a:stretch>
            <a:fillRect/>
          </a:stretch>
        </p:blipFill>
        <p:spPr>
          <a:xfrm>
            <a:off x="1260435" y="1983903"/>
            <a:ext cx="3105692" cy="1445097"/>
          </a:xfrm>
          <a:prstGeom prst="rect">
            <a:avLst/>
          </a:prstGeom>
        </p:spPr>
      </p:pic>
      <p:sp>
        <p:nvSpPr>
          <p:cNvPr id="4" name="Date Placeholder 3">
            <a:extLst>
              <a:ext uri="{FF2B5EF4-FFF2-40B4-BE49-F238E27FC236}">
                <a16:creationId xmlns:a16="http://schemas.microsoft.com/office/drawing/2014/main" id="{55060FB6-90CE-44EE-8A1F-858D37F9DB15}"/>
              </a:ext>
            </a:extLst>
          </p:cNvPr>
          <p:cNvSpPr>
            <a:spLocks noGrp="1"/>
          </p:cNvSpPr>
          <p:nvPr>
            <p:ph type="dt" sz="half" idx="10"/>
          </p:nvPr>
        </p:nvSpPr>
        <p:spPr/>
        <p:txBody>
          <a:bodyPr/>
          <a:lstStyle/>
          <a:p>
            <a:pPr>
              <a:defRPr/>
            </a:pPr>
            <a:r>
              <a:rPr lang="en-US"/>
              <a:t>Murach's Python for Data Analysis</a:t>
            </a:r>
            <a:endParaRPr lang="en-US" dirty="0"/>
          </a:p>
        </p:txBody>
      </p:sp>
      <p:sp>
        <p:nvSpPr>
          <p:cNvPr id="5" name="Footer Placeholder 4">
            <a:extLst>
              <a:ext uri="{FF2B5EF4-FFF2-40B4-BE49-F238E27FC236}">
                <a16:creationId xmlns:a16="http://schemas.microsoft.com/office/drawing/2014/main" id="{0A340BED-3CB8-4894-9EE5-99449F1941F5}"/>
              </a:ext>
            </a:extLst>
          </p:cNvPr>
          <p:cNvSpPr>
            <a:spLocks noGrp="1"/>
          </p:cNvSpPr>
          <p:nvPr>
            <p:ph type="ftr" sz="quarter" idx="11"/>
          </p:nvPr>
        </p:nvSpPr>
        <p:spPr/>
        <p:txBody>
          <a:bodyPr/>
          <a:lstStyle/>
          <a:p>
            <a:pPr>
              <a:defRPr/>
            </a:pPr>
            <a:r>
              <a:rPr lang="en-US"/>
              <a:t>© 2021, Mike Murach &amp; Associates, Inc.</a:t>
            </a:r>
            <a:endParaRPr lang="en-US" dirty="0"/>
          </a:p>
        </p:txBody>
      </p:sp>
      <p:sp>
        <p:nvSpPr>
          <p:cNvPr id="6" name="Slide Number Placeholder 5">
            <a:extLst>
              <a:ext uri="{FF2B5EF4-FFF2-40B4-BE49-F238E27FC236}">
                <a16:creationId xmlns:a16="http://schemas.microsoft.com/office/drawing/2014/main" id="{EBC2C05B-3F1A-477D-9C43-D9CA5F0B55EA}"/>
              </a:ext>
            </a:extLst>
          </p:cNvPr>
          <p:cNvSpPr>
            <a:spLocks noGrp="1"/>
          </p:cNvSpPr>
          <p:nvPr>
            <p:ph type="sldNum" sz="quarter" idx="12"/>
          </p:nvPr>
        </p:nvSpPr>
        <p:spPr/>
        <p:txBody>
          <a:bodyPr/>
          <a:lstStyle/>
          <a:p>
            <a:pPr algn="l">
              <a:defRPr/>
            </a:pPr>
            <a:endParaRPr lang="en-US" sz="1400" dirty="0">
              <a:latin typeface="Times New Roman"/>
            </a:endParaRPr>
          </a:p>
          <a:p>
            <a:pPr algn="r">
              <a:defRPr/>
            </a:pPr>
            <a:r>
              <a:rPr lang="en-US" sz="900" dirty="0">
                <a:solidFill>
                  <a:schemeClr val="bg1"/>
                </a:solidFill>
                <a:latin typeface="Arial Narrow" panose="020B0606020202030204" pitchFamily="34" charset="0"/>
              </a:rPr>
              <a:t>C6, Slide </a:t>
            </a:r>
            <a:fld id="{BF5C1183-B085-4070-A402-C03A3F977D3D}" type="slidenum">
              <a:rPr lang="en-US" sz="900" smtClean="0">
                <a:solidFill>
                  <a:schemeClr val="bg1"/>
                </a:solidFill>
                <a:latin typeface="Arial Narrow" panose="020B0606020202030204" pitchFamily="34" charset="0"/>
              </a:rPr>
              <a:pPr algn="r">
                <a:defRPr/>
              </a:pPr>
              <a:t>63</a:t>
            </a:fld>
            <a:endParaRPr lang="en-US" sz="900" dirty="0">
              <a:solidFill>
                <a:schemeClr val="bg1"/>
              </a:solidFill>
              <a:latin typeface="Arial Narrow" panose="020B0606020202030204" pitchFamily="34" charset="0"/>
            </a:endParaRPr>
          </a:p>
        </p:txBody>
      </p:sp>
    </p:spTree>
    <p:extLst>
      <p:ext uri="{BB962C8B-B14F-4D97-AF65-F5344CB8AC3E}">
        <p14:creationId xmlns:p14="http://schemas.microsoft.com/office/powerpoint/2010/main" val="146341523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B6065CD-BCC6-4A76-87FB-779D64B8C019}"/>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How to use the describe() method to find outliers</a:t>
            </a:r>
            <a:endParaRPr lang="en-US" dirty="0"/>
          </a:p>
        </p:txBody>
      </p:sp>
      <p:sp>
        <p:nvSpPr>
          <p:cNvPr id="9" name="Text Placeholder 8">
            <a:extLst>
              <a:ext uri="{FF2B5EF4-FFF2-40B4-BE49-F238E27FC236}">
                <a16:creationId xmlns:a16="http://schemas.microsoft.com/office/drawing/2014/main" id="{07993D9E-7352-4F55-B17D-E3D62629863B}"/>
              </a:ext>
            </a:extLst>
          </p:cNvPr>
          <p:cNvSpPr>
            <a:spLocks noGrp="1"/>
          </p:cNvSpPr>
          <p:nvPr>
            <p:ph type="body" sz="quarter" idx="15"/>
          </p:nvPr>
        </p:nvSpPr>
        <p:spPr/>
        <p:txBody>
          <a:bodyPr/>
          <a:lstStyle/>
          <a:p>
            <a:pPr marL="347345" marR="0">
              <a:spcBef>
                <a:spcPts val="0"/>
              </a:spcBef>
              <a:spcAft>
                <a:spcPts val="600"/>
              </a:spcAft>
              <a:tabLst>
                <a:tab pos="1371600" algn="l"/>
              </a:tabLst>
            </a:pP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mortality_group.describe</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().T</a:t>
            </a:r>
          </a:p>
          <a:p>
            <a:endParaRPr lang="en-US" sz="1600" dirty="0"/>
          </a:p>
        </p:txBody>
      </p:sp>
      <p:pic>
        <p:nvPicPr>
          <p:cNvPr id="10" name="Content Placeholder 9" descr="Refer to page 231 in textbook">
            <a:extLst>
              <a:ext uri="{FF2B5EF4-FFF2-40B4-BE49-F238E27FC236}">
                <a16:creationId xmlns:a16="http://schemas.microsoft.com/office/drawing/2014/main" id="{0FF8E325-AF12-48A8-99A9-A420C4032EF1}"/>
              </a:ext>
            </a:extLst>
          </p:cNvPr>
          <p:cNvPicPr>
            <a:picLocks noGrp="1" noChangeAspect="1"/>
          </p:cNvPicPr>
          <p:nvPr>
            <p:ph sz="quarter" idx="13"/>
          </p:nvPr>
        </p:nvPicPr>
        <p:blipFill>
          <a:blip r:embed="rId2"/>
          <a:stretch>
            <a:fillRect/>
          </a:stretch>
        </p:blipFill>
        <p:spPr>
          <a:xfrm>
            <a:off x="1262742" y="1447721"/>
            <a:ext cx="6419602" cy="990679"/>
          </a:xfrm>
          <a:prstGeom prst="rect">
            <a:avLst/>
          </a:prstGeom>
        </p:spPr>
      </p:pic>
      <p:sp>
        <p:nvSpPr>
          <p:cNvPr id="4" name="Date Placeholder 3">
            <a:extLst>
              <a:ext uri="{FF2B5EF4-FFF2-40B4-BE49-F238E27FC236}">
                <a16:creationId xmlns:a16="http://schemas.microsoft.com/office/drawing/2014/main" id="{AFBF4285-799A-4949-9235-8A9CBC91EB9C}"/>
              </a:ext>
            </a:extLst>
          </p:cNvPr>
          <p:cNvSpPr>
            <a:spLocks noGrp="1"/>
          </p:cNvSpPr>
          <p:nvPr>
            <p:ph type="dt" sz="half" idx="10"/>
          </p:nvPr>
        </p:nvSpPr>
        <p:spPr/>
        <p:txBody>
          <a:bodyPr/>
          <a:lstStyle/>
          <a:p>
            <a:pPr>
              <a:defRPr/>
            </a:pPr>
            <a:r>
              <a:rPr lang="en-US"/>
              <a:t>Murach's Python for Data Analysis</a:t>
            </a:r>
            <a:endParaRPr lang="en-US" dirty="0"/>
          </a:p>
        </p:txBody>
      </p:sp>
      <p:sp>
        <p:nvSpPr>
          <p:cNvPr id="5" name="Footer Placeholder 4">
            <a:extLst>
              <a:ext uri="{FF2B5EF4-FFF2-40B4-BE49-F238E27FC236}">
                <a16:creationId xmlns:a16="http://schemas.microsoft.com/office/drawing/2014/main" id="{ECCEC440-5780-4491-8914-651B3DC58BD4}"/>
              </a:ext>
            </a:extLst>
          </p:cNvPr>
          <p:cNvSpPr>
            <a:spLocks noGrp="1"/>
          </p:cNvSpPr>
          <p:nvPr>
            <p:ph type="ftr" sz="quarter" idx="11"/>
          </p:nvPr>
        </p:nvSpPr>
        <p:spPr/>
        <p:txBody>
          <a:bodyPr/>
          <a:lstStyle/>
          <a:p>
            <a:pPr>
              <a:defRPr/>
            </a:pPr>
            <a:r>
              <a:rPr lang="en-US"/>
              <a:t>© 2021, Mike Murach &amp; Associates, Inc.</a:t>
            </a:r>
            <a:endParaRPr lang="en-US" dirty="0"/>
          </a:p>
        </p:txBody>
      </p:sp>
      <p:sp>
        <p:nvSpPr>
          <p:cNvPr id="6" name="Slide Number Placeholder 5">
            <a:extLst>
              <a:ext uri="{FF2B5EF4-FFF2-40B4-BE49-F238E27FC236}">
                <a16:creationId xmlns:a16="http://schemas.microsoft.com/office/drawing/2014/main" id="{035B8C39-0F46-4A31-ACA8-D390271FCFEE}"/>
              </a:ext>
            </a:extLst>
          </p:cNvPr>
          <p:cNvSpPr>
            <a:spLocks noGrp="1"/>
          </p:cNvSpPr>
          <p:nvPr>
            <p:ph type="sldNum" sz="quarter" idx="12"/>
          </p:nvPr>
        </p:nvSpPr>
        <p:spPr/>
        <p:txBody>
          <a:bodyPr/>
          <a:lstStyle/>
          <a:p>
            <a:pPr algn="l">
              <a:defRPr/>
            </a:pPr>
            <a:endParaRPr lang="en-US" sz="1400" dirty="0">
              <a:latin typeface="Times New Roman"/>
            </a:endParaRPr>
          </a:p>
          <a:p>
            <a:pPr algn="r">
              <a:defRPr/>
            </a:pPr>
            <a:r>
              <a:rPr lang="en-US" sz="900" dirty="0">
                <a:solidFill>
                  <a:schemeClr val="bg1"/>
                </a:solidFill>
                <a:latin typeface="Arial Narrow" panose="020B0606020202030204" pitchFamily="34" charset="0"/>
              </a:rPr>
              <a:t>C6, Slide </a:t>
            </a:r>
            <a:fld id="{BF5C1183-B085-4070-A402-C03A3F977D3D}" type="slidenum">
              <a:rPr lang="en-US" sz="900" smtClean="0">
                <a:solidFill>
                  <a:schemeClr val="bg1"/>
                </a:solidFill>
                <a:latin typeface="Arial Narrow" panose="020B0606020202030204" pitchFamily="34" charset="0"/>
              </a:rPr>
              <a:pPr algn="r">
                <a:defRPr/>
              </a:pPr>
              <a:t>64</a:t>
            </a:fld>
            <a:endParaRPr lang="en-US" sz="900" dirty="0">
              <a:solidFill>
                <a:schemeClr val="bg1"/>
              </a:solidFill>
              <a:latin typeface="Arial Narrow" panose="020B0606020202030204" pitchFamily="34" charset="0"/>
            </a:endParaRPr>
          </a:p>
        </p:txBody>
      </p:sp>
    </p:spTree>
    <p:extLst>
      <p:ext uri="{BB962C8B-B14F-4D97-AF65-F5344CB8AC3E}">
        <p14:creationId xmlns:p14="http://schemas.microsoft.com/office/powerpoint/2010/main" val="381563735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4F6FF43-EDF1-41D9-B8C1-61C61AA3A0C9}"/>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How to use the plot() method to find outliers</a:t>
            </a:r>
            <a:endParaRPr lang="en-US" dirty="0"/>
          </a:p>
        </p:txBody>
      </p:sp>
      <p:sp>
        <p:nvSpPr>
          <p:cNvPr id="9" name="Text Placeholder 8">
            <a:extLst>
              <a:ext uri="{FF2B5EF4-FFF2-40B4-BE49-F238E27FC236}">
                <a16:creationId xmlns:a16="http://schemas.microsoft.com/office/drawing/2014/main" id="{BAC65D6B-CAFB-43AB-80A3-BD0E702ECB95}"/>
              </a:ext>
            </a:extLst>
          </p:cNvPr>
          <p:cNvSpPr>
            <a:spLocks noGrp="1"/>
          </p:cNvSpPr>
          <p:nvPr>
            <p:ph type="body" sz="quarter" idx="15"/>
          </p:nvPr>
        </p:nvSpPr>
        <p:spPr/>
        <p:txBody>
          <a:bodyPr/>
          <a:lstStyle/>
          <a:p>
            <a:pPr marL="347345" marR="0">
              <a:spcBef>
                <a:spcPts val="0"/>
              </a:spcBef>
              <a:spcAft>
                <a:spcPts val="600"/>
              </a:spcAft>
              <a:tabLst>
                <a:tab pos="1371600" algn="l"/>
              </a:tabLst>
            </a:pP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mortality_group.plot</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(x='Year', y='</a:t>
            </a: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DeathRate</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a:t>
            </a:r>
          </a:p>
          <a:p>
            <a:endParaRPr lang="en-US" sz="1600" dirty="0"/>
          </a:p>
        </p:txBody>
      </p:sp>
      <p:pic>
        <p:nvPicPr>
          <p:cNvPr id="10" name="Content Placeholder 9" descr="Refer to page 231 in textbook">
            <a:extLst>
              <a:ext uri="{FF2B5EF4-FFF2-40B4-BE49-F238E27FC236}">
                <a16:creationId xmlns:a16="http://schemas.microsoft.com/office/drawing/2014/main" id="{3249C8F5-AB20-4BB4-A129-08F8E7C58D34}"/>
              </a:ext>
            </a:extLst>
          </p:cNvPr>
          <p:cNvPicPr>
            <a:picLocks noGrp="1" noChangeAspect="1"/>
          </p:cNvPicPr>
          <p:nvPr>
            <p:ph sz="quarter" idx="13"/>
          </p:nvPr>
        </p:nvPicPr>
        <p:blipFill>
          <a:blip r:embed="rId2"/>
          <a:stretch>
            <a:fillRect/>
          </a:stretch>
        </p:blipFill>
        <p:spPr>
          <a:xfrm>
            <a:off x="1262742" y="1447800"/>
            <a:ext cx="4835903" cy="3352800"/>
          </a:xfrm>
          <a:prstGeom prst="rect">
            <a:avLst/>
          </a:prstGeom>
        </p:spPr>
      </p:pic>
      <p:sp>
        <p:nvSpPr>
          <p:cNvPr id="4" name="Date Placeholder 3">
            <a:extLst>
              <a:ext uri="{FF2B5EF4-FFF2-40B4-BE49-F238E27FC236}">
                <a16:creationId xmlns:a16="http://schemas.microsoft.com/office/drawing/2014/main" id="{298D0623-EF27-43A7-91C8-F5E37C16127C}"/>
              </a:ext>
            </a:extLst>
          </p:cNvPr>
          <p:cNvSpPr>
            <a:spLocks noGrp="1"/>
          </p:cNvSpPr>
          <p:nvPr>
            <p:ph type="dt" sz="half" idx="10"/>
          </p:nvPr>
        </p:nvSpPr>
        <p:spPr/>
        <p:txBody>
          <a:bodyPr/>
          <a:lstStyle/>
          <a:p>
            <a:pPr>
              <a:defRPr/>
            </a:pPr>
            <a:r>
              <a:rPr lang="en-US"/>
              <a:t>Murach's Python for Data Analysis</a:t>
            </a:r>
            <a:endParaRPr lang="en-US" dirty="0"/>
          </a:p>
        </p:txBody>
      </p:sp>
      <p:sp>
        <p:nvSpPr>
          <p:cNvPr id="5" name="Footer Placeholder 4">
            <a:extLst>
              <a:ext uri="{FF2B5EF4-FFF2-40B4-BE49-F238E27FC236}">
                <a16:creationId xmlns:a16="http://schemas.microsoft.com/office/drawing/2014/main" id="{14FAB1CE-A1C1-4E43-AEB3-248510D36BC5}"/>
              </a:ext>
            </a:extLst>
          </p:cNvPr>
          <p:cNvSpPr>
            <a:spLocks noGrp="1"/>
          </p:cNvSpPr>
          <p:nvPr>
            <p:ph type="ftr" sz="quarter" idx="11"/>
          </p:nvPr>
        </p:nvSpPr>
        <p:spPr/>
        <p:txBody>
          <a:bodyPr/>
          <a:lstStyle/>
          <a:p>
            <a:pPr>
              <a:defRPr/>
            </a:pPr>
            <a:r>
              <a:rPr lang="en-US"/>
              <a:t>© 2021, Mike Murach &amp; Associates, Inc.</a:t>
            </a:r>
            <a:endParaRPr lang="en-US" dirty="0"/>
          </a:p>
        </p:txBody>
      </p:sp>
      <p:sp>
        <p:nvSpPr>
          <p:cNvPr id="6" name="Slide Number Placeholder 5">
            <a:extLst>
              <a:ext uri="{FF2B5EF4-FFF2-40B4-BE49-F238E27FC236}">
                <a16:creationId xmlns:a16="http://schemas.microsoft.com/office/drawing/2014/main" id="{05CBC402-1B60-4809-9C2B-4E830CCFE2BF}"/>
              </a:ext>
            </a:extLst>
          </p:cNvPr>
          <p:cNvSpPr>
            <a:spLocks noGrp="1"/>
          </p:cNvSpPr>
          <p:nvPr>
            <p:ph type="sldNum" sz="quarter" idx="12"/>
          </p:nvPr>
        </p:nvSpPr>
        <p:spPr/>
        <p:txBody>
          <a:bodyPr/>
          <a:lstStyle/>
          <a:p>
            <a:pPr algn="l">
              <a:defRPr/>
            </a:pPr>
            <a:endParaRPr lang="en-US" sz="1400" dirty="0">
              <a:latin typeface="Times New Roman"/>
            </a:endParaRPr>
          </a:p>
          <a:p>
            <a:pPr algn="r">
              <a:defRPr/>
            </a:pPr>
            <a:r>
              <a:rPr lang="en-US" sz="900" dirty="0">
                <a:solidFill>
                  <a:schemeClr val="bg1"/>
                </a:solidFill>
                <a:latin typeface="Arial Narrow" panose="020B0606020202030204" pitchFamily="34" charset="0"/>
              </a:rPr>
              <a:t>C6, Slide </a:t>
            </a:r>
            <a:fld id="{BF5C1183-B085-4070-A402-C03A3F977D3D}" type="slidenum">
              <a:rPr lang="en-US" sz="900" smtClean="0">
                <a:solidFill>
                  <a:schemeClr val="bg1"/>
                </a:solidFill>
                <a:latin typeface="Arial Narrow" panose="020B0606020202030204" pitchFamily="34" charset="0"/>
              </a:rPr>
              <a:pPr algn="r">
                <a:defRPr/>
              </a:pPr>
              <a:t>65</a:t>
            </a:fld>
            <a:endParaRPr lang="en-US" sz="900" dirty="0">
              <a:solidFill>
                <a:schemeClr val="bg1"/>
              </a:solidFill>
              <a:latin typeface="Arial Narrow" panose="020B0606020202030204" pitchFamily="34" charset="0"/>
            </a:endParaRPr>
          </a:p>
        </p:txBody>
      </p:sp>
    </p:spTree>
    <p:extLst>
      <p:ext uri="{BB962C8B-B14F-4D97-AF65-F5344CB8AC3E}">
        <p14:creationId xmlns:p14="http://schemas.microsoft.com/office/powerpoint/2010/main" val="422996285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C2BFF78-3072-4D09-A478-0ECFBF27C7D7}"/>
              </a:ext>
            </a:extLst>
          </p:cNvPr>
          <p:cNvSpPr>
            <a:spLocks noGrp="1"/>
          </p:cNvSpPr>
          <p:nvPr>
            <p:ph type="title"/>
          </p:nvPr>
        </p:nvSpPr>
        <p:spPr>
          <a:xfrm>
            <a:off x="914400" y="440323"/>
            <a:ext cx="7289800" cy="738664"/>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How to review the outliers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in the </a:t>
            </a:r>
            <a:r>
              <a:rPr lang="en-US" sz="2400" b="1" dirty="0" err="1">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DeathRate</a:t>
            </a: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 column</a:t>
            </a:r>
            <a:endParaRPr lang="en-US" dirty="0"/>
          </a:p>
        </p:txBody>
      </p:sp>
      <p:sp>
        <p:nvSpPr>
          <p:cNvPr id="9" name="Text Placeholder 8">
            <a:extLst>
              <a:ext uri="{FF2B5EF4-FFF2-40B4-BE49-F238E27FC236}">
                <a16:creationId xmlns:a16="http://schemas.microsoft.com/office/drawing/2014/main" id="{0C0F13BD-5521-4616-A034-49749E639DAB}"/>
              </a:ext>
            </a:extLst>
          </p:cNvPr>
          <p:cNvSpPr>
            <a:spLocks noGrp="1"/>
          </p:cNvSpPr>
          <p:nvPr>
            <p:ph type="body" sz="quarter" idx="15"/>
          </p:nvPr>
        </p:nvSpPr>
        <p:spPr>
          <a:xfrm>
            <a:off x="812800" y="1215158"/>
            <a:ext cx="7391400" cy="2213842"/>
          </a:xfrm>
        </p:spPr>
        <p:txBody>
          <a:bodyPr/>
          <a:lstStyle/>
          <a:p>
            <a:pPr marL="347345" marR="0">
              <a:spcBef>
                <a:spcPts val="0"/>
              </a:spcBef>
              <a:spcAft>
                <a:spcPts val="600"/>
              </a:spcAft>
              <a:tabLst>
                <a:tab pos="1371600" algn="l"/>
              </a:tabLst>
            </a:pP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mortality_group.query</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a:t>
            </a: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DeathRate</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 &gt; 500')</a:t>
            </a:r>
          </a:p>
          <a:p>
            <a:endParaRPr lang="en-US" sz="1600" dirty="0"/>
          </a:p>
        </p:txBody>
      </p:sp>
      <p:pic>
        <p:nvPicPr>
          <p:cNvPr id="10" name="Content Placeholder 9" descr="Refer to page 231 in textbook">
            <a:extLst>
              <a:ext uri="{FF2B5EF4-FFF2-40B4-BE49-F238E27FC236}">
                <a16:creationId xmlns:a16="http://schemas.microsoft.com/office/drawing/2014/main" id="{79B75947-F885-4F0B-8FF5-28C8A6E6FC6A}"/>
              </a:ext>
            </a:extLst>
          </p:cNvPr>
          <p:cNvPicPr>
            <a:picLocks noGrp="1" noChangeAspect="1"/>
          </p:cNvPicPr>
          <p:nvPr>
            <p:ph sz="quarter" idx="13"/>
          </p:nvPr>
        </p:nvPicPr>
        <p:blipFill>
          <a:blip r:embed="rId2"/>
          <a:stretch>
            <a:fillRect/>
          </a:stretch>
        </p:blipFill>
        <p:spPr>
          <a:xfrm>
            <a:off x="1249116" y="1648906"/>
            <a:ext cx="3259192" cy="789494"/>
          </a:xfrm>
          <a:prstGeom prst="rect">
            <a:avLst/>
          </a:prstGeom>
        </p:spPr>
      </p:pic>
      <p:sp>
        <p:nvSpPr>
          <p:cNvPr id="4" name="Date Placeholder 3">
            <a:extLst>
              <a:ext uri="{FF2B5EF4-FFF2-40B4-BE49-F238E27FC236}">
                <a16:creationId xmlns:a16="http://schemas.microsoft.com/office/drawing/2014/main" id="{1F795394-E051-45DA-B8D8-B1A73F67BD9D}"/>
              </a:ext>
            </a:extLst>
          </p:cNvPr>
          <p:cNvSpPr>
            <a:spLocks noGrp="1"/>
          </p:cNvSpPr>
          <p:nvPr>
            <p:ph type="dt" sz="half" idx="10"/>
          </p:nvPr>
        </p:nvSpPr>
        <p:spPr/>
        <p:txBody>
          <a:bodyPr/>
          <a:lstStyle/>
          <a:p>
            <a:pPr>
              <a:defRPr/>
            </a:pPr>
            <a:r>
              <a:rPr lang="en-US"/>
              <a:t>Murach's Python for Data Analysis</a:t>
            </a:r>
            <a:endParaRPr lang="en-US" dirty="0"/>
          </a:p>
        </p:txBody>
      </p:sp>
      <p:sp>
        <p:nvSpPr>
          <p:cNvPr id="5" name="Footer Placeholder 4">
            <a:extLst>
              <a:ext uri="{FF2B5EF4-FFF2-40B4-BE49-F238E27FC236}">
                <a16:creationId xmlns:a16="http://schemas.microsoft.com/office/drawing/2014/main" id="{7EB765EC-871A-4301-8733-7D83E2227F47}"/>
              </a:ext>
            </a:extLst>
          </p:cNvPr>
          <p:cNvSpPr>
            <a:spLocks noGrp="1"/>
          </p:cNvSpPr>
          <p:nvPr>
            <p:ph type="ftr" sz="quarter" idx="11"/>
          </p:nvPr>
        </p:nvSpPr>
        <p:spPr/>
        <p:txBody>
          <a:bodyPr/>
          <a:lstStyle/>
          <a:p>
            <a:pPr>
              <a:defRPr/>
            </a:pPr>
            <a:r>
              <a:rPr lang="en-US"/>
              <a:t>© 2021, Mike Murach &amp; Associates, Inc.</a:t>
            </a:r>
            <a:endParaRPr lang="en-US" dirty="0"/>
          </a:p>
        </p:txBody>
      </p:sp>
      <p:sp>
        <p:nvSpPr>
          <p:cNvPr id="6" name="Slide Number Placeholder 5">
            <a:extLst>
              <a:ext uri="{FF2B5EF4-FFF2-40B4-BE49-F238E27FC236}">
                <a16:creationId xmlns:a16="http://schemas.microsoft.com/office/drawing/2014/main" id="{5EFA80B3-A9BA-4D2D-A6DA-B4C5F47BF3CD}"/>
              </a:ext>
            </a:extLst>
          </p:cNvPr>
          <p:cNvSpPr>
            <a:spLocks noGrp="1"/>
          </p:cNvSpPr>
          <p:nvPr>
            <p:ph type="sldNum" sz="quarter" idx="12"/>
          </p:nvPr>
        </p:nvSpPr>
        <p:spPr/>
        <p:txBody>
          <a:bodyPr/>
          <a:lstStyle/>
          <a:p>
            <a:pPr algn="l">
              <a:defRPr/>
            </a:pPr>
            <a:endParaRPr lang="en-US" sz="1400" dirty="0">
              <a:latin typeface="Times New Roman"/>
            </a:endParaRPr>
          </a:p>
          <a:p>
            <a:pPr algn="r">
              <a:defRPr/>
            </a:pPr>
            <a:r>
              <a:rPr lang="en-US" sz="900" dirty="0">
                <a:solidFill>
                  <a:schemeClr val="bg1"/>
                </a:solidFill>
                <a:latin typeface="Arial Narrow" panose="020B0606020202030204" pitchFamily="34" charset="0"/>
              </a:rPr>
              <a:t>C6, Slide </a:t>
            </a:r>
            <a:fld id="{BF5C1183-B085-4070-A402-C03A3F977D3D}" type="slidenum">
              <a:rPr lang="en-US" sz="900" smtClean="0">
                <a:solidFill>
                  <a:schemeClr val="bg1"/>
                </a:solidFill>
                <a:latin typeface="Arial Narrow" panose="020B0606020202030204" pitchFamily="34" charset="0"/>
              </a:rPr>
              <a:pPr algn="r">
                <a:defRPr/>
              </a:pPr>
              <a:t>66</a:t>
            </a:fld>
            <a:endParaRPr lang="en-US" sz="900" dirty="0">
              <a:solidFill>
                <a:schemeClr val="bg1"/>
              </a:solidFill>
              <a:latin typeface="Arial Narrow" panose="020B0606020202030204" pitchFamily="34" charset="0"/>
            </a:endParaRPr>
          </a:p>
        </p:txBody>
      </p:sp>
    </p:spTree>
    <p:extLst>
      <p:ext uri="{BB962C8B-B14F-4D97-AF65-F5344CB8AC3E}">
        <p14:creationId xmlns:p14="http://schemas.microsoft.com/office/powerpoint/2010/main" val="127423579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FEEA8-6DBC-44F5-8376-15B4177BEE9F}"/>
              </a:ext>
            </a:extLst>
          </p:cNvPr>
          <p:cNvSpPr>
            <a:spLocks noGrp="1"/>
          </p:cNvSpPr>
          <p:nvPr>
            <p:ph type="title"/>
          </p:nvPr>
        </p:nvSpPr>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Three ways to handle outliers that are valid</a:t>
            </a:r>
            <a:endParaRPr lang="en-US" sz="2400" b="1" dirty="0">
              <a:solidFill>
                <a:srgbClr val="000099"/>
              </a:solidFill>
              <a:effectLst/>
              <a:latin typeface="Montserrat Medium"/>
              <a:ea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D1792FDE-B030-4DA7-9FC5-D7093DA54B95}"/>
              </a:ext>
            </a:extLst>
          </p:cNvPr>
          <p:cNvSpPr>
            <a:spLocks noGrp="1"/>
          </p:cNvSpPr>
          <p:nvPr>
            <p:ph type="body" sz="quarter" idx="13"/>
          </p:nvPr>
        </p:nvSpPr>
        <p:spPr/>
        <p:txBody>
          <a:bodyPr/>
          <a:lstStyle/>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Drop the outliers.</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Cap the outliers at values that won’t skew the results.</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Assign new values to the outliers like the mean of the column or a linear interpolation.</a:t>
            </a:r>
          </a:p>
          <a:p>
            <a:endParaRPr lang="en-US" dirty="0"/>
          </a:p>
        </p:txBody>
      </p:sp>
      <p:sp>
        <p:nvSpPr>
          <p:cNvPr id="4" name="Date Placeholder 3">
            <a:extLst>
              <a:ext uri="{FF2B5EF4-FFF2-40B4-BE49-F238E27FC236}">
                <a16:creationId xmlns:a16="http://schemas.microsoft.com/office/drawing/2014/main" id="{D2F84790-9EE0-4C5A-8279-2D1289B0306D}"/>
              </a:ext>
            </a:extLst>
          </p:cNvPr>
          <p:cNvSpPr>
            <a:spLocks noGrp="1"/>
          </p:cNvSpPr>
          <p:nvPr>
            <p:ph type="dt" sz="half" idx="10"/>
          </p:nvPr>
        </p:nvSpPr>
        <p:spPr/>
        <p:txBody>
          <a:bodyPr/>
          <a:lstStyle/>
          <a:p>
            <a:pPr>
              <a:defRPr/>
            </a:pPr>
            <a:r>
              <a:rPr lang="en-US"/>
              <a:t>Murach's Python for Data Analysis</a:t>
            </a:r>
            <a:endParaRPr lang="en-US" dirty="0"/>
          </a:p>
        </p:txBody>
      </p:sp>
      <p:sp>
        <p:nvSpPr>
          <p:cNvPr id="5" name="Footer Placeholder 4">
            <a:extLst>
              <a:ext uri="{FF2B5EF4-FFF2-40B4-BE49-F238E27FC236}">
                <a16:creationId xmlns:a16="http://schemas.microsoft.com/office/drawing/2014/main" id="{94D0C0AB-49A0-4B8D-AE70-DC5B81EA7C2A}"/>
              </a:ext>
            </a:extLst>
          </p:cNvPr>
          <p:cNvSpPr>
            <a:spLocks noGrp="1"/>
          </p:cNvSpPr>
          <p:nvPr>
            <p:ph type="ftr" sz="quarter" idx="11"/>
          </p:nvPr>
        </p:nvSpPr>
        <p:spPr/>
        <p:txBody>
          <a:bodyPr/>
          <a:lstStyle/>
          <a:p>
            <a:pPr>
              <a:defRPr/>
            </a:pPr>
            <a:r>
              <a:rPr lang="en-US"/>
              <a:t>© 2021, Mike Murach &amp; Associates, Inc.</a:t>
            </a:r>
            <a:endParaRPr lang="en-US" dirty="0"/>
          </a:p>
        </p:txBody>
      </p:sp>
      <p:sp>
        <p:nvSpPr>
          <p:cNvPr id="6" name="Slide Number Placeholder 5">
            <a:extLst>
              <a:ext uri="{FF2B5EF4-FFF2-40B4-BE49-F238E27FC236}">
                <a16:creationId xmlns:a16="http://schemas.microsoft.com/office/drawing/2014/main" id="{6A521142-C17B-4653-9CF3-972FEF74D147}"/>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C6, Slide </a:t>
            </a:r>
            <a:fld id="{BF5C1183-B085-4070-A402-C03A3F977D3D}" type="slidenum">
              <a:rPr lang="en-US" smtClean="0">
                <a:solidFill>
                  <a:schemeClr val="bg1"/>
                </a:solidFill>
              </a:rPr>
              <a:pPr>
                <a:defRPr/>
              </a:pPr>
              <a:t>67</a:t>
            </a:fld>
            <a:endParaRPr lang="en-US" dirty="0">
              <a:solidFill>
                <a:schemeClr val="bg1"/>
              </a:solidFill>
            </a:endParaRPr>
          </a:p>
        </p:txBody>
      </p:sp>
    </p:spTree>
    <p:extLst>
      <p:ext uri="{BB962C8B-B14F-4D97-AF65-F5344CB8AC3E}">
        <p14:creationId xmlns:p14="http://schemas.microsoft.com/office/powerpoint/2010/main" val="382222981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35E54-5DBC-4D7C-8C26-DB0FE6326BCD}"/>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How to drop the rows for the outliers</a:t>
            </a:r>
            <a:endParaRPr lang="en-US" dirty="0"/>
          </a:p>
        </p:txBody>
      </p:sp>
      <p:sp>
        <p:nvSpPr>
          <p:cNvPr id="3" name="Text Placeholder 2">
            <a:extLst>
              <a:ext uri="{FF2B5EF4-FFF2-40B4-BE49-F238E27FC236}">
                <a16:creationId xmlns:a16="http://schemas.microsoft.com/office/drawing/2014/main" id="{B794FDB6-9AF5-412E-84B4-0F3E7289E005}"/>
              </a:ext>
            </a:extLst>
          </p:cNvPr>
          <p:cNvSpPr>
            <a:spLocks noGrp="1"/>
          </p:cNvSpPr>
          <p:nvPr>
            <p:ph type="body" sz="quarter" idx="13"/>
          </p:nvPr>
        </p:nvSpPr>
        <p:spPr>
          <a:xfrm>
            <a:off x="838200" y="1066800"/>
            <a:ext cx="7467600" cy="4876800"/>
          </a:xfrm>
        </p:spPr>
        <p:txBody>
          <a:bodyPr/>
          <a:lstStyle/>
          <a:p>
            <a:pPr marL="347345" marR="0">
              <a:spcBef>
                <a:spcPts val="0"/>
              </a:spcBef>
              <a:spcAft>
                <a:spcPts val="0"/>
              </a:spcAft>
              <a:tabLst>
                <a:tab pos="1371600" algn="l"/>
              </a:tabLst>
            </a:pPr>
            <a:r>
              <a:rPr lang="en-US" sz="1400" b="1" dirty="0" err="1">
                <a:effectLst/>
                <a:latin typeface="Consolas" panose="020B0609020204030204" pitchFamily="49" charset="0"/>
                <a:ea typeface="Times New Roman" panose="02020603050405020304" pitchFamily="18" charset="0"/>
                <a:cs typeface="Times New Roman" panose="02020603050405020304" pitchFamily="18" charset="0"/>
              </a:rPr>
              <a:t>mortality_group</a:t>
            </a: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 = </a:t>
            </a:r>
            <a:r>
              <a:rPr lang="en-US" sz="1400" b="1" dirty="0" err="1">
                <a:effectLst/>
                <a:latin typeface="Consolas" panose="020B0609020204030204" pitchFamily="49" charset="0"/>
                <a:ea typeface="Times New Roman" panose="02020603050405020304" pitchFamily="18" charset="0"/>
                <a:cs typeface="Times New Roman" panose="02020603050405020304" pitchFamily="18" charset="0"/>
              </a:rPr>
              <a:t>mortality_group.query</a:t>
            </a: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a:t>
            </a:r>
            <a:r>
              <a:rPr lang="en-US" sz="1400" b="1" dirty="0" err="1">
                <a:effectLst/>
                <a:latin typeface="Consolas" panose="020B0609020204030204" pitchFamily="49" charset="0"/>
                <a:ea typeface="Times New Roman" panose="02020603050405020304" pitchFamily="18" charset="0"/>
                <a:cs typeface="Times New Roman" panose="02020603050405020304" pitchFamily="18" charset="0"/>
              </a:rPr>
              <a:t>DeathRate</a:t>
            </a: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 &lt;= 500')</a:t>
            </a:r>
          </a:p>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How to cap the values of the outliers at 450</a:t>
            </a:r>
            <a:endParaRPr lang="en-US" sz="2400" b="1" dirty="0">
              <a:solidFill>
                <a:srgbClr val="000099"/>
              </a:solidFill>
              <a:effectLst/>
              <a:latin typeface="Montserrat Medium"/>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err="1">
                <a:effectLst/>
                <a:latin typeface="Consolas" panose="020B0609020204030204" pitchFamily="49" charset="0"/>
                <a:ea typeface="Times New Roman" panose="02020603050405020304" pitchFamily="18" charset="0"/>
                <a:cs typeface="Times New Roman" panose="02020603050405020304" pitchFamily="18" charset="0"/>
              </a:rPr>
              <a:t>mortality_group.loc</a:t>
            </a: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a:t>
            </a:r>
            <a:r>
              <a:rPr lang="en-US" sz="1400" b="1" dirty="0" err="1">
                <a:effectLst/>
                <a:latin typeface="Consolas" panose="020B0609020204030204" pitchFamily="49" charset="0"/>
                <a:ea typeface="Times New Roman" panose="02020603050405020304" pitchFamily="18" charset="0"/>
                <a:cs typeface="Times New Roman" panose="02020603050405020304" pitchFamily="18" charset="0"/>
              </a:rPr>
              <a:t>mortality_group.DeathRate</a:t>
            </a: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 &gt; 500,'DeathRate'] = 450</a:t>
            </a:r>
          </a:p>
          <a:p>
            <a:endParaRPr lang="en-US" sz="1400" dirty="0"/>
          </a:p>
        </p:txBody>
      </p:sp>
      <p:sp>
        <p:nvSpPr>
          <p:cNvPr id="4" name="Date Placeholder 3">
            <a:extLst>
              <a:ext uri="{FF2B5EF4-FFF2-40B4-BE49-F238E27FC236}">
                <a16:creationId xmlns:a16="http://schemas.microsoft.com/office/drawing/2014/main" id="{AB74A89A-DB8D-45FE-ADDF-A7B1C363DB2E}"/>
              </a:ext>
            </a:extLst>
          </p:cNvPr>
          <p:cNvSpPr>
            <a:spLocks noGrp="1"/>
          </p:cNvSpPr>
          <p:nvPr>
            <p:ph type="dt" sz="half" idx="10"/>
          </p:nvPr>
        </p:nvSpPr>
        <p:spPr/>
        <p:txBody>
          <a:bodyPr/>
          <a:lstStyle/>
          <a:p>
            <a:pPr>
              <a:defRPr/>
            </a:pPr>
            <a:r>
              <a:rPr lang="en-US"/>
              <a:t>Murach's Python for Data Analysis</a:t>
            </a:r>
            <a:endParaRPr lang="en-US" dirty="0"/>
          </a:p>
        </p:txBody>
      </p:sp>
      <p:sp>
        <p:nvSpPr>
          <p:cNvPr id="5" name="Footer Placeholder 4">
            <a:extLst>
              <a:ext uri="{FF2B5EF4-FFF2-40B4-BE49-F238E27FC236}">
                <a16:creationId xmlns:a16="http://schemas.microsoft.com/office/drawing/2014/main" id="{012091A4-FB7B-4AE9-BAB1-9FD0E7E338ED}"/>
              </a:ext>
            </a:extLst>
          </p:cNvPr>
          <p:cNvSpPr>
            <a:spLocks noGrp="1"/>
          </p:cNvSpPr>
          <p:nvPr>
            <p:ph type="ftr" sz="quarter" idx="11"/>
          </p:nvPr>
        </p:nvSpPr>
        <p:spPr/>
        <p:txBody>
          <a:bodyPr/>
          <a:lstStyle/>
          <a:p>
            <a:pPr>
              <a:defRPr/>
            </a:pPr>
            <a:r>
              <a:rPr lang="en-US"/>
              <a:t>© 2021, Mike Murach &amp; Associates, Inc.</a:t>
            </a:r>
            <a:endParaRPr lang="en-US" dirty="0"/>
          </a:p>
        </p:txBody>
      </p:sp>
      <p:sp>
        <p:nvSpPr>
          <p:cNvPr id="6" name="Slide Number Placeholder 5">
            <a:extLst>
              <a:ext uri="{FF2B5EF4-FFF2-40B4-BE49-F238E27FC236}">
                <a16:creationId xmlns:a16="http://schemas.microsoft.com/office/drawing/2014/main" id="{D6D3202B-0C33-473B-B18D-30D36CEB8A03}"/>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C6, Slide </a:t>
            </a:r>
            <a:fld id="{BF5C1183-B085-4070-A402-C03A3F977D3D}" type="slidenum">
              <a:rPr lang="en-US" smtClean="0">
                <a:solidFill>
                  <a:schemeClr val="bg1"/>
                </a:solidFill>
              </a:rPr>
              <a:pPr>
                <a:defRPr/>
              </a:pPr>
              <a:t>68</a:t>
            </a:fld>
            <a:endParaRPr lang="en-US" dirty="0">
              <a:solidFill>
                <a:schemeClr val="bg1"/>
              </a:solidFill>
            </a:endParaRPr>
          </a:p>
        </p:txBody>
      </p:sp>
    </p:spTree>
    <p:extLst>
      <p:ext uri="{BB962C8B-B14F-4D97-AF65-F5344CB8AC3E}">
        <p14:creationId xmlns:p14="http://schemas.microsoft.com/office/powerpoint/2010/main" val="121424607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466A315-4A69-4432-B3DD-81C3F5435EEE}"/>
              </a:ext>
            </a:extLst>
          </p:cNvPr>
          <p:cNvSpPr>
            <a:spLocks noGrp="1"/>
          </p:cNvSpPr>
          <p:nvPr>
            <p:ph type="title"/>
          </p:nvPr>
        </p:nvSpPr>
        <p:spPr>
          <a:xfrm>
            <a:off x="914400" y="440323"/>
            <a:ext cx="7315200" cy="738664"/>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How to assign the mean of the column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to the outliers</a:t>
            </a:r>
            <a:endParaRPr lang="en-US" dirty="0"/>
          </a:p>
        </p:txBody>
      </p:sp>
      <p:sp>
        <p:nvSpPr>
          <p:cNvPr id="9" name="Text Placeholder 8">
            <a:extLst>
              <a:ext uri="{FF2B5EF4-FFF2-40B4-BE49-F238E27FC236}">
                <a16:creationId xmlns:a16="http://schemas.microsoft.com/office/drawing/2014/main" id="{0004432C-A687-41E6-B115-DC7180FA7DA8}"/>
              </a:ext>
            </a:extLst>
          </p:cNvPr>
          <p:cNvSpPr>
            <a:spLocks noGrp="1"/>
          </p:cNvSpPr>
          <p:nvPr>
            <p:ph type="body" sz="quarter" idx="15"/>
          </p:nvPr>
        </p:nvSpPr>
        <p:spPr>
          <a:xfrm>
            <a:off x="812800" y="1215158"/>
            <a:ext cx="7391400" cy="2213842"/>
          </a:xfrm>
        </p:spPr>
        <p:txBody>
          <a:bodyPr/>
          <a:lstStyle/>
          <a:p>
            <a:pPr marL="347345" marR="0">
              <a:spcBef>
                <a:spcPts val="0"/>
              </a:spcBef>
              <a:spcAft>
                <a:spcPts val="0"/>
              </a:spcAft>
              <a:tabLst>
                <a:tab pos="1371600" algn="l"/>
              </a:tabLst>
            </a:pPr>
            <a:r>
              <a:rPr lang="en-US" sz="1400" b="1" dirty="0" err="1">
                <a:effectLst/>
                <a:latin typeface="Consolas" panose="020B0609020204030204" pitchFamily="49" charset="0"/>
                <a:ea typeface="Times New Roman" panose="02020603050405020304" pitchFamily="18" charset="0"/>
                <a:cs typeface="Times New Roman" panose="02020603050405020304" pitchFamily="18" charset="0"/>
              </a:rPr>
              <a:t>mortality_group.loc</a:t>
            </a: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a:t>
            </a:r>
            <a:r>
              <a:rPr lang="en-US" sz="1400" b="1" dirty="0" err="1">
                <a:effectLst/>
                <a:latin typeface="Consolas" panose="020B0609020204030204" pitchFamily="49" charset="0"/>
                <a:ea typeface="Times New Roman" panose="02020603050405020304" pitchFamily="18" charset="0"/>
                <a:cs typeface="Times New Roman" panose="02020603050405020304" pitchFamily="18" charset="0"/>
              </a:rPr>
              <a:t>mortality_group.DeathRate</a:t>
            </a: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 &gt; 500,'DeathRate'] \</a:t>
            </a:r>
          </a:p>
          <a:p>
            <a:pPr marL="347345" marR="0">
              <a:spcBef>
                <a:spcPts val="0"/>
              </a:spcBef>
              <a:spcAft>
                <a:spcPts val="0"/>
              </a:spcAft>
              <a:tabLst>
                <a:tab pos="1371600" algn="l"/>
              </a:tabLst>
            </a:pP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    = </a:t>
            </a:r>
            <a:r>
              <a:rPr lang="en-US" sz="1400" b="1" dirty="0" err="1">
                <a:effectLst/>
                <a:latin typeface="Consolas" panose="020B0609020204030204" pitchFamily="49" charset="0"/>
                <a:ea typeface="Times New Roman" panose="02020603050405020304" pitchFamily="18" charset="0"/>
                <a:cs typeface="Times New Roman" panose="02020603050405020304" pitchFamily="18" charset="0"/>
              </a:rPr>
              <a:t>mortality_group.DeathRate.mean</a:t>
            </a: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err="1">
                <a:effectLst/>
                <a:latin typeface="Consolas" panose="020B0609020204030204" pitchFamily="49" charset="0"/>
                <a:ea typeface="Times New Roman" panose="02020603050405020304" pitchFamily="18" charset="0"/>
                <a:cs typeface="Times New Roman" panose="02020603050405020304" pitchFamily="18" charset="0"/>
              </a:rPr>
              <a:t>mortality_group.plot</a:t>
            </a: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(x='Year', y='</a:t>
            </a:r>
            <a:r>
              <a:rPr lang="en-US" sz="1400" b="1" dirty="0" err="1">
                <a:effectLst/>
                <a:latin typeface="Consolas" panose="020B0609020204030204" pitchFamily="49" charset="0"/>
                <a:ea typeface="Times New Roman" panose="02020603050405020304" pitchFamily="18" charset="0"/>
                <a:cs typeface="Times New Roman" panose="02020603050405020304" pitchFamily="18" charset="0"/>
              </a:rPr>
              <a:t>DeathRate</a:t>
            </a: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a:t>
            </a:r>
          </a:p>
          <a:p>
            <a:endParaRPr lang="en-US" sz="1400" dirty="0"/>
          </a:p>
        </p:txBody>
      </p:sp>
      <p:pic>
        <p:nvPicPr>
          <p:cNvPr id="10" name="Content Placeholder 9" descr="Refer to page 233 in textbook">
            <a:extLst>
              <a:ext uri="{FF2B5EF4-FFF2-40B4-BE49-F238E27FC236}">
                <a16:creationId xmlns:a16="http://schemas.microsoft.com/office/drawing/2014/main" id="{CD97CE47-1B1B-4575-9DCB-E67B2632F2B8}"/>
              </a:ext>
            </a:extLst>
          </p:cNvPr>
          <p:cNvPicPr>
            <a:picLocks noGrp="1" noChangeAspect="1"/>
          </p:cNvPicPr>
          <p:nvPr>
            <p:ph sz="quarter" idx="13"/>
          </p:nvPr>
        </p:nvPicPr>
        <p:blipFill>
          <a:blip r:embed="rId2"/>
          <a:stretch>
            <a:fillRect/>
          </a:stretch>
        </p:blipFill>
        <p:spPr>
          <a:xfrm>
            <a:off x="1262742" y="1981199"/>
            <a:ext cx="5296024" cy="3661643"/>
          </a:xfrm>
          <a:prstGeom prst="rect">
            <a:avLst/>
          </a:prstGeom>
        </p:spPr>
      </p:pic>
      <p:sp>
        <p:nvSpPr>
          <p:cNvPr id="4" name="Date Placeholder 3">
            <a:extLst>
              <a:ext uri="{FF2B5EF4-FFF2-40B4-BE49-F238E27FC236}">
                <a16:creationId xmlns:a16="http://schemas.microsoft.com/office/drawing/2014/main" id="{C5BD6094-8F54-459E-A6AE-C28898FA7570}"/>
              </a:ext>
            </a:extLst>
          </p:cNvPr>
          <p:cNvSpPr>
            <a:spLocks noGrp="1"/>
          </p:cNvSpPr>
          <p:nvPr>
            <p:ph type="dt" sz="half" idx="10"/>
          </p:nvPr>
        </p:nvSpPr>
        <p:spPr/>
        <p:txBody>
          <a:bodyPr/>
          <a:lstStyle/>
          <a:p>
            <a:pPr>
              <a:defRPr/>
            </a:pPr>
            <a:r>
              <a:rPr lang="en-US"/>
              <a:t>Murach's Python for Data Analysis</a:t>
            </a:r>
            <a:endParaRPr lang="en-US" dirty="0"/>
          </a:p>
        </p:txBody>
      </p:sp>
      <p:sp>
        <p:nvSpPr>
          <p:cNvPr id="5" name="Footer Placeholder 4">
            <a:extLst>
              <a:ext uri="{FF2B5EF4-FFF2-40B4-BE49-F238E27FC236}">
                <a16:creationId xmlns:a16="http://schemas.microsoft.com/office/drawing/2014/main" id="{702519DB-F46D-4323-9A61-EC25246E2FAD}"/>
              </a:ext>
            </a:extLst>
          </p:cNvPr>
          <p:cNvSpPr>
            <a:spLocks noGrp="1"/>
          </p:cNvSpPr>
          <p:nvPr>
            <p:ph type="ftr" sz="quarter" idx="11"/>
          </p:nvPr>
        </p:nvSpPr>
        <p:spPr/>
        <p:txBody>
          <a:bodyPr/>
          <a:lstStyle/>
          <a:p>
            <a:pPr>
              <a:defRPr/>
            </a:pPr>
            <a:r>
              <a:rPr lang="en-US"/>
              <a:t>© 2021, Mike Murach &amp; Associates, Inc.</a:t>
            </a:r>
            <a:endParaRPr lang="en-US" dirty="0"/>
          </a:p>
        </p:txBody>
      </p:sp>
      <p:sp>
        <p:nvSpPr>
          <p:cNvPr id="6" name="Slide Number Placeholder 5">
            <a:extLst>
              <a:ext uri="{FF2B5EF4-FFF2-40B4-BE49-F238E27FC236}">
                <a16:creationId xmlns:a16="http://schemas.microsoft.com/office/drawing/2014/main" id="{324CEE9B-A3BC-47D2-9039-EBFCEA00E186}"/>
              </a:ext>
            </a:extLst>
          </p:cNvPr>
          <p:cNvSpPr>
            <a:spLocks noGrp="1"/>
          </p:cNvSpPr>
          <p:nvPr>
            <p:ph type="sldNum" sz="quarter" idx="12"/>
          </p:nvPr>
        </p:nvSpPr>
        <p:spPr/>
        <p:txBody>
          <a:bodyPr/>
          <a:lstStyle/>
          <a:p>
            <a:pPr algn="l">
              <a:defRPr/>
            </a:pPr>
            <a:endParaRPr lang="en-US" sz="1400" dirty="0">
              <a:latin typeface="Times New Roman"/>
            </a:endParaRPr>
          </a:p>
          <a:p>
            <a:pPr algn="r">
              <a:defRPr/>
            </a:pPr>
            <a:r>
              <a:rPr lang="en-US" sz="900" dirty="0">
                <a:solidFill>
                  <a:schemeClr val="bg1"/>
                </a:solidFill>
                <a:latin typeface="Arial Narrow" panose="020B0606020202030204" pitchFamily="34" charset="0"/>
              </a:rPr>
              <a:t>C6, Slide </a:t>
            </a:r>
            <a:fld id="{BF5C1183-B085-4070-A402-C03A3F977D3D}" type="slidenum">
              <a:rPr lang="en-US" sz="900" smtClean="0">
                <a:solidFill>
                  <a:schemeClr val="bg1"/>
                </a:solidFill>
                <a:latin typeface="Arial Narrow" panose="020B0606020202030204" pitchFamily="34" charset="0"/>
              </a:rPr>
              <a:pPr algn="r">
                <a:defRPr/>
              </a:pPr>
              <a:t>69</a:t>
            </a:fld>
            <a:endParaRPr lang="en-US" sz="900" dirty="0">
              <a:solidFill>
                <a:schemeClr val="bg1"/>
              </a:solidFill>
              <a:latin typeface="Arial Narrow" panose="020B0606020202030204" pitchFamily="34" charset="0"/>
            </a:endParaRPr>
          </a:p>
        </p:txBody>
      </p:sp>
    </p:spTree>
    <p:extLst>
      <p:ext uri="{BB962C8B-B14F-4D97-AF65-F5344CB8AC3E}">
        <p14:creationId xmlns:p14="http://schemas.microsoft.com/office/powerpoint/2010/main" val="23903269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6FF18D6-1139-4393-93ED-4619AC42D409}"/>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Three parameters of the info() method</a:t>
            </a:r>
            <a:endParaRPr lang="en-US" dirty="0"/>
          </a:p>
        </p:txBody>
      </p:sp>
      <p:graphicFrame>
        <p:nvGraphicFramePr>
          <p:cNvPr id="9" name="Table Placeholder 8">
            <a:extLst>
              <a:ext uri="{FF2B5EF4-FFF2-40B4-BE49-F238E27FC236}">
                <a16:creationId xmlns:a16="http://schemas.microsoft.com/office/drawing/2014/main" id="{245C149A-FA0D-4062-BBAF-40CFA0EDE09E}"/>
              </a:ext>
            </a:extLst>
          </p:cNvPr>
          <p:cNvGraphicFramePr>
            <a:graphicFrameLocks noGrp="1"/>
          </p:cNvGraphicFramePr>
          <p:nvPr>
            <p:ph type="tbl" sz="quarter" idx="13"/>
            <p:extLst>
              <p:ext uri="{D42A27DB-BD31-4B8C-83A1-F6EECF244321}">
                <p14:modId xmlns:p14="http://schemas.microsoft.com/office/powerpoint/2010/main" val="864236801"/>
              </p:ext>
            </p:extLst>
          </p:nvPr>
        </p:nvGraphicFramePr>
        <p:xfrm>
          <a:off x="914400" y="1122000"/>
          <a:ext cx="6583680" cy="2499360"/>
        </p:xfrm>
        <a:graphic>
          <a:graphicData uri="http://schemas.openxmlformats.org/drawingml/2006/table">
            <a:tbl>
              <a:tblPr firstRow="1"/>
              <a:tblGrid>
                <a:gridCol w="2583180">
                  <a:extLst>
                    <a:ext uri="{9D8B030D-6E8A-4147-A177-3AD203B41FA5}">
                      <a16:colId xmlns:a16="http://schemas.microsoft.com/office/drawing/2014/main" val="3077522484"/>
                    </a:ext>
                  </a:extLst>
                </a:gridCol>
                <a:gridCol w="4000500">
                  <a:extLst>
                    <a:ext uri="{9D8B030D-6E8A-4147-A177-3AD203B41FA5}">
                      <a16:colId xmlns:a16="http://schemas.microsoft.com/office/drawing/2014/main" val="3806780818"/>
                    </a:ext>
                  </a:extLst>
                </a:gridCol>
              </a:tblGrid>
              <a:tr h="0">
                <a:tc>
                  <a:txBody>
                    <a:bodyPr/>
                    <a:lstStyle/>
                    <a:p>
                      <a:pPr marL="0" marR="0">
                        <a:spcBef>
                          <a:spcPts val="600"/>
                        </a:spcBef>
                        <a:spcAft>
                          <a:spcPts val="600"/>
                        </a:spcAft>
                        <a:tabLst>
                          <a:tab pos="1828800" algn="l"/>
                          <a:tab pos="457200" algn="l"/>
                        </a:tabLst>
                      </a:pPr>
                      <a:r>
                        <a:rPr lang="en-US" sz="2000" b="1" dirty="0">
                          <a:solidFill>
                            <a:srgbClr val="FFFFFF"/>
                          </a:solidFill>
                          <a:effectLst/>
                          <a:latin typeface="Arial" panose="020B0604020202020204" pitchFamily="34" charset="0"/>
                          <a:ea typeface="Times New Roman" panose="02020603050405020304" pitchFamily="18" charset="0"/>
                          <a:cs typeface="Times New Roman" panose="02020603050405020304" pitchFamily="18" charset="0"/>
                        </a:rPr>
                        <a:t>Parameter</a:t>
                      </a:r>
                      <a:endParaRPr lang="en-US" sz="2000" b="1" dirty="0">
                        <a:solidFill>
                          <a:srgbClr val="FFFFFF"/>
                        </a:solidFill>
                        <a:effectLst/>
                        <a:latin typeface="Montserrat Medium"/>
                        <a:ea typeface="Times New Roman" panose="02020603050405020304" pitchFamily="18" charset="0"/>
                        <a:cs typeface="Times New Roman" panose="02020603050405020304" pitchFamily="18" charset="0"/>
                      </a:endParaRPr>
                    </a:p>
                  </a:txBody>
                  <a:tcPr marL="68580" marR="68580">
                    <a:lnL>
                      <a:noFill/>
                    </a:lnL>
                    <a:lnR>
                      <a:noFill/>
                    </a:lnR>
                    <a:lnT>
                      <a:noFill/>
                    </a:lnT>
                    <a:lnB>
                      <a:noFill/>
                    </a:lnB>
                    <a:solidFill>
                      <a:srgbClr val="3D87B7"/>
                    </a:solidFill>
                  </a:tcPr>
                </a:tc>
                <a:tc>
                  <a:txBody>
                    <a:bodyPr/>
                    <a:lstStyle/>
                    <a:p>
                      <a:pPr marL="0" marR="0">
                        <a:spcBef>
                          <a:spcPts val="600"/>
                        </a:spcBef>
                        <a:spcAft>
                          <a:spcPts val="600"/>
                        </a:spcAft>
                        <a:tabLst>
                          <a:tab pos="1828800" algn="l"/>
                          <a:tab pos="457200" algn="l"/>
                        </a:tabLst>
                      </a:pPr>
                      <a:r>
                        <a:rPr lang="en-US" sz="2000" b="1">
                          <a:solidFill>
                            <a:srgbClr val="FFFFFF"/>
                          </a:solidFill>
                          <a:effectLst/>
                          <a:latin typeface="Arial" panose="020B0604020202020204" pitchFamily="34" charset="0"/>
                          <a:ea typeface="Times New Roman" panose="02020603050405020304" pitchFamily="18" charset="0"/>
                          <a:cs typeface="Times New Roman" panose="02020603050405020304" pitchFamily="18" charset="0"/>
                        </a:rPr>
                        <a:t>Description</a:t>
                      </a:r>
                      <a:endParaRPr lang="en-US" sz="2000" b="1">
                        <a:solidFill>
                          <a:srgbClr val="FFFFFF"/>
                        </a:solidFill>
                        <a:effectLst/>
                        <a:latin typeface="Montserrat Medium"/>
                        <a:ea typeface="Times New Roman" panose="02020603050405020304" pitchFamily="18" charset="0"/>
                        <a:cs typeface="Times New Roman" panose="02020603050405020304" pitchFamily="18" charset="0"/>
                      </a:endParaRPr>
                    </a:p>
                  </a:txBody>
                  <a:tcPr marL="68580" marR="68580">
                    <a:lnL>
                      <a:noFill/>
                    </a:lnL>
                    <a:lnR>
                      <a:noFill/>
                    </a:lnR>
                    <a:lnT>
                      <a:noFill/>
                    </a:lnT>
                    <a:lnB>
                      <a:noFill/>
                    </a:lnB>
                    <a:solidFill>
                      <a:srgbClr val="3D87B7"/>
                    </a:solidFill>
                  </a:tcPr>
                </a:tc>
                <a:extLst>
                  <a:ext uri="{0D108BD9-81ED-4DB2-BD59-A6C34878D82A}">
                    <a16:rowId xmlns:a16="http://schemas.microsoft.com/office/drawing/2014/main" val="3346090227"/>
                  </a:ext>
                </a:extLst>
              </a:tr>
              <a:tr h="0">
                <a:tc>
                  <a:txBody>
                    <a:bodyPr/>
                    <a:lstStyle/>
                    <a:p>
                      <a:pPr marL="0" marR="0" indent="0">
                        <a:spcBef>
                          <a:spcPts val="600"/>
                        </a:spcBef>
                        <a:spcAft>
                          <a:spcPts val="600"/>
                        </a:spcAft>
                        <a:tabLst>
                          <a:tab pos="800100" algn="l"/>
                          <a:tab pos="2514600" algn="l"/>
                          <a:tab pos="457200" algn="l"/>
                        </a:tabLst>
                      </a:pPr>
                      <a:r>
                        <a:rPr lang="en-US" sz="1600" b="1"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verbose=True</a:t>
                      </a:r>
                      <a:endParaRPr lang="en-US" sz="2000" dirty="0">
                        <a:effectLst/>
                        <a:latin typeface="Times New Roman" panose="02020603050405020304" pitchFamily="18" charset="0"/>
                        <a:ea typeface="Times New Roman" panose="02020603050405020304" pitchFamily="18" charset="0"/>
                      </a:endParaRPr>
                    </a:p>
                  </a:txBody>
                  <a:tcPr marL="68580" marR="68580">
                    <a:lnL>
                      <a:noFill/>
                    </a:lnL>
                    <a:lnR>
                      <a:noFill/>
                    </a:lnR>
                    <a:lnT>
                      <a:noFill/>
                    </a:lnT>
                    <a:lnB>
                      <a:noFill/>
                    </a:lnB>
                    <a:solidFill>
                      <a:srgbClr val="DFECF5"/>
                    </a:solidFill>
                  </a:tcPr>
                </a:tc>
                <a:tc>
                  <a:txBody>
                    <a:bodyPr/>
                    <a:lstStyle/>
                    <a:p>
                      <a:pPr marL="0" marR="0" indent="0">
                        <a:spcBef>
                          <a:spcPts val="600"/>
                        </a:spcBef>
                        <a:spcAft>
                          <a:spcPts val="600"/>
                        </a:spcAft>
                        <a:tabLst>
                          <a:tab pos="800100" algn="l"/>
                          <a:tab pos="2514600" algn="l"/>
                          <a:tab pos="457200" algn="l"/>
                        </a:tabLst>
                      </a:pPr>
                      <a:r>
                        <a:rPr lang="en-US" sz="2000" dirty="0">
                          <a:solidFill>
                            <a:srgbClr val="000000"/>
                          </a:solidFill>
                          <a:effectLst/>
                          <a:latin typeface="Times New Roman" panose="02020603050405020304" pitchFamily="18" charset="0"/>
                          <a:ea typeface="Times New Roman" panose="02020603050405020304" pitchFamily="18" charset="0"/>
                        </a:rPr>
                        <a:t>Ensures that the method returns info for all of the columns.</a:t>
                      </a:r>
                      <a:endParaRPr lang="en-US" sz="2000" dirty="0">
                        <a:effectLst/>
                        <a:latin typeface="Times New Roman" panose="02020603050405020304" pitchFamily="18" charset="0"/>
                        <a:ea typeface="Times New Roman" panose="02020603050405020304" pitchFamily="18" charset="0"/>
                      </a:endParaRPr>
                    </a:p>
                  </a:txBody>
                  <a:tcPr marL="68580" marR="68580">
                    <a:lnL>
                      <a:noFill/>
                    </a:lnL>
                    <a:lnR>
                      <a:noFill/>
                    </a:lnR>
                    <a:lnT>
                      <a:noFill/>
                    </a:lnT>
                    <a:lnB>
                      <a:noFill/>
                    </a:lnB>
                    <a:solidFill>
                      <a:srgbClr val="DFECF5"/>
                    </a:solidFill>
                  </a:tcPr>
                </a:tc>
                <a:extLst>
                  <a:ext uri="{0D108BD9-81ED-4DB2-BD59-A6C34878D82A}">
                    <a16:rowId xmlns:a16="http://schemas.microsoft.com/office/drawing/2014/main" val="3569571951"/>
                  </a:ext>
                </a:extLst>
              </a:tr>
              <a:tr h="0">
                <a:tc>
                  <a:txBody>
                    <a:bodyPr/>
                    <a:lstStyle/>
                    <a:p>
                      <a:pPr marL="0" marR="0" indent="0">
                        <a:spcBef>
                          <a:spcPts val="600"/>
                        </a:spcBef>
                        <a:spcAft>
                          <a:spcPts val="600"/>
                        </a:spcAft>
                        <a:tabLst>
                          <a:tab pos="800100" algn="l"/>
                          <a:tab pos="2514600" algn="l"/>
                          <a:tab pos="457200" algn="l"/>
                        </a:tabLst>
                      </a:pPr>
                      <a:r>
                        <a:rPr lang="en-US" sz="1600" b="1">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memory_usage='deep'</a:t>
                      </a:r>
                      <a:endParaRPr lang="en-US" sz="2000">
                        <a:effectLst/>
                        <a:latin typeface="Times New Roman" panose="02020603050405020304" pitchFamily="18" charset="0"/>
                        <a:ea typeface="Times New Roman" panose="02020603050405020304" pitchFamily="18" charset="0"/>
                      </a:endParaRPr>
                    </a:p>
                  </a:txBody>
                  <a:tcPr marL="68580" marR="68580">
                    <a:lnL>
                      <a:noFill/>
                    </a:lnL>
                    <a:lnR>
                      <a:noFill/>
                    </a:lnR>
                    <a:lnT>
                      <a:noFill/>
                    </a:lnT>
                    <a:lnB>
                      <a:noFill/>
                    </a:lnB>
                    <a:solidFill>
                      <a:srgbClr val="DFECF5"/>
                    </a:solidFill>
                  </a:tcPr>
                </a:tc>
                <a:tc>
                  <a:txBody>
                    <a:bodyPr/>
                    <a:lstStyle/>
                    <a:p>
                      <a:pPr marL="0" marR="0" indent="0">
                        <a:spcBef>
                          <a:spcPts val="600"/>
                        </a:spcBef>
                        <a:spcAft>
                          <a:spcPts val="600"/>
                        </a:spcAft>
                        <a:tabLst>
                          <a:tab pos="800100" algn="l"/>
                          <a:tab pos="2514600" algn="l"/>
                          <a:tab pos="457200" algn="l"/>
                        </a:tabLst>
                      </a:pPr>
                      <a:r>
                        <a:rPr lang="en-US" sz="2000">
                          <a:solidFill>
                            <a:srgbClr val="000000"/>
                          </a:solidFill>
                          <a:effectLst/>
                          <a:latin typeface="Times New Roman" panose="02020603050405020304" pitchFamily="18" charset="0"/>
                          <a:ea typeface="Times New Roman" panose="02020603050405020304" pitchFamily="18" charset="0"/>
                        </a:rPr>
                        <a:t>Ensures that the memory usage information is accurate.</a:t>
                      </a:r>
                      <a:endParaRPr lang="en-US" sz="2000">
                        <a:effectLst/>
                        <a:latin typeface="Times New Roman" panose="02020603050405020304" pitchFamily="18" charset="0"/>
                        <a:ea typeface="Times New Roman" panose="02020603050405020304" pitchFamily="18" charset="0"/>
                      </a:endParaRPr>
                    </a:p>
                  </a:txBody>
                  <a:tcPr marL="68580" marR="68580">
                    <a:lnL>
                      <a:noFill/>
                    </a:lnL>
                    <a:lnR>
                      <a:noFill/>
                    </a:lnR>
                    <a:lnT>
                      <a:noFill/>
                    </a:lnT>
                    <a:lnB>
                      <a:noFill/>
                    </a:lnB>
                    <a:solidFill>
                      <a:srgbClr val="DFECF5"/>
                    </a:solidFill>
                  </a:tcPr>
                </a:tc>
                <a:extLst>
                  <a:ext uri="{0D108BD9-81ED-4DB2-BD59-A6C34878D82A}">
                    <a16:rowId xmlns:a16="http://schemas.microsoft.com/office/drawing/2014/main" val="5684686"/>
                  </a:ext>
                </a:extLst>
              </a:tr>
              <a:tr h="0">
                <a:tc>
                  <a:txBody>
                    <a:bodyPr/>
                    <a:lstStyle/>
                    <a:p>
                      <a:pPr marL="0" marR="0" indent="0">
                        <a:spcBef>
                          <a:spcPts val="600"/>
                        </a:spcBef>
                        <a:spcAft>
                          <a:spcPts val="600"/>
                        </a:spcAft>
                        <a:tabLst>
                          <a:tab pos="800100" algn="l"/>
                          <a:tab pos="2514600" algn="l"/>
                          <a:tab pos="457200" algn="l"/>
                        </a:tabLst>
                      </a:pPr>
                      <a:r>
                        <a:rPr lang="en-US" sz="1600" b="1" dirty="0" err="1">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show_counts</a:t>
                      </a:r>
                      <a:r>
                        <a:rPr lang="en-US" sz="1600" b="1"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=True</a:t>
                      </a:r>
                      <a:endParaRPr lang="en-US" sz="2000" dirty="0">
                        <a:effectLst/>
                        <a:latin typeface="Times New Roman" panose="02020603050405020304" pitchFamily="18" charset="0"/>
                        <a:ea typeface="Times New Roman" panose="02020603050405020304" pitchFamily="18" charset="0"/>
                      </a:endParaRPr>
                    </a:p>
                  </a:txBody>
                  <a:tcPr marL="68580" marR="68580">
                    <a:lnL>
                      <a:noFill/>
                    </a:lnL>
                    <a:lnR>
                      <a:noFill/>
                    </a:lnR>
                    <a:lnT>
                      <a:noFill/>
                    </a:lnT>
                    <a:lnB>
                      <a:noFill/>
                    </a:lnB>
                    <a:solidFill>
                      <a:srgbClr val="DFECF5"/>
                    </a:solidFill>
                  </a:tcPr>
                </a:tc>
                <a:tc>
                  <a:txBody>
                    <a:bodyPr/>
                    <a:lstStyle/>
                    <a:p>
                      <a:pPr marL="0" marR="0" indent="0">
                        <a:spcBef>
                          <a:spcPts val="600"/>
                        </a:spcBef>
                        <a:spcAft>
                          <a:spcPts val="600"/>
                        </a:spcAft>
                        <a:tabLst>
                          <a:tab pos="800100" algn="l"/>
                          <a:tab pos="2514600" algn="l"/>
                          <a:tab pos="457200" algn="l"/>
                        </a:tabLst>
                      </a:pPr>
                      <a:r>
                        <a:rPr lang="en-US" sz="2000" dirty="0">
                          <a:solidFill>
                            <a:srgbClr val="000000"/>
                          </a:solidFill>
                          <a:effectLst/>
                          <a:latin typeface="Times New Roman" panose="02020603050405020304" pitchFamily="18" charset="0"/>
                          <a:ea typeface="Times New Roman" panose="02020603050405020304" pitchFamily="18" charset="0"/>
                        </a:rPr>
                        <a:t>Ensures that the non-null counts for each column will be displayed.</a:t>
                      </a:r>
                      <a:endParaRPr lang="en-US" sz="2000" dirty="0">
                        <a:effectLst/>
                        <a:latin typeface="Times New Roman" panose="02020603050405020304" pitchFamily="18" charset="0"/>
                        <a:ea typeface="Times New Roman" panose="02020603050405020304" pitchFamily="18" charset="0"/>
                      </a:endParaRPr>
                    </a:p>
                  </a:txBody>
                  <a:tcPr marL="68580" marR="68580">
                    <a:lnL>
                      <a:noFill/>
                    </a:lnL>
                    <a:lnR>
                      <a:noFill/>
                    </a:lnR>
                    <a:lnT>
                      <a:noFill/>
                    </a:lnT>
                    <a:lnB>
                      <a:noFill/>
                    </a:lnB>
                    <a:solidFill>
                      <a:srgbClr val="DFECF5"/>
                    </a:solidFill>
                  </a:tcPr>
                </a:tc>
                <a:extLst>
                  <a:ext uri="{0D108BD9-81ED-4DB2-BD59-A6C34878D82A}">
                    <a16:rowId xmlns:a16="http://schemas.microsoft.com/office/drawing/2014/main" val="556339270"/>
                  </a:ext>
                </a:extLst>
              </a:tr>
            </a:tbl>
          </a:graphicData>
        </a:graphic>
      </p:graphicFrame>
      <p:sp>
        <p:nvSpPr>
          <p:cNvPr id="4" name="Date Placeholder 3">
            <a:extLst>
              <a:ext uri="{FF2B5EF4-FFF2-40B4-BE49-F238E27FC236}">
                <a16:creationId xmlns:a16="http://schemas.microsoft.com/office/drawing/2014/main" id="{28DD68F2-4CBE-4B47-A10C-91EF163CA3CD}"/>
              </a:ext>
            </a:extLst>
          </p:cNvPr>
          <p:cNvSpPr>
            <a:spLocks noGrp="1"/>
          </p:cNvSpPr>
          <p:nvPr>
            <p:ph type="dt" sz="half" idx="10"/>
          </p:nvPr>
        </p:nvSpPr>
        <p:spPr/>
        <p:txBody>
          <a:bodyPr/>
          <a:lstStyle/>
          <a:p>
            <a:pPr>
              <a:defRPr/>
            </a:pPr>
            <a:r>
              <a:rPr lang="en-US"/>
              <a:t>Murach's Python for Data Analysis</a:t>
            </a:r>
            <a:endParaRPr lang="en-US" dirty="0"/>
          </a:p>
        </p:txBody>
      </p:sp>
      <p:sp>
        <p:nvSpPr>
          <p:cNvPr id="5" name="Footer Placeholder 4">
            <a:extLst>
              <a:ext uri="{FF2B5EF4-FFF2-40B4-BE49-F238E27FC236}">
                <a16:creationId xmlns:a16="http://schemas.microsoft.com/office/drawing/2014/main" id="{3A4E2CCD-333E-4A41-96F9-4CEC4F208DA5}"/>
              </a:ext>
            </a:extLst>
          </p:cNvPr>
          <p:cNvSpPr>
            <a:spLocks noGrp="1"/>
          </p:cNvSpPr>
          <p:nvPr>
            <p:ph type="ftr" sz="quarter" idx="11"/>
          </p:nvPr>
        </p:nvSpPr>
        <p:spPr/>
        <p:txBody>
          <a:bodyPr/>
          <a:lstStyle/>
          <a:p>
            <a:pPr>
              <a:defRPr/>
            </a:pPr>
            <a:r>
              <a:rPr lang="en-US"/>
              <a:t>© 2021, Mike Murach &amp; Associates, Inc.</a:t>
            </a:r>
            <a:endParaRPr lang="en-US" dirty="0"/>
          </a:p>
        </p:txBody>
      </p:sp>
      <p:sp>
        <p:nvSpPr>
          <p:cNvPr id="6" name="Slide Number Placeholder 5">
            <a:extLst>
              <a:ext uri="{FF2B5EF4-FFF2-40B4-BE49-F238E27FC236}">
                <a16:creationId xmlns:a16="http://schemas.microsoft.com/office/drawing/2014/main" id="{6D08FD72-CA84-4E5F-BB87-35DB499A929D}"/>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C6, Slide </a:t>
            </a:r>
            <a:fld id="{BF5C1183-B085-4070-A402-C03A3F977D3D}" type="slidenum">
              <a:rPr lang="en-US" smtClean="0">
                <a:solidFill>
                  <a:schemeClr val="bg1"/>
                </a:solidFill>
              </a:rPr>
              <a:pPr>
                <a:defRPr/>
              </a:pPr>
              <a:t>7</a:t>
            </a:fld>
            <a:endParaRPr lang="en-US" dirty="0">
              <a:solidFill>
                <a:schemeClr val="bg1"/>
              </a:solidFill>
            </a:endParaRPr>
          </a:p>
        </p:txBody>
      </p:sp>
    </p:spTree>
    <p:extLst>
      <p:ext uri="{BB962C8B-B14F-4D97-AF65-F5344CB8AC3E}">
        <p14:creationId xmlns:p14="http://schemas.microsoft.com/office/powerpoint/2010/main" val="399591927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CC67D4E-8406-4F71-A103-A8FEC6FFB0D9}"/>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How to use interpolation to smooth the outliers</a:t>
            </a:r>
            <a:endParaRPr lang="en-US" dirty="0"/>
          </a:p>
        </p:txBody>
      </p:sp>
      <p:sp>
        <p:nvSpPr>
          <p:cNvPr id="9" name="Text Placeholder 8">
            <a:extLst>
              <a:ext uri="{FF2B5EF4-FFF2-40B4-BE49-F238E27FC236}">
                <a16:creationId xmlns:a16="http://schemas.microsoft.com/office/drawing/2014/main" id="{CB7D0FD0-C4DF-4AF6-84E5-9FFB9B780050}"/>
              </a:ext>
            </a:extLst>
          </p:cNvPr>
          <p:cNvSpPr>
            <a:spLocks noGrp="1"/>
          </p:cNvSpPr>
          <p:nvPr>
            <p:ph type="body" sz="quarter" idx="15"/>
          </p:nvPr>
        </p:nvSpPr>
        <p:spPr/>
        <p:txBody>
          <a:bodyPr/>
          <a:lstStyle/>
          <a:p>
            <a:pPr marL="347345" marR="0">
              <a:spcBef>
                <a:spcPts val="0"/>
              </a:spcBef>
              <a:spcAft>
                <a:spcPts val="0"/>
              </a:spcAft>
              <a:tabLst>
                <a:tab pos="1371600" algn="l"/>
              </a:tabLst>
            </a:pPr>
            <a:r>
              <a:rPr lang="en-US" sz="1400" b="1" dirty="0" err="1">
                <a:effectLst/>
                <a:latin typeface="Consolas" panose="020B0609020204030204" pitchFamily="49" charset="0"/>
                <a:ea typeface="Times New Roman" panose="02020603050405020304" pitchFamily="18" charset="0"/>
                <a:cs typeface="Times New Roman" panose="02020603050405020304" pitchFamily="18" charset="0"/>
              </a:rPr>
              <a:t>mortality_group.loc</a:t>
            </a: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a:t>
            </a:r>
            <a:r>
              <a:rPr lang="en-US" sz="1400" b="1" dirty="0" err="1">
                <a:effectLst/>
                <a:latin typeface="Consolas" panose="020B0609020204030204" pitchFamily="49" charset="0"/>
                <a:ea typeface="Times New Roman" panose="02020603050405020304" pitchFamily="18" charset="0"/>
                <a:cs typeface="Times New Roman" panose="02020603050405020304" pitchFamily="18" charset="0"/>
              </a:rPr>
              <a:t>mortality_group.Year.isin</a:t>
            </a: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([1917,1918,1919,1920]),</a:t>
            </a:r>
          </a:p>
          <a:p>
            <a:pPr marL="347345" marR="0">
              <a:spcBef>
                <a:spcPts val="0"/>
              </a:spcBef>
              <a:spcAft>
                <a:spcPts val="0"/>
              </a:spcAft>
              <a:tabLst>
                <a:tab pos="1371600" algn="l"/>
              </a:tabLst>
            </a:pP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b="1" dirty="0" err="1">
                <a:effectLst/>
                <a:latin typeface="Consolas" panose="020B0609020204030204" pitchFamily="49" charset="0"/>
                <a:ea typeface="Times New Roman" panose="02020603050405020304" pitchFamily="18" charset="0"/>
                <a:cs typeface="Times New Roman" panose="02020603050405020304" pitchFamily="18" charset="0"/>
              </a:rPr>
              <a:t>DeathRate</a:t>
            </a: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 = None</a:t>
            </a:r>
          </a:p>
          <a:p>
            <a:pPr marL="347345" marR="0">
              <a:spcBef>
                <a:spcPts val="0"/>
              </a:spcBef>
              <a:spcAft>
                <a:spcPts val="0"/>
              </a:spcAft>
              <a:tabLst>
                <a:tab pos="1371600" algn="l"/>
              </a:tabLst>
            </a:pPr>
            <a:r>
              <a:rPr lang="en-US" sz="1400" b="1" dirty="0" err="1">
                <a:effectLst/>
                <a:latin typeface="Consolas" panose="020B0609020204030204" pitchFamily="49" charset="0"/>
                <a:ea typeface="Times New Roman" panose="02020603050405020304" pitchFamily="18" charset="0"/>
                <a:cs typeface="Times New Roman" panose="02020603050405020304" pitchFamily="18" charset="0"/>
              </a:rPr>
              <a:t>mortality_group</a:t>
            </a: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 = </a:t>
            </a:r>
            <a:r>
              <a:rPr lang="en-US" sz="1400" b="1" dirty="0" err="1">
                <a:effectLst/>
                <a:latin typeface="Consolas" panose="020B0609020204030204" pitchFamily="49" charset="0"/>
                <a:ea typeface="Times New Roman" panose="02020603050405020304" pitchFamily="18" charset="0"/>
                <a:cs typeface="Times New Roman" panose="02020603050405020304" pitchFamily="18" charset="0"/>
              </a:rPr>
              <a:t>mortality_group.interpolate</a:t>
            </a: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a:t>
            </a:r>
          </a:p>
          <a:p>
            <a:pPr marL="347345" marR="0">
              <a:spcBef>
                <a:spcPts val="0"/>
              </a:spcBef>
              <a:spcAft>
                <a:spcPts val="600"/>
              </a:spcAft>
              <a:tabLst>
                <a:tab pos="1371600" algn="l"/>
              </a:tabLst>
            </a:pPr>
            <a:r>
              <a:rPr lang="en-US" sz="1400" b="1" dirty="0" err="1">
                <a:effectLst/>
                <a:latin typeface="Consolas" panose="020B0609020204030204" pitchFamily="49" charset="0"/>
                <a:ea typeface="Times New Roman" panose="02020603050405020304" pitchFamily="18" charset="0"/>
                <a:cs typeface="Times New Roman" panose="02020603050405020304" pitchFamily="18" charset="0"/>
              </a:rPr>
              <a:t>mortality_group.plot</a:t>
            </a: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(x='Year', y='</a:t>
            </a:r>
            <a:r>
              <a:rPr lang="en-US" sz="1400" b="1" dirty="0" err="1">
                <a:effectLst/>
                <a:latin typeface="Consolas" panose="020B0609020204030204" pitchFamily="49" charset="0"/>
                <a:ea typeface="Times New Roman" panose="02020603050405020304" pitchFamily="18" charset="0"/>
                <a:cs typeface="Times New Roman" panose="02020603050405020304" pitchFamily="18" charset="0"/>
              </a:rPr>
              <a:t>DeathRate</a:t>
            </a: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a:t>
            </a:r>
          </a:p>
          <a:p>
            <a:endParaRPr lang="en-US" sz="1400" dirty="0"/>
          </a:p>
        </p:txBody>
      </p:sp>
      <p:pic>
        <p:nvPicPr>
          <p:cNvPr id="10" name="Content Placeholder 9" descr="Refer to page 233 in textbook">
            <a:extLst>
              <a:ext uri="{FF2B5EF4-FFF2-40B4-BE49-F238E27FC236}">
                <a16:creationId xmlns:a16="http://schemas.microsoft.com/office/drawing/2014/main" id="{0425C69C-30D0-4EA8-90DB-A345B0DD7987}"/>
              </a:ext>
            </a:extLst>
          </p:cNvPr>
          <p:cNvPicPr>
            <a:picLocks noGrp="1" noChangeAspect="1"/>
          </p:cNvPicPr>
          <p:nvPr>
            <p:ph sz="quarter" idx="13"/>
          </p:nvPr>
        </p:nvPicPr>
        <p:blipFill>
          <a:blip r:embed="rId2"/>
          <a:stretch>
            <a:fillRect/>
          </a:stretch>
        </p:blipFill>
        <p:spPr>
          <a:xfrm>
            <a:off x="1251855" y="2057399"/>
            <a:ext cx="5296659" cy="3657601"/>
          </a:xfrm>
          <a:prstGeom prst="rect">
            <a:avLst/>
          </a:prstGeom>
        </p:spPr>
      </p:pic>
      <p:sp>
        <p:nvSpPr>
          <p:cNvPr id="4" name="Date Placeholder 3">
            <a:extLst>
              <a:ext uri="{FF2B5EF4-FFF2-40B4-BE49-F238E27FC236}">
                <a16:creationId xmlns:a16="http://schemas.microsoft.com/office/drawing/2014/main" id="{2B070668-8567-40AA-BD3D-287C062CF1B8}"/>
              </a:ext>
            </a:extLst>
          </p:cNvPr>
          <p:cNvSpPr>
            <a:spLocks noGrp="1"/>
          </p:cNvSpPr>
          <p:nvPr>
            <p:ph type="dt" sz="half" idx="10"/>
          </p:nvPr>
        </p:nvSpPr>
        <p:spPr/>
        <p:txBody>
          <a:bodyPr/>
          <a:lstStyle/>
          <a:p>
            <a:pPr>
              <a:defRPr/>
            </a:pPr>
            <a:r>
              <a:rPr lang="en-US"/>
              <a:t>Murach's Python for Data Analysis</a:t>
            </a:r>
            <a:endParaRPr lang="en-US" dirty="0"/>
          </a:p>
        </p:txBody>
      </p:sp>
      <p:sp>
        <p:nvSpPr>
          <p:cNvPr id="5" name="Footer Placeholder 4">
            <a:extLst>
              <a:ext uri="{FF2B5EF4-FFF2-40B4-BE49-F238E27FC236}">
                <a16:creationId xmlns:a16="http://schemas.microsoft.com/office/drawing/2014/main" id="{E2C77223-510B-4F16-9665-E74D4C764AF1}"/>
              </a:ext>
            </a:extLst>
          </p:cNvPr>
          <p:cNvSpPr>
            <a:spLocks noGrp="1"/>
          </p:cNvSpPr>
          <p:nvPr>
            <p:ph type="ftr" sz="quarter" idx="11"/>
          </p:nvPr>
        </p:nvSpPr>
        <p:spPr/>
        <p:txBody>
          <a:bodyPr/>
          <a:lstStyle/>
          <a:p>
            <a:pPr>
              <a:defRPr/>
            </a:pPr>
            <a:r>
              <a:rPr lang="en-US"/>
              <a:t>© 2021, Mike Murach &amp; Associates, Inc.</a:t>
            </a:r>
            <a:endParaRPr lang="en-US" dirty="0"/>
          </a:p>
        </p:txBody>
      </p:sp>
      <p:sp>
        <p:nvSpPr>
          <p:cNvPr id="6" name="Slide Number Placeholder 5">
            <a:extLst>
              <a:ext uri="{FF2B5EF4-FFF2-40B4-BE49-F238E27FC236}">
                <a16:creationId xmlns:a16="http://schemas.microsoft.com/office/drawing/2014/main" id="{227286E3-10C8-4A10-82EB-5A0FD219777B}"/>
              </a:ext>
            </a:extLst>
          </p:cNvPr>
          <p:cNvSpPr>
            <a:spLocks noGrp="1"/>
          </p:cNvSpPr>
          <p:nvPr>
            <p:ph type="sldNum" sz="quarter" idx="12"/>
          </p:nvPr>
        </p:nvSpPr>
        <p:spPr/>
        <p:txBody>
          <a:bodyPr/>
          <a:lstStyle/>
          <a:p>
            <a:pPr algn="l">
              <a:defRPr/>
            </a:pPr>
            <a:endParaRPr lang="en-US" sz="1400" dirty="0">
              <a:latin typeface="Times New Roman"/>
            </a:endParaRPr>
          </a:p>
          <a:p>
            <a:pPr algn="r">
              <a:defRPr/>
            </a:pPr>
            <a:r>
              <a:rPr lang="en-US" sz="900" dirty="0">
                <a:solidFill>
                  <a:schemeClr val="bg1"/>
                </a:solidFill>
                <a:latin typeface="Arial Narrow" panose="020B0606020202030204" pitchFamily="34" charset="0"/>
              </a:rPr>
              <a:t>C6, Slide </a:t>
            </a:r>
            <a:fld id="{BF5C1183-B085-4070-A402-C03A3F977D3D}" type="slidenum">
              <a:rPr lang="en-US" sz="900" smtClean="0">
                <a:solidFill>
                  <a:schemeClr val="bg1"/>
                </a:solidFill>
                <a:latin typeface="Arial Narrow" panose="020B0606020202030204" pitchFamily="34" charset="0"/>
              </a:rPr>
              <a:pPr algn="r">
                <a:defRPr/>
              </a:pPr>
              <a:t>70</a:t>
            </a:fld>
            <a:endParaRPr lang="en-US" sz="900" dirty="0">
              <a:solidFill>
                <a:schemeClr val="bg1"/>
              </a:solidFill>
              <a:latin typeface="Arial Narrow" panose="020B0606020202030204" pitchFamily="34" charset="0"/>
            </a:endParaRPr>
          </a:p>
        </p:txBody>
      </p:sp>
    </p:spTree>
    <p:extLst>
      <p:ext uri="{BB962C8B-B14F-4D97-AF65-F5344CB8AC3E}">
        <p14:creationId xmlns:p14="http://schemas.microsoft.com/office/powerpoint/2010/main" val="29009778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FE3EE-D69A-49E2-AD0F-BDE8C642A0A0}"/>
              </a:ext>
            </a:extLst>
          </p:cNvPr>
          <p:cNvSpPr>
            <a:spLocks noGrp="1"/>
          </p:cNvSpPr>
          <p:nvPr>
            <p:ph type="title"/>
          </p:nvPr>
        </p:nvSpPr>
        <p:spPr>
          <a:xfrm>
            <a:off x="914400" y="440323"/>
            <a:ext cx="7315200" cy="738664"/>
          </a:xfrm>
        </p:spPr>
        <p:txBody>
          <a:bodyPr/>
          <a:lstStyle/>
          <a:p>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Partial results for the info() method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when run on the Polls data </a:t>
            </a:r>
            <a:endParaRPr lang="en-US" dirty="0"/>
          </a:p>
        </p:txBody>
      </p:sp>
      <p:pic>
        <p:nvPicPr>
          <p:cNvPr id="7" name="Content Placeholder 6" descr="Refer to page 201 in textbook">
            <a:extLst>
              <a:ext uri="{FF2B5EF4-FFF2-40B4-BE49-F238E27FC236}">
                <a16:creationId xmlns:a16="http://schemas.microsoft.com/office/drawing/2014/main" id="{10CA8EA7-341A-49F6-AE9A-66EFCE737314}"/>
              </a:ext>
            </a:extLst>
          </p:cNvPr>
          <p:cNvPicPr>
            <a:picLocks noGrp="1" noChangeAspect="1"/>
          </p:cNvPicPr>
          <p:nvPr>
            <p:ph sz="quarter" idx="13"/>
          </p:nvPr>
        </p:nvPicPr>
        <p:blipFill>
          <a:blip r:embed="rId2"/>
          <a:stretch>
            <a:fillRect/>
          </a:stretch>
        </p:blipFill>
        <p:spPr>
          <a:xfrm>
            <a:off x="609600" y="1371600"/>
            <a:ext cx="7303008" cy="2708148"/>
          </a:xfrm>
          <a:prstGeom prst="rect">
            <a:avLst/>
          </a:prstGeom>
        </p:spPr>
      </p:pic>
      <p:sp>
        <p:nvSpPr>
          <p:cNvPr id="4" name="Date Placeholder 3">
            <a:extLst>
              <a:ext uri="{FF2B5EF4-FFF2-40B4-BE49-F238E27FC236}">
                <a16:creationId xmlns:a16="http://schemas.microsoft.com/office/drawing/2014/main" id="{97539382-8206-40E9-BF9B-5A1C016B4E10}"/>
              </a:ext>
            </a:extLst>
          </p:cNvPr>
          <p:cNvSpPr>
            <a:spLocks noGrp="1"/>
          </p:cNvSpPr>
          <p:nvPr>
            <p:ph type="dt" sz="half" idx="10"/>
          </p:nvPr>
        </p:nvSpPr>
        <p:spPr/>
        <p:txBody>
          <a:bodyPr/>
          <a:lstStyle/>
          <a:p>
            <a:pPr>
              <a:defRPr/>
            </a:pPr>
            <a:r>
              <a:rPr lang="en-US"/>
              <a:t>Murach's Python for Data Analysis</a:t>
            </a:r>
            <a:endParaRPr lang="en-US" dirty="0"/>
          </a:p>
        </p:txBody>
      </p:sp>
      <p:sp>
        <p:nvSpPr>
          <p:cNvPr id="5" name="Footer Placeholder 4">
            <a:extLst>
              <a:ext uri="{FF2B5EF4-FFF2-40B4-BE49-F238E27FC236}">
                <a16:creationId xmlns:a16="http://schemas.microsoft.com/office/drawing/2014/main" id="{6AEA0E5A-537D-41B3-82EF-1125913DCB63}"/>
              </a:ext>
            </a:extLst>
          </p:cNvPr>
          <p:cNvSpPr>
            <a:spLocks noGrp="1"/>
          </p:cNvSpPr>
          <p:nvPr>
            <p:ph type="ftr" sz="quarter" idx="11"/>
          </p:nvPr>
        </p:nvSpPr>
        <p:spPr/>
        <p:txBody>
          <a:bodyPr/>
          <a:lstStyle/>
          <a:p>
            <a:pPr>
              <a:defRPr/>
            </a:pPr>
            <a:r>
              <a:rPr lang="en-US"/>
              <a:t>© 2021, Mike Murach &amp; Associates, Inc.</a:t>
            </a:r>
            <a:endParaRPr lang="en-US" dirty="0"/>
          </a:p>
        </p:txBody>
      </p:sp>
      <p:sp>
        <p:nvSpPr>
          <p:cNvPr id="6" name="Slide Number Placeholder 5">
            <a:extLst>
              <a:ext uri="{FF2B5EF4-FFF2-40B4-BE49-F238E27FC236}">
                <a16:creationId xmlns:a16="http://schemas.microsoft.com/office/drawing/2014/main" id="{074ACD3E-D0A4-41BC-8334-64D06D7C1D53}"/>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C6, Slide </a:t>
            </a:r>
            <a:fld id="{BF5C1183-B085-4070-A402-C03A3F977D3D}" type="slidenum">
              <a:rPr lang="en-US" smtClean="0">
                <a:solidFill>
                  <a:schemeClr val="bg1"/>
                </a:solidFill>
              </a:rPr>
              <a:pPr>
                <a:defRPr/>
              </a:pPr>
              <a:t>8</a:t>
            </a:fld>
            <a:endParaRPr lang="en-US" dirty="0">
              <a:solidFill>
                <a:schemeClr val="bg1"/>
              </a:solidFill>
            </a:endParaRPr>
          </a:p>
        </p:txBody>
      </p:sp>
    </p:spTree>
    <p:extLst>
      <p:ext uri="{BB962C8B-B14F-4D97-AF65-F5344CB8AC3E}">
        <p14:creationId xmlns:p14="http://schemas.microsoft.com/office/powerpoint/2010/main" val="24378032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CD5FE-D909-4C46-ACD6-01F2569E0C8D}"/>
              </a:ext>
            </a:extLst>
          </p:cNvPr>
          <p:cNvSpPr>
            <a:spLocks noGrp="1"/>
          </p:cNvSpPr>
          <p:nvPr>
            <p:ph type="title"/>
          </p:nvPr>
        </p:nvSpPr>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Partial results for the info() method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when run on the Jobs data</a:t>
            </a:r>
            <a:endParaRPr lang="en-US" dirty="0"/>
          </a:p>
        </p:txBody>
      </p:sp>
      <p:pic>
        <p:nvPicPr>
          <p:cNvPr id="8" name="Content Placeholder 7" descr="Refer to page 201 in textbook">
            <a:extLst>
              <a:ext uri="{FF2B5EF4-FFF2-40B4-BE49-F238E27FC236}">
                <a16:creationId xmlns:a16="http://schemas.microsoft.com/office/drawing/2014/main" id="{B104B292-081C-4492-9004-67EAD6C5D3E4}"/>
              </a:ext>
            </a:extLst>
          </p:cNvPr>
          <p:cNvPicPr>
            <a:picLocks noGrp="1" noChangeAspect="1"/>
          </p:cNvPicPr>
          <p:nvPr>
            <p:ph sz="quarter" idx="13"/>
          </p:nvPr>
        </p:nvPicPr>
        <p:blipFill>
          <a:blip r:embed="rId2"/>
          <a:stretch>
            <a:fillRect/>
          </a:stretch>
        </p:blipFill>
        <p:spPr>
          <a:xfrm>
            <a:off x="609600" y="1371600"/>
            <a:ext cx="7303008" cy="2916936"/>
          </a:xfrm>
          <a:prstGeom prst="rect">
            <a:avLst/>
          </a:prstGeom>
        </p:spPr>
      </p:pic>
      <p:sp>
        <p:nvSpPr>
          <p:cNvPr id="4" name="Date Placeholder 3">
            <a:extLst>
              <a:ext uri="{FF2B5EF4-FFF2-40B4-BE49-F238E27FC236}">
                <a16:creationId xmlns:a16="http://schemas.microsoft.com/office/drawing/2014/main" id="{450493FB-64BA-4F18-8AE0-AB26203AA44E}"/>
              </a:ext>
            </a:extLst>
          </p:cNvPr>
          <p:cNvSpPr>
            <a:spLocks noGrp="1"/>
          </p:cNvSpPr>
          <p:nvPr>
            <p:ph type="dt" sz="half" idx="10"/>
          </p:nvPr>
        </p:nvSpPr>
        <p:spPr/>
        <p:txBody>
          <a:bodyPr/>
          <a:lstStyle/>
          <a:p>
            <a:pPr>
              <a:defRPr/>
            </a:pPr>
            <a:r>
              <a:rPr lang="en-US"/>
              <a:t>Murach's Python for Data Analysis</a:t>
            </a:r>
            <a:endParaRPr lang="en-US" dirty="0"/>
          </a:p>
        </p:txBody>
      </p:sp>
      <p:sp>
        <p:nvSpPr>
          <p:cNvPr id="5" name="Footer Placeholder 4">
            <a:extLst>
              <a:ext uri="{FF2B5EF4-FFF2-40B4-BE49-F238E27FC236}">
                <a16:creationId xmlns:a16="http://schemas.microsoft.com/office/drawing/2014/main" id="{72999B07-77F4-486D-859E-37D9508DBD7E}"/>
              </a:ext>
            </a:extLst>
          </p:cNvPr>
          <p:cNvSpPr>
            <a:spLocks noGrp="1"/>
          </p:cNvSpPr>
          <p:nvPr>
            <p:ph type="ftr" sz="quarter" idx="11"/>
          </p:nvPr>
        </p:nvSpPr>
        <p:spPr/>
        <p:txBody>
          <a:bodyPr/>
          <a:lstStyle/>
          <a:p>
            <a:pPr>
              <a:defRPr/>
            </a:pPr>
            <a:r>
              <a:rPr lang="en-US"/>
              <a:t>© 2021, Mike Murach &amp; Associates, Inc.</a:t>
            </a:r>
            <a:endParaRPr lang="en-US" dirty="0"/>
          </a:p>
        </p:txBody>
      </p:sp>
      <p:sp>
        <p:nvSpPr>
          <p:cNvPr id="6" name="Slide Number Placeholder 5">
            <a:extLst>
              <a:ext uri="{FF2B5EF4-FFF2-40B4-BE49-F238E27FC236}">
                <a16:creationId xmlns:a16="http://schemas.microsoft.com/office/drawing/2014/main" id="{6414C293-F9D2-46F8-AE41-11B7A6A58EE9}"/>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C6, Slide </a:t>
            </a:r>
            <a:fld id="{BF5C1183-B085-4070-A402-C03A3F977D3D}" type="slidenum">
              <a:rPr lang="en-US" smtClean="0">
                <a:solidFill>
                  <a:schemeClr val="bg1"/>
                </a:solidFill>
              </a:rPr>
              <a:pPr>
                <a:defRPr/>
              </a:pPr>
              <a:t>9</a:t>
            </a:fld>
            <a:endParaRPr lang="en-US" dirty="0">
              <a:solidFill>
                <a:schemeClr val="bg1"/>
              </a:solidFill>
            </a:endParaRPr>
          </a:p>
        </p:txBody>
      </p:sp>
    </p:spTree>
    <p:extLst>
      <p:ext uri="{BB962C8B-B14F-4D97-AF65-F5344CB8AC3E}">
        <p14:creationId xmlns:p14="http://schemas.microsoft.com/office/powerpoint/2010/main" val="3245823335"/>
      </p:ext>
    </p:extLst>
  </p:cSld>
  <p:clrMapOvr>
    <a:masterClrMapping/>
  </p:clrMapOvr>
</p:sld>
</file>

<file path=ppt/theme/theme1.xml><?xml version="1.0" encoding="utf-8"?>
<a:theme xmlns:a="http://schemas.openxmlformats.org/drawingml/2006/main" name="Master slides_with_titles_logo">
  <a:themeElements>
    <a:clrScheme name="Master slide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bg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Master slide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aster slides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aster slides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aster slides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aster slides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aster slides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aster slides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MMA accessible slides.potx" id="{611E833D-05D0-4A5D-A09D-85733BEA6AAA}" vid="{7CAD4F6C-8ECE-45F7-A39E-93FAD23107B7}"/>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MMA accessible slides</Template>
  <TotalTime>2783</TotalTime>
  <Words>5047</Words>
  <Application>Microsoft Office PowerPoint</Application>
  <PresentationFormat>On-screen Show (4:3)</PresentationFormat>
  <Paragraphs>762</Paragraphs>
  <Slides>70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70</vt:i4>
      </vt:variant>
    </vt:vector>
  </HeadingPairs>
  <TitlesOfParts>
    <vt:vector size="78" baseType="lpstr">
      <vt:lpstr>Arial</vt:lpstr>
      <vt:lpstr>Arial Narrow</vt:lpstr>
      <vt:lpstr>Consolas</vt:lpstr>
      <vt:lpstr>Courier New</vt:lpstr>
      <vt:lpstr>Montserrat Medium</vt:lpstr>
      <vt:lpstr>Symbol</vt:lpstr>
      <vt:lpstr>Times New Roman</vt:lpstr>
      <vt:lpstr>Master slides_with_titles_logo</vt:lpstr>
      <vt:lpstr>Chapter 6</vt:lpstr>
      <vt:lpstr>Objectives</vt:lpstr>
      <vt:lpstr>Objectives (continued)</vt:lpstr>
      <vt:lpstr>A general plan for cleaning a DataFrame</vt:lpstr>
      <vt:lpstr>A general plan for cleaning a DataFrame (cont.)</vt:lpstr>
      <vt:lpstr>Documentation that identifies  some data problems in the Jobs data</vt:lpstr>
      <vt:lpstr>Three parameters of the info() method</vt:lpstr>
      <vt:lpstr>Partial results for the info() method  when run on the Polls data </vt:lpstr>
      <vt:lpstr>Partial results for the info() method  when run on the Jobs data</vt:lpstr>
      <vt:lpstr>What you should be looking for</vt:lpstr>
      <vt:lpstr>The nunique() and unique() methods</vt:lpstr>
      <vt:lpstr>Partial results for the nunique() method  when run on the Polls data</vt:lpstr>
      <vt:lpstr>Partial results for a unique() method  that gets the unique values</vt:lpstr>
      <vt:lpstr>The value_counts() method</vt:lpstr>
      <vt:lpstr>How to use the value_counts() method</vt:lpstr>
      <vt:lpstr>How to use the normalize parameter</vt:lpstr>
      <vt:lpstr>How to use the dropna parameter</vt:lpstr>
      <vt:lpstr>How to use the value_counts() method  with multiple columns</vt:lpstr>
      <vt:lpstr>How to drop rows based on conditions</vt:lpstr>
      <vt:lpstr>The duplicated() method</vt:lpstr>
      <vt:lpstr>The drop_duplicates() method</vt:lpstr>
      <vt:lpstr>How to drop duplicate rows</vt:lpstr>
      <vt:lpstr>The drop() method</vt:lpstr>
      <vt:lpstr>How the nunique() method helps you identify columns that you may want to drop</vt:lpstr>
      <vt:lpstr>How to use the drop() method to drop columns</vt:lpstr>
      <vt:lpstr>The rename() method for columns</vt:lpstr>
      <vt:lpstr>How to rename columns with the rename() method</vt:lpstr>
      <vt:lpstr>How to rename columns  with the Python replace() method</vt:lpstr>
      <vt:lpstr>The isnull(), notnull(), and any() methods</vt:lpstr>
      <vt:lpstr>A ten-row DataFrame named mortality_data  that has some missing values</vt:lpstr>
      <vt:lpstr>How to display the count of the missing values </vt:lpstr>
      <vt:lpstr>How to display all rows that contain NA values</vt:lpstr>
      <vt:lpstr>How to display all rows with NA values  in the DeathRate column</vt:lpstr>
      <vt:lpstr>The dropna() method</vt:lpstr>
      <vt:lpstr>How to drop all rows that contain an NA value</vt:lpstr>
      <vt:lpstr>How to drop only the rows that have two  or more NA values</vt:lpstr>
      <vt:lpstr>The fillna() method</vt:lpstr>
      <vt:lpstr>How to replace the NAs in a column  with the mean value of the column</vt:lpstr>
      <vt:lpstr>How to forward fill NA values  with a limit of 2 consecutive fills</vt:lpstr>
      <vt:lpstr>The interpolate() method</vt:lpstr>
      <vt:lpstr>The data types that Pandas applies  to imported columns</vt:lpstr>
      <vt:lpstr>The select_dtypes() method of a DataFrame</vt:lpstr>
      <vt:lpstr>Polls data: Dates stored as objects</vt:lpstr>
      <vt:lpstr>Jobs data: Numeric and Boolean values  stored as objects</vt:lpstr>
      <vt:lpstr>How Pandas applies data types  to imported columns</vt:lpstr>
      <vt:lpstr>The Pandas to_datetime() method</vt:lpstr>
      <vt:lpstr>Four of the date columns in the polls DataFrame</vt:lpstr>
      <vt:lpstr>A few of the formatting codes  for the Python strftime() method</vt:lpstr>
      <vt:lpstr>How to use the Python strftime() method  to format dates as strings</vt:lpstr>
      <vt:lpstr>The to_numeric() method</vt:lpstr>
      <vt:lpstr>How to convert columns with valid numeric strings to numeric data types</vt:lpstr>
      <vt:lpstr>How to coerce columns with invalid strings  into numeric data types</vt:lpstr>
      <vt:lpstr>The astype() method for converting data types</vt:lpstr>
      <vt:lpstr>The remove_unused_categories() method</vt:lpstr>
      <vt:lpstr>How to drop rows for specific categories</vt:lpstr>
      <vt:lpstr>How to drop rows for specific categories (cont.)</vt:lpstr>
      <vt:lpstr>The Pandas replace() method</vt:lpstr>
      <vt:lpstr>Documentation that identifies some data problems in the Jobs data</vt:lpstr>
      <vt:lpstr>How to replace * or ** values in a single column with NaN</vt:lpstr>
      <vt:lpstr>Some useful parameters of the read_csv() method</vt:lpstr>
      <vt:lpstr>How to parse object columns  that contain dates and times</vt:lpstr>
      <vt:lpstr>How to parse object columns  that contain dates and times (continued)</vt:lpstr>
      <vt:lpstr>The mortality data for the 15-19 age group</vt:lpstr>
      <vt:lpstr>How to use the describe() method to find outliers</vt:lpstr>
      <vt:lpstr>How to use the plot() method to find outliers</vt:lpstr>
      <vt:lpstr>How to review the outliers  in the DeathRate column</vt:lpstr>
      <vt:lpstr>Three ways to handle outliers that are valid</vt:lpstr>
      <vt:lpstr>How to drop the rows for the outliers</vt:lpstr>
      <vt:lpstr>How to assign the mean of the column  to the outliers</vt:lpstr>
      <vt:lpstr>How to use interpolation to smooth the outliers</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Bethany Cabrera</dc:creator>
  <cp:lastModifiedBy>Bethany Cabrera</cp:lastModifiedBy>
  <cp:revision>68</cp:revision>
  <cp:lastPrinted>2016-01-14T23:03:16Z</cp:lastPrinted>
  <dcterms:created xsi:type="dcterms:W3CDTF">2021-06-22T20:59:38Z</dcterms:created>
  <dcterms:modified xsi:type="dcterms:W3CDTF">2021-07-19T18:48:52Z</dcterms:modified>
</cp:coreProperties>
</file>