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3">
  <p:sldMasterIdLst>
    <p:sldMasterId id="2147483669" r:id="rId1"/>
  </p:sldMasterIdLst>
  <p:notesMasterIdLst>
    <p:notesMasterId r:id="rId52"/>
  </p:notesMasterIdLst>
  <p:handoutMasterIdLst>
    <p:handoutMasterId r:id="rId53"/>
  </p:handoutMasterIdLst>
  <p:sldIdLst>
    <p:sldId id="256" r:id="rId2"/>
    <p:sldId id="257" r:id="rId3"/>
    <p:sldId id="30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304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14" autoAdjust="0"/>
  </p:normalViewPr>
  <p:slideViewPr>
    <p:cSldViewPr>
      <p:cViewPr varScale="1">
        <p:scale>
          <a:sx n="81" d="100"/>
          <a:sy n="81" d="100"/>
        </p:scale>
        <p:origin x="84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752600"/>
            <a:ext cx="7315200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28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886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3D78B2-A2B3-4F14-970F-D4E0D43533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1062758"/>
            <a:ext cx="7391400" cy="606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10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C7,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1066800" y="12954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42136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3597780"/>
            <a:ext cx="7315200" cy="15076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8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39D1673-5FDF-4D83-ADBE-97ACF8D227B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76300" y="3532466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3682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8" r:id="rId6"/>
    <p:sldLayoutId id="2147483689" r:id="rId7"/>
    <p:sldLayoutId id="2147483690" r:id="rId8"/>
    <p:sldLayoutId id="2147483680" r:id="rId9"/>
    <p:sldLayoutId id="2147483683" r:id="rId10"/>
    <p:sldLayoutId id="2147483681" r:id="rId11"/>
    <p:sldLayoutId id="2147483674" r:id="rId12"/>
    <p:sldLayoutId id="2147483687" r:id="rId13"/>
    <p:sldLayoutId id="2147483676" r:id="rId14"/>
    <p:sldLayoutId id="2147483691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914400" y="2209800"/>
            <a:ext cx="7315200" cy="29718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prepare the data</a:t>
            </a:r>
            <a:endParaRPr lang="en-US" sz="4800" b="1" dirty="0">
              <a:solidFill>
                <a:srgbClr val="000000"/>
              </a:solidFill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C50B9-DF0E-4649-98E3-BC0A95C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464D2-74A3-4E18-876F-7EF42779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transform()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A5D8031A-D1C2-46A7-BF44-2C15F75FEE74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566770834"/>
              </p:ext>
            </p:extLst>
          </p:nvPr>
        </p:nvGraphicFramePr>
        <p:xfrm>
          <a:off x="914400" y="1097280"/>
          <a:ext cx="6240780" cy="792480"/>
        </p:xfrm>
        <a:graphic>
          <a:graphicData uri="http://schemas.openxmlformats.org/drawingml/2006/table">
            <a:tbl>
              <a:tblPr firstRow="1"/>
              <a:tblGrid>
                <a:gridCol w="2343150">
                  <a:extLst>
                    <a:ext uri="{9D8B030D-6E8A-4147-A177-3AD203B41FA5}">
                      <a16:colId xmlns:a16="http://schemas.microsoft.com/office/drawing/2014/main" val="1587701551"/>
                    </a:ext>
                  </a:extLst>
                </a:gridCol>
                <a:gridCol w="3897630">
                  <a:extLst>
                    <a:ext uri="{9D8B030D-6E8A-4147-A177-3AD203B41FA5}">
                      <a16:colId xmlns:a16="http://schemas.microsoft.com/office/drawing/2014/main" val="5699467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310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transform(params)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Adds summary values to each row.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940423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F69202-FFB7-4B9F-AC92-46D1691DE6C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133600"/>
            <a:ext cx="7391400" cy="5334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transform()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A5915DA9-5A33-43B4-89FA-6AB769CC537D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474632544"/>
              </p:ext>
            </p:extLst>
          </p:nvPr>
        </p:nvGraphicFramePr>
        <p:xfrm>
          <a:off x="914400" y="2621280"/>
          <a:ext cx="6240780" cy="1188720"/>
        </p:xfrm>
        <a:graphic>
          <a:graphicData uri="http://schemas.openxmlformats.org/drawingml/2006/table">
            <a:tbl>
              <a:tblPr firstRow="1"/>
              <a:tblGrid>
                <a:gridCol w="1783080">
                  <a:extLst>
                    <a:ext uri="{9D8B030D-6E8A-4147-A177-3AD203B41FA5}">
                      <a16:colId xmlns:a16="http://schemas.microsoft.com/office/drawing/2014/main" val="1486457433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4760252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477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func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function to apply.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422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axis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 (the default) for rows; 1 for columns.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079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6BFBA-D5D9-46A0-818B-17A0F5C1F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1FA23-E6AD-418B-9ACD-BABE7F70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AF004-8A73-446C-97B1-3B6B11B9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618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D3E5642-7034-4621-AAC2-CC94196D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fires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20599CB-B853-467E-BAFE-6E56E32625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fires[['state','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']].head()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45 in textbook">
            <a:extLst>
              <a:ext uri="{FF2B5EF4-FFF2-40B4-BE49-F238E27FC236}">
                <a16:creationId xmlns:a16="http://schemas.microsoft.com/office/drawing/2014/main" id="{445350A7-ECA2-490A-B36C-5E67E0D1D14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447800"/>
            <a:ext cx="2213040" cy="21642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5FD6-779B-407B-925C-CFBF87DA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0FFDD-F47F-4A23-9A0D-B0E9ECDA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6959-7869-46EA-AE25-8E80EFFC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185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9D47E1-ACE4-4598-B46B-756079E4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summary column to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2AF2D80-B7BC-41E4-83DD-142A3D8524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930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mean_days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fires.groupby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('state')['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'].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transform(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='mean')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fires[['state','days_burning','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mean_days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']].head()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45 in textbook">
            <a:extLst>
              <a:ext uri="{FF2B5EF4-FFF2-40B4-BE49-F238E27FC236}">
                <a16:creationId xmlns:a16="http://schemas.microsoft.com/office/drawing/2014/main" id="{A9A0681D-C05D-487D-8295-4D07698A09D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792" y="1977158"/>
            <a:ext cx="3224364" cy="22138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A354E-DF43-452F-B208-C19009DE4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C2EFD-3A67-4D7A-B0EE-D8183672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D6C39-4D4B-4DCB-9F3E-E0E146BC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4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E1EFE7E-8BD3-4F8C-878A-0BE0BD0C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apply()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2F282D50-61D1-492A-8A9A-D82A2BC1EFEE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295587857"/>
              </p:ext>
            </p:extLst>
          </p:nvPr>
        </p:nvGraphicFramePr>
        <p:xfrm>
          <a:off x="914400" y="1074420"/>
          <a:ext cx="6069330" cy="1097280"/>
        </p:xfrm>
        <a:graphic>
          <a:graphicData uri="http://schemas.openxmlformats.org/drawingml/2006/table">
            <a:tbl>
              <a:tblPr firstRow="1"/>
              <a:tblGrid>
                <a:gridCol w="1897380">
                  <a:extLst>
                    <a:ext uri="{9D8B030D-6E8A-4147-A177-3AD203B41FA5}">
                      <a16:colId xmlns:a16="http://schemas.microsoft.com/office/drawing/2014/main" val="2941929857"/>
                    </a:ext>
                  </a:extLst>
                </a:gridCol>
                <a:gridCol w="4171950">
                  <a:extLst>
                    <a:ext uri="{9D8B030D-6E8A-4147-A177-3AD203B41FA5}">
                      <a16:colId xmlns:a16="http://schemas.microsoft.com/office/drawing/2014/main" val="1276506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778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apply(params)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Applies a function to the data in a row or a column and returns a Series.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831096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126183-B16E-49CC-9D2E-46A41BBD1E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01875"/>
            <a:ext cx="7391400" cy="517525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apply()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205876FA-1F1A-4F18-B0C0-F019BC349D38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515755502"/>
              </p:ext>
            </p:extLst>
          </p:nvPr>
        </p:nvGraphicFramePr>
        <p:xfrm>
          <a:off x="914400" y="2819400"/>
          <a:ext cx="7315200" cy="2103120"/>
        </p:xfrm>
        <a:graphic>
          <a:graphicData uri="http://schemas.openxmlformats.org/drawingml/2006/table">
            <a:tbl>
              <a:tblPr firstRow="1"/>
              <a:tblGrid>
                <a:gridCol w="1696767">
                  <a:extLst>
                    <a:ext uri="{9D8B030D-6E8A-4147-A177-3AD203B41FA5}">
                      <a16:colId xmlns:a16="http://schemas.microsoft.com/office/drawing/2014/main" val="4201582513"/>
                    </a:ext>
                  </a:extLst>
                </a:gridCol>
                <a:gridCol w="5618433">
                  <a:extLst>
                    <a:ext uri="{9D8B030D-6E8A-4147-A177-3AD203B41FA5}">
                      <a16:colId xmlns:a16="http://schemas.microsoft.com/office/drawing/2014/main" val="2793537637"/>
                    </a:ext>
                  </a:extLst>
                </a:gridCol>
              </a:tblGrid>
              <a:tr h="28413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822348"/>
                  </a:ext>
                </a:extLst>
              </a:tr>
              <a:tr h="72127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function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function that’s applied to each row or column. It can be a built-in function, a NumPy function, a user-defined function, or a lambda expression.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766582"/>
                  </a:ext>
                </a:extLst>
              </a:tr>
              <a:tr h="50270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axis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axis that the function is applied to: axis=0 (the default) for columns and axis=1 for rows.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28299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C9DD3-B15F-4360-8D47-15D6A9FA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B5C27-E857-4787-A03E-8D51C88B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FB1AB-2A56-4B7E-BCD9-1390E0B2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298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412ED8E-A6AA-4079-9D16-B08F6C60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7542CE-F891-4350-9803-FC8BC1BD329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1" name="Content Placeholder 10" descr="Refer to page 247 in textbook">
            <a:extLst>
              <a:ext uri="{FF2B5EF4-FFF2-40B4-BE49-F238E27FC236}">
                <a16:creationId xmlns:a16="http://schemas.microsoft.com/office/drawing/2014/main" id="{E70FD600-C45F-41AF-9A93-01F745A462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496427"/>
            <a:ext cx="5137336" cy="18486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9C1EC-70D9-42A9-91CE-74149443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83352-67D4-4321-95CF-F39CAD86D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B77A4-FFE6-4526-B62E-7EC78B79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939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C31D-97CC-4648-A891-18186CC7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a built-in Pandas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all numeric columns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70CB-6136-4A69-9690-D140874C22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workData.apply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('mean')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a NumPy function to two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[['sex','hrs1']].apply(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sex      1.529897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hrs1    42.083505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4C60-E652-42C7-8733-51420B5C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881C-FBDB-48C8-ADB8-F9A501B15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4C99C-EF80-4BE9-BA29-6B8E105C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65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F1DFD4-A0FA-45D4-9AD4-FC99AF5D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a function to row data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F648C1-1C6A-4B0C-97EE-9B07C506C5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930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avg_rating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wkcontct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talkspvs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effctsup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']].apply(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np.mean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axis=1)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47 in textbook">
            <a:extLst>
              <a:ext uri="{FF2B5EF4-FFF2-40B4-BE49-F238E27FC236}">
                <a16:creationId xmlns:a16="http://schemas.microsoft.com/office/drawing/2014/main" id="{FC5B8A62-74DD-4DE4-B8EF-D0542EDEB7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1" y="1990206"/>
            <a:ext cx="6131107" cy="189599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30D6-6057-4443-80AD-BAD0900F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FD43F-3A18-478E-9CC7-3A4B990D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D509E-1860-4A90-ADC0-9FDB9983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4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15AC20-7E20-4D93-83A3-A545961D2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a user-defined function to a column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15B93F-6600-4C33-B760-9C217AD868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convert_sex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row.sex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'male'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row.sex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2: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'female'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'non-binary'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['sex']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workData.apply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convert_sex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axis=1)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49 in textbook">
            <a:extLst>
              <a:ext uri="{FF2B5EF4-FFF2-40B4-BE49-F238E27FC236}">
                <a16:creationId xmlns:a16="http://schemas.microsoft.com/office/drawing/2014/main" id="{40310E2E-D52B-436B-AEAB-F4F6DF0C852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4080" y="3675691"/>
            <a:ext cx="4657748" cy="22679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406A-D56F-4E0E-8414-C9AEA33CE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3C964-6253-42B8-B12B-C3408C20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6525A-31B7-4796-9D1E-7D1D322B5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98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84FCC5-59C0-49AA-AB88-0E1A1305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another user-defined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 column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1432F25-3010-4383-9570-DF9BC0226F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get_season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(row):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row.game_date.month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6: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season = f'{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row.game_date.year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}-{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row.game_date.year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+ 1}'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season = f'{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row.game_date.year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- 1}-{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row.game_date.year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}'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season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gameData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['season']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gameData.apply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get_season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axis=1)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pd.option_context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display.max_rows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6,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display.max_columns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None):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display(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gameData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400" dirty="0"/>
          </a:p>
        </p:txBody>
      </p:sp>
      <p:pic>
        <p:nvPicPr>
          <p:cNvPr id="10" name="Content Placeholder 9" descr="Refer to page 249 in textbook">
            <a:extLst>
              <a:ext uri="{FF2B5EF4-FFF2-40B4-BE49-F238E27FC236}">
                <a16:creationId xmlns:a16="http://schemas.microsoft.com/office/drawing/2014/main" id="{5E652A65-C3AB-460D-A5F1-B329C63C7FE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6972" y="3693981"/>
            <a:ext cx="2865368" cy="22496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8F221-0DF7-47BC-9221-DE3F238F7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E5886-850B-49AF-982E-526A2F0D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F67D-4E1E-4F9B-8F6C-605BB8AF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6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5148-A724-4123-B94D-D8793F1D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 lambda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621FF-5DC8-4751-8505-51621CF98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if syntax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return-value-if-true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if-else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return-value-if-true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i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return_value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-if-false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if-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-else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 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arguments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return_value-if-condition1-true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condition1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return-value-if-condition-2-true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condition-2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600" b="1" i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return_value-if-condition-2-false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3B19-BAB8-457F-84D4-4C06F39A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62CBB-1729-439C-BA4D-39F8ED12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A6B93-B2D8-4A44-9F5F-B6FF1553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533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8EE-2B03-43AD-A32E-CBCA466F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202D-4017-480F-A3D4-F511DEAF1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datetime, string, and numeric columns that are derived from other columns 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summary columns 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Apply functions, user-defined functions, and lambda expressions to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an index, unstack the data based on an index, and reset the index.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Join, merge, and concatenate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 any problems that are identified by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SettingWithCopyWarning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E5D2-AF37-45DD-95D3-722BA028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2832-913D-4A43-9E73-3C39399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DFC0-7EE6-4DA6-86D0-03C3539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3C2855E-9ABA-455A-8CF5-CE9D78FA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example data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F44AB80-9F10-49D2-9DD1-B2D1B13E86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</a:t>
            </a:r>
          </a:p>
          <a:p>
            <a:endParaRPr lang="en-US" sz="1600" dirty="0"/>
          </a:p>
        </p:txBody>
      </p:sp>
      <p:pic>
        <p:nvPicPr>
          <p:cNvPr id="14" name="Content Placeholder 13" descr="Refer to page 251 in textbook">
            <a:extLst>
              <a:ext uri="{FF2B5EF4-FFF2-40B4-BE49-F238E27FC236}">
                <a16:creationId xmlns:a16="http://schemas.microsoft.com/office/drawing/2014/main" id="{D61117B6-5693-49B4-9810-F9C2A3FECDD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408087"/>
            <a:ext cx="1652159" cy="1030313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3C3FDD-F73A-41F9-A407-6F4F094325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2590800"/>
            <a:ext cx="7391400" cy="1414598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lambda expression that sums and then doubles the value in each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df.apply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(lambda x: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x.sum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* 2, axis=0)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col1    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col2   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col3    14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F4F7-A0B1-4D43-A309-4BBFBE93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B5635-3764-4984-8387-A49A41FB3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5144-0B0F-4E9D-BFBD-F48536CF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4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0237-E659-426D-9AA7-99480934B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lambda expression that sums and then doubles the value in each row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D8F0-0CCD-4094-B8A1-4DF932ECE1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df.apply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(lambda x: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x.sum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* 2, axis=1)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0     6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1    24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int64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DB89D-3FDB-46DD-9772-058F8FAEF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A0E67-24F4-408E-96AB-E2902871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136EC-A98C-427E-BF4B-8ECE1EBC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9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C9E048C-D3A6-420A-B8A5-BE7698A8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a lambda expression to a column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DB7041-D897-444C-A50B-46838B16F6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wrkstat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workData.apply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lambda row: 'full-time' if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row.wrkstat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1.0 else 'part-time',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axis=1)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workData.head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400" dirty="0"/>
          </a:p>
        </p:txBody>
      </p:sp>
      <p:pic>
        <p:nvPicPr>
          <p:cNvPr id="10" name="Content Placeholder 9" descr="Refer to page 253 in textbook">
            <a:extLst>
              <a:ext uri="{FF2B5EF4-FFF2-40B4-BE49-F238E27FC236}">
                <a16:creationId xmlns:a16="http://schemas.microsoft.com/office/drawing/2014/main" id="{229F3CB8-2D65-4AB7-89B6-D7EAD4AA76F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1856" y="2057400"/>
            <a:ext cx="5251672" cy="2514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68E65-1DA2-4CC0-95BE-CD655A1A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FA0B6-37D3-407E-B59B-D45C8653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73FE2-7982-4215-9862-7702F6DD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291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6E18EAA-EC8B-444B-9294-7776CB35C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 lambda expression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add a new column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3B35832-8DE3-4D8C-A591-00E3B3F8C5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['Brand']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carsData.apply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lambda x: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x.CarName.split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()[0], axis=1)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carsData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','Brand']].head()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3 in textbook">
            <a:extLst>
              <a:ext uri="{FF2B5EF4-FFF2-40B4-BE49-F238E27FC236}">
                <a16:creationId xmlns:a16="http://schemas.microsoft.com/office/drawing/2014/main" id="{E34AF37D-C6F6-423D-B92A-A98C99190B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2105987"/>
            <a:ext cx="3429000" cy="237392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1CEEB-1198-4B08-A1A7-79D7327B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47A1-655E-42E5-9250-2B7F313FD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8E72F-D699-4B36-A685-C10AF9B0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11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8BBC66-3454-4A2C-8768-46B23E78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set_index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D77F3400-CAF4-4E46-ADAD-95642BAFB5C2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566218125"/>
              </p:ext>
            </p:extLst>
          </p:nvPr>
        </p:nvGraphicFramePr>
        <p:xfrm>
          <a:off x="917159" y="1074421"/>
          <a:ext cx="5669280" cy="1097280"/>
        </p:xfrm>
        <a:graphic>
          <a:graphicData uri="http://schemas.openxmlformats.org/drawingml/2006/table">
            <a:tbl>
              <a:tblPr firstRow="1"/>
              <a:tblGrid>
                <a:gridCol w="2297430">
                  <a:extLst>
                    <a:ext uri="{9D8B030D-6E8A-4147-A177-3AD203B41FA5}">
                      <a16:colId xmlns:a16="http://schemas.microsoft.com/office/drawing/2014/main" val="2766645811"/>
                    </a:ext>
                  </a:extLst>
                </a:gridCol>
                <a:gridCol w="3371850">
                  <a:extLst>
                    <a:ext uri="{9D8B030D-6E8A-4147-A177-3AD203B41FA5}">
                      <a16:colId xmlns:a16="http://schemas.microsoft.com/office/drawing/2014/main" val="3277807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430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set_index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Sets an index for the specified column or list of columns.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891025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727D760-E280-49A7-92E9-0D6115BC5EC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286000"/>
            <a:ext cx="7391400" cy="457201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set_index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96036782-1F78-400E-835F-096204BA70F7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360360801"/>
              </p:ext>
            </p:extLst>
          </p:nvPr>
        </p:nvGraphicFramePr>
        <p:xfrm>
          <a:off x="914400" y="2743200"/>
          <a:ext cx="7010400" cy="2499360"/>
        </p:xfrm>
        <a:graphic>
          <a:graphicData uri="http://schemas.openxmlformats.org/drawingml/2006/table">
            <a:tbl>
              <a:tblPr firstRow="1"/>
              <a:tblGrid>
                <a:gridCol w="2254523">
                  <a:extLst>
                    <a:ext uri="{9D8B030D-6E8A-4147-A177-3AD203B41FA5}">
                      <a16:colId xmlns:a16="http://schemas.microsoft.com/office/drawing/2014/main" val="1874385886"/>
                    </a:ext>
                  </a:extLst>
                </a:gridCol>
                <a:gridCol w="4755877">
                  <a:extLst>
                    <a:ext uri="{9D8B030D-6E8A-4147-A177-3AD203B41FA5}">
                      <a16:colId xmlns:a16="http://schemas.microsoft.com/office/drawing/2014/main" val="1286995875"/>
                    </a:ext>
                  </a:extLst>
                </a:gridCol>
              </a:tblGrid>
              <a:tr h="239093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46574"/>
                  </a:ext>
                </a:extLst>
              </a:tr>
              <a:tr h="4230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keys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or list of columns to be used for the index.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60338"/>
                  </a:ext>
                </a:extLst>
              </a:tr>
              <a:tr h="4230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inplace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set to True, modifies the DataFrame in place.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283498"/>
                  </a:ext>
                </a:extLst>
              </a:tr>
              <a:tr h="42301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verify_integrity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set to True, throws an error if the specified index contains any duplicates.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41238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2B77-4905-4A72-B6B3-629F21C9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F8C9-30C3-4D53-A187-BA97B966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BF2BB-9E75-4F20-8A2D-F2EEA956B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320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0F3679-C996-415C-8638-9E5AEF85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 index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44EE20-B5B2-4AB9-AA99-514744551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fires_by_month.set_index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set an index on multiple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fires_by_month.set_index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(['state','fire_year','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fires_by_month.head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5 in textbook">
            <a:extLst>
              <a:ext uri="{FF2B5EF4-FFF2-40B4-BE49-F238E27FC236}">
                <a16:creationId xmlns:a16="http://schemas.microsoft.com/office/drawing/2014/main" id="{1BA5DF1A-7D16-42DB-BDA4-C3644012CC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2858876"/>
            <a:ext cx="5997925" cy="194172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98D70-C5E5-4E34-8C37-2A56E4E7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71BA2-ADD9-4D3A-ACC6-82CC6F5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E6318-A8D6-4B8B-9CFD-DDB5AEAA4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065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2A9EA2F-53FC-4CAD-AC43-685E87A9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3871F5AC-60EE-42BD-952E-C3081C4771D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498487628"/>
              </p:ext>
            </p:extLst>
          </p:nvPr>
        </p:nvGraphicFramePr>
        <p:xfrm>
          <a:off x="914400" y="1036543"/>
          <a:ext cx="5669280" cy="1097280"/>
        </p:xfrm>
        <a:graphic>
          <a:graphicData uri="http://schemas.openxmlformats.org/drawingml/2006/table">
            <a:tbl>
              <a:tblPr firstRow="1"/>
              <a:tblGrid>
                <a:gridCol w="2526030">
                  <a:extLst>
                    <a:ext uri="{9D8B030D-6E8A-4147-A177-3AD203B41FA5}">
                      <a16:colId xmlns:a16="http://schemas.microsoft.com/office/drawing/2014/main" val="63998476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4074835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782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reset_index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Resets the index to an auto-generated list of integers.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995006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E5F6BA4-9323-4F30-9EA9-2F300557A7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reset_index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EA310DB9-8608-4474-AC3F-E04B2AB5F5C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473642171"/>
              </p:ext>
            </p:extLst>
          </p:nvPr>
        </p:nvGraphicFramePr>
        <p:xfrm>
          <a:off x="914400" y="2743200"/>
          <a:ext cx="6934200" cy="2194560"/>
        </p:xfrm>
        <a:graphic>
          <a:graphicData uri="http://schemas.openxmlformats.org/drawingml/2006/table">
            <a:tbl>
              <a:tblPr firstRow="1"/>
              <a:tblGrid>
                <a:gridCol w="1756819">
                  <a:extLst>
                    <a:ext uri="{9D8B030D-6E8A-4147-A177-3AD203B41FA5}">
                      <a16:colId xmlns:a16="http://schemas.microsoft.com/office/drawing/2014/main" val="935437628"/>
                    </a:ext>
                  </a:extLst>
                </a:gridCol>
                <a:gridCol w="5177381">
                  <a:extLst>
                    <a:ext uri="{9D8B030D-6E8A-4147-A177-3AD203B41FA5}">
                      <a16:colId xmlns:a16="http://schemas.microsoft.com/office/drawing/2014/main" val="1167756844"/>
                    </a:ext>
                  </a:extLst>
                </a:gridCol>
              </a:tblGrid>
              <a:tr h="2723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067724"/>
                  </a:ext>
                </a:extLst>
              </a:tr>
              <a:tr h="27230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inplace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set to True, modifies the DataFrame in place.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551083"/>
                  </a:ext>
                </a:extLst>
              </a:tr>
              <a:tr h="48176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level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level of index to reset. By default, all indexes are reset.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212507"/>
                  </a:ext>
                </a:extLst>
              </a:tr>
              <a:tr h="48176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drop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set to True, drops the index columns instead of converting them to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columns.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482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B28D-C42A-4F5C-BA94-B53C607D0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B7F42-73B5-4F3C-A8E4-B46D65929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B10BC-C2B6-4C58-A96E-75073AF35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18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5FD0C5-CE03-48B0-8CB2-D912E494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remove an index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842A82-F0FC-4EA1-9173-AB7D58B906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fires_by_month.reset_index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fires_by_month.head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5 in textbook">
            <a:extLst>
              <a:ext uri="{FF2B5EF4-FFF2-40B4-BE49-F238E27FC236}">
                <a16:creationId xmlns:a16="http://schemas.microsoft.com/office/drawing/2014/main" id="{4E1AE14B-D4B6-4204-B308-E2B952290AF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715889"/>
            <a:ext cx="5976258" cy="16504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4B3A0-48C8-4AE7-B3BE-AF4DE9E8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E2988-1A4A-46A4-BEF5-C816E5A0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33B1-D3B4-4E75-A51D-2D956F2A9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9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6D10C8-046C-4AA0-890D-127F28A6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unstack()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B0D3772A-47C2-481B-A197-5192EE77D18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44833125"/>
              </p:ext>
            </p:extLst>
          </p:nvPr>
        </p:nvGraphicFramePr>
        <p:xfrm>
          <a:off x="914400" y="1066800"/>
          <a:ext cx="6781800" cy="789388"/>
        </p:xfrm>
        <a:graphic>
          <a:graphicData uri="http://schemas.openxmlformats.org/drawingml/2006/table">
            <a:tbl>
              <a:tblPr firstRow="1"/>
              <a:tblGrid>
                <a:gridCol w="2033873">
                  <a:extLst>
                    <a:ext uri="{9D8B030D-6E8A-4147-A177-3AD203B41FA5}">
                      <a16:colId xmlns:a16="http://schemas.microsoft.com/office/drawing/2014/main" val="26871085"/>
                    </a:ext>
                  </a:extLst>
                </a:gridCol>
                <a:gridCol w="4747927">
                  <a:extLst>
                    <a:ext uri="{9D8B030D-6E8A-4147-A177-3AD203B41FA5}">
                      <a16:colId xmlns:a16="http://schemas.microsoft.com/office/drawing/2014/main" val="1172111231"/>
                    </a:ext>
                  </a:extLst>
                </a:gridCol>
              </a:tblGrid>
              <a:tr h="389545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73152" marR="73152" marT="44947" marB="4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 marT="44947" marB="4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12005"/>
                  </a:ext>
                </a:extLst>
              </a:tr>
              <a:tr h="389545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unstack(params)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4947" marB="4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Unstacks the data in an indexed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4947" marB="449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56501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6943353-4DE6-42F8-8667-6FFD676D01F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1981200"/>
            <a:ext cx="7391400" cy="47358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unstack()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130C7FF8-DC24-4C51-9F8B-FFCB381AF16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347274513"/>
              </p:ext>
            </p:extLst>
          </p:nvPr>
        </p:nvGraphicFramePr>
        <p:xfrm>
          <a:off x="914399" y="2514600"/>
          <a:ext cx="6248401" cy="1488474"/>
        </p:xfrm>
        <a:graphic>
          <a:graphicData uri="http://schemas.openxmlformats.org/drawingml/2006/table">
            <a:tbl>
              <a:tblPr firstRow="1"/>
              <a:tblGrid>
                <a:gridCol w="1715080">
                  <a:extLst>
                    <a:ext uri="{9D8B030D-6E8A-4147-A177-3AD203B41FA5}">
                      <a16:colId xmlns:a16="http://schemas.microsoft.com/office/drawing/2014/main" val="4263179865"/>
                    </a:ext>
                  </a:extLst>
                </a:gridCol>
                <a:gridCol w="4533321">
                  <a:extLst>
                    <a:ext uri="{9D8B030D-6E8A-4147-A177-3AD203B41FA5}">
                      <a16:colId xmlns:a16="http://schemas.microsoft.com/office/drawing/2014/main" val="1157851132"/>
                    </a:ext>
                  </a:extLst>
                </a:gridCol>
              </a:tblGrid>
              <a:tr h="388947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 marT="44879" marB="44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 marT="44879" marB="448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155196"/>
                  </a:ext>
                </a:extLst>
              </a:tr>
              <a:tr h="38894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level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index column or list of index columns to unstack.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68932"/>
                  </a:ext>
                </a:extLst>
              </a:tr>
              <a:tr h="38894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fill_value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value that replaces any NA values.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4879" marB="448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5318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306DF-99B8-4A2D-9669-CB696324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DC01E-2930-4DF8-9C6B-67824981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3923E-6D0B-4D51-A10A-D3749B29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179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D2DFF67-266D-4486-AB10-C5E8651D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top_states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long form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1E7546-3DA1-446C-8958-5E87AA3B38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top5_states.set_index(['state','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fire_year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top5_states.head(3)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B5872E2A-214A-4AC9-BE9F-E2F3901DC90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706724"/>
            <a:ext cx="4892468" cy="202707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31C6D-8007-45BE-97E2-8DA200138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C6A5-42C2-4925-ACE6-8172837C7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11A7C-407D-4AE8-8A8C-003488408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720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07C01-8BA6-4FD9-82EB-9A7AA8A78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557F8-4643-40CA-9E0D-CDB2BB154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appropriate uses for the join(), merge(),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concat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() methods.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an inner join.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SettingWithCopyWarning</a:t>
            </a:r>
            <a:r>
              <a:rPr lang="en-US" sz="20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message and the type of problem that it may identify.</a:t>
            </a:r>
            <a:endParaRPr lang="en-US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ADEF-679C-4802-AAA4-CD39200C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7091E-2A88-4D13-B1C6-7586BE61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5D198-6884-43FA-9836-02E5244F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98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568E67-2F58-48FA-B276-29E18CCE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unstack two of the columns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state level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8D70B84-D13F-498A-A76B-AE9D891C65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top_wide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top5_states[['days_burning','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fire_count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']].unstack(level='state')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top_wide.head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400" dirty="0"/>
          </a:p>
        </p:txBody>
      </p:sp>
      <p:pic>
        <p:nvPicPr>
          <p:cNvPr id="10" name="Content Placeholder 9" descr="Refer to page 257 in textbook">
            <a:extLst>
              <a:ext uri="{FF2B5EF4-FFF2-40B4-BE49-F238E27FC236}">
                <a16:creationId xmlns:a16="http://schemas.microsoft.com/office/drawing/2014/main" id="{A609645A-A28E-4DBE-B8F7-82F20ECE5BA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1" y="2008456"/>
            <a:ext cx="6541803" cy="221384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998DA-6C2F-4A8D-B84B-7C72DA70C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A360A-633F-4FB8-93DB-E8B034E8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C9EC0-D06D-458B-A889-D18B3A8A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084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920BF-140D-4493-8842-B456D4C3A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unstack all columns at the state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8E33E-9C2C-49E9-8FC1-5E59CC9B75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top_wide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top5_states.unstack(level='state')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unstack a single column at the state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top_wide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top5_states.fire_count.unstack(level='state')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an integer to specify the state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top_wide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top5_states[['days_burning','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fire_count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']].unstack(level=0')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unstack the rightmost index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top_wide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top5_states.unstack()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F14F8-F1D4-4206-84D9-EB82A98E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CAD49-DB91-4BCF-B375-8B275235A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51E97-00EE-47CA-87FB-4D0A370D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37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1483AF-A4E4-4AC9-ABAA-C87FDFE7A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join()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0AD7DFDF-8DFF-445E-B698-02C6F82EFC18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783017003"/>
              </p:ext>
            </p:extLst>
          </p:nvPr>
        </p:nvGraphicFramePr>
        <p:xfrm>
          <a:off x="914400" y="1076120"/>
          <a:ext cx="7315200" cy="1095580"/>
        </p:xfrm>
        <a:graphic>
          <a:graphicData uri="http://schemas.openxmlformats.org/drawingml/2006/table">
            <a:tbl>
              <a:tblPr first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33179383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515025375"/>
                    </a:ext>
                  </a:extLst>
                </a:gridCol>
              </a:tblGrid>
              <a:tr h="39256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73152" marR="73152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729719"/>
                  </a:ext>
                </a:extLst>
              </a:tr>
              <a:tr h="694529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join(params)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Joins the columns in the left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with the columns in the right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based on an index.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5295" marB="4529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411696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30E88C-73B2-4F6D-874D-17DD868E8CD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join()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EFF17A5D-4EDE-47D7-B7E2-DAE29C99296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5217453"/>
              </p:ext>
            </p:extLst>
          </p:nvPr>
        </p:nvGraphicFramePr>
        <p:xfrm>
          <a:off x="914400" y="2743200"/>
          <a:ext cx="7315200" cy="3322320"/>
        </p:xfrm>
        <a:graphic>
          <a:graphicData uri="http://schemas.openxmlformats.org/drawingml/2006/table">
            <a:tbl>
              <a:tblPr firstRow="1"/>
              <a:tblGrid>
                <a:gridCol w="1676400">
                  <a:extLst>
                    <a:ext uri="{9D8B030D-6E8A-4147-A177-3AD203B41FA5}">
                      <a16:colId xmlns:a16="http://schemas.microsoft.com/office/drawing/2014/main" val="377520811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1895216839"/>
                    </a:ext>
                  </a:extLst>
                </a:gridCol>
              </a:tblGrid>
              <a:tr h="15316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057768"/>
                  </a:ext>
                </a:extLst>
              </a:tr>
              <a:tr h="27099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df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DataFrame or list of DataFrames to join with the calling DataFrame.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954155"/>
                  </a:ext>
                </a:extLst>
              </a:tr>
              <a:tr h="27099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to be used for the index in the left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003485"/>
                  </a:ext>
                </a:extLst>
              </a:tr>
              <a:tr h="27099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how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type of join to use: left (the default), right, inner, or outer.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681232"/>
                  </a:ext>
                </a:extLst>
              </a:tr>
              <a:tr h="27099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lsuffix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suffix to append to any overlapping columns in the left DataFrame.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98505"/>
                  </a:ext>
                </a:extLst>
              </a:tr>
              <a:tr h="27099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rsuffix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suffix to append to any overlapping columns in the right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22741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28AE9-0B9A-4D6C-9AE1-6CDDBEF7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0CCC-92B0-4FF4-8B58-1B3C3CD6D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5739F-B3CB-454F-A561-6904A52F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75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5234BAF-6153-4E97-9F2C-33F5B6D7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(just 4 rows)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4955161-3621-4F07-9C52-95B57B8EE7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814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points_by_game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(just 3 rows)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3C16A-E9A2-4663-B4A0-DEDAC0E1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A0E4D-3048-4594-A87F-50142B47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FD923-5816-4E6D-A62D-0E106B58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F23F44B-715C-40E8-993A-E905EEF23D4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9548" y="1128433"/>
            <a:ext cx="5856714" cy="2224367"/>
          </a:xfrm>
          <a:prstGeom prst="rect">
            <a:avLst/>
          </a:prstGeo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209E8B1-F9EC-4850-B157-38409B6435C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49548" y="4191000"/>
            <a:ext cx="1975153" cy="158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040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C7D7C8E-E7C3-4CCF-909C-172A1F09E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inner join the two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570D0B-F2B6-4E8E-9C9C-51A1DADBAA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shots_joined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shots.join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points_by_game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how='inner')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shots_joined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10" name="Content Placeholder 9" descr="Refer to page 259 in textbook">
            <a:extLst>
              <a:ext uri="{FF2B5EF4-FFF2-40B4-BE49-F238E27FC236}">
                <a16:creationId xmlns:a16="http://schemas.microsoft.com/office/drawing/2014/main" id="{76DB8872-6792-45ED-A902-CA180AE51D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731123"/>
            <a:ext cx="6509658" cy="17333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8651B-A58A-4938-9FA2-F83921E24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3808-EFD9-4097-B864-7CB9BEF9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9C2C7-2106-451F-9555-CCFE157B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131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4A786A-6389-43A6-90D9-38FA5B998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(just 4 rows)</a:t>
            </a:r>
            <a:endParaRPr lang="en-US" dirty="0"/>
          </a:p>
        </p:txBody>
      </p:sp>
      <p:pic>
        <p:nvPicPr>
          <p:cNvPr id="11" name="Content Placeholder 10" descr="Refer to page 261 in textbook">
            <a:extLst>
              <a:ext uri="{FF2B5EF4-FFF2-40B4-BE49-F238E27FC236}">
                <a16:creationId xmlns:a16="http://schemas.microsoft.com/office/drawing/2014/main" id="{2ED15F8B-C3B6-44DE-9DAF-2774CAFAF4A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02795" y="1077992"/>
            <a:ext cx="5767280" cy="219542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57278F0-89A8-4F2B-A9D7-79547684DF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445973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points_by_game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(just 3 rows)</a:t>
            </a:r>
          </a:p>
          <a:p>
            <a:endParaRPr lang="en-US" dirty="0"/>
          </a:p>
        </p:txBody>
      </p:sp>
      <p:pic>
        <p:nvPicPr>
          <p:cNvPr id="12" name="Content Placeholder 11" descr="Refer to page 261 in textbook">
            <a:extLst>
              <a:ext uri="{FF2B5EF4-FFF2-40B4-BE49-F238E27FC236}">
                <a16:creationId xmlns:a16="http://schemas.microsoft.com/office/drawing/2014/main" id="{A3C5FB69-31ED-4EE7-867D-A58D6DA3D51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302795" y="3979373"/>
            <a:ext cx="3269205" cy="17475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506A0-FF58-4877-84C6-59317FD8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03B0B-1563-4993-8567-F8793E7C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573C7-86F9-4DA9-A2C5-096B5B6F6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128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8AB40DB-CC3A-4F7A-8A88-F02CCF522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left join the two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B5F91AC-0D3D-424E-952C-37742DCC6F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shots_joined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shots.join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points_by_game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lsuffix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='_1',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rsuffix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='_2', how='left')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shots_joined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10" name="Content Placeholder 9" descr="Refer to page 261 in textbook">
            <a:extLst>
              <a:ext uri="{FF2B5EF4-FFF2-40B4-BE49-F238E27FC236}">
                <a16:creationId xmlns:a16="http://schemas.microsoft.com/office/drawing/2014/main" id="{FF7E5C61-F674-4B7E-BD5A-499F622988E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1" y="1935337"/>
            <a:ext cx="6970967" cy="18746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E4B9E-C849-492A-B968-8F4AACA46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382B6-6FF8-4B02-AF31-BC7C4986A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AC122-1560-44FE-A938-BE130110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838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CAD46C3-6FE8-4C1D-8E10-6F8C714A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outer join the two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F01657-D587-4A65-BFCA-D6819A49DD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shots_joined_outer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shots.join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points_by_game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lsuffix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='_1',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rsuffix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='_2', how='outer')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shots_joined_outer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10" name="Content Placeholder 9" descr="Refer to page 261 in textbook">
            <a:extLst>
              <a:ext uri="{FF2B5EF4-FFF2-40B4-BE49-F238E27FC236}">
                <a16:creationId xmlns:a16="http://schemas.microsoft.com/office/drawing/2014/main" id="{7A7A36AD-720B-403F-962A-309B30DC1F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0" y="1971877"/>
            <a:ext cx="6941460" cy="21688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3139A-5387-483F-AC8D-A4B65483C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0CB9-1415-4A8A-B5AE-5D8B04EB6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3DD7D-C10A-46D2-8B7B-76717E90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81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09037AC-FB82-4D4B-92C2-DD5D3EE1A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merge()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C14477C9-E717-4097-87F8-B44192FE7C37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195492038"/>
              </p:ext>
            </p:extLst>
          </p:nvPr>
        </p:nvGraphicFramePr>
        <p:xfrm>
          <a:off x="914400" y="1066800"/>
          <a:ext cx="7315200" cy="1397620"/>
        </p:xfrm>
        <a:graphic>
          <a:graphicData uri="http://schemas.openxmlformats.org/drawingml/2006/table">
            <a:tbl>
              <a:tblPr firstRow="1"/>
              <a:tblGrid>
                <a:gridCol w="1784195">
                  <a:extLst>
                    <a:ext uri="{9D8B030D-6E8A-4147-A177-3AD203B41FA5}">
                      <a16:colId xmlns:a16="http://schemas.microsoft.com/office/drawing/2014/main" val="2073245788"/>
                    </a:ext>
                  </a:extLst>
                </a:gridCol>
                <a:gridCol w="5531005">
                  <a:extLst>
                    <a:ext uri="{9D8B030D-6E8A-4147-A177-3AD203B41FA5}">
                      <a16:colId xmlns:a16="http://schemas.microsoft.com/office/drawing/2014/main" val="3741519345"/>
                    </a:ext>
                  </a:extLst>
                </a:gridCol>
              </a:tblGrid>
              <a:tr h="3865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6907" marR="66907" marT="44605" marB="446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6907" marR="66907" marT="44605" marB="446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23297"/>
                  </a:ext>
                </a:extLst>
              </a:tr>
              <a:tr h="98130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merge(params)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907" marR="66907" marT="44605" marB="446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Merges the columns in the left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with the columns in the right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based on the data in one or more columns that aren’t indexed.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907" marR="66907" marT="44605" marB="446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7313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B0B3F-2945-4814-9A49-F7201E0A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FDACE-6259-4C2D-B971-A2D9B2F5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6C44A-F128-49FB-BCCE-C63A6006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1544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676CA-922A-41F8-8C7D-FBB3BFBB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merge() method</a:t>
            </a:r>
            <a:endParaRPr lang="en-US" dirty="0"/>
          </a:p>
        </p:txBody>
      </p:sp>
      <p:graphicFrame>
        <p:nvGraphicFramePr>
          <p:cNvPr id="7" name="Table Placeholder 6">
            <a:extLst>
              <a:ext uri="{FF2B5EF4-FFF2-40B4-BE49-F238E27FC236}">
                <a16:creationId xmlns:a16="http://schemas.microsoft.com/office/drawing/2014/main" id="{DF04E3C0-B7C0-4464-BF24-6E6343DE72C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76311403"/>
              </p:ext>
            </p:extLst>
          </p:nvPr>
        </p:nvGraphicFramePr>
        <p:xfrm>
          <a:off x="914400" y="1143000"/>
          <a:ext cx="7315199" cy="3810000"/>
        </p:xfrm>
        <a:graphic>
          <a:graphicData uri="http://schemas.openxmlformats.org/drawingml/2006/table">
            <a:tbl>
              <a:tblPr firstRow="1"/>
              <a:tblGrid>
                <a:gridCol w="1739591">
                  <a:extLst>
                    <a:ext uri="{9D8B030D-6E8A-4147-A177-3AD203B41FA5}">
                      <a16:colId xmlns:a16="http://schemas.microsoft.com/office/drawing/2014/main" val="4081487162"/>
                    </a:ext>
                  </a:extLst>
                </a:gridCol>
                <a:gridCol w="5575608">
                  <a:extLst>
                    <a:ext uri="{9D8B030D-6E8A-4147-A177-3AD203B41FA5}">
                      <a16:colId xmlns:a16="http://schemas.microsoft.com/office/drawing/2014/main" val="3965715590"/>
                    </a:ext>
                  </a:extLst>
                </a:gridCol>
              </a:tblGrid>
              <a:tr h="18672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558836"/>
                  </a:ext>
                </a:extLst>
              </a:tr>
              <a:tr h="18672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right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to merge with the current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413059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column or list of columns to merge on. By default, it uses the column names that are the same in both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593486"/>
                  </a:ext>
                </a:extLst>
              </a:tr>
              <a:tr h="33035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how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Works like the join() method but uses ‘inner’ by default.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941088"/>
                  </a:ext>
                </a:extLst>
              </a:tr>
              <a:tr h="33035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suffixes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tuple that provides the values to append to columns with the same name in the left and right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07946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B8002-4039-447C-ABAA-D4A641A6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8DA9E-D601-4C7D-BEE6-3021DF81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2867F-15CE-4D3D-B86B-8866364C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70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3405-725D-4AB8-B11D-94BDCFFCE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properties that are available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dt accessor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5D255-5C61-446A-823C-0364750280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quarter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seconds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1D52-0834-4C97-B377-869D520D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249B-9D7E-483C-9656-20DEC09E4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91E2C-739C-4A1A-BE9E-73542F8A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9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DA46E9-EDFD-4858-BC08-C3324244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shots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(just 4 rows)</a:t>
            </a:r>
            <a:endParaRPr lang="en-US" dirty="0"/>
          </a:p>
        </p:txBody>
      </p:sp>
      <p:pic>
        <p:nvPicPr>
          <p:cNvPr id="12" name="Content Placeholder 11" descr="Refer to page 263 in textbook">
            <a:extLst>
              <a:ext uri="{FF2B5EF4-FFF2-40B4-BE49-F238E27FC236}">
                <a16:creationId xmlns:a16="http://schemas.microsoft.com/office/drawing/2014/main" id="{9472BCE3-274C-46B3-B930-5F51CCB9B9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057530"/>
            <a:ext cx="6247409" cy="191427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4E975AB-8C42-49A6-B27D-4949381B9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2004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points_by_game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(just 3 rows)</a:t>
            </a:r>
          </a:p>
          <a:p>
            <a:endParaRPr lang="en-US" dirty="0"/>
          </a:p>
        </p:txBody>
      </p:sp>
      <p:pic>
        <p:nvPicPr>
          <p:cNvPr id="13" name="Content Placeholder 12" descr="Refer to page 263 in textbook">
            <a:extLst>
              <a:ext uri="{FF2B5EF4-FFF2-40B4-BE49-F238E27FC236}">
                <a16:creationId xmlns:a16="http://schemas.microsoft.com/office/drawing/2014/main" id="{C25003A8-DDB0-472E-B5D3-7CE3D753811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19201" y="3727599"/>
            <a:ext cx="2514599" cy="150426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0AF1-CD8D-44E9-B3CA-90B766F13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E04E7-41CE-4805-BF6A-E14177F1D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A517-44AD-483B-8DD0-5A4F026F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838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D4559E-BC3A-49EE-833B-1BFDE9B7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merge the two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157AD63-813F-47AA-9C60-719FA92779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shots_merged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shots.merge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points_by_game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on='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how='left')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shots_merged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10" name="Content Placeholder 9" descr="Refer to page 263 in textbook">
            <a:extLst>
              <a:ext uri="{FF2B5EF4-FFF2-40B4-BE49-F238E27FC236}">
                <a16:creationId xmlns:a16="http://schemas.microsoft.com/office/drawing/2014/main" id="{C8541BD9-BA78-46F7-B38C-467F8C1A480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926199"/>
            <a:ext cx="6671575" cy="173140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261BA-1652-4855-A64F-BE87519AA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AE50F-13D4-4DD7-BA51-FDE126B1B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047CC-B3E1-427C-B23D-A258300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05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DB9ECB4-3D46-49EB-9CF9-446BDE9C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9714F713-DF7E-411A-B88F-8F284F08D38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301173346"/>
              </p:ext>
            </p:extLst>
          </p:nvPr>
        </p:nvGraphicFramePr>
        <p:xfrm>
          <a:off x="914400" y="1066800"/>
          <a:ext cx="6019800" cy="1005840"/>
        </p:xfrm>
        <a:graphic>
          <a:graphicData uri="http://schemas.openxmlformats.org/drawingml/2006/table">
            <a:tbl>
              <a:tblPr firstRow="1"/>
              <a:tblGrid>
                <a:gridCol w="2424223">
                  <a:extLst>
                    <a:ext uri="{9D8B030D-6E8A-4147-A177-3AD203B41FA5}">
                      <a16:colId xmlns:a16="http://schemas.microsoft.com/office/drawing/2014/main" val="1985233917"/>
                    </a:ext>
                  </a:extLst>
                </a:gridCol>
                <a:gridCol w="3595577">
                  <a:extLst>
                    <a:ext uri="{9D8B030D-6E8A-4147-A177-3AD203B41FA5}">
                      <a16:colId xmlns:a16="http://schemas.microsoft.com/office/drawing/2014/main" val="1939866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261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concat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(params)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Concatenates (adds) the data in one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to another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29108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2321-BCC1-411C-B46C-776B041B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EE036-B3D3-4C90-AA6D-E2F1B4303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48C6-941E-4C74-AED2-D520873B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D479B39E-2A8E-4582-B175-8C4988BF8DD0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180685849"/>
              </p:ext>
            </p:extLst>
          </p:nvPr>
        </p:nvGraphicFramePr>
        <p:xfrm>
          <a:off x="914400" y="2895600"/>
          <a:ext cx="7162800" cy="2651760"/>
        </p:xfrm>
        <a:graphic>
          <a:graphicData uri="http://schemas.openxmlformats.org/drawingml/2006/table">
            <a:tbl>
              <a:tblPr firstRow="1"/>
              <a:tblGrid>
                <a:gridCol w="1671096">
                  <a:extLst>
                    <a:ext uri="{9D8B030D-6E8A-4147-A177-3AD203B41FA5}">
                      <a16:colId xmlns:a16="http://schemas.microsoft.com/office/drawing/2014/main" val="2133355212"/>
                    </a:ext>
                  </a:extLst>
                </a:gridCol>
                <a:gridCol w="5491704">
                  <a:extLst>
                    <a:ext uri="{9D8B030D-6E8A-4147-A177-3AD203B41FA5}">
                      <a16:colId xmlns:a16="http://schemas.microsoft.com/office/drawing/2014/main" val="3231737243"/>
                    </a:ext>
                  </a:extLst>
                </a:gridCol>
              </a:tblGrid>
              <a:tr h="18672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18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95761"/>
                  </a:ext>
                </a:extLst>
              </a:tr>
              <a:tr h="18672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objs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list of the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that you want to concatenate.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886914"/>
                  </a:ext>
                </a:extLst>
              </a:tr>
              <a:tr h="47398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axis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default of 0 adds rows to the bottom of the first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 Setting it to 1 adds columns to the right side of the first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609922"/>
                  </a:ext>
                </a:extLst>
              </a:tr>
              <a:tr h="33035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ignore_index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True, don’t keep the index values along the concatenation axis. Instead, reset the index on that axis.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36816"/>
                  </a:ext>
                </a:extLst>
              </a:tr>
              <a:tr h="33035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join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If ‘inner’, use an inner join. Otherwise, use an outer join.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957223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592F71-CADD-4F68-9692-1D86E44798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62200"/>
            <a:ext cx="7391400" cy="533400"/>
          </a:xfrm>
        </p:spPr>
        <p:txBody>
          <a:bodyPr/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74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2E88278-AE21-4607-A852-3877BD4C2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fires_1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(just 3 rows)</a:t>
            </a:r>
            <a:endParaRPr lang="en-US" dirty="0"/>
          </a:p>
        </p:txBody>
      </p:sp>
      <p:pic>
        <p:nvPicPr>
          <p:cNvPr id="13" name="Content Placeholder 12" descr="Refer to page 265 in textbook">
            <a:extLst>
              <a:ext uri="{FF2B5EF4-FFF2-40B4-BE49-F238E27FC236}">
                <a16:creationId xmlns:a16="http://schemas.microsoft.com/office/drawing/2014/main" id="{E58BF1B0-EB58-4151-BFF3-2AF9BB6EA2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1143000"/>
            <a:ext cx="6662279" cy="145152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21CD99-843A-4308-9D69-28C9BA5668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8956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_2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(just 2 rows)</a:t>
            </a:r>
          </a:p>
          <a:p>
            <a:endParaRPr lang="en-US" dirty="0"/>
          </a:p>
        </p:txBody>
      </p:sp>
      <p:pic>
        <p:nvPicPr>
          <p:cNvPr id="16" name="Content Placeholder 15" descr="Refer to page 265 in textbook">
            <a:extLst>
              <a:ext uri="{FF2B5EF4-FFF2-40B4-BE49-F238E27FC236}">
                <a16:creationId xmlns:a16="http://schemas.microsoft.com/office/drawing/2014/main" id="{E0945845-66FF-439F-AB15-3C4F17FA481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19201" y="3459390"/>
            <a:ext cx="5257800" cy="1143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E52CB-D7B2-4954-9D21-90D578F0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72C95-FAAF-42F4-A767-6983C46D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2FFC-D566-4AAA-AA63-40B668C8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096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167EED7-F7C4-4CD6-BFA9-89DF8F90D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concatenated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6D1CE70-182F-4D7C-B410-F599ECE8D9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4930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fires_concat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pd.concat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([fires_1,fires_2],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fires_concat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10" name="Content Placeholder 9" descr="Refer to page 265 in textbook">
            <a:extLst>
              <a:ext uri="{FF2B5EF4-FFF2-40B4-BE49-F238E27FC236}">
                <a16:creationId xmlns:a16="http://schemas.microsoft.com/office/drawing/2014/main" id="{052CDEDE-0490-4D35-BD9A-DDEA3D6D211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3015" y="1721946"/>
            <a:ext cx="6901270" cy="201185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35082-6698-467B-A0DF-37CF05CD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8CB25-E1C7-459E-9004-E4EE8116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BDC7-6E43-4F17-8F77-8A25C009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65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AE73A3-28C0-45DC-B753-44B03370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SettingWithCopyWarning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2F37E7-1819-4CB5-B5D7-B297364D45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11" name="Content Placeholder 10" descr="Refer to page 267 in textbook">
            <a:extLst>
              <a:ext uri="{FF2B5EF4-FFF2-40B4-BE49-F238E27FC236}">
                <a16:creationId xmlns:a16="http://schemas.microsoft.com/office/drawing/2014/main" id="{934A1F0D-ED8D-41F5-A99F-A3273911B84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1" y="1456818"/>
            <a:ext cx="5023010" cy="1591182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3C7F11A-CE4C-4677-A5DE-CD7215A437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3157402"/>
            <a:ext cx="7569200" cy="1414598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generates the warning and corrupts the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dfSlice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['0020900015',:]          # creates the slice (view)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dfSlice.loc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player_name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'Curry'    # modifies the slice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warning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&lt;ipython-input-93-57fca793a825&gt;:1: 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SettingWithCopyWarning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value is trying to be set on a copy of a slice from a 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 using .loc[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row_indexer,col_indexer</a:t>
            </a: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value instead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See the caveats in the documentation: https://pandas.pydata.org/pandas-docs/stable/user_guide/indexing.html#returning-a-view-versus-a-copy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self[name] = value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AACE9-607B-49E3-A0F5-BEBD5F22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F5BFD-90CA-40C0-ABBA-87507EC7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108A-C759-48E1-946E-16AEB4F5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50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0BBCF43-5E04-42B4-8BE8-382CE5865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SettingWithCopyWarning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(continued)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8D3F7-6F58-4D2D-A6F0-8F0A69CA36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after modification...but both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have been modified!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dirty="0"/>
          </a:p>
        </p:txBody>
      </p:sp>
      <p:pic>
        <p:nvPicPr>
          <p:cNvPr id="12" name="Content Placeholder 11" descr="Refer to page 267 in textbook">
            <a:extLst>
              <a:ext uri="{FF2B5EF4-FFF2-40B4-BE49-F238E27FC236}">
                <a16:creationId xmlns:a16="http://schemas.microsoft.com/office/drawing/2014/main" id="{761C52D4-94B1-488F-A3C1-5B1F3CC81BA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1856" y="2133600"/>
            <a:ext cx="4054905" cy="1668958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0B2B7C-1BA6-4F04-99F3-6861BC89BD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810000"/>
            <a:ext cx="7391400" cy="4572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dfSlice.head</a:t>
            </a:r>
            <a:r>
              <a:rPr lang="en-US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3" name="Content Placeholder 12" descr="Refer to page 267 in textbook">
            <a:extLst>
              <a:ext uri="{FF2B5EF4-FFF2-40B4-BE49-F238E27FC236}">
                <a16:creationId xmlns:a16="http://schemas.microsoft.com/office/drawing/2014/main" id="{49E299BD-0535-418F-BEAF-7B06280887F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51856" y="4191000"/>
            <a:ext cx="4082456" cy="1676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CCCBE-FD12-485A-9B85-063A6F58E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93CA3-8FDE-47E4-968D-2010C5934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2CC7-E0AD-4C87-87EE-315D6534D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397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C134D4-8AF2-4C18-AFB2-44DD33358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generates the warning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doesn’t corrupt the data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F6119C-980F-4C86-9B22-ADF40FE099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1222600"/>
            <a:ext cx="7391400" cy="606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dfSlice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"0020900015"')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dfSlice.loc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'Curry'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sz="1600" dirty="0"/>
          </a:p>
        </p:txBody>
      </p:sp>
      <p:pic>
        <p:nvPicPr>
          <p:cNvPr id="12" name="Content Placeholder 11" descr="Refer to page 269 in textbook">
            <a:extLst>
              <a:ext uri="{FF2B5EF4-FFF2-40B4-BE49-F238E27FC236}">
                <a16:creationId xmlns:a16="http://schemas.microsoft.com/office/drawing/2014/main" id="{D14C2188-9A72-4F75-B0C7-B300B981840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1856" y="2124343"/>
            <a:ext cx="4663944" cy="145705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C3A1BC-23B6-460A-9CDC-CF25348DC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657600"/>
            <a:ext cx="7391400" cy="4572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dfSlice.head</a:t>
            </a:r>
            <a:r>
              <a:rPr lang="en-US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3" name="Content Placeholder 12" descr="Refer to page 269 in textbook">
            <a:extLst>
              <a:ext uri="{FF2B5EF4-FFF2-40B4-BE49-F238E27FC236}">
                <a16:creationId xmlns:a16="http://schemas.microsoft.com/office/drawing/2014/main" id="{F72339E0-E957-49CF-9E9D-812D31E7063E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251855" y="4056771"/>
            <a:ext cx="4646365" cy="150582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6E2B-DFA7-461C-8EAC-987542A3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0282-358A-4432-B696-203A5851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5716-10B9-4B8F-A916-286B590F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937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1C817-B716-4C68-9254-9B01B774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copy() method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stop the warning message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011C1-82FE-4E76-A7E9-392B81ED6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dfFixed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game_id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== "0020900015"').copy()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dfFixed.loc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'Curry'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8B99-509D-4BDD-9EA4-67C13E2D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828BA-018C-407E-83DB-5CF8746C9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8E8C5-C1EB-42F5-AF29-856700C9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869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246ACFD-CE4B-4C79-87A3-B1DDF796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that generates the warning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does corrupt the data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19AE02-9EF1-4AEE-BC65-1A43EAEEF4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1222600"/>
            <a:ext cx="7391400" cy="606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dfSlice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['0020900015',:]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dfSlice.loc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'Curry'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sz="1600" dirty="0"/>
          </a:p>
        </p:txBody>
      </p:sp>
      <p:pic>
        <p:nvPicPr>
          <p:cNvPr id="12" name="Content Placeholder 11" descr="Refer to page 269 in textbook">
            <a:extLst>
              <a:ext uri="{FF2B5EF4-FFF2-40B4-BE49-F238E27FC236}">
                <a16:creationId xmlns:a16="http://schemas.microsoft.com/office/drawing/2014/main" id="{1A14C623-D9DB-4B48-A7EA-645C734E16C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1855" y="2066433"/>
            <a:ext cx="4203941" cy="136256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5C0A08D-5731-4C1C-94C6-D84D0D5FC0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514233"/>
            <a:ext cx="7391400" cy="4572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dfSlice.head</a:t>
            </a:r>
            <a:r>
              <a:rPr lang="en-US" sz="1600" b="1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3" name="Content Placeholder 12" descr="Refer to page 269 in textbook">
            <a:extLst>
              <a:ext uri="{FF2B5EF4-FFF2-40B4-BE49-F238E27FC236}">
                <a16:creationId xmlns:a16="http://schemas.microsoft.com/office/drawing/2014/main" id="{246E26B8-CA1C-45F2-BE55-147CFA99619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251855" y="3895233"/>
            <a:ext cx="4203941" cy="136256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B361-1602-403C-841F-0B12EA6A1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24537-7679-4AD9-836C-15CDEEE83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0E0D-2762-4C7C-9CF0-C43633AD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74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C8AF6-C5E4-4579-B1D7-F7C541D2B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fires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09D9ED-F7EC-4D55-BBAC-E19A1C9F71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41 in textbook">
            <a:extLst>
              <a:ext uri="{FF2B5EF4-FFF2-40B4-BE49-F238E27FC236}">
                <a16:creationId xmlns:a16="http://schemas.microsoft.com/office/drawing/2014/main" id="{66979FDC-4B3F-4EC4-B2DE-E3F5492ACDE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438490"/>
            <a:ext cx="5541744" cy="191431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B4A7-78EF-4222-A658-38F249759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43AF0-CCDE-446B-BDC4-36525E30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73274-87E1-4343-BDC3-B8AF4F11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5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2265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2862-81C0-41C8-AC03-16D3247D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copy() method to fix this code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6C99B-F7D0-43A4-BAE8-A93169507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dfFixed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['0020900015',:].copy()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dfFixed.loc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[:,'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player_name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'Curry'</a:t>
            </a: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C4FB8-86E0-4DCD-B07E-2D2FB196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C9A9A-21EA-46D5-A4E7-57DE521F4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C9F72-4484-4B62-94A8-4ACD9F2B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58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26036D-3890-4711-A867-6AB744E0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numeric column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 from a datetime column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37E86F-D703-43CB-B568-18D17F858A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fire_month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fires.discovery_date.dt.month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numeric column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derived from a datetime calculation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\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fires.contain_date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fires.discovery_date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dt.days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pic>
        <p:nvPicPr>
          <p:cNvPr id="10" name="Content Placeholder 9" descr="Refer to page 241 in textbook">
            <a:extLst>
              <a:ext uri="{FF2B5EF4-FFF2-40B4-BE49-F238E27FC236}">
                <a16:creationId xmlns:a16="http://schemas.microsoft.com/office/drawing/2014/main" id="{D033839B-442E-4A25-9028-290011BD09D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8541" y="3066144"/>
            <a:ext cx="6474513" cy="16582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AA75-C171-4BC4-934D-33F57ED4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A6E69-218A-4585-945A-CEB93917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9FCC-6AE3-412E-89C9-17981792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6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810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40D8-20AF-4B61-972F-A2DA26B5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methods that are available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str accessor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FBA44-41DB-4274-A08A-C63715DAC2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count(str)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lower(str)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upper(str)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title(str)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lstrip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rstrip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strip(str)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endswith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find(str)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replace(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old,new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join(sequence)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38993-08B4-4537-80DF-C3843669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6EEC-4E09-49CA-8353-20B7C964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0919E-F206-40EC-BF2D-4CF41403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46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EBDE3-D201-4A62-B1F5-4FA262F5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modify a column derived from string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2A429-FE39-4E1D-A86F-400C16650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fires.fire_name.str.title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column derived from string data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'The ' +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fires.fire_name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' Fire '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+ '(' +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fires.fire_year.astype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(str) + ')'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column derived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numeric computations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acres_per_day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fires.dropna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fires.dropna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AA72F-339D-4D4C-8D44-0F6B2C17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FA142-0BCD-48FD-856C-7CD9266E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11617-D9BD-4D25-B211-DA848AB6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C7,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26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15E2D9-9706-4C72-B44A-F20F25C1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new and modified columns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2A7681-323A-428E-B056-0D6323D146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fires[['fire_name','full_name','acres_burned','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days_burning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acres_per_day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']].head()</a:t>
            </a:r>
          </a:p>
          <a:p>
            <a:endParaRPr lang="en-US" sz="1600" dirty="0"/>
          </a:p>
        </p:txBody>
      </p:sp>
      <p:pic>
        <p:nvPicPr>
          <p:cNvPr id="10" name="Content Placeholder 9" descr="Refer to page 243 in textbook">
            <a:extLst>
              <a:ext uri="{FF2B5EF4-FFF2-40B4-BE49-F238E27FC236}">
                <a16:creationId xmlns:a16="http://schemas.microsoft.com/office/drawing/2014/main" id="{F6E321C6-D8D4-4D66-BA24-E66C230705D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2742" y="1676400"/>
            <a:ext cx="6773243" cy="203624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8A2C1-3B96-455C-A60D-B535AD92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5EEA-30A4-4003-BB28-B60789E6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66F93C-24DD-4553-BD79-6353C0F3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C7,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7405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2674</TotalTime>
  <Words>3465</Words>
  <Application>Microsoft Office PowerPoint</Application>
  <PresentationFormat>On-screen Show (4:3)</PresentationFormat>
  <Paragraphs>525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Arial Narrow</vt:lpstr>
      <vt:lpstr>Consolas</vt:lpstr>
      <vt:lpstr>Montserrat Medium</vt:lpstr>
      <vt:lpstr>Times New Roman</vt:lpstr>
      <vt:lpstr>Master slides_with_titles_logo</vt:lpstr>
      <vt:lpstr>Chapter 7</vt:lpstr>
      <vt:lpstr>Objectives</vt:lpstr>
      <vt:lpstr>Objectives (continued)</vt:lpstr>
      <vt:lpstr>Some of the properties that are available  from the dt accessor</vt:lpstr>
      <vt:lpstr>The fires DataFrame</vt:lpstr>
      <vt:lpstr>How to add a numeric column  derived from a datetime column</vt:lpstr>
      <vt:lpstr>Some of the methods that are available  from the str accessor</vt:lpstr>
      <vt:lpstr>How to modify a column derived from string data</vt:lpstr>
      <vt:lpstr>The new and modified columns</vt:lpstr>
      <vt:lpstr>The transform() method</vt:lpstr>
      <vt:lpstr>The fires data</vt:lpstr>
      <vt:lpstr>How to add a summary column to a DataFrame</vt:lpstr>
      <vt:lpstr>The apply() method</vt:lpstr>
      <vt:lpstr>The workData DataFrame</vt:lpstr>
      <vt:lpstr>How to apply a built-in Pandas function  to all numeric columns</vt:lpstr>
      <vt:lpstr>How to apply a function to row data</vt:lpstr>
      <vt:lpstr>How to apply a user-defined function to a column</vt:lpstr>
      <vt:lpstr>How to apply another user-defined function  to a column</vt:lpstr>
      <vt:lpstr>The syntax of a lambda expression</vt:lpstr>
      <vt:lpstr>The example data</vt:lpstr>
      <vt:lpstr>A lambda expression that sums and then doubles the value in each row</vt:lpstr>
      <vt:lpstr>How to apply a lambda expression to a column</vt:lpstr>
      <vt:lpstr>How to use a lambda expression  to add a new column</vt:lpstr>
      <vt:lpstr>The set_index() method</vt:lpstr>
      <vt:lpstr>How to set an index</vt:lpstr>
      <vt:lpstr>The reset_index() method</vt:lpstr>
      <vt:lpstr>How to remove an index</vt:lpstr>
      <vt:lpstr>The unstack() method</vt:lpstr>
      <vt:lpstr>The top_states DataFrame in long form</vt:lpstr>
      <vt:lpstr>How to unstack two of the columns  at the state level</vt:lpstr>
      <vt:lpstr>How to unstack all columns at the state level</vt:lpstr>
      <vt:lpstr>The join() method</vt:lpstr>
      <vt:lpstr>The shots DataFrame (just 4 rows)</vt:lpstr>
      <vt:lpstr>How to inner join the two DataFrames</vt:lpstr>
      <vt:lpstr>The shots DataFrame (just 4 rows)</vt:lpstr>
      <vt:lpstr>How to left join the two DataFrames</vt:lpstr>
      <vt:lpstr>How to outer join the two DataFrames</vt:lpstr>
      <vt:lpstr>The merge() method</vt:lpstr>
      <vt:lpstr>Parameters of the merge() method</vt:lpstr>
      <vt:lpstr>The shots DataFrame (just 4 rows)</vt:lpstr>
      <vt:lpstr>How to merge the two DataFrames</vt:lpstr>
      <vt:lpstr>The concat() method</vt:lpstr>
      <vt:lpstr>The fires_1 DataFrame (just 3 rows)</vt:lpstr>
      <vt:lpstr>The concatenated DataFrame</vt:lpstr>
      <vt:lpstr>The SettingWithCopyWarning</vt:lpstr>
      <vt:lpstr>The SettingWithCopyWarning (continued)</vt:lpstr>
      <vt:lpstr>Code that generates the warning  and doesn’t corrupt the data</vt:lpstr>
      <vt:lpstr>How to use the copy() method  to stop the warning message</vt:lpstr>
      <vt:lpstr>Code that generates the warning  and does corrupt the data</vt:lpstr>
      <vt:lpstr>How to use the copy() method to fix this code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Bethany Cabrera</cp:lastModifiedBy>
  <cp:revision>74</cp:revision>
  <cp:lastPrinted>2016-01-14T23:03:16Z</cp:lastPrinted>
  <dcterms:created xsi:type="dcterms:W3CDTF">2021-06-22T20:59:38Z</dcterms:created>
  <dcterms:modified xsi:type="dcterms:W3CDTF">2021-07-19T18:50:02Z</dcterms:modified>
</cp:coreProperties>
</file>