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280" r:id="rId11"/>
    <p:sldId id="281" r:id="rId12"/>
    <p:sldId id="295" r:id="rId13"/>
    <p:sldId id="296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6" r:id="rId24"/>
    <p:sldId id="325" r:id="rId25"/>
    <p:sldId id="297" r:id="rId26"/>
    <p:sldId id="298" r:id="rId27"/>
    <p:sldId id="299" r:id="rId28"/>
    <p:sldId id="300" r:id="rId29"/>
    <p:sldId id="301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3"/>
    <a:srgbClr val="F68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2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70C6B-007C-D44A-85AC-E34B254B6CE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382C-B776-F244-99C0-04CD296B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45243E1-123E-4833-9B88-5523F5C6DAC2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2014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23,</a:t>
            </a:r>
            <a:r>
              <a:rPr lang="en-US" baseline="0" dirty="0" smtClean="0"/>
              <a:t> 25 ABOUT KARAF</a:t>
            </a:r>
          </a:p>
          <a:p>
            <a:endParaRPr lang="en-US" dirty="0" smtClean="0"/>
          </a:p>
          <a:p>
            <a:r>
              <a:rPr lang="en-US" dirty="0" smtClean="0"/>
              <a:t>ADD:</a:t>
            </a:r>
          </a:p>
          <a:p>
            <a:r>
              <a:rPr lang="en-US" dirty="0" smtClean="0"/>
              <a:t>DLUX / GUI</a:t>
            </a:r>
          </a:p>
          <a:p>
            <a:endParaRPr lang="en-US" dirty="0" smtClean="0"/>
          </a:p>
          <a:p>
            <a:r>
              <a:rPr lang="en-US" dirty="0" smtClean="0"/>
              <a:t>SLIDE ON SOLVING HARD PROBLEMS VIA INDUSTRY</a:t>
            </a:r>
            <a:r>
              <a:rPr lang="en-US" baseline="0" dirty="0" smtClean="0"/>
              <a:t> VIA CODE VS PRODUCTS</a:t>
            </a:r>
          </a:p>
          <a:p>
            <a:r>
              <a:rPr lang="en-US" baseline="0" dirty="0" smtClean="0"/>
              <a:t>TALK ABOUT POLICY – DEBATE INTERNALLY IN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SECURITY AND TRIPLE AAA</a:t>
            </a:r>
          </a:p>
          <a:p>
            <a:r>
              <a:rPr lang="en-US" baseline="0" dirty="0" smtClean="0"/>
              <a:t>LOAD BALANCING AS A SERVICE</a:t>
            </a:r>
          </a:p>
          <a:p>
            <a:r>
              <a:rPr lang="en-US" baseline="0" dirty="0" smtClean="0"/>
              <a:t>ETC.</a:t>
            </a:r>
          </a:p>
          <a:p>
            <a:r>
              <a:rPr lang="en-US" baseline="0" dirty="0" smtClean="0"/>
              <a:t>ON 23-28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D8CA7-1C14-420F-8520-906733DC0A7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4466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45243E1-123E-4833-9B88-5523F5C6DAC2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2014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460D6B85-2D65-43E7-9743-14BEA9EED809}" type="datetime1">
              <a:rPr lang="en-US" smtClean="0">
                <a:solidFill>
                  <a:prstClr val="black"/>
                </a:solidFill>
              </a:rPr>
              <a:pPr/>
              <a:t>7/27/15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5520" y="1971448"/>
            <a:ext cx="7312479" cy="2387600"/>
          </a:xfrm>
        </p:spPr>
        <p:txBody>
          <a:bodyPr anchor="b"/>
          <a:lstStyle>
            <a:lvl1pPr algn="l">
              <a:defRPr sz="6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520" y="4451123"/>
            <a:ext cx="7312480" cy="65155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91929"/>
            <a:ext cx="11350752" cy="102057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1437216"/>
            <a:ext cx="5425440" cy="43439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400800" y="1437218"/>
            <a:ext cx="5425440" cy="43379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lang="en-US" sz="8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16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7" name="Picture 6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536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4508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421586" cy="6858000"/>
            <a:chOff x="0" y="0"/>
            <a:chExt cx="9421586" cy="6858000"/>
          </a:xfrm>
        </p:grpSpPr>
        <p:pic>
          <p:nvPicPr>
            <p:cNvPr id="6" name="Picture 5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5927271" y="5919107"/>
              <a:ext cx="3494315" cy="938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864" y="2357210"/>
            <a:ext cx="8030936" cy="132556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F_PPT_BG_gradient-gr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28FF-EB01-43CB-B986-76BC5B038D4A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772B-FE4F-4D5C-ADF7-E75CBCB9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en.wikipedia.org/wiki/Raft_(computer_science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Ed Warnicke – </a:t>
            </a:r>
            <a:r>
              <a:rPr lang="en-US" smtClean="0"/>
              <a:t>2015-07-27</a:t>
            </a:r>
            <a:endParaRPr lang="en-US" dirty="0" smtClean="0"/>
          </a:p>
          <a:p>
            <a:r>
              <a:rPr lang="en-US" dirty="0" smtClean="0"/>
              <a:t>Note: Read with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5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Yangtools</a:t>
            </a:r>
            <a:r>
              <a:rPr lang="en-US" dirty="0" smtClean="0"/>
              <a:t> – What is Yang?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312505"/>
            <a:ext cx="5486620" cy="46115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Arial" charset="0"/>
              </a:rPr>
              <a:t>Yang is a modeling language</a:t>
            </a:r>
          </a:p>
          <a:p>
            <a:r>
              <a:rPr lang="en-US" dirty="0" smtClean="0">
                <a:sym typeface="Arial" charset="0"/>
              </a:rPr>
              <a:t>Models semantics and data organization</a:t>
            </a:r>
          </a:p>
          <a:p>
            <a:r>
              <a:rPr lang="en-US" dirty="0" smtClean="0">
                <a:sym typeface="Arial" charset="0"/>
              </a:rPr>
              <a:t>Models can be ‘augmented’</a:t>
            </a:r>
          </a:p>
          <a:p>
            <a:r>
              <a:rPr lang="en-US" dirty="0" smtClean="0">
                <a:sym typeface="Arial" charset="0"/>
              </a:rPr>
              <a:t>Can model:</a:t>
            </a:r>
          </a:p>
          <a:p>
            <a:pPr lvl="1"/>
            <a:r>
              <a:rPr lang="en-US" dirty="0" err="1" smtClean="0">
                <a:sym typeface="Arial" charset="0"/>
              </a:rPr>
              <a:t>Config</a:t>
            </a:r>
            <a:r>
              <a:rPr lang="en-US" dirty="0" smtClean="0">
                <a:sym typeface="Arial" charset="0"/>
              </a:rPr>
              <a:t>/Operational data as a tree</a:t>
            </a:r>
          </a:p>
          <a:p>
            <a:pPr lvl="1"/>
            <a:r>
              <a:rPr lang="en-US" dirty="0" smtClean="0">
                <a:sym typeface="Arial" charset="0"/>
              </a:rPr>
              <a:t>RPCs</a:t>
            </a:r>
          </a:p>
          <a:p>
            <a:pPr lvl="1"/>
            <a:r>
              <a:rPr lang="en-US" dirty="0" smtClean="0">
                <a:sym typeface="Arial" charset="0"/>
              </a:rPr>
              <a:t>Notifications</a:t>
            </a:r>
          </a:p>
          <a:p>
            <a:pPr lvl="1"/>
            <a:r>
              <a:rPr lang="en-US" dirty="0" smtClean="0">
                <a:sym typeface="Arial" charset="0"/>
              </a:rPr>
              <a:t>Text base</a:t>
            </a:r>
          </a:p>
          <a:p>
            <a:pPr lvl="1"/>
            <a:r>
              <a:rPr lang="en-US" dirty="0" smtClean="0">
                <a:sym typeface="Arial" charset="0"/>
              </a:rPr>
              <a:t>Simple Compact </a:t>
            </a:r>
          </a:p>
          <a:p>
            <a:r>
              <a:rPr lang="en-US" dirty="0" smtClean="0">
                <a:sym typeface="Arial" charset="0"/>
              </a:rPr>
              <a:t>Standard based (RFC 6020)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iStock_000007195660_Mediu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44" y="1205254"/>
            <a:ext cx="4739773" cy="47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Yangtools</a:t>
            </a:r>
            <a:r>
              <a:rPr lang="en-US" dirty="0" smtClean="0"/>
              <a:t> – What does </a:t>
            </a:r>
            <a:r>
              <a:rPr lang="en-US" dirty="0" err="1" smtClean="0"/>
              <a:t>Yangtools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Arial" charset="0"/>
              </a:rPr>
              <a:t>Generates Java code from Yang</a:t>
            </a:r>
          </a:p>
          <a:p>
            <a:r>
              <a:rPr lang="en-US" dirty="0" smtClean="0">
                <a:sym typeface="Arial" charset="0"/>
              </a:rPr>
              <a:t>Provides ‘Codecs’ to convert</a:t>
            </a:r>
          </a:p>
          <a:p>
            <a:pPr lvl="1"/>
            <a:r>
              <a:rPr lang="en-US" dirty="0" smtClean="0">
                <a:sym typeface="Arial" charset="0"/>
              </a:rPr>
              <a:t>Generated Java classes to DOM</a:t>
            </a:r>
          </a:p>
          <a:p>
            <a:pPr lvl="1"/>
            <a:r>
              <a:rPr lang="en-US" dirty="0" smtClean="0">
                <a:sym typeface="Arial" charset="0"/>
              </a:rPr>
              <a:t>DOM to various formats</a:t>
            </a:r>
          </a:p>
          <a:p>
            <a:pPr lvl="2"/>
            <a:r>
              <a:rPr lang="en-US" dirty="0" smtClean="0">
                <a:sym typeface="Arial" charset="0"/>
              </a:rPr>
              <a:t>XML</a:t>
            </a:r>
          </a:p>
          <a:p>
            <a:pPr lvl="2"/>
            <a:r>
              <a:rPr lang="en-US" dirty="0" smtClean="0">
                <a:sym typeface="Arial" charset="0"/>
              </a:rPr>
              <a:t>JSON</a:t>
            </a:r>
          </a:p>
          <a:p>
            <a:pPr lvl="2"/>
            <a:r>
              <a:rPr lang="en-US" dirty="0" err="1" smtClean="0">
                <a:sym typeface="Arial" charset="0"/>
              </a:rPr>
              <a:t>Etc</a:t>
            </a:r>
            <a:endParaRPr lang="en-US" dirty="0" smtClean="0">
              <a:sym typeface="Arial" charset="0"/>
            </a:endParaRPr>
          </a:p>
          <a:p>
            <a:r>
              <a:rPr lang="en-US" dirty="0" smtClean="0">
                <a:sym typeface="Arial" charset="0"/>
              </a:rPr>
              <a:t>‘Codecs’ make possible automatic:</a:t>
            </a:r>
          </a:p>
          <a:p>
            <a:pPr lvl="1"/>
            <a:r>
              <a:rPr lang="en-US" dirty="0" smtClean="0">
                <a:sym typeface="Arial" charset="0"/>
              </a:rPr>
              <a:t>RESTCONF</a:t>
            </a:r>
          </a:p>
          <a:p>
            <a:pPr lvl="1"/>
            <a:r>
              <a:rPr lang="en-US" dirty="0" err="1" smtClean="0">
                <a:sym typeface="Arial" charset="0"/>
              </a:rPr>
              <a:t>Netconf</a:t>
            </a:r>
            <a:endParaRPr lang="en-US" dirty="0" smtClean="0">
              <a:sym typeface="Arial" charset="0"/>
            </a:endParaRPr>
          </a:p>
          <a:p>
            <a:pPr lvl="1"/>
            <a:r>
              <a:rPr lang="en-US" dirty="0" smtClean="0">
                <a:sym typeface="Arial" charset="0"/>
              </a:rPr>
              <a:t>Other bindings (AMQP expected this summer) </a:t>
            </a:r>
          </a:p>
          <a:p>
            <a:pPr lvl="1"/>
            <a:endParaRPr lang="en-US" dirty="0" smtClean="0"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Picture 18" descr="iStock_000007195660_Mediu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01" y="2679450"/>
            <a:ext cx="1584911" cy="15837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8806470" y="1550486"/>
            <a:ext cx="1476537" cy="963967"/>
          </a:xfrm>
          <a:prstGeom prst="rect">
            <a:avLst/>
          </a:prstGeom>
          <a:solidFill>
            <a:schemeClr val="accent3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ctr" anchorCtr="0"/>
          <a:lstStyle/>
          <a:p>
            <a:pPr algn="ctr" defTabSz="685783"/>
            <a:r>
              <a:rPr lang="en-US" sz="21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Java code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806470" y="2789607"/>
            <a:ext cx="1476537" cy="963967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ctr" anchorCtr="0"/>
          <a:lstStyle/>
          <a:p>
            <a:pPr algn="ctr" defTabSz="685783"/>
            <a:r>
              <a:rPr lang="en-US" sz="21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xml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806470" y="3956774"/>
            <a:ext cx="1476537" cy="963967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ctr" anchorCtr="0"/>
          <a:lstStyle/>
          <a:p>
            <a:pPr algn="ctr" defTabSz="685783"/>
            <a:r>
              <a:rPr lang="en-US" sz="21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json</a:t>
            </a:r>
            <a:endParaRPr lang="en-US" sz="21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06470" y="5123941"/>
            <a:ext cx="1476537" cy="963967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ctr" anchorCtr="0"/>
          <a:lstStyle/>
          <a:p>
            <a:pPr algn="ctr" defTabSz="685783"/>
            <a:r>
              <a:rPr lang="en-US" sz="21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exi</a:t>
            </a:r>
            <a:endParaRPr lang="en-US" sz="21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cxnSp>
        <p:nvCxnSpPr>
          <p:cNvPr id="5" name="Straight Arrow Connector 4"/>
          <p:cNvCxnSpPr>
            <a:stCxn id="19" idx="3"/>
            <a:endCxn id="20" idx="1"/>
          </p:cNvCxnSpPr>
          <p:nvPr/>
        </p:nvCxnSpPr>
        <p:spPr bwMode="auto">
          <a:xfrm flipV="1">
            <a:off x="7741211" y="2032469"/>
            <a:ext cx="1065259" cy="1438864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9" idx="3"/>
            <a:endCxn id="21" idx="1"/>
          </p:cNvCxnSpPr>
          <p:nvPr/>
        </p:nvCxnSpPr>
        <p:spPr bwMode="auto">
          <a:xfrm flipV="1">
            <a:off x="7741211" y="3271591"/>
            <a:ext cx="1065259" cy="199743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2" idx="1"/>
          </p:cNvCxnSpPr>
          <p:nvPr/>
        </p:nvCxnSpPr>
        <p:spPr bwMode="auto">
          <a:xfrm>
            <a:off x="7741211" y="3471333"/>
            <a:ext cx="1065259" cy="967424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9" idx="3"/>
            <a:endCxn id="23" idx="1"/>
          </p:cNvCxnSpPr>
          <p:nvPr/>
        </p:nvCxnSpPr>
        <p:spPr bwMode="auto">
          <a:xfrm>
            <a:off x="7741211" y="3471334"/>
            <a:ext cx="1065259" cy="2134591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926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to Java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11088984" cy="4611528"/>
          </a:xfrm>
        </p:spPr>
        <p:txBody>
          <a:bodyPr/>
          <a:lstStyle/>
          <a:p>
            <a:pPr lvl="1"/>
            <a:r>
              <a:rPr lang="en-US" dirty="0">
                <a:sym typeface="Arial" charset="0"/>
              </a:rPr>
              <a:t>Consistent Data Transfer Objects (DTOs) everywhere</a:t>
            </a:r>
          </a:p>
          <a:p>
            <a:pPr lvl="2"/>
            <a:r>
              <a:rPr lang="en-US" sz="2100" b="1" dirty="0">
                <a:sym typeface="Arial" charset="0"/>
              </a:rPr>
              <a:t>Immutable</a:t>
            </a:r>
            <a:r>
              <a:rPr lang="en-US" sz="2100" dirty="0">
                <a:sym typeface="Arial" charset="0"/>
              </a:rPr>
              <a:t>: to avoid thread contention</a:t>
            </a:r>
          </a:p>
          <a:p>
            <a:pPr lvl="2"/>
            <a:r>
              <a:rPr lang="en-US" sz="2100" b="1" dirty="0">
                <a:sym typeface="Arial" charset="0"/>
              </a:rPr>
              <a:t>Strongly typed:</a:t>
            </a:r>
            <a:r>
              <a:rPr lang="en-US" sz="2100" dirty="0">
                <a:sym typeface="Arial" charset="0"/>
              </a:rPr>
              <a:t> reduce coding errors</a:t>
            </a:r>
          </a:p>
          <a:p>
            <a:pPr lvl="2"/>
            <a:r>
              <a:rPr lang="en-US" sz="2100" b="1" dirty="0">
                <a:sym typeface="Arial" charset="0"/>
              </a:rPr>
              <a:t>Consistent</a:t>
            </a:r>
            <a:r>
              <a:rPr lang="en-US" sz="2100" dirty="0">
                <a:sym typeface="Arial" charset="0"/>
              </a:rPr>
              <a:t>: reduce learning curve</a:t>
            </a:r>
            <a:endParaRPr lang="en-US" sz="2100" b="1" dirty="0">
              <a:sym typeface="Arial" charset="0"/>
            </a:endParaRPr>
          </a:p>
          <a:p>
            <a:pPr lvl="2"/>
            <a:r>
              <a:rPr lang="en-US" sz="2100" b="1" dirty="0">
                <a:sym typeface="Arial" charset="0"/>
              </a:rPr>
              <a:t>Improvable</a:t>
            </a:r>
            <a:r>
              <a:rPr lang="en-US" sz="2100" dirty="0">
                <a:sym typeface="Arial" charset="0"/>
              </a:rPr>
              <a:t> – generation can be improved and all DTOs get those improvements immediately system wide</a:t>
            </a:r>
          </a:p>
          <a:p>
            <a:pPr lvl="2"/>
            <a:r>
              <a:rPr lang="en-US" sz="2100" b="1" dirty="0">
                <a:sym typeface="Arial" charset="0"/>
              </a:rPr>
              <a:t>Automated Bindings</a:t>
            </a:r>
            <a:r>
              <a:rPr lang="en-US" sz="2100" dirty="0">
                <a:sym typeface="Arial" charset="0"/>
              </a:rPr>
              <a:t>:</a:t>
            </a:r>
          </a:p>
          <a:p>
            <a:pPr lvl="3"/>
            <a:r>
              <a:rPr lang="en-US" sz="2100" dirty="0" err="1">
                <a:sym typeface="Arial" charset="0"/>
              </a:rPr>
              <a:t>restconf</a:t>
            </a:r>
            <a:r>
              <a:rPr lang="en-US" sz="2100" dirty="0">
                <a:sym typeface="Arial" charset="0"/>
              </a:rPr>
              <a:t> – xml and </a:t>
            </a:r>
            <a:r>
              <a:rPr lang="en-US" sz="2100" dirty="0" err="1">
                <a:sym typeface="Arial" charset="0"/>
              </a:rPr>
              <a:t>json</a:t>
            </a:r>
            <a:endParaRPr lang="en-US" sz="2100" dirty="0">
              <a:sym typeface="Arial" charset="0"/>
            </a:endParaRPr>
          </a:p>
          <a:p>
            <a:pPr lvl="3"/>
            <a:r>
              <a:rPr lang="en-US" sz="2100" dirty="0" err="1">
                <a:sym typeface="Arial" charset="0"/>
              </a:rPr>
              <a:t>netconf</a:t>
            </a:r>
            <a:endParaRPr lang="en-US" sz="2100" dirty="0">
              <a:sym typeface="Arial" charset="0"/>
            </a:endParaRPr>
          </a:p>
          <a:p>
            <a:pPr lvl="3"/>
            <a:r>
              <a:rPr lang="en-US" sz="2100" dirty="0" err="1">
                <a:sym typeface="Arial" charset="0"/>
              </a:rPr>
              <a:t>amqp</a:t>
            </a:r>
            <a:r>
              <a:rPr lang="en-US" sz="2100" dirty="0">
                <a:sym typeface="Arial" charset="0"/>
              </a:rPr>
              <a:t> and </a:t>
            </a:r>
            <a:r>
              <a:rPr lang="en-US" sz="2100" dirty="0" err="1">
                <a:sym typeface="Arial" charset="0"/>
              </a:rPr>
              <a:t>xmpp</a:t>
            </a:r>
            <a:r>
              <a:rPr lang="en-US" sz="2100" dirty="0">
                <a:sym typeface="Arial" charset="0"/>
              </a:rPr>
              <a:t> – on the horizon</a:t>
            </a:r>
          </a:p>
          <a:p>
            <a:pPr lvl="2"/>
            <a:r>
              <a:rPr lang="en-US" sz="2100" b="1" dirty="0">
                <a:sym typeface="Arial" charset="0"/>
              </a:rPr>
              <a:t>Runtime </a:t>
            </a:r>
            <a:r>
              <a:rPr lang="en-US" sz="2100" b="1" dirty="0" err="1">
                <a:sym typeface="Arial" charset="0"/>
              </a:rPr>
              <a:t>Generatable</a:t>
            </a:r>
            <a:endParaRPr lang="en-US" sz="2100" b="1" dirty="0">
              <a:sym typeface="Arial" charset="0"/>
            </a:endParaRPr>
          </a:p>
          <a:p>
            <a:pPr lvl="3"/>
            <a:endParaRPr lang="en-US" dirty="0" smtClean="0"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" y="71624"/>
            <a:ext cx="11350752" cy="1020576"/>
          </a:xfrm>
        </p:spPr>
        <p:txBody>
          <a:bodyPr/>
          <a:lstStyle/>
          <a:p>
            <a:r>
              <a:rPr lang="en-US" dirty="0" smtClean="0"/>
              <a:t>MD-SAL – 3 Brokers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863839" y="1092200"/>
            <a:ext cx="3962400" cy="5080000"/>
            <a:chOff x="3429000" y="819150"/>
            <a:chExt cx="2971800" cy="3810000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3429000" y="819150"/>
              <a:ext cx="0" cy="3810000"/>
            </a:xfrm>
            <a:prstGeom prst="line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4267200" y="219075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rtlCol="0" anchor="ctr"/>
            <a:lstStyle/>
            <a:p>
              <a:pPr algn="ctr" defTabSz="685783"/>
              <a:r>
                <a:rPr lang="en-US" sz="19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Notification Broker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495800" y="10477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657600" y="33337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4724400" y="37147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5715000" y="33337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7" name="Curved Connector 36"/>
            <p:cNvCxnSpPr>
              <a:stCxn id="33" idx="2"/>
              <a:endCxn id="32" idx="0"/>
            </p:cNvCxnSpPr>
            <p:nvPr/>
          </p:nvCxnSpPr>
          <p:spPr bwMode="auto">
            <a:xfrm rot="16200000" flipH="1">
              <a:off x="4667250" y="1905000"/>
              <a:ext cx="457200" cy="114300"/>
            </a:xfrm>
            <a:prstGeom prst="curvedConnector3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4953000" y="1809750"/>
              <a:ext cx="734671" cy="291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publish</a:t>
              </a:r>
            </a:p>
          </p:txBody>
        </p:sp>
        <p:cxnSp>
          <p:nvCxnSpPr>
            <p:cNvPr id="39" name="Curved Connector 38"/>
            <p:cNvCxnSpPr>
              <a:stCxn id="32" idx="2"/>
              <a:endCxn id="34" idx="0"/>
            </p:cNvCxnSpPr>
            <p:nvPr/>
          </p:nvCxnSpPr>
          <p:spPr bwMode="auto">
            <a:xfrm rot="5400000">
              <a:off x="4286250" y="2667000"/>
              <a:ext cx="381000" cy="952500"/>
            </a:xfrm>
            <a:prstGeom prst="curvedConnector3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Curved Connector 39"/>
            <p:cNvCxnSpPr>
              <a:stCxn id="32" idx="2"/>
              <a:endCxn id="35" idx="0"/>
            </p:cNvCxnSpPr>
            <p:nvPr/>
          </p:nvCxnSpPr>
          <p:spPr bwMode="auto">
            <a:xfrm rot="16200000" flipH="1">
              <a:off x="4629150" y="3276600"/>
              <a:ext cx="762000" cy="114300"/>
            </a:xfrm>
            <a:prstGeom prst="curvedConnector3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Curved Connector 40"/>
            <p:cNvCxnSpPr>
              <a:stCxn id="32" idx="2"/>
              <a:endCxn id="36" idx="0"/>
            </p:cNvCxnSpPr>
            <p:nvPr/>
          </p:nvCxnSpPr>
          <p:spPr bwMode="auto">
            <a:xfrm rot="16200000" flipH="1">
              <a:off x="5314950" y="2590800"/>
              <a:ext cx="381000" cy="1104900"/>
            </a:xfrm>
            <a:prstGeom prst="curvedConnector3">
              <a:avLst>
                <a:gd name="adj1" fmla="val 50000"/>
              </a:avLst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029200" y="3181350"/>
              <a:ext cx="619400" cy="291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notify</a:t>
              </a:r>
            </a:p>
          </p:txBody>
        </p:sp>
        <p:cxnSp>
          <p:nvCxnSpPr>
            <p:cNvPr id="43" name="Curved Connector 42"/>
            <p:cNvCxnSpPr>
              <a:stCxn id="33" idx="2"/>
              <a:endCxn id="32" idx="0"/>
            </p:cNvCxnSpPr>
            <p:nvPr/>
          </p:nvCxnSpPr>
          <p:spPr bwMode="auto">
            <a:xfrm rot="16200000" flipH="1">
              <a:off x="4667250" y="1905000"/>
              <a:ext cx="457200" cy="114300"/>
            </a:xfrm>
            <a:prstGeom prst="curvedConnector3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203201" y="1092200"/>
            <a:ext cx="4064001" cy="5283200"/>
            <a:chOff x="152400" y="819150"/>
            <a:chExt cx="3048001" cy="3962400"/>
          </a:xfrm>
        </p:grpSpPr>
        <p:pic>
          <p:nvPicPr>
            <p:cNvPr id="21" name="Picture 20" descr="datastore-m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257550"/>
              <a:ext cx="838201" cy="838201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 bwMode="auto">
            <a:xfrm>
              <a:off x="152400" y="15811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1066800" y="819150"/>
              <a:ext cx="685800" cy="685800"/>
            </a:xfrm>
            <a:prstGeom prst="round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133600" y="8191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62200" y="2038350"/>
              <a:ext cx="685800" cy="685800"/>
            </a:xfrm>
            <a:prstGeom prst="round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219200" y="1885950"/>
              <a:ext cx="914400" cy="762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rtlCol="0" anchor="ctr"/>
            <a:lstStyle/>
            <a:p>
              <a:pPr algn="ctr" defTabSz="685783"/>
              <a:r>
                <a:rPr lang="en-US" sz="19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Data Broker</a:t>
              </a:r>
            </a:p>
          </p:txBody>
        </p:sp>
        <p:cxnSp>
          <p:nvCxnSpPr>
            <p:cNvPr id="27" name="Straight Arrow Connector 26"/>
            <p:cNvCxnSpPr>
              <a:endCxn id="26" idx="0"/>
            </p:cNvCxnSpPr>
            <p:nvPr/>
          </p:nvCxnSpPr>
          <p:spPr bwMode="auto">
            <a:xfrm>
              <a:off x="1447800" y="1504950"/>
              <a:ext cx="228600" cy="3810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22" idx="3"/>
              <a:endCxn id="26" idx="1"/>
            </p:cNvCxnSpPr>
            <p:nvPr/>
          </p:nvCxnSpPr>
          <p:spPr bwMode="auto">
            <a:xfrm>
              <a:off x="838200" y="1924050"/>
              <a:ext cx="381000" cy="3429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4" idx="2"/>
              <a:endCxn id="26" idx="0"/>
            </p:cNvCxnSpPr>
            <p:nvPr/>
          </p:nvCxnSpPr>
          <p:spPr bwMode="auto">
            <a:xfrm flipH="1">
              <a:off x="1676400" y="1504950"/>
              <a:ext cx="800100" cy="3810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5" idx="1"/>
              <a:endCxn id="26" idx="3"/>
            </p:cNvCxnSpPr>
            <p:nvPr/>
          </p:nvCxnSpPr>
          <p:spPr bwMode="auto">
            <a:xfrm flipH="1" flipV="1">
              <a:off x="2133600" y="2266950"/>
              <a:ext cx="228600" cy="1143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6" idx="2"/>
              <a:endCxn id="21" idx="0"/>
            </p:cNvCxnSpPr>
            <p:nvPr/>
          </p:nvCxnSpPr>
          <p:spPr bwMode="auto">
            <a:xfrm>
              <a:off x="1676400" y="2647950"/>
              <a:ext cx="1104901" cy="6096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Rounded Rectangle 43"/>
            <p:cNvSpPr/>
            <p:nvPr/>
          </p:nvSpPr>
          <p:spPr bwMode="auto">
            <a:xfrm>
              <a:off x="152400" y="3181350"/>
              <a:ext cx="685800" cy="685800"/>
            </a:xfrm>
            <a:prstGeom prst="round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762000" y="39433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1752600" y="4095750"/>
              <a:ext cx="685800" cy="685800"/>
            </a:xfrm>
            <a:prstGeom prst="round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47" name="Curved Connector 46"/>
            <p:cNvCxnSpPr>
              <a:stCxn id="26" idx="2"/>
              <a:endCxn id="44" idx="0"/>
            </p:cNvCxnSpPr>
            <p:nvPr/>
          </p:nvCxnSpPr>
          <p:spPr bwMode="auto">
            <a:xfrm rot="5400000">
              <a:off x="819150" y="2324100"/>
              <a:ext cx="533400" cy="1181100"/>
            </a:xfrm>
            <a:prstGeom prst="curvedConnector3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Curved Connector 47"/>
            <p:cNvCxnSpPr>
              <a:stCxn id="26" idx="2"/>
              <a:endCxn id="45" idx="0"/>
            </p:cNvCxnSpPr>
            <p:nvPr/>
          </p:nvCxnSpPr>
          <p:spPr bwMode="auto">
            <a:xfrm rot="5400000">
              <a:off x="742950" y="3009900"/>
              <a:ext cx="1295400" cy="571500"/>
            </a:xfrm>
            <a:prstGeom prst="curvedConnector3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Curved Connector 48"/>
            <p:cNvCxnSpPr>
              <a:stCxn id="26" idx="2"/>
              <a:endCxn id="46" idx="0"/>
            </p:cNvCxnSpPr>
            <p:nvPr/>
          </p:nvCxnSpPr>
          <p:spPr bwMode="auto">
            <a:xfrm rot="16200000" flipH="1">
              <a:off x="1162050" y="3162300"/>
              <a:ext cx="1447800" cy="419100"/>
            </a:xfrm>
            <a:prstGeom prst="curvedConnector3">
              <a:avLst>
                <a:gd name="adj1" fmla="val 50000"/>
              </a:avLst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38200" y="2952750"/>
              <a:ext cx="619400" cy="291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notify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00200" y="1428750"/>
              <a:ext cx="418390" cy="291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put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62200" y="2800350"/>
              <a:ext cx="562575" cy="291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store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26180" y="1092200"/>
            <a:ext cx="2438400" cy="5080000"/>
            <a:chOff x="6629400" y="819150"/>
            <a:chExt cx="1828800" cy="38100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6629400" y="819150"/>
              <a:ext cx="0" cy="3810000"/>
            </a:xfrm>
            <a:prstGeom prst="line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7086600" y="219075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rtlCol="0" anchor="ctr"/>
            <a:lstStyle/>
            <a:p>
              <a:pPr algn="ctr" defTabSz="685783"/>
              <a:r>
                <a:rPr lang="en-US" sz="19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RPC Broker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7315200" y="9715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7391400" y="3486150"/>
              <a:ext cx="685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783"/>
              <a:endParaRPr lang="en-US" sz="1900" dirty="0" err="1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56" name="Straight Arrow Connector 55"/>
            <p:cNvCxnSpPr>
              <a:stCxn id="54" idx="2"/>
              <a:endCxn id="53" idx="0"/>
            </p:cNvCxnSpPr>
            <p:nvPr/>
          </p:nvCxnSpPr>
          <p:spPr bwMode="auto">
            <a:xfrm>
              <a:off x="7658100" y="1657350"/>
              <a:ext cx="114300" cy="5334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3" idx="2"/>
              <a:endCxn id="55" idx="0"/>
            </p:cNvCxnSpPr>
            <p:nvPr/>
          </p:nvCxnSpPr>
          <p:spPr bwMode="auto">
            <a:xfrm flipH="1">
              <a:off x="7734300" y="2952750"/>
              <a:ext cx="38100" cy="533400"/>
            </a:xfrm>
            <a:prstGeom prst="straightConnector1">
              <a:avLst/>
            </a:prstGeom>
            <a:solidFill>
              <a:srgbClr val="0183B7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Rectangle 57"/>
            <p:cNvSpPr/>
            <p:nvPr/>
          </p:nvSpPr>
          <p:spPr>
            <a:xfrm>
              <a:off x="7848600" y="1733550"/>
              <a:ext cx="374094" cy="259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call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RPCs – Unicast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</p:spPr>
        <p:txBody>
          <a:bodyPr/>
          <a:lstStyle/>
          <a:p>
            <a:r>
              <a:rPr lang="en-US" dirty="0" smtClean="0">
                <a:sym typeface="Arial" charset="0"/>
              </a:rPr>
              <a:t>RPCs allow you to: </a:t>
            </a:r>
          </a:p>
          <a:p>
            <a:pPr lvl="1"/>
            <a:r>
              <a:rPr lang="en-US" dirty="0">
                <a:sym typeface="Arial" charset="0"/>
              </a:rPr>
              <a:t>S</a:t>
            </a:r>
            <a:r>
              <a:rPr lang="en-US" dirty="0" smtClean="0">
                <a:sym typeface="Arial" charset="0"/>
              </a:rPr>
              <a:t>end a message</a:t>
            </a:r>
          </a:p>
          <a:p>
            <a:pPr lvl="1"/>
            <a:r>
              <a:rPr lang="en-US" dirty="0" smtClean="0">
                <a:sym typeface="Arial" charset="0"/>
              </a:rPr>
              <a:t>Receive a response</a:t>
            </a:r>
          </a:p>
          <a:p>
            <a:pPr lvl="1"/>
            <a:r>
              <a:rPr lang="en-US" dirty="0" smtClean="0">
                <a:sym typeface="Arial" charset="0"/>
              </a:rPr>
              <a:t>Asynchronously</a:t>
            </a:r>
          </a:p>
          <a:p>
            <a:pPr lvl="1"/>
            <a:r>
              <a:rPr lang="en-US" dirty="0" smtClean="0">
                <a:sym typeface="Arial" charset="0"/>
              </a:rPr>
              <a:t>Without knowledge of provider of implementation</a:t>
            </a:r>
          </a:p>
          <a:p>
            <a:r>
              <a:rPr lang="en-US" dirty="0" smtClean="0">
                <a:sym typeface="Arial" charset="0"/>
              </a:rPr>
              <a:t>RPCs come in two flavors:</a:t>
            </a:r>
          </a:p>
          <a:p>
            <a:pPr lvl="1"/>
            <a:r>
              <a:rPr lang="en-US" dirty="0" smtClean="0">
                <a:sym typeface="Arial" charset="0"/>
              </a:rPr>
              <a:t>Global – One receiver</a:t>
            </a:r>
          </a:p>
          <a:p>
            <a:pPr lvl="1"/>
            <a:r>
              <a:rPr lang="en-US" dirty="0" smtClean="0">
                <a:sym typeface="Arial" charset="0"/>
              </a:rPr>
              <a:t>Routed – One receiver per </a:t>
            </a:r>
            <a:r>
              <a:rPr lang="en-US" b="1" dirty="0" smtClean="0">
                <a:sym typeface="Arial" charset="0"/>
              </a:rPr>
              <a:t>context</a:t>
            </a:r>
          </a:p>
          <a:p>
            <a:pPr lvl="1"/>
            <a:endParaRPr lang="en-US" dirty="0" smtClean="0"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822059" y="1721073"/>
            <a:ext cx="1231900" cy="294491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Consumer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358115" y="1714998"/>
            <a:ext cx="1171747" cy="300567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774778" y="1708108"/>
            <a:ext cx="1179559" cy="307457"/>
          </a:xfrm>
          <a:prstGeom prst="rect">
            <a:avLst/>
          </a:prstGeom>
          <a:solidFill>
            <a:srgbClr val="0D868E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Provider</a:t>
            </a:r>
          </a:p>
        </p:txBody>
      </p:sp>
      <p:cxnSp>
        <p:nvCxnSpPr>
          <p:cNvPr id="5" name="Straight Connector 4"/>
          <p:cNvCxnSpPr>
            <a:stCxn id="19" idx="2"/>
          </p:cNvCxnSpPr>
          <p:nvPr/>
        </p:nvCxnSpPr>
        <p:spPr bwMode="auto">
          <a:xfrm>
            <a:off x="7438009" y="2015565"/>
            <a:ext cx="0" cy="2940420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0" idx="2"/>
          </p:cNvCxnSpPr>
          <p:nvPr/>
        </p:nvCxnSpPr>
        <p:spPr bwMode="auto">
          <a:xfrm>
            <a:off x="8943988" y="2015565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1" idx="2"/>
          </p:cNvCxnSpPr>
          <p:nvPr/>
        </p:nvCxnSpPr>
        <p:spPr bwMode="auto">
          <a:xfrm>
            <a:off x="10364557" y="2015565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7438009" y="2339785"/>
            <a:ext cx="1505979" cy="1270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8943988" y="2699617"/>
            <a:ext cx="1420568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7438009" y="2915517"/>
            <a:ext cx="1505979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7438009" y="3770651"/>
            <a:ext cx="2926547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2492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RPCs – Sending a Message - 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  <a:noFill/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F99D33"/>
                </a:solidFill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=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A3DE"/>
                </a:solidFill>
                <a:latin typeface="Courier"/>
                <a:cs typeface="Courier"/>
              </a:rPr>
              <a:t>session</a:t>
            </a:r>
            <a:r>
              <a:rPr lang="en-US" sz="1600" dirty="0" err="1">
                <a:solidFill>
                  <a:srgbClr val="676767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</a:rPr>
              <a:t>getRpcService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"/>
                <a:cs typeface="Courier"/>
              </a:rPr>
              <a:t>HelloService.</a:t>
            </a:r>
            <a:r>
              <a:rPr lang="en-US" sz="1600" b="1" dirty="0" err="1">
                <a:solidFill>
                  <a:schemeClr val="accent2"/>
                </a:solidFill>
                <a:latin typeface="Courier"/>
                <a:cs typeface="Courier"/>
              </a:rPr>
              <a:t>class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Future&lt;</a:t>
            </a:r>
            <a:r>
              <a:rPr lang="en-US" sz="1600" dirty="0" err="1">
                <a:latin typeface="Courier"/>
                <a:cs typeface="Courier"/>
              </a:rPr>
              <a:t>RpcResult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future</a:t>
            </a:r>
            <a:r>
              <a:rPr lang="en-US" sz="1600" dirty="0">
                <a:latin typeface="Courier"/>
                <a:cs typeface="Courier"/>
              </a:rPr>
              <a:t>;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14794"/>
                </a:solidFill>
                <a:latin typeface="Courier"/>
                <a:cs typeface="Courier"/>
              </a:rPr>
              <a:t>future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F99D33"/>
                </a:solidFill>
                <a:latin typeface="Courier"/>
                <a:cs typeface="Courier"/>
              </a:rPr>
              <a:t>helloService</a:t>
            </a:r>
            <a:endParaRPr lang="en-US" sz="1600" dirty="0">
              <a:solidFill>
                <a:srgbClr val="F99D33"/>
              </a:solidFill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99D33"/>
                </a:solidFill>
                <a:latin typeface="Courier"/>
                <a:cs typeface="Courier"/>
              </a:rPr>
              <a:t>          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helloWorldInput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 = 	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</a:rPr>
              <a:t>future</a:t>
            </a:r>
            <a:r>
              <a:rPr lang="en-US" sz="1600" dirty="0" err="1"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get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getResult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2380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962107" y="1664147"/>
            <a:ext cx="1231900" cy="294491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consumer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20753" y="1658071"/>
            <a:ext cx="1171747" cy="300567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</p:txBody>
      </p:sp>
      <p:cxnSp>
        <p:nvCxnSpPr>
          <p:cNvPr id="22" name="Straight Connector 21"/>
          <p:cNvCxnSpPr>
            <a:stCxn id="19" idx="2"/>
          </p:cNvCxnSpPr>
          <p:nvPr/>
        </p:nvCxnSpPr>
        <p:spPr bwMode="auto">
          <a:xfrm>
            <a:off x="6578057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0" idx="2"/>
          </p:cNvCxnSpPr>
          <p:nvPr/>
        </p:nvCxnSpPr>
        <p:spPr bwMode="auto">
          <a:xfrm>
            <a:off x="11106628" y="1958637"/>
            <a:ext cx="1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6578058" y="1990971"/>
            <a:ext cx="4528569" cy="348813"/>
            <a:chOff x="4933543" y="1493228"/>
            <a:chExt cx="3396427" cy="2616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933543" y="1754245"/>
              <a:ext cx="3396427" cy="593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6001594" y="1493228"/>
              <a:ext cx="126399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getRpcService</a:t>
              </a:r>
              <a:r>
                <a:rPr lang="en-US" sz="1300" dirty="0">
                  <a:latin typeface="Courier"/>
                  <a:cs typeface="Courier"/>
                </a:rPr>
                <a:t>()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78057" y="2386609"/>
            <a:ext cx="4528571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01594" y="1789956"/>
              <a:ext cx="163915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 err="1">
                  <a:solidFill>
                    <a:schemeClr val="accent2"/>
                  </a:solidFill>
                  <a:latin typeface="Courier"/>
                  <a:cs typeface="Courier"/>
                </a:rPr>
                <a:t>helloService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33429" y="1658071"/>
            <a:ext cx="1250332" cy="3686063"/>
            <a:chOff x="6201464" y="1290805"/>
            <a:chExt cx="937749" cy="276454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201464" y="1290805"/>
              <a:ext cx="937749" cy="2254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 err="1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helloService</a:t>
              </a:r>
              <a:endPara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 bwMode="auto">
            <a:xfrm>
              <a:off x="6670339" y="1516230"/>
              <a:ext cx="0" cy="2539122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92106" y="1664147"/>
            <a:ext cx="1434180" cy="3679987"/>
            <a:chOff x="6201464" y="1290805"/>
            <a:chExt cx="1075635" cy="275999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6201464" y="1290805"/>
              <a:ext cx="1075635" cy="225425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future</a:t>
              </a:r>
            </a:p>
          </p:txBody>
        </p:sp>
        <p:cxnSp>
          <p:nvCxnSpPr>
            <p:cNvPr id="38" name="Straight Connector 37"/>
            <p:cNvCxnSpPr>
              <a:stCxn id="37" idx="2"/>
            </p:cNvCxnSpPr>
            <p:nvPr/>
          </p:nvCxnSpPr>
          <p:spPr bwMode="auto">
            <a:xfrm>
              <a:off x="6739282" y="1516230"/>
              <a:ext cx="0" cy="2534565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622143" y="2760569"/>
            <a:ext cx="3217784" cy="317860"/>
            <a:chOff x="4966607" y="2014012"/>
            <a:chExt cx="2413338" cy="238395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4966607" y="2252407"/>
              <a:ext cx="233365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215561" y="2014012"/>
              <a:ext cx="216438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78057" y="3185232"/>
            <a:ext cx="3141247" cy="308105"/>
            <a:chOff x="4933542" y="2339281"/>
            <a:chExt cx="2355935" cy="231079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5486413" y="2339281"/>
              <a:ext cx="1188958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8057" y="3553913"/>
            <a:ext cx="1601436" cy="301919"/>
            <a:chOff x="4955820" y="2645546"/>
            <a:chExt cx="1201077" cy="226439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>
              <a:off x="4955820" y="2871985"/>
              <a:ext cx="120107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5271773" y="2645546"/>
              <a:ext cx="51366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get</a:t>
              </a:r>
              <a:r>
                <a:rPr lang="en-US" sz="1300" dirty="0">
                  <a:latin typeface="Courier"/>
                  <a:cs typeface="Courier"/>
                </a:rPr>
                <a:t>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8055" y="4406391"/>
            <a:ext cx="3730280" cy="348813"/>
            <a:chOff x="4933542" y="3304793"/>
            <a:chExt cx="2797710" cy="261610"/>
          </a:xfrm>
        </p:grpSpPr>
        <p:sp>
          <p:nvSpPr>
            <p:cNvPr id="54" name="TextBox 53"/>
            <p:cNvSpPr txBox="1"/>
            <p:nvPr/>
          </p:nvSpPr>
          <p:spPr>
            <a:xfrm>
              <a:off x="4966607" y="3304793"/>
              <a:ext cx="2764645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 err="1">
                  <a:latin typeface="Courier"/>
                  <a:cs typeface="Courier"/>
                </a:rPr>
                <a:t>RpcResult</a:t>
              </a:r>
              <a:r>
                <a:rPr lang="en-US" sz="1300" dirty="0">
                  <a:latin typeface="Courier"/>
                  <a:cs typeface="Courier"/>
                </a:rPr>
                <a:t>&lt;</a:t>
              </a:r>
              <a:r>
                <a:rPr lang="en-US" sz="1300" dirty="0" err="1">
                  <a:latin typeface="Courier"/>
                  <a:cs typeface="Courier"/>
                </a:rPr>
                <a:t>HelloWorldOutput</a:t>
              </a:r>
              <a:r>
                <a:rPr lang="en-US" sz="1300" dirty="0">
                  <a:latin typeface="Courier"/>
                  <a:cs typeface="Courier"/>
                </a:rPr>
                <a:t>&gt;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flipH="1">
              <a:off x="4933542" y="3566403"/>
              <a:ext cx="121256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8209199" y="3936009"/>
            <a:ext cx="2258930" cy="311196"/>
            <a:chOff x="6156899" y="2952006"/>
            <a:chExt cx="1694198" cy="233397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flipH="1">
              <a:off x="6156899" y="3185403"/>
              <a:ext cx="114336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6512073" y="2952006"/>
              <a:ext cx="133902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set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helloOutput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60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RPCs – Sending a Message -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  <a:noFill/>
        </p:spPr>
        <p:txBody>
          <a:bodyPr/>
          <a:lstStyle/>
          <a:p>
            <a:pPr marL="2380" indent="0">
              <a:spcBef>
                <a:spcPts val="0"/>
              </a:spcBef>
              <a:buNone/>
            </a:pP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F99D33"/>
                </a:solidFill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00A3DE"/>
                </a:solidFill>
                <a:latin typeface="Courier"/>
                <a:cs typeface="Courier"/>
              </a:rPr>
              <a:t>session.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</a:rPr>
              <a:t>getRpcService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"/>
                <a:cs typeface="Courier"/>
              </a:rPr>
              <a:t>HelloService.</a:t>
            </a:r>
            <a:r>
              <a:rPr lang="en-US" sz="1600" b="1" dirty="0" err="1">
                <a:solidFill>
                  <a:schemeClr val="accent2"/>
                </a:solidFill>
                <a:latin typeface="Courier"/>
                <a:cs typeface="Courier"/>
              </a:rPr>
              <a:t>class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pPr marL="2380" indent="0">
              <a:spcBef>
                <a:spcPts val="0"/>
              </a:spcBef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Future&lt;</a:t>
            </a:r>
            <a:r>
              <a:rPr lang="en-US" sz="1600" dirty="0" err="1">
                <a:latin typeface="Courier"/>
                <a:cs typeface="Courier"/>
              </a:rPr>
              <a:t>RpcResult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future</a:t>
            </a:r>
            <a:r>
              <a:rPr lang="en-US" sz="1600" dirty="0">
                <a:latin typeface="Courier"/>
                <a:cs typeface="Courier"/>
              </a:rPr>
              <a:t>; </a:t>
            </a: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14794"/>
                </a:solidFill>
                <a:latin typeface="Courier"/>
                <a:cs typeface="Courier"/>
              </a:rPr>
              <a:t>future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F99D33"/>
                </a:solidFill>
                <a:latin typeface="Courier"/>
                <a:cs typeface="Courier"/>
              </a:rPr>
              <a:t>helloService</a:t>
            </a:r>
            <a:endParaRPr lang="en-US" sz="1600" dirty="0">
              <a:solidFill>
                <a:srgbClr val="F99D33"/>
              </a:solidFill>
              <a:latin typeface="Courier"/>
              <a:cs typeface="Courier"/>
            </a:endParaRP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99D33"/>
                </a:solidFill>
                <a:latin typeface="Courier"/>
                <a:cs typeface="Courier"/>
              </a:rPr>
              <a:t>          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helloWorldInput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2380" indent="0"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while(! 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</a:rPr>
              <a:t>future</a:t>
            </a:r>
            <a:r>
              <a:rPr lang="en-US" sz="1600" dirty="0" err="1"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</a:rPr>
              <a:t>isDone</a:t>
            </a:r>
            <a:r>
              <a:rPr lang="en-US" sz="1600" dirty="0">
                <a:latin typeface="Courier"/>
                <a:cs typeface="Courier"/>
              </a:rPr>
              <a:t>()) {</a:t>
            </a: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/* Do other work */</a:t>
            </a: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 </a:t>
            </a:r>
          </a:p>
          <a:p>
            <a:pPr marL="2380" indent="0"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2380" indent="0">
              <a:spcBef>
                <a:spcPts val="0"/>
              </a:spcBef>
              <a:buNone/>
            </a:pP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 = 	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</a:rPr>
              <a:t>future</a:t>
            </a:r>
            <a:r>
              <a:rPr lang="en-US" sz="1600" dirty="0" err="1"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get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getResult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2380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962107" y="1664147"/>
            <a:ext cx="1231900" cy="294491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consumer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20753" y="1658071"/>
            <a:ext cx="1171747" cy="300567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</p:txBody>
      </p:sp>
      <p:cxnSp>
        <p:nvCxnSpPr>
          <p:cNvPr id="22" name="Straight Connector 21"/>
          <p:cNvCxnSpPr>
            <a:stCxn id="19" idx="2"/>
          </p:cNvCxnSpPr>
          <p:nvPr/>
        </p:nvCxnSpPr>
        <p:spPr bwMode="auto">
          <a:xfrm>
            <a:off x="6578057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0" idx="2"/>
          </p:cNvCxnSpPr>
          <p:nvPr/>
        </p:nvCxnSpPr>
        <p:spPr bwMode="auto">
          <a:xfrm>
            <a:off x="11106628" y="1958637"/>
            <a:ext cx="1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6578058" y="1990971"/>
            <a:ext cx="4528569" cy="348813"/>
            <a:chOff x="4933543" y="1493228"/>
            <a:chExt cx="3396427" cy="2616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933543" y="1754245"/>
              <a:ext cx="3396427" cy="593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6001594" y="1493228"/>
              <a:ext cx="126399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getRpcService</a:t>
              </a:r>
              <a:r>
                <a:rPr lang="en-US" sz="1300" dirty="0">
                  <a:latin typeface="Courier"/>
                  <a:cs typeface="Courier"/>
                </a:rPr>
                <a:t>()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78057" y="2386609"/>
            <a:ext cx="4528571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01594" y="1789956"/>
              <a:ext cx="163915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 err="1">
                  <a:solidFill>
                    <a:schemeClr val="accent2"/>
                  </a:solidFill>
                  <a:latin typeface="Courier"/>
                  <a:cs typeface="Courier"/>
                </a:rPr>
                <a:t>helloService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33429" y="1658071"/>
            <a:ext cx="1250332" cy="3686063"/>
            <a:chOff x="6201464" y="1290805"/>
            <a:chExt cx="937749" cy="276454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201464" y="1290805"/>
              <a:ext cx="937749" cy="2254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 err="1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helloService</a:t>
              </a:r>
              <a:endPara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 bwMode="auto">
            <a:xfrm>
              <a:off x="6670339" y="1516230"/>
              <a:ext cx="0" cy="2539122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92106" y="1664147"/>
            <a:ext cx="1434180" cy="3679987"/>
            <a:chOff x="6201464" y="1290805"/>
            <a:chExt cx="1075635" cy="275999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6201464" y="1290805"/>
              <a:ext cx="1075635" cy="225425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future</a:t>
              </a:r>
            </a:p>
          </p:txBody>
        </p:sp>
        <p:cxnSp>
          <p:nvCxnSpPr>
            <p:cNvPr id="38" name="Straight Connector 37"/>
            <p:cNvCxnSpPr>
              <a:stCxn id="37" idx="2"/>
            </p:cNvCxnSpPr>
            <p:nvPr/>
          </p:nvCxnSpPr>
          <p:spPr bwMode="auto">
            <a:xfrm>
              <a:off x="6739282" y="1516230"/>
              <a:ext cx="0" cy="2534565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622143" y="2760569"/>
            <a:ext cx="3217784" cy="317860"/>
            <a:chOff x="4966607" y="2014012"/>
            <a:chExt cx="2413338" cy="238395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4966607" y="2252407"/>
              <a:ext cx="233365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215561" y="2014012"/>
              <a:ext cx="216438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78057" y="3185232"/>
            <a:ext cx="3141247" cy="308105"/>
            <a:chOff x="4933542" y="2339281"/>
            <a:chExt cx="2355935" cy="231079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5486413" y="2339281"/>
              <a:ext cx="1188958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93377" y="4565210"/>
            <a:ext cx="1601436" cy="301919"/>
            <a:chOff x="4955820" y="2645546"/>
            <a:chExt cx="1201077" cy="226439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>
              <a:off x="4955820" y="2871985"/>
              <a:ext cx="120107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5271773" y="2645546"/>
              <a:ext cx="51366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get</a:t>
              </a:r>
              <a:r>
                <a:rPr lang="en-US" sz="1300" dirty="0">
                  <a:latin typeface="Courier"/>
                  <a:cs typeface="Courier"/>
                </a:rPr>
                <a:t>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8055" y="4926486"/>
            <a:ext cx="3730280" cy="348813"/>
            <a:chOff x="4933542" y="3304793"/>
            <a:chExt cx="2797710" cy="261610"/>
          </a:xfrm>
        </p:grpSpPr>
        <p:sp>
          <p:nvSpPr>
            <p:cNvPr id="54" name="TextBox 53"/>
            <p:cNvSpPr txBox="1"/>
            <p:nvPr/>
          </p:nvSpPr>
          <p:spPr>
            <a:xfrm>
              <a:off x="4966607" y="3304793"/>
              <a:ext cx="2764645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 err="1">
                  <a:latin typeface="Courier"/>
                  <a:cs typeface="Courier"/>
                </a:rPr>
                <a:t>RpcResult</a:t>
              </a:r>
              <a:r>
                <a:rPr lang="en-US" sz="1300" dirty="0">
                  <a:latin typeface="Courier"/>
                  <a:cs typeface="Courier"/>
                </a:rPr>
                <a:t>&lt;</a:t>
              </a:r>
              <a:r>
                <a:rPr lang="en-US" sz="1300" dirty="0" err="1">
                  <a:latin typeface="Courier"/>
                  <a:cs typeface="Courier"/>
                </a:rPr>
                <a:t>HelloWorldOutput</a:t>
              </a:r>
              <a:r>
                <a:rPr lang="en-US" sz="1300" dirty="0">
                  <a:latin typeface="Courier"/>
                  <a:cs typeface="Courier"/>
                </a:rPr>
                <a:t>&gt;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flipH="1">
              <a:off x="4933542" y="3566403"/>
              <a:ext cx="121256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8209199" y="3856262"/>
            <a:ext cx="2258930" cy="311196"/>
            <a:chOff x="6156899" y="2952006"/>
            <a:chExt cx="1694198" cy="233397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flipH="1">
              <a:off x="6156899" y="3185403"/>
              <a:ext cx="114336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6512073" y="2952006"/>
              <a:ext cx="133902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set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helloOutput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07763" y="3459086"/>
            <a:ext cx="1601436" cy="301919"/>
            <a:chOff x="4955820" y="2645546"/>
            <a:chExt cx="1201077" cy="22643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4955820" y="2871985"/>
              <a:ext cx="120107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5271773" y="2645546"/>
              <a:ext cx="73876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isDone</a:t>
              </a:r>
              <a:r>
                <a:rPr lang="en-US" sz="1300" dirty="0">
                  <a:latin typeface="Courier"/>
                  <a:cs typeface="Courier"/>
                </a:rPr>
                <a:t>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71636" y="3760996"/>
            <a:ext cx="1637563" cy="275717"/>
            <a:chOff x="6156899" y="3061747"/>
            <a:chExt cx="1143365" cy="206788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H="1">
              <a:off x="6156899" y="3249892"/>
              <a:ext cx="114336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6512073" y="3061747"/>
              <a:ext cx="47819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FF0000"/>
                  </a:solidFill>
                  <a:latin typeface="Courier"/>
                  <a:cs typeface="Courier"/>
                </a:rPr>
                <a:t>false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07761" y="4007182"/>
            <a:ext cx="1601436" cy="301919"/>
            <a:chOff x="4955820" y="2645546"/>
            <a:chExt cx="1201077" cy="226439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4955820" y="2871985"/>
              <a:ext cx="1201077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5271773" y="2645546"/>
              <a:ext cx="73876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isDone</a:t>
              </a:r>
              <a:r>
                <a:rPr lang="en-US" sz="1300" dirty="0">
                  <a:latin typeface="Courier"/>
                  <a:cs typeface="Courier"/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71639" y="4309092"/>
            <a:ext cx="1637560" cy="275717"/>
            <a:chOff x="6156899" y="3061747"/>
            <a:chExt cx="1143365" cy="206788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>
              <a:off x="6156899" y="3249892"/>
              <a:ext cx="114336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6512073" y="3061747"/>
              <a:ext cx="40834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7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RPCs – processing a message -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36819" y="1437216"/>
            <a:ext cx="6470940" cy="4611528"/>
          </a:xfrm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public class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implements 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public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ProviderContext</a:t>
            </a:r>
            <a:r>
              <a:rPr lang="en-US" sz="1600" dirty="0">
                <a:latin typeface="Courier"/>
                <a:cs typeface="Courier"/>
              </a:rPr>
              <a:t> session){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  </a:t>
            </a:r>
            <a:r>
              <a:rPr lang="en-US" sz="1600" dirty="0" err="1">
                <a:latin typeface="Courier"/>
                <a:cs typeface="Courier"/>
              </a:rPr>
              <a:t>session.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addRpcImplementation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    </a:t>
            </a:r>
            <a:r>
              <a:rPr lang="en-US" sz="1600" dirty="0" err="1">
                <a:latin typeface="Courier"/>
                <a:cs typeface="Courier"/>
              </a:rPr>
              <a:t>HelloService.class</a:t>
            </a:r>
            <a:r>
              <a:rPr lang="en-US" sz="1600" dirty="0">
                <a:latin typeface="Courier"/>
                <a:cs typeface="Courier"/>
              </a:rPr>
              <a:t>,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    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);</a:t>
            </a: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 }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@Override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public Future&lt;</a:t>
            </a:r>
            <a:r>
              <a:rPr lang="en-US" sz="1600" dirty="0" err="1">
                <a:latin typeface="Courier"/>
                <a:cs typeface="Courier"/>
              </a:rPr>
              <a:t>RpcResult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 err="1"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HelloWorldInput</a:t>
            </a:r>
            <a:r>
              <a:rPr lang="en-US" sz="1600" dirty="0">
                <a:latin typeface="Courier"/>
                <a:cs typeface="Courier"/>
              </a:rPr>
              <a:t> input)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/* construct output */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return </a:t>
            </a:r>
            <a:r>
              <a:rPr lang="en-US" sz="1600" dirty="0" err="1">
                <a:latin typeface="Courier"/>
                <a:cs typeface="Courier"/>
              </a:rPr>
              <a:t>RpcResultBuilder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	.success(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	.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</a:rPr>
              <a:t>buildFuture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450093" y="1664147"/>
            <a:ext cx="1231900" cy="294491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  <a:p>
            <a:pPr algn="ctr" defTabSz="685783"/>
            <a:endParaRPr lang="en-US" sz="13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 bwMode="auto">
          <a:xfrm>
            <a:off x="7066043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7066042" y="2028158"/>
            <a:ext cx="4034164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64033" y="1789956"/>
              <a:ext cx="234541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addRpcImplementation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>
                  <a:solidFill>
                    <a:schemeClr val="accent2"/>
                  </a:solidFill>
                  <a:latin typeface="Courier"/>
                  <a:cs typeface="Courier"/>
                </a:rPr>
                <a:t>this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40442" y="1658071"/>
            <a:ext cx="1385799" cy="3686063"/>
            <a:chOff x="6099865" y="1290805"/>
            <a:chExt cx="1039349" cy="276454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9865" y="1290805"/>
              <a:ext cx="1039349" cy="2254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 err="1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helloWorldImpl</a:t>
              </a:r>
              <a:endPara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1" name="Straight Connector 30"/>
            <p:cNvCxnSpPr>
              <a:stCxn id="30" idx="2"/>
            </p:cNvCxnSpPr>
            <p:nvPr/>
          </p:nvCxnSpPr>
          <p:spPr bwMode="auto">
            <a:xfrm>
              <a:off x="6619540" y="1516230"/>
              <a:ext cx="0" cy="2539122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7066042" y="2760569"/>
            <a:ext cx="4034165" cy="317860"/>
            <a:chOff x="4966607" y="2014012"/>
            <a:chExt cx="2511450" cy="238395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215561" y="2014012"/>
              <a:ext cx="1796569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66043" y="3384804"/>
            <a:ext cx="4067299" cy="308105"/>
            <a:chOff x="4933542" y="2339281"/>
            <a:chExt cx="2355935" cy="231079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486413" y="2339281"/>
              <a:ext cx="91825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6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RPCs – processing a message -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36819" y="1437216"/>
            <a:ext cx="6470940" cy="4611528"/>
          </a:xfrm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public class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implements 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public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ProviderContext</a:t>
            </a:r>
            <a:r>
              <a:rPr lang="en-US" sz="1600" dirty="0">
                <a:latin typeface="Courier"/>
                <a:cs typeface="Courier"/>
              </a:rPr>
              <a:t> session){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  </a:t>
            </a:r>
            <a:r>
              <a:rPr lang="en-US" sz="1600" dirty="0" err="1">
                <a:latin typeface="Courier"/>
                <a:cs typeface="Courier"/>
              </a:rPr>
              <a:t>session.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addRpcImplementation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    </a:t>
            </a:r>
            <a:r>
              <a:rPr lang="en-US" sz="1600" dirty="0" err="1">
                <a:latin typeface="Courier"/>
                <a:cs typeface="Courier"/>
              </a:rPr>
              <a:t>HelloService.class</a:t>
            </a:r>
            <a:r>
              <a:rPr lang="en-US" sz="1600" dirty="0">
                <a:latin typeface="Courier"/>
                <a:cs typeface="Courier"/>
              </a:rPr>
              <a:t>,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    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);</a:t>
            </a: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 }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@Override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public Future&lt;</a:t>
            </a:r>
            <a:r>
              <a:rPr lang="en-US" sz="1600" dirty="0" err="1">
                <a:latin typeface="Courier"/>
                <a:cs typeface="Courier"/>
              </a:rPr>
              <a:t>RpcResult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 err="1"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HelloWorldInput</a:t>
            </a:r>
            <a:r>
              <a:rPr lang="en-US" sz="1600" dirty="0">
                <a:latin typeface="Courier"/>
                <a:cs typeface="Courier"/>
              </a:rPr>
              <a:t> input)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/* construct output */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return </a:t>
            </a:r>
            <a:r>
              <a:rPr lang="en-US" sz="1600" dirty="0" err="1">
                <a:latin typeface="Courier"/>
                <a:cs typeface="Courier"/>
              </a:rPr>
              <a:t>RpcResultBuilder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	.success(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	.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</a:rPr>
              <a:t>buildFuture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450093" y="1664147"/>
            <a:ext cx="1231900" cy="294491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  <a:p>
            <a:pPr algn="ctr" defTabSz="685783"/>
            <a:endParaRPr lang="en-US" sz="13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 bwMode="auto">
          <a:xfrm>
            <a:off x="7066043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7066042" y="2028158"/>
            <a:ext cx="4034164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64033" y="1789956"/>
              <a:ext cx="234541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addRpcImplementation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>
                  <a:solidFill>
                    <a:schemeClr val="accent2"/>
                  </a:solidFill>
                  <a:latin typeface="Courier"/>
                  <a:cs typeface="Courier"/>
                </a:rPr>
                <a:t>this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40442" y="1658071"/>
            <a:ext cx="1385799" cy="3686063"/>
            <a:chOff x="6099865" y="1290805"/>
            <a:chExt cx="1039349" cy="276454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9865" y="1290805"/>
              <a:ext cx="1039349" cy="2254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 err="1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helloWorldImpl</a:t>
              </a:r>
              <a:endPara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1" name="Straight Connector 30"/>
            <p:cNvCxnSpPr>
              <a:stCxn id="30" idx="2"/>
            </p:cNvCxnSpPr>
            <p:nvPr/>
          </p:nvCxnSpPr>
          <p:spPr bwMode="auto">
            <a:xfrm>
              <a:off x="6619540" y="1516230"/>
              <a:ext cx="0" cy="2539122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7066042" y="2760569"/>
            <a:ext cx="4034165" cy="317860"/>
            <a:chOff x="4966607" y="2014012"/>
            <a:chExt cx="2511450" cy="238395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215561" y="2014012"/>
              <a:ext cx="1796569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66043" y="3384804"/>
            <a:ext cx="4067299" cy="308105"/>
            <a:chOff x="4933542" y="2339281"/>
            <a:chExt cx="2355935" cy="231079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486413" y="2339281"/>
              <a:ext cx="91825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RPCs – processing a message -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36819" y="1437216"/>
            <a:ext cx="6929223" cy="4831720"/>
          </a:xfrm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public class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     implements 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public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ProviderContext</a:t>
            </a:r>
            <a:r>
              <a:rPr lang="en-US" sz="1600" dirty="0">
                <a:latin typeface="Courier"/>
                <a:cs typeface="Courier"/>
              </a:rPr>
              <a:t> session){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session.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addRpcImplementation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HelloService.class</a:t>
            </a:r>
            <a:r>
              <a:rPr lang="en-US" sz="1600" dirty="0">
                <a:latin typeface="Courier"/>
                <a:cs typeface="Courier"/>
              </a:rPr>
              <a:t>,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);</a:t>
            </a: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@Override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public Future&lt;</a:t>
            </a:r>
            <a:r>
              <a:rPr lang="en-US" sz="1600" dirty="0" err="1">
                <a:latin typeface="Courier"/>
                <a:cs typeface="Courier"/>
              </a:rPr>
              <a:t>RpcResult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&gt;&gt;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HelloWorldInput</a:t>
            </a:r>
            <a:r>
              <a:rPr lang="en-US" sz="1600" dirty="0">
                <a:latin typeface="Courier"/>
                <a:cs typeface="Courier"/>
              </a:rPr>
              <a:t> input)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SettableFuture</a:t>
            </a:r>
            <a:r>
              <a:rPr lang="en-US" sz="1600" dirty="0">
                <a:latin typeface="Courier"/>
                <a:cs typeface="Courier"/>
              </a:rPr>
              <a:t> future = new </a:t>
            </a:r>
            <a:r>
              <a:rPr lang="en-US" sz="1600" dirty="0" err="1">
                <a:latin typeface="Courier"/>
                <a:cs typeface="Courier"/>
              </a:rPr>
              <a:t>SettableFuture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process (</a:t>
            </a:r>
            <a:r>
              <a:rPr lang="en-US" sz="1600" dirty="0" err="1">
                <a:latin typeface="Courier"/>
                <a:cs typeface="Courier"/>
              </a:rPr>
              <a:t>input,future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return future;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450093" y="1664147"/>
            <a:ext cx="1231900" cy="294491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  <a:p>
            <a:pPr algn="ctr" defTabSz="685783"/>
            <a:endParaRPr lang="en-US" sz="13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 bwMode="auto">
          <a:xfrm>
            <a:off x="7066043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7066043" y="2028158"/>
            <a:ext cx="3764085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64033" y="1789956"/>
              <a:ext cx="2513698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addRpcImplementation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>
                  <a:solidFill>
                    <a:schemeClr val="accent2"/>
                  </a:solidFill>
                  <a:latin typeface="Courier"/>
                  <a:cs typeface="Courier"/>
                </a:rPr>
                <a:t>this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40442" y="1658071"/>
            <a:ext cx="1385799" cy="3686063"/>
            <a:chOff x="6099865" y="1290805"/>
            <a:chExt cx="1039349" cy="276454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9865" y="1290805"/>
              <a:ext cx="1039349" cy="2254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 err="1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helloWorldImpl</a:t>
              </a:r>
              <a:endPara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6392130" y="1516230"/>
              <a:ext cx="0" cy="2539122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7066042" y="2760569"/>
            <a:ext cx="3764087" cy="317860"/>
            <a:chOff x="4966607" y="2014012"/>
            <a:chExt cx="2511450" cy="238395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215561" y="2014012"/>
              <a:ext cx="1925475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66043" y="3851435"/>
            <a:ext cx="3764085" cy="308105"/>
            <a:chOff x="4933542" y="2339281"/>
            <a:chExt cx="2355935" cy="231079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486413" y="2339281"/>
              <a:ext cx="992222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>
            <a:off x="11480079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8209195" y="1658071"/>
            <a:ext cx="1434180" cy="3679987"/>
            <a:chOff x="6201464" y="1290805"/>
            <a:chExt cx="1075635" cy="275999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201464" y="1290805"/>
              <a:ext cx="1075635" cy="225425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future</a:t>
              </a:r>
            </a:p>
          </p:txBody>
        </p:sp>
        <p:cxnSp>
          <p:nvCxnSpPr>
            <p:cNvPr id="25" name="Straight Connector 24"/>
            <p:cNvCxnSpPr>
              <a:stCxn id="24" idx="2"/>
            </p:cNvCxnSpPr>
            <p:nvPr/>
          </p:nvCxnSpPr>
          <p:spPr bwMode="auto">
            <a:xfrm>
              <a:off x="6739282" y="1516230"/>
              <a:ext cx="0" cy="2534565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8385551" y="3283026"/>
            <a:ext cx="3286018" cy="383599"/>
            <a:chOff x="6289163" y="2462269"/>
            <a:chExt cx="2464514" cy="287699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8122596" y="2749967"/>
              <a:ext cx="487463" cy="1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6289163" y="2462269"/>
              <a:ext cx="246451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process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helloWorldInput,</a:t>
              </a:r>
              <a:r>
                <a:rPr lang="en-US" sz="1300" dirty="0" err="1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142"/>
            <a:ext cx="10515600" cy="48338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Grab a USB Key</a:t>
            </a:r>
          </a:p>
          <a:p>
            <a:r>
              <a:rPr lang="en-US" dirty="0" smtClean="0"/>
              <a:t>Copy the contents to the laptop (May take about 5-10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for your platform</a:t>
            </a:r>
          </a:p>
          <a:p>
            <a:r>
              <a:rPr lang="en-US" dirty="0" smtClean="0"/>
              <a:t>Unzip </a:t>
            </a:r>
            <a:r>
              <a:rPr lang="en-US" dirty="0" err="1" smtClean="0"/>
              <a:t>ODLTutorial.zip</a:t>
            </a:r>
            <a:endParaRPr lang="en-US" dirty="0" smtClean="0"/>
          </a:p>
          <a:p>
            <a:r>
              <a:rPr lang="en-US" dirty="0" smtClean="0"/>
              <a:t>Import the OVA into </a:t>
            </a:r>
            <a:r>
              <a:rPr lang="en-US" dirty="0" err="1" smtClean="0"/>
              <a:t>VirtualBox</a:t>
            </a:r>
            <a:r>
              <a:rPr lang="en-US" dirty="0" smtClean="0"/>
              <a:t> or </a:t>
            </a:r>
            <a:r>
              <a:rPr lang="en-US" dirty="0" err="1" smtClean="0"/>
              <a:t>VMWare</a:t>
            </a:r>
            <a:r>
              <a:rPr lang="en-US" dirty="0" smtClean="0"/>
              <a:t> Fusion(If you have it)</a:t>
            </a:r>
          </a:p>
          <a:p>
            <a:r>
              <a:rPr lang="en-US" dirty="0" smtClean="0"/>
              <a:t>Boot up the Virtual Machine and Login</a:t>
            </a:r>
          </a:p>
          <a:p>
            <a:r>
              <a:rPr lang="en-US" dirty="0" smtClean="0"/>
              <a:t>Login  User/Password: ODL-Developer</a:t>
            </a:r>
          </a:p>
          <a:p>
            <a:r>
              <a:rPr lang="en-US" dirty="0" smtClean="0"/>
              <a:t>Wiki Page: Go to </a:t>
            </a:r>
            <a:r>
              <a:rPr lang="en-US" dirty="0" err="1" smtClean="0"/>
              <a:t>wiki.opendaylight.org</a:t>
            </a:r>
            <a:endParaRPr lang="en-US" dirty="0" smtClean="0"/>
          </a:p>
          <a:p>
            <a:r>
              <a:rPr lang="en-US" dirty="0" smtClean="0"/>
              <a:t>Search for : “Application Development Tutorial” in the Search Box on the right</a:t>
            </a:r>
          </a:p>
          <a:p>
            <a:r>
              <a:rPr lang="en-US" dirty="0" smtClean="0"/>
              <a:t>IRC Channel for today: #</a:t>
            </a:r>
            <a:r>
              <a:rPr lang="en-US" dirty="0" err="1" smtClean="0"/>
              <a:t>opendaylight</a:t>
            </a:r>
            <a:r>
              <a:rPr lang="en-US" dirty="0" smtClean="0"/>
              <a:t>-tutorial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5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RPCs – processing a message -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36819" y="1437216"/>
            <a:ext cx="6929223" cy="4831720"/>
          </a:xfrm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public class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     implements 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/*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* see previous slide for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* calls to </a:t>
            </a:r>
            <a:r>
              <a:rPr lang="en-US" sz="1600" dirty="0" err="1">
                <a:latin typeface="Courier"/>
                <a:cs typeface="Courier"/>
              </a:rPr>
              <a:t>addRpcImplementation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* and the </a:t>
            </a:r>
            <a:r>
              <a:rPr lang="en-US" sz="1600" dirty="0" err="1"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 method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*/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private </a:t>
            </a:r>
            <a:r>
              <a:rPr lang="en-US" sz="1600" dirty="0">
                <a:solidFill>
                  <a:schemeClr val="accent3"/>
                </a:solidFill>
                <a:latin typeface="Courier"/>
                <a:cs typeface="Courier"/>
              </a:rPr>
              <a:t>process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HelloWorldInput</a:t>
            </a:r>
            <a:r>
              <a:rPr lang="en-US" sz="1600" dirty="0">
                <a:latin typeface="Courier"/>
                <a:cs typeface="Courier"/>
              </a:rPr>
              <a:t> input,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</a:t>
            </a:r>
            <a:r>
              <a:rPr lang="en-US" sz="1600" dirty="0" err="1">
                <a:latin typeface="Courier"/>
                <a:cs typeface="Courier"/>
              </a:rPr>
              <a:t>SettableFuture</a:t>
            </a:r>
            <a:r>
              <a:rPr lang="en-US" sz="1600" dirty="0">
                <a:latin typeface="Courier"/>
                <a:cs typeface="Courier"/>
              </a:rPr>
              <a:t> future)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/* process in new thread */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</a:rPr>
              <a:t>future</a:t>
            </a:r>
            <a:r>
              <a:rPr lang="en-US" sz="1600" dirty="0" err="1"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set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RpcResultBuilder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       .success(</a:t>
            </a:r>
            <a:r>
              <a:rPr lang="en-US" sz="1600" dirty="0" err="1">
                <a:latin typeface="Courier"/>
                <a:cs typeface="Courier"/>
              </a:rPr>
              <a:t>helloWorldOutput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         .build());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450093" y="1664147"/>
            <a:ext cx="1231900" cy="294491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  <a:p>
            <a:pPr algn="ctr" defTabSz="685783"/>
            <a:endParaRPr lang="en-US" sz="13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 bwMode="auto">
          <a:xfrm>
            <a:off x="7066043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7066043" y="2028158"/>
            <a:ext cx="3764085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64033" y="1789956"/>
              <a:ext cx="2513698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addRpcImplementation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>
                  <a:solidFill>
                    <a:schemeClr val="accent2"/>
                  </a:solidFill>
                  <a:latin typeface="Courier"/>
                  <a:cs typeface="Courier"/>
                </a:rPr>
                <a:t>this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40442" y="1658071"/>
            <a:ext cx="1385799" cy="3686063"/>
            <a:chOff x="6099865" y="1290805"/>
            <a:chExt cx="1039349" cy="276454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9865" y="1290805"/>
              <a:ext cx="1039349" cy="2254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 err="1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helloWorldImpl</a:t>
              </a:r>
              <a:endPara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6392130" y="1516230"/>
              <a:ext cx="0" cy="2539122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7066042" y="2760569"/>
            <a:ext cx="3764087" cy="317860"/>
            <a:chOff x="4966607" y="2014012"/>
            <a:chExt cx="2511450" cy="238395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215561" y="2014012"/>
              <a:ext cx="1925475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66043" y="3851435"/>
            <a:ext cx="3764085" cy="308105"/>
            <a:chOff x="4933542" y="2339281"/>
            <a:chExt cx="2355935" cy="231079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486413" y="2339281"/>
              <a:ext cx="992222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>
            <a:off x="11480079" y="1958637"/>
            <a:ext cx="0" cy="3385496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8209195" y="1658071"/>
            <a:ext cx="1434180" cy="3679987"/>
            <a:chOff x="6201464" y="1290805"/>
            <a:chExt cx="1075635" cy="275999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201464" y="1290805"/>
              <a:ext cx="1075635" cy="225425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future</a:t>
              </a:r>
            </a:p>
          </p:txBody>
        </p:sp>
        <p:cxnSp>
          <p:nvCxnSpPr>
            <p:cNvPr id="25" name="Straight Connector 24"/>
            <p:cNvCxnSpPr>
              <a:stCxn id="24" idx="2"/>
            </p:cNvCxnSpPr>
            <p:nvPr/>
          </p:nvCxnSpPr>
          <p:spPr bwMode="auto">
            <a:xfrm>
              <a:off x="6739282" y="1516230"/>
              <a:ext cx="0" cy="2534565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8916114" y="4454818"/>
            <a:ext cx="2563965" cy="311197"/>
            <a:chOff x="6694714" y="2876347"/>
            <a:chExt cx="1922974" cy="233398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H="1" flipV="1">
              <a:off x="6694714" y="3109744"/>
              <a:ext cx="1922974" cy="1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015308" y="2876347"/>
              <a:ext cx="133902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set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helloOutput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5551" y="3283026"/>
            <a:ext cx="3286018" cy="383599"/>
            <a:chOff x="6289163" y="2462269"/>
            <a:chExt cx="2464514" cy="287699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8122596" y="2749967"/>
              <a:ext cx="487463" cy="1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6289163" y="2462269"/>
              <a:ext cx="2464514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solidFill>
                    <a:srgbClr val="3DA649"/>
                  </a:solidFill>
                  <a:latin typeface="Courier"/>
                  <a:cs typeface="Courier"/>
                </a:rPr>
                <a:t>process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 err="1">
                  <a:latin typeface="Courier"/>
                  <a:cs typeface="Courier"/>
                </a:rPr>
                <a:t>helloWorldInput,</a:t>
              </a:r>
              <a:r>
                <a:rPr lang="en-US" sz="1300" dirty="0" err="1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RPCs – 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</p:spPr>
        <p:txBody>
          <a:bodyPr/>
          <a:lstStyle/>
          <a:p>
            <a:r>
              <a:rPr lang="en-US" dirty="0" smtClean="0">
                <a:sym typeface="Arial" charset="0"/>
              </a:rPr>
              <a:t>A Unicast Message</a:t>
            </a:r>
          </a:p>
          <a:p>
            <a:pPr lvl="1"/>
            <a:r>
              <a:rPr lang="en-US" dirty="0" smtClean="0">
                <a:sym typeface="Arial" charset="0"/>
              </a:rPr>
              <a:t>Well defined </a:t>
            </a:r>
            <a:r>
              <a:rPr lang="en-US" dirty="0" err="1" smtClean="0">
                <a:sym typeface="Arial" charset="0"/>
              </a:rPr>
              <a:t>Input/Output</a:t>
            </a:r>
            <a:endParaRPr lang="en-US" dirty="0" smtClean="0">
              <a:sym typeface="Arial" charset="0"/>
            </a:endParaRPr>
          </a:p>
          <a:p>
            <a:pPr lvl="1"/>
            <a:r>
              <a:rPr lang="en-US" dirty="0" smtClean="0">
                <a:sym typeface="Arial" charset="0"/>
              </a:rPr>
              <a:t>Processor is context dependent</a:t>
            </a:r>
          </a:p>
          <a:p>
            <a:r>
              <a:rPr lang="en-US" dirty="0" smtClean="0">
                <a:sym typeface="Arial" charset="0"/>
              </a:rPr>
              <a:t>Input includes ‘Context’</a:t>
            </a:r>
          </a:p>
          <a:p>
            <a:pPr lvl="1"/>
            <a:r>
              <a:rPr lang="en-US" dirty="0" err="1" smtClean="0">
                <a:sym typeface="Arial" charset="0"/>
              </a:rPr>
              <a:t>InstanceIdentifier</a:t>
            </a:r>
            <a:endParaRPr lang="en-US" dirty="0">
              <a:sym typeface="Arial" charset="0"/>
            </a:endParaRPr>
          </a:p>
          <a:p>
            <a:pPr lvl="2"/>
            <a:r>
              <a:rPr lang="en-US" dirty="0" smtClean="0">
                <a:sym typeface="Arial" charset="0"/>
              </a:rPr>
              <a:t>Pointer to a place in the tree defining message context</a:t>
            </a:r>
          </a:p>
          <a:p>
            <a:pPr lvl="1"/>
            <a:r>
              <a:rPr lang="en-US" dirty="0" smtClean="0">
                <a:sym typeface="Arial" charset="0"/>
              </a:rPr>
              <a:t>Consumer is unaware RPC is routed</a:t>
            </a:r>
          </a:p>
          <a:p>
            <a:r>
              <a:rPr lang="en-US" dirty="0" smtClean="0">
                <a:sym typeface="Arial" charset="0"/>
              </a:rPr>
              <a:t>Registration includes ‘Context’</a:t>
            </a:r>
          </a:p>
          <a:p>
            <a:r>
              <a:rPr lang="en-US" dirty="0" smtClean="0">
                <a:sym typeface="Arial" charset="0"/>
              </a:rPr>
              <a:t>MD-SAL ‘routes’ to correct message processor for ‘Context’</a:t>
            </a:r>
          </a:p>
          <a:p>
            <a:pPr lvl="1"/>
            <a:endParaRPr lang="en-US" dirty="0" smtClean="0"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32279" y="1708107"/>
            <a:ext cx="1231900" cy="294491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Consumer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768335" y="1702031"/>
            <a:ext cx="1171747" cy="300567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184998" y="1695141"/>
            <a:ext cx="1179559" cy="307457"/>
          </a:xfrm>
          <a:prstGeom prst="rect">
            <a:avLst/>
          </a:prstGeom>
          <a:solidFill>
            <a:srgbClr val="0D868E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Provider1</a:t>
            </a:r>
          </a:p>
        </p:txBody>
      </p:sp>
      <p:cxnSp>
        <p:nvCxnSpPr>
          <p:cNvPr id="22" name="Straight Connector 21"/>
          <p:cNvCxnSpPr>
            <a:stCxn id="19" idx="2"/>
          </p:cNvCxnSpPr>
          <p:nvPr/>
        </p:nvCxnSpPr>
        <p:spPr bwMode="auto">
          <a:xfrm>
            <a:off x="6848229" y="2002598"/>
            <a:ext cx="0" cy="2940420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0" idx="2"/>
          </p:cNvCxnSpPr>
          <p:nvPr/>
        </p:nvCxnSpPr>
        <p:spPr bwMode="auto">
          <a:xfrm>
            <a:off x="8354208" y="2002598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21" idx="2"/>
          </p:cNvCxnSpPr>
          <p:nvPr/>
        </p:nvCxnSpPr>
        <p:spPr bwMode="auto">
          <a:xfrm>
            <a:off x="9774777" y="2002598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848229" y="2326818"/>
            <a:ext cx="1505979" cy="1270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8354208" y="2686651"/>
            <a:ext cx="1420568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848229" y="2902551"/>
            <a:ext cx="1505979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848229" y="3210053"/>
            <a:ext cx="2926547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10512942" y="1696944"/>
            <a:ext cx="1179559" cy="307457"/>
          </a:xfrm>
          <a:prstGeom prst="rect">
            <a:avLst/>
          </a:prstGeom>
          <a:solidFill>
            <a:srgbClr val="0D868E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Provider2</a:t>
            </a:r>
          </a:p>
        </p:txBody>
      </p:sp>
      <p:cxnSp>
        <p:nvCxnSpPr>
          <p:cNvPr id="31" name="Straight Connector 30"/>
          <p:cNvCxnSpPr>
            <a:stCxn id="30" idx="2"/>
          </p:cNvCxnSpPr>
          <p:nvPr/>
        </p:nvCxnSpPr>
        <p:spPr bwMode="auto">
          <a:xfrm>
            <a:off x="11102721" y="2004401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848229" y="3616364"/>
            <a:ext cx="1505979" cy="1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8354209" y="2507951"/>
            <a:ext cx="2748513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6903037" y="3905475"/>
            <a:ext cx="4199687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841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061309"/>
            <a:ext cx="2305616" cy="79669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ctr"/>
          <a:lstStyle/>
          <a:p>
            <a:pPr algn="ctr" defTabSz="685783"/>
            <a:endParaRPr lang="en-US" sz="1900" dirty="0" err="1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RPCs – processing a message -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36819" y="1301382"/>
            <a:ext cx="6470940" cy="2560860"/>
          </a:xfrm>
          <a:ln>
            <a:solidFill>
              <a:srgbClr val="A6A6A6"/>
            </a:solidFill>
            <a:prstDash val="dash"/>
          </a:ln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public class HelloWorldImpl1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implements 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public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ProviderContext</a:t>
            </a:r>
            <a:r>
              <a:rPr lang="en-US" sz="1600" dirty="0">
                <a:latin typeface="Courier"/>
                <a:cs typeface="Courier"/>
              </a:rPr>
              <a:t> session){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RoutedRpcRegistration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F26122"/>
                </a:solidFill>
                <a:latin typeface="Courier"/>
                <a:cs typeface="Courier"/>
              </a:rPr>
              <a:t>reg1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session.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addRoutedRpcImplementation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HelloService.class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reg1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>
                <a:solidFill>
                  <a:schemeClr val="accent3"/>
                </a:solidFill>
                <a:latin typeface="Courier"/>
                <a:cs typeface="Courier"/>
                <a:sym typeface="Arial" charset="0"/>
              </a:rPr>
              <a:t>registerPath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(MyContext.class,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  <a:sym typeface="Arial" charset="0"/>
              </a:rPr>
              <a:t>iid1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/* </a:t>
            </a:r>
            <a:r>
              <a:rPr lang="en-US" sz="1600" dirty="0" err="1"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() implementation works as before */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45213" y="1664147"/>
            <a:ext cx="1231900" cy="294491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  <a:p>
            <a:pPr algn="ctr" defTabSz="685783"/>
            <a:endParaRPr lang="en-US" sz="1300" dirty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 bwMode="auto">
          <a:xfrm>
            <a:off x="6861163" y="1958638"/>
            <a:ext cx="0" cy="4554681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6861163" y="2028158"/>
            <a:ext cx="4475232" cy="311196"/>
            <a:chOff x="4933543" y="1789956"/>
            <a:chExt cx="3396428" cy="23339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418016" y="1789956"/>
              <a:ext cx="2569815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addRoutedRpcImplementation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>
                  <a:solidFill>
                    <a:schemeClr val="accent2"/>
                  </a:solidFill>
                  <a:latin typeface="Courier"/>
                  <a:cs typeface="Courier"/>
                </a:rPr>
                <a:t>this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597523" y="1658071"/>
            <a:ext cx="1477743" cy="4855248"/>
            <a:chOff x="6099865" y="1290805"/>
            <a:chExt cx="1108307" cy="276454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9865" y="1290805"/>
              <a:ext cx="1108307" cy="17114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helloWorldImpl1</a:t>
              </a:r>
            </a:p>
          </p:txBody>
        </p:sp>
        <p:cxnSp>
          <p:nvCxnSpPr>
            <p:cNvPr id="31" name="Straight Connector 30"/>
            <p:cNvCxnSpPr>
              <a:stCxn id="30" idx="2"/>
            </p:cNvCxnSpPr>
            <p:nvPr/>
          </p:nvCxnSpPr>
          <p:spPr bwMode="auto">
            <a:xfrm>
              <a:off x="6654019" y="1461946"/>
              <a:ext cx="25224" cy="2593406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6861163" y="4474323"/>
            <a:ext cx="4480899" cy="317860"/>
            <a:chOff x="4966607" y="2014012"/>
            <a:chExt cx="2511450" cy="238395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215561" y="2014012"/>
              <a:ext cx="1673528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(helloWorldInput1)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70749" y="4785516"/>
            <a:ext cx="4471313" cy="308105"/>
            <a:chOff x="4933542" y="2339281"/>
            <a:chExt cx="2355935" cy="231079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486413" y="2339281"/>
              <a:ext cx="83528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36139" y="1658071"/>
            <a:ext cx="611621" cy="4855248"/>
            <a:chOff x="6099866" y="1290805"/>
            <a:chExt cx="458716" cy="2764547"/>
          </a:xfrm>
          <a:solidFill>
            <a:schemeClr val="accent5"/>
          </a:solidFill>
        </p:grpSpPr>
        <p:sp>
          <p:nvSpPr>
            <p:cNvPr id="25" name="Rectangle 24"/>
            <p:cNvSpPr/>
            <p:nvPr/>
          </p:nvSpPr>
          <p:spPr bwMode="auto">
            <a:xfrm>
              <a:off x="6099866" y="1290805"/>
              <a:ext cx="458716" cy="171141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reg1</a:t>
              </a:r>
            </a:p>
          </p:txBody>
        </p:sp>
        <p:cxnSp>
          <p:nvCxnSpPr>
            <p:cNvPr id="32" name="Straight Connector 31"/>
            <p:cNvCxnSpPr>
              <a:stCxn id="25" idx="2"/>
            </p:cNvCxnSpPr>
            <p:nvPr/>
          </p:nvCxnSpPr>
          <p:spPr bwMode="auto">
            <a:xfrm>
              <a:off x="6329224" y="1461946"/>
              <a:ext cx="0" cy="2593406"/>
            </a:xfrm>
            <a:prstGeom prst="line">
              <a:avLst/>
            </a:prstGeom>
            <a:grp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6878436" y="3563016"/>
            <a:ext cx="2253973" cy="558358"/>
            <a:chOff x="4966607" y="2014012"/>
            <a:chExt cx="2511450" cy="418768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5619289" y="2014012"/>
              <a:ext cx="1543424" cy="41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rgbClr val="F26122"/>
                  </a:solidFill>
                  <a:latin typeface="Courier"/>
                  <a:cs typeface="Courier"/>
                </a:rPr>
                <a:t>reg2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</a:pPr>
              <a:endParaRPr lang="en-US" sz="1300" dirty="0">
                <a:latin typeface="Courier"/>
                <a:cs typeface="Courier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947959" y="2587633"/>
            <a:ext cx="1685322" cy="390996"/>
            <a:chOff x="7460968" y="1940724"/>
            <a:chExt cx="1263991" cy="293247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 flipH="1">
              <a:off x="7681462" y="2233971"/>
              <a:ext cx="820836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7460968" y="1940724"/>
              <a:ext cx="126399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registerPath</a:t>
              </a:r>
              <a:r>
                <a:rPr lang="en-US" sz="1300" dirty="0">
                  <a:latin typeface="Courier"/>
                  <a:cs typeface="Courier"/>
                </a:rPr>
                <a:t>(…)</a:t>
              </a: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sz="quarter" idx="11"/>
          </p:nvPr>
        </p:nvSpPr>
        <p:spPr>
          <a:xfrm>
            <a:off x="159789" y="3952459"/>
            <a:ext cx="6470940" cy="2560860"/>
          </a:xfrm>
          <a:ln>
            <a:solidFill>
              <a:schemeClr val="tx2"/>
            </a:solidFill>
            <a:prstDash val="dash"/>
          </a:ln>
        </p:spPr>
        <p:txBody>
          <a:bodyPr/>
          <a:lstStyle/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public class HelloWorldImpl2 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implements 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public </a:t>
            </a:r>
            <a:r>
              <a:rPr lang="en-US" sz="1600" dirty="0" err="1">
                <a:latin typeface="Courier"/>
                <a:cs typeface="Courier"/>
              </a:rPr>
              <a:t>HelloWorldImpl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ProviderContext</a:t>
            </a:r>
            <a:r>
              <a:rPr lang="en-US" sz="1600" dirty="0">
                <a:latin typeface="Courier"/>
                <a:cs typeface="Courier"/>
              </a:rPr>
              <a:t> session){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RoutedRpcRegistration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HelloService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F26122"/>
                </a:solidFill>
                <a:latin typeface="Courier"/>
                <a:cs typeface="Courier"/>
              </a:rPr>
              <a:t>reg2 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session.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</a:rPr>
              <a:t>addRoutedRpcImplementation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HelloService.class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reg2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>
                <a:solidFill>
                  <a:schemeClr val="accent3"/>
                </a:solidFill>
                <a:latin typeface="Courier"/>
                <a:cs typeface="Courier"/>
                <a:sym typeface="Arial" charset="0"/>
              </a:rPr>
              <a:t>registerPath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(MyContext.class,</a:t>
            </a:r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  <a:sym typeface="Arial" charset="0"/>
              </a:rPr>
              <a:t>iid2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);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/* </a:t>
            </a:r>
            <a:r>
              <a:rPr lang="en-US" sz="1600" dirty="0" err="1">
                <a:latin typeface="Courier"/>
                <a:cs typeface="Courier"/>
              </a:rPr>
              <a:t>helloWorld</a:t>
            </a:r>
            <a:r>
              <a:rPr lang="en-US" sz="1600" dirty="0">
                <a:latin typeface="Courier"/>
                <a:cs typeface="Courier"/>
              </a:rPr>
              <a:t>() implementation works as before */</a:t>
            </a:r>
          </a:p>
          <a:p>
            <a:pPr marL="238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350795" y="1658071"/>
            <a:ext cx="1477743" cy="4855248"/>
            <a:chOff x="6099865" y="1290805"/>
            <a:chExt cx="1108307" cy="2764547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099865" y="1290805"/>
              <a:ext cx="1108307" cy="17114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helloWorldImpl2</a:t>
              </a:r>
            </a:p>
          </p:txBody>
        </p:sp>
        <p:cxnSp>
          <p:nvCxnSpPr>
            <p:cNvPr id="58" name="Straight Connector 57"/>
            <p:cNvCxnSpPr>
              <a:stCxn id="57" idx="2"/>
            </p:cNvCxnSpPr>
            <p:nvPr/>
          </p:nvCxnSpPr>
          <p:spPr bwMode="auto">
            <a:xfrm>
              <a:off x="6654019" y="1461946"/>
              <a:ext cx="25224" cy="2593406"/>
            </a:xfrm>
            <a:prstGeom prst="line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7689411" y="1658071"/>
            <a:ext cx="611621" cy="4855248"/>
            <a:chOff x="6099866" y="1290805"/>
            <a:chExt cx="458716" cy="2764547"/>
          </a:xfrm>
          <a:solidFill>
            <a:schemeClr val="accent5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6099866" y="1290805"/>
              <a:ext cx="458716" cy="171141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 anchorCtr="0"/>
            <a:lstStyle/>
            <a:p>
              <a:pPr algn="ctr" defTabSz="685783"/>
              <a:r>
                <a:rPr lang="en-US" sz="1300" dirty="0">
                  <a:solidFill>
                    <a:schemeClr val="bg1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reg2</a:t>
              </a:r>
            </a:p>
          </p:txBody>
        </p:sp>
        <p:cxnSp>
          <p:nvCxnSpPr>
            <p:cNvPr id="61" name="Straight Connector 60"/>
            <p:cNvCxnSpPr>
              <a:stCxn id="60" idx="2"/>
            </p:cNvCxnSpPr>
            <p:nvPr/>
          </p:nvCxnSpPr>
          <p:spPr bwMode="auto">
            <a:xfrm>
              <a:off x="6329224" y="1461946"/>
              <a:ext cx="0" cy="2593406"/>
            </a:xfrm>
            <a:prstGeom prst="line">
              <a:avLst/>
            </a:prstGeom>
            <a:grp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7698523" y="3973861"/>
            <a:ext cx="1685322" cy="353625"/>
            <a:chOff x="5775922" y="1940724"/>
            <a:chExt cx="1263991" cy="265219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>
              <a:off x="5996416" y="2205943"/>
              <a:ext cx="820836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5775922" y="1940724"/>
              <a:ext cx="1263991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registerPath</a:t>
              </a:r>
              <a:r>
                <a:rPr lang="en-US" sz="1300" dirty="0">
                  <a:latin typeface="Courier"/>
                  <a:cs typeface="Courier"/>
                </a:rPr>
                <a:t>(…)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861162" y="3283431"/>
            <a:ext cx="3503483" cy="311196"/>
            <a:chOff x="4933543" y="1789956"/>
            <a:chExt cx="5317852" cy="233397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4933543" y="2023353"/>
              <a:ext cx="3396428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111772" y="1789956"/>
              <a:ext cx="5139623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chemeClr val="accent3"/>
                  </a:solidFill>
                  <a:latin typeface="Courier"/>
                  <a:cs typeface="Courier"/>
                </a:rPr>
                <a:t>addRoutedRpcImplementation</a:t>
              </a:r>
              <a:r>
                <a:rPr lang="en-US" sz="1300" dirty="0">
                  <a:latin typeface="Courier"/>
                  <a:cs typeface="Courier"/>
                </a:rPr>
                <a:t>(</a:t>
              </a:r>
              <a:r>
                <a:rPr lang="en-US" sz="1300" dirty="0">
                  <a:solidFill>
                    <a:schemeClr val="accent2"/>
                  </a:solidFill>
                  <a:latin typeface="Courier"/>
                  <a:cs typeface="Courier"/>
                </a:rPr>
                <a:t>this</a:t>
              </a:r>
              <a:r>
                <a:rPr lang="en-US" sz="1300" dirty="0">
                  <a:latin typeface="Courier"/>
                  <a:cs typeface="Courier"/>
                </a:rPr>
                <a:t>)</a:t>
              </a:r>
              <a:endParaRPr lang="en-US" sz="13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69324" y="5379967"/>
            <a:ext cx="3207698" cy="317860"/>
            <a:chOff x="4966607" y="2014012"/>
            <a:chExt cx="3600244" cy="238395"/>
          </a:xfrm>
        </p:grpSpPr>
        <p:cxnSp>
          <p:nvCxnSpPr>
            <p:cNvPr id="69" name="Straight Arrow Connector 68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5215561" y="2014012"/>
              <a:ext cx="3351290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 err="1">
                  <a:solidFill>
                    <a:srgbClr val="3DA649"/>
                  </a:solidFill>
                  <a:latin typeface="Courier"/>
                  <a:cs typeface="Courier"/>
                </a:rPr>
                <a:t>helloWorld</a:t>
              </a:r>
              <a:r>
                <a:rPr lang="en-US" sz="1300" dirty="0">
                  <a:latin typeface="Courier"/>
                  <a:cs typeface="Courier"/>
                </a:rPr>
                <a:t>(helloWorldInput2)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8436" y="5774702"/>
            <a:ext cx="2192331" cy="308105"/>
            <a:chOff x="4933542" y="2339281"/>
            <a:chExt cx="2355935" cy="231079"/>
          </a:xfrm>
        </p:grpSpPr>
        <p:cxnSp>
          <p:nvCxnSpPr>
            <p:cNvPr id="72" name="Straight Arrow Connector 71"/>
            <p:cNvCxnSpPr/>
            <p:nvPr/>
          </p:nvCxnSpPr>
          <p:spPr bwMode="auto">
            <a:xfrm flipH="1">
              <a:off x="4933542" y="2570360"/>
              <a:ext cx="235593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486413" y="2339281"/>
              <a:ext cx="1703579" cy="20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chemeClr val="accent6"/>
                  </a:solidFill>
                  <a:latin typeface="Courier"/>
                  <a:cs typeface="Courier"/>
                </a:rPr>
                <a:t>future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61163" y="2300376"/>
            <a:ext cx="4480899" cy="558358"/>
            <a:chOff x="4966607" y="2014012"/>
            <a:chExt cx="2511450" cy="418768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4966607" y="2252407"/>
              <a:ext cx="2511450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5619288" y="2014012"/>
              <a:ext cx="776370" cy="41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sz="1300" dirty="0">
                  <a:latin typeface="Courier"/>
                  <a:cs typeface="Courier"/>
                </a:rPr>
                <a:t>return: </a:t>
              </a:r>
              <a:r>
                <a:rPr lang="en-US" sz="1300" dirty="0">
                  <a:solidFill>
                    <a:srgbClr val="F26122"/>
                  </a:solidFill>
                  <a:latin typeface="Courier"/>
                  <a:cs typeface="Courier"/>
                </a:rPr>
                <a:t>reg1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</a:pPr>
              <a:endParaRPr lang="en-US" sz="1300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RPCs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</p:spPr>
        <p:txBody>
          <a:bodyPr/>
          <a:lstStyle/>
          <a:p>
            <a:r>
              <a:rPr lang="en-US" dirty="0" smtClean="0">
                <a:sym typeface="Arial" charset="0"/>
              </a:rPr>
              <a:t>RPCs</a:t>
            </a:r>
          </a:p>
          <a:p>
            <a:pPr lvl="1"/>
            <a:r>
              <a:rPr lang="en-US" dirty="0" smtClean="0">
                <a:sym typeface="Arial" charset="0"/>
              </a:rPr>
              <a:t>Routed across the cluster</a:t>
            </a:r>
          </a:p>
          <a:p>
            <a:pPr lvl="1"/>
            <a:endParaRPr lang="en-US" dirty="0" smtClean="0"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5356831" y="1874526"/>
            <a:ext cx="1231900" cy="294491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Consumer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6892887" y="1868451"/>
            <a:ext cx="1171747" cy="300567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9774778" y="1854717"/>
            <a:ext cx="1179559" cy="307457"/>
          </a:xfrm>
          <a:prstGeom prst="rect">
            <a:avLst/>
          </a:prstGeom>
          <a:solidFill>
            <a:srgbClr val="0D868E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Provider</a:t>
            </a:r>
          </a:p>
        </p:txBody>
      </p:sp>
      <p:cxnSp>
        <p:nvCxnSpPr>
          <p:cNvPr id="119" name="Straight Connector 118"/>
          <p:cNvCxnSpPr>
            <a:stCxn id="116" idx="2"/>
          </p:cNvCxnSpPr>
          <p:nvPr/>
        </p:nvCxnSpPr>
        <p:spPr bwMode="auto">
          <a:xfrm>
            <a:off x="5972781" y="2169018"/>
            <a:ext cx="0" cy="2940420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117" idx="2"/>
          </p:cNvCxnSpPr>
          <p:nvPr/>
        </p:nvCxnSpPr>
        <p:spPr bwMode="auto">
          <a:xfrm>
            <a:off x="7478760" y="2169018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stCxn id="118" idx="2"/>
          </p:cNvCxnSpPr>
          <p:nvPr/>
        </p:nvCxnSpPr>
        <p:spPr bwMode="auto">
          <a:xfrm>
            <a:off x="10364557" y="2162174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flipV="1">
            <a:off x="5972781" y="2493238"/>
            <a:ext cx="1505979" cy="1270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V="1">
            <a:off x="9051039" y="2493238"/>
            <a:ext cx="1313519" cy="1270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7478760" y="2493238"/>
            <a:ext cx="1572277" cy="1270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H="1">
            <a:off x="9051038" y="3770651"/>
            <a:ext cx="1313519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125"/>
          <p:cNvSpPr/>
          <p:nvPr/>
        </p:nvSpPr>
        <p:spPr bwMode="auto">
          <a:xfrm>
            <a:off x="5267348" y="1486349"/>
            <a:ext cx="2896683" cy="4568603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Node -1 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8465164" y="1854717"/>
            <a:ext cx="1171747" cy="300567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 anchorCtr="0"/>
          <a:lstStyle/>
          <a:p>
            <a:pPr algn="ctr" defTabSz="685783"/>
            <a:r>
              <a:rPr lang="en-US" sz="13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MD-SAL</a:t>
            </a:r>
          </a:p>
        </p:txBody>
      </p:sp>
      <p:cxnSp>
        <p:nvCxnSpPr>
          <p:cNvPr id="128" name="Straight Connector 127"/>
          <p:cNvCxnSpPr>
            <a:stCxn id="127" idx="2"/>
          </p:cNvCxnSpPr>
          <p:nvPr/>
        </p:nvCxnSpPr>
        <p:spPr bwMode="auto">
          <a:xfrm>
            <a:off x="9051037" y="2155284"/>
            <a:ext cx="0" cy="2982753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8367231" y="1486349"/>
            <a:ext cx="2896683" cy="4568603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Node -2 </a:t>
            </a:r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>
            <a:off x="7478762" y="3770651"/>
            <a:ext cx="1572277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flipH="1">
            <a:off x="5972782" y="3770651"/>
            <a:ext cx="1572277" cy="0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87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Make a Deal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11350753" cy="4611528"/>
          </a:xfrm>
        </p:spPr>
        <p:txBody>
          <a:bodyPr/>
          <a:lstStyle/>
          <a:p>
            <a:r>
              <a:rPr lang="en-US" dirty="0" smtClean="0">
                <a:sym typeface="Arial" charset="0"/>
              </a:rPr>
              <a:t>If you don’t make me show you Routed RPC working Asynchronously</a:t>
            </a:r>
          </a:p>
          <a:p>
            <a:r>
              <a:rPr lang="en-US" dirty="0" smtClean="0">
                <a:sym typeface="Arial" charset="0"/>
              </a:rPr>
              <a:t>I won’t make you sit through it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Nobody has to know</a:t>
            </a:r>
          </a:p>
        </p:txBody>
      </p:sp>
    </p:spTree>
    <p:extLst>
      <p:ext uri="{BB962C8B-B14F-4D97-AF65-F5344CB8AC3E}">
        <p14:creationId xmlns:p14="http://schemas.microsoft.com/office/powerpoint/2010/main" val="30092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roup 332"/>
          <p:cNvGrpSpPr/>
          <p:nvPr/>
        </p:nvGrpSpPr>
        <p:grpSpPr>
          <a:xfrm>
            <a:off x="4403257" y="1380125"/>
            <a:ext cx="7698465" cy="4368800"/>
            <a:chOff x="3302442" y="1035094"/>
            <a:chExt cx="5773849" cy="32766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3302442" y="1035094"/>
              <a:ext cx="5773849" cy="3276600"/>
            </a:xfrm>
            <a:prstGeom prst="roundRect">
              <a:avLst>
                <a:gd name="adj" fmla="val 26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0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</a:rPr>
                <a:t>OpenDaylight Platform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564198" y="3803297"/>
              <a:ext cx="972740" cy="432197"/>
            </a:xfrm>
            <a:prstGeom prst="roundRect">
              <a:avLst>
                <a:gd name="adj" fmla="val 1152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Arial"/>
                  <a:cs typeface="Arial"/>
                </a:rPr>
                <a:t>NETCONF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548658" y="1845909"/>
              <a:ext cx="5420477" cy="1782366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45720" rIns="45720" anchor="b"/>
            <a:lstStyle/>
            <a:p>
              <a:pPr>
                <a:lnSpc>
                  <a:spcPct val="90000"/>
                </a:lnSpc>
                <a:defRPr/>
              </a:pPr>
              <a:r>
                <a:rPr lang="en-US" sz="1500" dirty="0">
                  <a:solidFill>
                    <a:srgbClr val="FFFFFF"/>
                  </a:solidFill>
                  <a:latin typeface="Arial"/>
                  <a:cs typeface="Arial"/>
                </a:rPr>
                <a:t>MD-SAL</a:t>
              </a: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4207650" y="1267571"/>
              <a:ext cx="4610870" cy="465229"/>
              <a:chOff x="4207650" y="1267571"/>
              <a:chExt cx="4610870" cy="465229"/>
            </a:xfrm>
          </p:grpSpPr>
          <p:sp>
            <p:nvSpPr>
              <p:cNvPr id="17" name="TextBox 25"/>
              <p:cNvSpPr txBox="1">
                <a:spLocks noChangeArrowheads="1"/>
              </p:cNvSpPr>
              <p:nvPr/>
            </p:nvSpPr>
            <p:spPr bwMode="auto">
              <a:xfrm>
                <a:off x="6283167" y="1348875"/>
                <a:ext cx="330898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/>
                    <a:cs typeface="Arial"/>
                  </a:rPr>
                  <a:t>...</a:t>
                </a:r>
              </a:p>
            </p:txBody>
          </p:sp>
          <p:grpSp>
            <p:nvGrpSpPr>
              <p:cNvPr id="331" name="Group 330"/>
              <p:cNvGrpSpPr/>
              <p:nvPr/>
            </p:nvGrpSpPr>
            <p:grpSpPr>
              <a:xfrm>
                <a:off x="4207650" y="1267571"/>
                <a:ext cx="4610870" cy="465229"/>
                <a:chOff x="4207650" y="1267571"/>
                <a:chExt cx="4610870" cy="465229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7846970" y="1300603"/>
                  <a:ext cx="971550" cy="432197"/>
                  <a:chOff x="5724525" y="1377553"/>
                  <a:chExt cx="971550" cy="432197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 bwMode="auto">
                  <a:xfrm>
                    <a:off x="5724525" y="1377553"/>
                    <a:ext cx="971550" cy="432197"/>
                  </a:xfrm>
                  <a:prstGeom prst="roundRect">
                    <a:avLst>
                      <a:gd name="adj" fmla="val 11523"/>
                    </a:avLst>
                  </a:prstGeom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/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lang="en-US" sz="1100" kern="0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Flow-Capable Node Inventory Manager</a:t>
                    </a:r>
                  </a:p>
                  <a:p>
                    <a:pPr algn="ctr">
                      <a:lnSpc>
                        <a:spcPct val="90000"/>
                      </a:lnSpc>
                      <a:defRPr/>
                    </a:pPr>
                    <a:endParaRPr lang="en-US" sz="1200" kern="0" dirty="0">
                      <a:solidFill>
                        <a:srgbClr val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 bwMode="auto">
                  <a:xfrm>
                    <a:off x="5886450" y="1647825"/>
                    <a:ext cx="594122" cy="108347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tIns="0" bIns="0" anchor="ctr"/>
                  <a:lstStyle/>
                  <a:p>
                    <a:pPr algn="ctr">
                      <a:defRPr/>
                    </a:pPr>
                    <a:r>
                      <a: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Model</a:t>
                    </a:r>
                  </a:p>
                </p:txBody>
              </p: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6785531" y="1300603"/>
                  <a:ext cx="917971" cy="432197"/>
                  <a:chOff x="4427935" y="1377553"/>
                  <a:chExt cx="917971" cy="432197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 bwMode="auto">
                  <a:xfrm>
                    <a:off x="4427935" y="1377553"/>
                    <a:ext cx="917971" cy="432197"/>
                  </a:xfrm>
                  <a:prstGeom prst="roundRect">
                    <a:avLst>
                      <a:gd name="adj" fmla="val 11523"/>
                    </a:avLst>
                  </a:prstGeom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anchor="ctr"/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lang="en-US" sz="1200" kern="0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Statistics Manager</a:t>
                    </a:r>
                  </a:p>
                  <a:p>
                    <a:pPr algn="ctr">
                      <a:lnSpc>
                        <a:spcPct val="90000"/>
                      </a:lnSpc>
                      <a:defRPr/>
                    </a:pPr>
                    <a:endParaRPr lang="en-US" sz="1200" kern="0" dirty="0">
                      <a:solidFill>
                        <a:srgbClr val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 bwMode="auto">
                  <a:xfrm>
                    <a:off x="4589860" y="1647825"/>
                    <a:ext cx="594121" cy="108347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tIns="0" bIns="0" anchor="ctr"/>
                  <a:lstStyle/>
                  <a:p>
                    <a:pPr algn="ctr">
                      <a:defRPr/>
                    </a:pPr>
                    <a:r>
                      <a: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Model</a:t>
                    </a:r>
                  </a:p>
                </p:txBody>
              </p: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5292372" y="1286010"/>
                  <a:ext cx="917971" cy="432197"/>
                  <a:chOff x="2915841" y="1377553"/>
                  <a:chExt cx="917971" cy="432197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 bwMode="auto">
                  <a:xfrm>
                    <a:off x="2915841" y="1377553"/>
                    <a:ext cx="917971" cy="432197"/>
                  </a:xfrm>
                  <a:prstGeom prst="roundRect">
                    <a:avLst>
                      <a:gd name="adj" fmla="val 11523"/>
                    </a:avLst>
                  </a:prstGeom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/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lang="en-US" sz="1100" kern="0" dirty="0" err="1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OpenFlow</a:t>
                    </a:r>
                    <a:r>
                      <a:rPr lang="en-US" sz="1100" kern="0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 Topology </a:t>
                    </a:r>
                    <a:r>
                      <a:rPr lang="en-US" sz="1200" kern="0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Exporter</a:t>
                    </a:r>
                  </a:p>
                  <a:p>
                    <a:pPr algn="ctr">
                      <a:lnSpc>
                        <a:spcPct val="90000"/>
                      </a:lnSpc>
                      <a:defRPr/>
                    </a:pPr>
                    <a:endParaRPr lang="en-US" sz="1200" kern="0" dirty="0">
                      <a:solidFill>
                        <a:srgbClr val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077766" y="1647824"/>
                    <a:ext cx="594121" cy="107156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tIns="0" bIns="0" anchor="ctr"/>
                  <a:lstStyle/>
                  <a:p>
                    <a:pPr algn="ctr">
                      <a:defRPr/>
                    </a:pPr>
                    <a:r>
                      <a: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Model</a:t>
                    </a:r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4207650" y="1267571"/>
                  <a:ext cx="917972" cy="432197"/>
                  <a:chOff x="2907330" y="1356427"/>
                  <a:chExt cx="917972" cy="432197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 bwMode="auto">
                  <a:xfrm>
                    <a:off x="2907330" y="1356427"/>
                    <a:ext cx="917972" cy="432197"/>
                  </a:xfrm>
                  <a:prstGeom prst="roundRect">
                    <a:avLst>
                      <a:gd name="adj" fmla="val 11523"/>
                    </a:avLst>
                  </a:prstGeom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/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lang="en-US" sz="1100" kern="0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BGP-LS Topology Exporter</a:t>
                    </a:r>
                  </a:p>
                  <a:p>
                    <a:pPr algn="ctr">
                      <a:lnSpc>
                        <a:spcPct val="90000"/>
                      </a:lnSpc>
                      <a:defRPr/>
                    </a:pPr>
                    <a:endParaRPr lang="en-US" sz="1200" kern="0" dirty="0">
                      <a:solidFill>
                        <a:srgbClr val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076117" y="1645137"/>
                    <a:ext cx="594122" cy="107156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tIns="0" bIns="0" anchor="ctr"/>
                  <a:lstStyle/>
                  <a:p>
                    <a:pPr algn="ctr">
                      <a:defRPr/>
                    </a:pPr>
                    <a:r>
                      <a: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Model</a:t>
                    </a:r>
                  </a:p>
                </p:txBody>
              </p: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– key concepts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Yang data is a tree</a:t>
            </a:r>
          </a:p>
          <a:p>
            <a:r>
              <a:rPr lang="en-US" dirty="0" smtClean="0"/>
              <a:t>Two Logical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tores</a:t>
            </a:r>
          </a:p>
          <a:p>
            <a:pPr lvl="1"/>
            <a:r>
              <a:rPr lang="en-US" b="1" dirty="0" err="1">
                <a:solidFill>
                  <a:srgbClr val="00A3DE"/>
                </a:solidFill>
              </a:rPr>
              <a:t>c</a:t>
            </a:r>
            <a:r>
              <a:rPr lang="en-US" b="1" dirty="0" err="1" smtClean="0">
                <a:solidFill>
                  <a:srgbClr val="00A3DE"/>
                </a:solidFill>
              </a:rPr>
              <a:t>onfig</a:t>
            </a:r>
            <a:endParaRPr lang="en-US" dirty="0" smtClean="0">
              <a:solidFill>
                <a:srgbClr val="00A3DE"/>
              </a:solidFill>
            </a:endParaRP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</a:t>
            </a:r>
            <a:r>
              <a:rPr lang="en-US" b="1" dirty="0" smtClean="0">
                <a:solidFill>
                  <a:schemeClr val="accent6"/>
                </a:solidFill>
              </a:rPr>
              <a:t>perational</a:t>
            </a:r>
          </a:p>
          <a:p>
            <a:r>
              <a:rPr lang="en-US" dirty="0" smtClean="0"/>
              <a:t>Unified View</a:t>
            </a:r>
          </a:p>
          <a:p>
            <a:r>
              <a:rPr lang="en-US" dirty="0" err="1" smtClean="0">
                <a:solidFill>
                  <a:schemeClr val="accent4"/>
                </a:solidFill>
              </a:rPr>
              <a:t>InstanceIdentifier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Pointer to a node</a:t>
            </a:r>
            <a:endParaRPr lang="en-US" dirty="0"/>
          </a:p>
        </p:txBody>
      </p:sp>
      <p:grpSp>
        <p:nvGrpSpPr>
          <p:cNvPr id="342" name="Group 341"/>
          <p:cNvGrpSpPr/>
          <p:nvPr/>
        </p:nvGrpSpPr>
        <p:grpSpPr>
          <a:xfrm>
            <a:off x="4875867" y="2921657"/>
            <a:ext cx="3275463" cy="1760812"/>
            <a:chOff x="3656900" y="2191242"/>
            <a:chExt cx="2456597" cy="1320609"/>
          </a:xfrm>
        </p:grpSpPr>
        <p:grpSp>
          <p:nvGrpSpPr>
            <p:cNvPr id="32" name="Group 31"/>
            <p:cNvGrpSpPr/>
            <p:nvPr/>
          </p:nvGrpSpPr>
          <p:grpSpPr>
            <a:xfrm>
              <a:off x="5399620" y="3188001"/>
              <a:ext cx="377671" cy="323850"/>
              <a:chOff x="3185870" y="2744393"/>
              <a:chExt cx="377671" cy="32385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3456385" y="2744393"/>
                <a:ext cx="53577" cy="53579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3239691" y="3014665"/>
                <a:ext cx="5476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35" name="Straight Arrow Connector 34"/>
              <p:cNvCxnSpPr>
                <a:stCxn id="33" idx="3"/>
                <a:endCxn id="34" idx="7"/>
              </p:cNvCxnSpPr>
              <p:nvPr/>
            </p:nvCxnSpPr>
            <p:spPr bwMode="auto">
              <a:xfrm flipH="1">
                <a:off x="3286439" y="2790126"/>
                <a:ext cx="177792" cy="232385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3" idx="4"/>
                <a:endCxn id="39" idx="4"/>
              </p:cNvCxnSpPr>
              <p:nvPr/>
            </p:nvCxnSpPr>
            <p:spPr bwMode="auto">
              <a:xfrm>
                <a:off x="3482579" y="2797971"/>
                <a:ext cx="54769" cy="270271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159"/>
              <p:cNvSpPr txBox="1">
                <a:spLocks noChangeArrowheads="1"/>
              </p:cNvSpPr>
              <p:nvPr/>
            </p:nvSpPr>
            <p:spPr bwMode="auto">
              <a:xfrm>
                <a:off x="3185870" y="2899132"/>
                <a:ext cx="96284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p1</a:t>
                </a:r>
              </a:p>
            </p:txBody>
          </p:sp>
          <p:sp>
            <p:nvSpPr>
              <p:cNvPr id="38" name="TextBox 160"/>
              <p:cNvSpPr txBox="1">
                <a:spLocks noChangeArrowheads="1"/>
              </p:cNvSpPr>
              <p:nvPr/>
            </p:nvSpPr>
            <p:spPr bwMode="auto">
              <a:xfrm>
                <a:off x="3410673" y="2906523"/>
                <a:ext cx="96284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p2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3509963" y="3014665"/>
                <a:ext cx="53578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656900" y="2191242"/>
              <a:ext cx="2456597" cy="1312571"/>
              <a:chOff x="1457325" y="1755969"/>
              <a:chExt cx="2456597" cy="1312571"/>
            </a:xfrm>
          </p:grpSpPr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908697" y="2420540"/>
                <a:ext cx="317507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BGP-LS</a:t>
                </a:r>
              </a:p>
            </p:txBody>
          </p:sp>
          <p:cxnSp>
            <p:nvCxnSpPr>
              <p:cNvPr id="42" name="Straight Arrow Connector 41"/>
              <p:cNvCxnSpPr>
                <a:stCxn id="112" idx="2"/>
                <a:endCxn id="46" idx="2"/>
              </p:cNvCxnSpPr>
              <p:nvPr/>
            </p:nvCxnSpPr>
            <p:spPr bwMode="auto">
              <a:xfrm flipH="1">
                <a:off x="1565672" y="1755969"/>
                <a:ext cx="846620" cy="746132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54"/>
              <p:cNvSpPr txBox="1">
                <a:spLocks noChangeArrowheads="1"/>
              </p:cNvSpPr>
              <p:nvPr/>
            </p:nvSpPr>
            <p:spPr bwMode="auto">
              <a:xfrm>
                <a:off x="1457325" y="2521786"/>
                <a:ext cx="284383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BGPv4</a:t>
                </a:r>
              </a:p>
            </p:txBody>
          </p:sp>
          <p:cxnSp>
            <p:nvCxnSpPr>
              <p:cNvPr id="44" name="Straight Arrow Connector 43"/>
              <p:cNvCxnSpPr>
                <a:stCxn id="112" idx="2"/>
                <a:endCxn id="47" idx="2"/>
              </p:cNvCxnSpPr>
              <p:nvPr/>
            </p:nvCxnSpPr>
            <p:spPr bwMode="auto">
              <a:xfrm flipH="1">
                <a:off x="2213372" y="1755969"/>
                <a:ext cx="198920" cy="746132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66"/>
              <p:cNvSpPr txBox="1">
                <a:spLocks noChangeArrowheads="1"/>
              </p:cNvSpPr>
              <p:nvPr/>
            </p:nvSpPr>
            <p:spPr bwMode="auto">
              <a:xfrm>
                <a:off x="2267581" y="2475269"/>
                <a:ext cx="284383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BGPv6</a:t>
                </a: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1565672" y="2475311"/>
                <a:ext cx="53577" cy="53579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2213372" y="2475311"/>
                <a:ext cx="54769" cy="53579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2807494" y="2475311"/>
                <a:ext cx="54769" cy="53579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49" name="Straight Arrow Connector 48"/>
              <p:cNvCxnSpPr>
                <a:stCxn id="112" idx="3"/>
                <a:endCxn id="48" idx="7"/>
              </p:cNvCxnSpPr>
              <p:nvPr/>
            </p:nvCxnSpPr>
            <p:spPr bwMode="auto">
              <a:xfrm>
                <a:off x="2420313" y="1774912"/>
                <a:ext cx="433929" cy="708245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 bwMode="auto">
              <a:xfrm>
                <a:off x="2159794" y="274439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2807494" y="2744393"/>
                <a:ext cx="54769" cy="53579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52" name="Straight Arrow Connector 51"/>
              <p:cNvCxnSpPr>
                <a:stCxn id="48" idx="3"/>
                <a:endCxn id="50" idx="7"/>
              </p:cNvCxnSpPr>
              <p:nvPr/>
            </p:nvCxnSpPr>
            <p:spPr bwMode="auto">
              <a:xfrm flipH="1">
                <a:off x="2206229" y="2520555"/>
                <a:ext cx="609600" cy="232173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8" idx="4"/>
                <a:endCxn id="51" idx="0"/>
              </p:cNvCxnSpPr>
              <p:nvPr/>
            </p:nvCxnSpPr>
            <p:spPr bwMode="auto">
              <a:xfrm>
                <a:off x="2834879" y="2528890"/>
                <a:ext cx="0" cy="215503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>
                <a:stCxn id="48" idx="5"/>
                <a:endCxn id="33" idx="1"/>
              </p:cNvCxnSpPr>
              <p:nvPr/>
            </p:nvCxnSpPr>
            <p:spPr bwMode="auto">
              <a:xfrm>
                <a:off x="2854242" y="2521044"/>
                <a:ext cx="624164" cy="239530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98"/>
              <p:cNvSpPr txBox="1">
                <a:spLocks noChangeArrowheads="1"/>
              </p:cNvSpPr>
              <p:nvPr/>
            </p:nvSpPr>
            <p:spPr bwMode="auto">
              <a:xfrm>
                <a:off x="1943478" y="2636989"/>
                <a:ext cx="235848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nodes</a:t>
                </a:r>
              </a:p>
            </p:txBody>
          </p:sp>
          <p:sp>
            <p:nvSpPr>
              <p:cNvPr id="56" name="TextBox 99"/>
              <p:cNvSpPr txBox="1">
                <a:spLocks noChangeArrowheads="1"/>
              </p:cNvSpPr>
              <p:nvPr/>
            </p:nvSpPr>
            <p:spPr bwMode="auto">
              <a:xfrm>
                <a:off x="2631698" y="2636989"/>
                <a:ext cx="173167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links</a:t>
                </a:r>
              </a:p>
            </p:txBody>
          </p:sp>
          <p:sp>
            <p:nvSpPr>
              <p:cNvPr id="57" name="TextBox 100"/>
              <p:cNvSpPr txBox="1">
                <a:spLocks noChangeArrowheads="1"/>
              </p:cNvSpPr>
              <p:nvPr/>
            </p:nvSpPr>
            <p:spPr bwMode="auto">
              <a:xfrm>
                <a:off x="3508386" y="2666864"/>
                <a:ext cx="303094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prefixes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1502569" y="3014665"/>
                <a:ext cx="53578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59" name="Straight Arrow Connector 58"/>
              <p:cNvCxnSpPr>
                <a:stCxn id="50" idx="2"/>
                <a:endCxn id="58" idx="7"/>
              </p:cNvCxnSpPr>
              <p:nvPr/>
            </p:nvCxnSpPr>
            <p:spPr bwMode="auto">
              <a:xfrm flipH="1">
                <a:off x="1549004" y="2771777"/>
                <a:ext cx="610791" cy="250032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 bwMode="auto">
              <a:xfrm>
                <a:off x="1826419" y="3014665"/>
                <a:ext cx="5476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61" name="Straight Arrow Connector 60"/>
              <p:cNvCxnSpPr>
                <a:stCxn id="50" idx="3"/>
                <a:endCxn id="60" idx="7"/>
              </p:cNvCxnSpPr>
              <p:nvPr/>
            </p:nvCxnSpPr>
            <p:spPr bwMode="auto">
              <a:xfrm flipH="1">
                <a:off x="1872854" y="2790827"/>
                <a:ext cx="294084" cy="230982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0" idx="5"/>
                <a:endCxn id="73" idx="5"/>
              </p:cNvCxnSpPr>
              <p:nvPr/>
            </p:nvCxnSpPr>
            <p:spPr bwMode="auto">
              <a:xfrm>
                <a:off x="2206229" y="2790827"/>
                <a:ext cx="98821" cy="269081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126"/>
              <p:cNvSpPr txBox="1">
                <a:spLocks noChangeArrowheads="1"/>
              </p:cNvSpPr>
              <p:nvPr/>
            </p:nvSpPr>
            <p:spPr bwMode="auto">
              <a:xfrm>
                <a:off x="1457325" y="2899133"/>
                <a:ext cx="96283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n1</a:t>
                </a:r>
              </a:p>
            </p:txBody>
          </p:sp>
          <p:sp>
            <p:nvSpPr>
              <p:cNvPr id="64" name="TextBox 127"/>
              <p:cNvSpPr txBox="1">
                <a:spLocks noChangeArrowheads="1"/>
              </p:cNvSpPr>
              <p:nvPr/>
            </p:nvSpPr>
            <p:spPr bwMode="auto">
              <a:xfrm>
                <a:off x="1777457" y="2906524"/>
                <a:ext cx="96283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n2</a:t>
                </a:r>
              </a:p>
            </p:txBody>
          </p:sp>
          <p:sp>
            <p:nvSpPr>
              <p:cNvPr id="65" name="TextBox 128"/>
              <p:cNvSpPr txBox="1">
                <a:spLocks noChangeArrowheads="1"/>
              </p:cNvSpPr>
              <p:nvPr/>
            </p:nvSpPr>
            <p:spPr bwMode="auto">
              <a:xfrm>
                <a:off x="2321598" y="2906524"/>
                <a:ext cx="79847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</a:t>
                </a:r>
                <a:r>
                  <a:rPr lang="en-US" sz="900" baseline="-250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2537223" y="3014665"/>
                <a:ext cx="5476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67" name="Straight Arrow Connector 66"/>
              <p:cNvCxnSpPr>
                <a:stCxn id="51" idx="3"/>
                <a:endCxn id="66" idx="7"/>
              </p:cNvCxnSpPr>
              <p:nvPr/>
            </p:nvCxnSpPr>
            <p:spPr bwMode="auto">
              <a:xfrm flipH="1">
                <a:off x="2583656" y="2790827"/>
                <a:ext cx="232173" cy="230982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 bwMode="auto">
              <a:xfrm>
                <a:off x="2753917" y="3014665"/>
                <a:ext cx="53577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69" name="Straight Arrow Connector 68"/>
              <p:cNvCxnSpPr>
                <a:stCxn id="51" idx="4"/>
                <a:endCxn id="68" idx="0"/>
              </p:cNvCxnSpPr>
              <p:nvPr/>
            </p:nvCxnSpPr>
            <p:spPr bwMode="auto">
              <a:xfrm flipH="1">
                <a:off x="2781300" y="2797971"/>
                <a:ext cx="53578" cy="216694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3024188" y="3014665"/>
                <a:ext cx="53578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71" name="Straight Arrow Connector 70"/>
              <p:cNvCxnSpPr>
                <a:stCxn id="51" idx="5"/>
                <a:endCxn id="70" idx="1"/>
              </p:cNvCxnSpPr>
              <p:nvPr/>
            </p:nvCxnSpPr>
            <p:spPr bwMode="auto">
              <a:xfrm>
                <a:off x="2853928" y="2790827"/>
                <a:ext cx="177403" cy="230982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137"/>
              <p:cNvSpPr txBox="1">
                <a:spLocks noChangeArrowheads="1"/>
              </p:cNvSpPr>
              <p:nvPr/>
            </p:nvSpPr>
            <p:spPr bwMode="auto">
              <a:xfrm>
                <a:off x="2699717" y="2906524"/>
                <a:ext cx="67373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l2</a:t>
                </a: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2258616" y="3014665"/>
                <a:ext cx="5476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74" name="TextBox 148"/>
              <p:cNvSpPr txBox="1">
                <a:spLocks noChangeArrowheads="1"/>
              </p:cNvSpPr>
              <p:nvPr/>
            </p:nvSpPr>
            <p:spPr bwMode="auto">
              <a:xfrm>
                <a:off x="2520848" y="2906524"/>
                <a:ext cx="69868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l1</a:t>
                </a:r>
              </a:p>
            </p:txBody>
          </p:sp>
          <p:sp>
            <p:nvSpPr>
              <p:cNvPr id="75" name="TextBox 149"/>
              <p:cNvSpPr txBox="1">
                <a:spLocks noChangeArrowheads="1"/>
              </p:cNvSpPr>
              <p:nvPr/>
            </p:nvSpPr>
            <p:spPr bwMode="auto">
              <a:xfrm>
                <a:off x="2042778" y="2906524"/>
                <a:ext cx="11223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...</a:t>
                </a:r>
              </a:p>
            </p:txBody>
          </p:sp>
          <p:sp>
            <p:nvSpPr>
              <p:cNvPr id="76" name="TextBox 152"/>
              <p:cNvSpPr txBox="1">
                <a:spLocks noChangeArrowheads="1"/>
              </p:cNvSpPr>
              <p:nvPr/>
            </p:nvSpPr>
            <p:spPr bwMode="auto">
              <a:xfrm>
                <a:off x="2861768" y="2906957"/>
                <a:ext cx="11223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...</a:t>
                </a:r>
              </a:p>
            </p:txBody>
          </p:sp>
          <p:sp>
            <p:nvSpPr>
              <p:cNvPr id="77" name="TextBox 153"/>
              <p:cNvSpPr txBox="1">
                <a:spLocks noChangeArrowheads="1"/>
              </p:cNvSpPr>
              <p:nvPr/>
            </p:nvSpPr>
            <p:spPr bwMode="auto">
              <a:xfrm>
                <a:off x="3082000" y="2906523"/>
                <a:ext cx="48090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l</a:t>
                </a:r>
                <a:r>
                  <a:rPr lang="en-US" sz="900" baseline="-25000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cxnSp>
            <p:nvCxnSpPr>
              <p:cNvPr id="78" name="Straight Arrow Connector 77"/>
              <p:cNvCxnSpPr>
                <a:stCxn id="33" idx="7"/>
                <a:endCxn id="79" idx="5"/>
              </p:cNvCxnSpPr>
              <p:nvPr/>
            </p:nvCxnSpPr>
            <p:spPr bwMode="auto">
              <a:xfrm>
                <a:off x="3516291" y="2760574"/>
                <a:ext cx="309675" cy="299823"/>
              </a:xfrm>
              <a:prstGeom prst="straightConnector1">
                <a:avLst/>
              </a:prstGeom>
              <a:ln>
                <a:solidFill>
                  <a:srgbClr val="6264AD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 bwMode="auto">
              <a:xfrm>
                <a:off x="3780235" y="3014665"/>
                <a:ext cx="53577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80" name="TextBox 162"/>
              <p:cNvSpPr txBox="1">
                <a:spLocks noChangeArrowheads="1"/>
              </p:cNvSpPr>
              <p:nvPr/>
            </p:nvSpPr>
            <p:spPr bwMode="auto">
              <a:xfrm>
                <a:off x="3624045" y="2906523"/>
                <a:ext cx="11223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...</a:t>
                </a:r>
              </a:p>
            </p:txBody>
          </p:sp>
          <p:sp>
            <p:nvSpPr>
              <p:cNvPr id="81" name="TextBox 171"/>
              <p:cNvSpPr txBox="1">
                <a:spLocks noChangeArrowheads="1"/>
              </p:cNvSpPr>
              <p:nvPr/>
            </p:nvSpPr>
            <p:spPr bwMode="auto">
              <a:xfrm>
                <a:off x="3834075" y="2906524"/>
                <a:ext cx="79847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p</a:t>
                </a:r>
                <a:r>
                  <a:rPr lang="en-US" sz="900" baseline="-250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6211487" y="2946914"/>
            <a:ext cx="1780099" cy="748319"/>
            <a:chOff x="2813484" y="1967649"/>
            <a:chExt cx="1335074" cy="561239"/>
          </a:xfrm>
        </p:grpSpPr>
        <p:cxnSp>
          <p:nvCxnSpPr>
            <p:cNvPr id="83" name="Straight Arrow Connector 82"/>
            <p:cNvCxnSpPr>
              <a:stCxn id="112" idx="5"/>
              <a:endCxn id="84" idx="6"/>
            </p:cNvCxnSpPr>
            <p:nvPr/>
          </p:nvCxnSpPr>
          <p:spPr>
            <a:xfrm>
              <a:off x="2813484" y="1967649"/>
              <a:ext cx="911981" cy="533855"/>
            </a:xfrm>
            <a:prstGeom prst="straightConnector1">
              <a:avLst/>
            </a:prstGeom>
            <a:ln>
              <a:solidFill>
                <a:srgbClr val="6264AD"/>
              </a:solidFill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671887" y="2474119"/>
              <a:ext cx="53578" cy="547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754041" y="2420540"/>
              <a:ext cx="394517" cy="10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OpenFlow</a:t>
              </a:r>
            </a:p>
          </p:txBody>
        </p:sp>
      </p:grpSp>
      <p:sp>
        <p:nvSpPr>
          <p:cNvPr id="91" name="TextBox 225"/>
          <p:cNvSpPr txBox="1">
            <a:spLocks noChangeArrowheads="1"/>
          </p:cNvSpPr>
          <p:nvPr/>
        </p:nvSpPr>
        <p:spPr bwMode="auto">
          <a:xfrm>
            <a:off x="7690062" y="3374236"/>
            <a:ext cx="393271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FFFFFF"/>
                </a:solidFill>
                <a:latin typeface="Arial"/>
                <a:cs typeface="Arial"/>
              </a:rPr>
              <a:t>Groups</a:t>
            </a:r>
          </a:p>
        </p:txBody>
      </p:sp>
      <p:sp>
        <p:nvSpPr>
          <p:cNvPr id="92" name="TextBox 289"/>
          <p:cNvSpPr txBox="1">
            <a:spLocks noChangeArrowheads="1"/>
          </p:cNvSpPr>
          <p:nvPr/>
        </p:nvSpPr>
        <p:spPr bwMode="auto">
          <a:xfrm>
            <a:off x="7867053" y="3746924"/>
            <a:ext cx="385956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Table/1</a:t>
            </a:r>
          </a:p>
        </p:txBody>
      </p:sp>
      <p:cxnSp>
        <p:nvCxnSpPr>
          <p:cNvPr id="99" name="Straight Arrow Connector 98"/>
          <p:cNvCxnSpPr>
            <a:stCxn id="18" idx="2"/>
            <a:endCxn id="46" idx="0"/>
          </p:cNvCxnSpPr>
          <p:nvPr/>
        </p:nvCxnSpPr>
        <p:spPr>
          <a:xfrm flipH="1">
            <a:off x="5056048" y="2266358"/>
            <a:ext cx="1166133" cy="1614421"/>
          </a:xfrm>
          <a:prstGeom prst="straightConnector1">
            <a:avLst/>
          </a:prstGeom>
          <a:ln w="12700" cmpd="sng">
            <a:tailEnd type="arrow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" idx="2"/>
            <a:endCxn id="47" idx="1"/>
          </p:cNvCxnSpPr>
          <p:nvPr/>
        </p:nvCxnSpPr>
        <p:spPr>
          <a:xfrm flipH="1">
            <a:off x="5894624" y="2266357"/>
            <a:ext cx="327557" cy="1624883"/>
          </a:xfrm>
          <a:prstGeom prst="straightConnector1">
            <a:avLst/>
          </a:prstGeom>
          <a:ln w="12700" cmpd="sng">
            <a:tailEnd type="arrow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" idx="2"/>
            <a:endCxn id="48" idx="1"/>
          </p:cNvCxnSpPr>
          <p:nvPr/>
        </p:nvCxnSpPr>
        <p:spPr>
          <a:xfrm>
            <a:off x="6222182" y="2266357"/>
            <a:ext cx="464605" cy="1624883"/>
          </a:xfrm>
          <a:prstGeom prst="straightConnector1">
            <a:avLst/>
          </a:prstGeom>
          <a:ln w="12700" cmpd="sng">
            <a:tailEnd type="arrow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0" idx="2"/>
            <a:endCxn id="84" idx="0"/>
          </p:cNvCxnSpPr>
          <p:nvPr/>
        </p:nvCxnSpPr>
        <p:spPr>
          <a:xfrm flipH="1">
            <a:off x="7391743" y="2290943"/>
            <a:ext cx="276735" cy="1331264"/>
          </a:xfrm>
          <a:prstGeom prst="straightConnector1">
            <a:avLst/>
          </a:prstGeom>
          <a:ln w="12700" cmpd="sng">
            <a:tailEnd type="arrow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5" idx="2"/>
            <a:endCxn id="193" idx="6"/>
          </p:cNvCxnSpPr>
          <p:nvPr/>
        </p:nvCxnSpPr>
        <p:spPr>
          <a:xfrm flipH="1">
            <a:off x="8193299" y="2310401"/>
            <a:ext cx="2917028" cy="907257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5" idx="2"/>
            <a:endCxn id="201" idx="5"/>
          </p:cNvCxnSpPr>
          <p:nvPr/>
        </p:nvCxnSpPr>
        <p:spPr>
          <a:xfrm flipH="1">
            <a:off x="9479826" y="2310400"/>
            <a:ext cx="1630501" cy="932515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91" idx="1"/>
          </p:cNvCxnSpPr>
          <p:nvPr/>
        </p:nvCxnSpPr>
        <p:spPr>
          <a:xfrm flipH="1">
            <a:off x="7690062" y="2310400"/>
            <a:ext cx="1969295" cy="1135651"/>
          </a:xfrm>
          <a:prstGeom prst="straightConnector1">
            <a:avLst/>
          </a:prstGeom>
          <a:ln w="19050" cmpd="sng">
            <a:headEnd type="none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5" idx="2"/>
            <a:endCxn id="189" idx="6"/>
          </p:cNvCxnSpPr>
          <p:nvPr/>
        </p:nvCxnSpPr>
        <p:spPr>
          <a:xfrm flipH="1">
            <a:off x="10282450" y="2310401"/>
            <a:ext cx="827877" cy="907257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1"/>
            <a:endCxn id="133" idx="1"/>
          </p:cNvCxnSpPr>
          <p:nvPr/>
        </p:nvCxnSpPr>
        <p:spPr>
          <a:xfrm>
            <a:off x="7690062" y="3446051"/>
            <a:ext cx="360361" cy="889325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30" idx="0"/>
          </p:cNvCxnSpPr>
          <p:nvPr/>
        </p:nvCxnSpPr>
        <p:spPr>
          <a:xfrm>
            <a:off x="7690062" y="3446051"/>
            <a:ext cx="877887" cy="1185275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7" idx="1"/>
          </p:cNvCxnSpPr>
          <p:nvPr/>
        </p:nvCxnSpPr>
        <p:spPr>
          <a:xfrm>
            <a:off x="7690061" y="3468805"/>
            <a:ext cx="1685507" cy="1163457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4" idx="0"/>
            <a:endCxn id="117" idx="5"/>
          </p:cNvCxnSpPr>
          <p:nvPr/>
        </p:nvCxnSpPr>
        <p:spPr>
          <a:xfrm flipV="1">
            <a:off x="10734091" y="3242674"/>
            <a:ext cx="204640" cy="182838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0"/>
            <a:endCxn id="119" idx="4"/>
          </p:cNvCxnSpPr>
          <p:nvPr/>
        </p:nvCxnSpPr>
        <p:spPr>
          <a:xfrm flipV="1">
            <a:off x="10734091" y="3253375"/>
            <a:ext cx="951707" cy="1817688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9361115" y="2784999"/>
            <a:ext cx="2587255" cy="577835"/>
            <a:chOff x="5720516" y="2177605"/>
            <a:chExt cx="1940441" cy="433376"/>
          </a:xfrm>
        </p:grpSpPr>
        <p:sp>
          <p:nvSpPr>
            <p:cNvPr id="114" name="TextBox 375"/>
            <p:cNvSpPr txBox="1">
              <a:spLocks noChangeArrowheads="1"/>
            </p:cNvSpPr>
            <p:nvPr/>
          </p:nvSpPr>
          <p:spPr bwMode="auto">
            <a:xfrm>
              <a:off x="6966118" y="2495550"/>
              <a:ext cx="16967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rgbClr val="9B9B9B"/>
                  </a:solidFill>
                  <a:latin typeface="Arial"/>
                  <a:cs typeface="Arial"/>
                </a:rPr>
                <a:t>nc:1</a:t>
              </a:r>
              <a:endParaRPr lang="en-US" sz="900" baseline="-25000" dirty="0">
                <a:solidFill>
                  <a:srgbClr val="9B9B9B"/>
                </a:solidFill>
                <a:latin typeface="Arial"/>
                <a:cs typeface="Arial"/>
              </a:endParaRPr>
            </a:p>
          </p:txBody>
        </p:sp>
        <p:sp>
          <p:nvSpPr>
            <p:cNvPr id="115" name="TextBox 376"/>
            <p:cNvSpPr txBox="1">
              <a:spLocks noChangeArrowheads="1"/>
            </p:cNvSpPr>
            <p:nvPr/>
          </p:nvSpPr>
          <p:spPr bwMode="auto">
            <a:xfrm>
              <a:off x="7491283" y="2503259"/>
              <a:ext cx="16967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rgbClr val="9B9B9B"/>
                  </a:solidFill>
                  <a:latin typeface="Arial"/>
                  <a:cs typeface="Arial"/>
                </a:rPr>
                <a:t>nc:2</a:t>
              </a:r>
              <a:endParaRPr lang="en-US" sz="900" baseline="-25000" dirty="0">
                <a:solidFill>
                  <a:srgbClr val="9B9B9B"/>
                </a:solidFill>
                <a:latin typeface="Arial"/>
                <a:cs typeface="Arial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911574" y="2474114"/>
              <a:ext cx="54768" cy="54768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6857995" y="2474114"/>
              <a:ext cx="53579" cy="54768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491411" y="2474118"/>
              <a:ext cx="53578" cy="5476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436643" y="2474118"/>
              <a:ext cx="54769" cy="547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20" name="Straight Arrow Connector 119"/>
            <p:cNvCxnSpPr>
              <a:stCxn id="124" idx="5"/>
              <a:endCxn id="117" idx="6"/>
            </p:cNvCxnSpPr>
            <p:nvPr/>
          </p:nvCxnSpPr>
          <p:spPr bwMode="auto">
            <a:xfrm>
              <a:off x="5720516" y="2245462"/>
              <a:ext cx="1191058" cy="256036"/>
            </a:xfrm>
            <a:prstGeom prst="straightConnector1">
              <a:avLst/>
            </a:prstGeom>
            <a:ln w="9525" cmpd="sng">
              <a:solidFill>
                <a:schemeClr val="accent6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25" idx="2"/>
              <a:endCxn id="116" idx="0"/>
            </p:cNvCxnSpPr>
            <p:nvPr/>
          </p:nvCxnSpPr>
          <p:spPr bwMode="auto">
            <a:xfrm>
              <a:off x="5737028" y="2196549"/>
              <a:ext cx="1201930" cy="277565"/>
            </a:xfrm>
            <a:prstGeom prst="straightConnector1">
              <a:avLst/>
            </a:prstGeom>
            <a:ln w="9525" cmpd="sng">
              <a:solidFill>
                <a:srgbClr val="2FB8FE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5" idx="1"/>
              <a:endCxn id="118" idx="0"/>
            </p:cNvCxnSpPr>
            <p:nvPr/>
          </p:nvCxnSpPr>
          <p:spPr bwMode="auto">
            <a:xfrm>
              <a:off x="5744874" y="2177605"/>
              <a:ext cx="1773326" cy="296513"/>
            </a:xfrm>
            <a:prstGeom prst="straightConnector1">
              <a:avLst/>
            </a:prstGeom>
            <a:ln w="9525" cmpd="sng">
              <a:solidFill>
                <a:srgbClr val="2FB8FE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25" idx="2"/>
              <a:endCxn id="119" idx="1"/>
            </p:cNvCxnSpPr>
            <p:nvPr/>
          </p:nvCxnSpPr>
          <p:spPr bwMode="auto">
            <a:xfrm>
              <a:off x="5737028" y="2196549"/>
              <a:ext cx="1707636" cy="285590"/>
            </a:xfrm>
            <a:prstGeom prst="straightConnector1">
              <a:avLst/>
            </a:prstGeom>
            <a:ln w="9525" cmpd="sng">
              <a:solidFill>
                <a:schemeClr val="accent6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5189749" y="2388188"/>
            <a:ext cx="4514244" cy="569187"/>
            <a:chOff x="3892311" y="1791141"/>
            <a:chExt cx="3385683" cy="426890"/>
          </a:xfrm>
        </p:grpSpPr>
        <p:sp>
          <p:nvSpPr>
            <p:cNvPr id="124" name="Oval 123"/>
            <p:cNvSpPr/>
            <p:nvPr/>
          </p:nvSpPr>
          <p:spPr>
            <a:xfrm>
              <a:off x="6974088" y="2110873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grpSp>
          <p:nvGrpSpPr>
            <p:cNvPr id="335" name="Group 334"/>
            <p:cNvGrpSpPr/>
            <p:nvPr/>
          </p:nvGrpSpPr>
          <p:grpSpPr>
            <a:xfrm>
              <a:off x="3892311" y="1791141"/>
              <a:ext cx="3385683" cy="426890"/>
              <a:chOff x="3892311" y="1791141"/>
              <a:chExt cx="3385683" cy="426890"/>
            </a:xfrm>
          </p:grpSpPr>
          <p:cxnSp>
            <p:nvCxnSpPr>
              <p:cNvPr id="87" name="Straight Arrow Connector 86"/>
              <p:cNvCxnSpPr>
                <a:stCxn id="124" idx="2"/>
                <a:endCxn id="27" idx="5"/>
              </p:cNvCxnSpPr>
              <p:nvPr/>
            </p:nvCxnSpPr>
            <p:spPr>
              <a:xfrm flipH="1" flipV="1">
                <a:off x="5773987" y="1999989"/>
                <a:ext cx="1200101" cy="137674"/>
              </a:xfrm>
              <a:prstGeom prst="straightConnector1">
                <a:avLst/>
              </a:prstGeom>
              <a:ln w="9525" cmpd="sng">
                <a:solidFill>
                  <a:srgbClr val="6264AD"/>
                </a:solidFill>
                <a:headEnd type="none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4" name="Group 333"/>
              <p:cNvGrpSpPr/>
              <p:nvPr/>
            </p:nvGrpSpPr>
            <p:grpSpPr>
              <a:xfrm>
                <a:off x="3892311" y="1791141"/>
                <a:ext cx="3385683" cy="426890"/>
                <a:chOff x="3892311" y="1791141"/>
                <a:chExt cx="3385683" cy="426890"/>
              </a:xfrm>
            </p:grpSpPr>
            <p:cxnSp>
              <p:nvCxnSpPr>
                <p:cNvPr id="16" name="Straight Arrow Connector 15"/>
                <p:cNvCxnSpPr>
                  <a:stCxn id="27" idx="2"/>
                  <a:endCxn id="112" idx="2"/>
                </p:cNvCxnSpPr>
                <p:nvPr/>
              </p:nvCxnSpPr>
              <p:spPr>
                <a:xfrm flipH="1">
                  <a:off x="4611867" y="1981046"/>
                  <a:ext cx="1116388" cy="210196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5188901" y="1791141"/>
                  <a:ext cx="590880" cy="17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/operational</a:t>
                  </a:r>
                </a:p>
              </p:txBody>
            </p:sp>
            <p:sp>
              <p:nvSpPr>
                <p:cNvPr id="3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5773498" y="1791141"/>
                  <a:ext cx="393536" cy="17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/</a:t>
                  </a:r>
                  <a:r>
                    <a:rPr lang="en-US" sz="9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config</a:t>
                  </a:r>
                  <a:endPara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728255" y="1954257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892311" y="1985213"/>
                  <a:ext cx="638895" cy="17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network-</a:t>
                  </a:r>
                  <a:r>
                    <a:rPr lang="en-US" sz="900" dirty="0" err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topo</a:t>
                  </a:r>
                  <a:endParaRPr lang="en-US" sz="9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86" name="Straight Arrow Connector 85"/>
                <p:cNvCxnSpPr>
                  <a:stCxn id="125" idx="2"/>
                  <a:endCxn id="88" idx="6"/>
                </p:cNvCxnSpPr>
                <p:nvPr/>
              </p:nvCxnSpPr>
              <p:spPr>
                <a:xfrm flipH="1" flipV="1">
                  <a:off x="5842554" y="1981046"/>
                  <a:ext cx="1194794" cy="126647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5788976" y="1954257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sp>
              <p:nvSpPr>
                <p:cNvPr id="89" name="TextBox 187"/>
                <p:cNvSpPr txBox="1">
                  <a:spLocks noChangeArrowheads="1"/>
                </p:cNvSpPr>
                <p:nvPr/>
              </p:nvSpPr>
              <p:spPr bwMode="auto">
                <a:xfrm>
                  <a:off x="7042146" y="1985213"/>
                  <a:ext cx="235848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latin typeface="Arial"/>
                      <a:cs typeface="Arial"/>
                    </a:rPr>
                    <a:t>nodes</a:t>
                  </a: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611867" y="2164452"/>
                  <a:ext cx="54769" cy="5357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037348" y="2080903"/>
                  <a:ext cx="53578" cy="5357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344" name="Group 343"/>
          <p:cNvGrpSpPr/>
          <p:nvPr/>
        </p:nvGrpSpPr>
        <p:grpSpPr>
          <a:xfrm>
            <a:off x="7977399" y="2835514"/>
            <a:ext cx="2530931" cy="1659794"/>
            <a:chOff x="5983049" y="2126636"/>
            <a:chExt cx="1898198" cy="1244846"/>
          </a:xfrm>
        </p:grpSpPr>
        <p:sp>
          <p:nvSpPr>
            <p:cNvPr id="93" name="TextBox 326"/>
            <p:cNvSpPr txBox="1">
              <a:spLocks noChangeArrowheads="1"/>
            </p:cNvSpPr>
            <p:nvPr/>
          </p:nvSpPr>
          <p:spPr bwMode="auto">
            <a:xfrm>
              <a:off x="6845982" y="3267608"/>
              <a:ext cx="254953" cy="10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rgbClr val="9B9B9B"/>
                  </a:solidFill>
                  <a:latin typeface="Arial"/>
                  <a:cs typeface="Arial"/>
                </a:rPr>
                <a:t>Flow/2</a:t>
              </a:r>
            </a:p>
          </p:txBody>
        </p:sp>
        <p:grpSp>
          <p:nvGrpSpPr>
            <p:cNvPr id="341" name="Group 340"/>
            <p:cNvGrpSpPr/>
            <p:nvPr/>
          </p:nvGrpSpPr>
          <p:grpSpPr>
            <a:xfrm>
              <a:off x="5983049" y="2126636"/>
              <a:ext cx="1898198" cy="1177079"/>
              <a:chOff x="5983049" y="2126636"/>
              <a:chExt cx="1898198" cy="117707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91016" y="2126636"/>
                <a:ext cx="1890231" cy="556285"/>
                <a:chOff x="4690696" y="2215492"/>
                <a:chExt cx="1890231" cy="556285"/>
              </a:xfrm>
            </p:grpSpPr>
            <p:sp>
              <p:nvSpPr>
                <p:cNvPr id="178" name="TextBox 209"/>
                <p:cNvSpPr txBox="1">
                  <a:spLocks noChangeArrowheads="1"/>
                </p:cNvSpPr>
                <p:nvPr/>
              </p:nvSpPr>
              <p:spPr bwMode="auto">
                <a:xfrm>
                  <a:off x="4690696" y="2359065"/>
                  <a:ext cx="144383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of:1</a:t>
                  </a:r>
                </a:p>
              </p:txBody>
            </p:sp>
            <p:cxnSp>
              <p:nvCxnSpPr>
                <p:cNvPr id="179" name="Straight Arrow Connector 178"/>
                <p:cNvCxnSpPr>
                  <a:stCxn id="188" idx="3"/>
                  <a:endCxn id="164" idx="0"/>
                </p:cNvCxnSpPr>
                <p:nvPr/>
              </p:nvCxnSpPr>
              <p:spPr bwMode="auto">
                <a:xfrm flipH="1">
                  <a:off x="4710113" y="2520554"/>
                  <a:ext cx="1007269" cy="223838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>
                  <a:stCxn id="201" idx="3"/>
                  <a:endCxn id="163" idx="1"/>
                </p:cNvCxnSpPr>
                <p:nvPr/>
              </p:nvCxnSpPr>
              <p:spPr bwMode="auto">
                <a:xfrm flipH="1">
                  <a:off x="4744642" y="2520554"/>
                  <a:ext cx="1026319" cy="232173"/>
                </a:xfrm>
                <a:prstGeom prst="straightConnector1">
                  <a:avLst/>
                </a:prstGeom>
                <a:ln w="9525" cmpd="sng">
                  <a:solidFill>
                    <a:srgbClr val="2FB8FE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>
                  <a:stCxn id="188" idx="5"/>
                  <a:endCxn id="166" idx="7"/>
                </p:cNvCxnSpPr>
                <p:nvPr/>
              </p:nvCxnSpPr>
              <p:spPr bwMode="auto">
                <a:xfrm flipH="1">
                  <a:off x="5431632" y="2520554"/>
                  <a:ext cx="323850" cy="232173"/>
                </a:xfrm>
                <a:prstGeom prst="straightConnector1">
                  <a:avLst/>
                </a:prstGeom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>
                  <a:stCxn id="201" idx="3"/>
                  <a:endCxn id="165" idx="0"/>
                </p:cNvCxnSpPr>
                <p:nvPr/>
              </p:nvCxnSpPr>
              <p:spPr bwMode="auto">
                <a:xfrm flipH="1">
                  <a:off x="5466161" y="2520554"/>
                  <a:ext cx="304800" cy="223838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>
                  <a:stCxn id="201" idx="4"/>
                  <a:endCxn id="167" idx="6"/>
                </p:cNvCxnSpPr>
                <p:nvPr/>
              </p:nvCxnSpPr>
              <p:spPr bwMode="auto">
                <a:xfrm>
                  <a:off x="5790606" y="2528888"/>
                  <a:ext cx="242292" cy="242889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>
                  <a:stCxn id="188" idx="5"/>
                  <a:endCxn id="168" idx="7"/>
                </p:cNvCxnSpPr>
                <p:nvPr/>
              </p:nvCxnSpPr>
              <p:spPr bwMode="auto">
                <a:xfrm>
                  <a:off x="5755795" y="2521042"/>
                  <a:ext cx="215679" cy="231371"/>
                </a:xfrm>
                <a:prstGeom prst="straightConnector1">
                  <a:avLst/>
                </a:prstGeom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>
                  <a:stCxn id="201" idx="5"/>
                  <a:endCxn id="169" idx="1"/>
                </p:cNvCxnSpPr>
                <p:nvPr/>
              </p:nvCxnSpPr>
              <p:spPr bwMode="auto">
                <a:xfrm>
                  <a:off x="5809061" y="2520554"/>
                  <a:ext cx="717946" cy="232173"/>
                </a:xfrm>
                <a:prstGeom prst="straightConnector1">
                  <a:avLst/>
                </a:prstGeom>
                <a:ln w="9525" cmpd="sng">
                  <a:solidFill>
                    <a:srgbClr val="2FB8FE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>
                  <a:stCxn id="188" idx="5"/>
                  <a:endCxn id="170" idx="1"/>
                </p:cNvCxnSpPr>
                <p:nvPr/>
              </p:nvCxnSpPr>
              <p:spPr bwMode="auto">
                <a:xfrm>
                  <a:off x="5755482" y="2520554"/>
                  <a:ext cx="717947" cy="232173"/>
                </a:xfrm>
                <a:prstGeom prst="straightConnector1">
                  <a:avLst/>
                </a:prstGeom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/>
                <p:cNvSpPr/>
                <p:nvPr/>
              </p:nvSpPr>
              <p:spPr bwMode="auto">
                <a:xfrm>
                  <a:off x="4737498" y="2475310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 bwMode="auto">
                <a:xfrm>
                  <a:off x="5709048" y="2475310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9" name="Oval 188"/>
                <p:cNvSpPr/>
                <p:nvPr/>
              </p:nvSpPr>
              <p:spPr bwMode="auto">
                <a:xfrm>
                  <a:off x="6356749" y="2475310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>
                  <a:off x="6303170" y="2475310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1" name="Straight Arrow Connector 190"/>
                <p:cNvCxnSpPr>
                  <a:stCxn id="187" idx="7"/>
                  <a:endCxn id="124" idx="2"/>
                </p:cNvCxnSpPr>
                <p:nvPr/>
              </p:nvCxnSpPr>
              <p:spPr bwMode="auto">
                <a:xfrm flipV="1">
                  <a:off x="4783230" y="2226519"/>
                  <a:ext cx="890538" cy="256637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>
                  <a:stCxn id="124" idx="3"/>
                  <a:endCxn id="193" idx="5"/>
                </p:cNvCxnSpPr>
                <p:nvPr/>
              </p:nvCxnSpPr>
              <p:spPr bwMode="auto">
                <a:xfrm flipH="1">
                  <a:off x="4836808" y="2245462"/>
                  <a:ext cx="844981" cy="275580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Oval 192"/>
                <p:cNvSpPr/>
                <p:nvPr/>
              </p:nvSpPr>
              <p:spPr bwMode="auto">
                <a:xfrm>
                  <a:off x="4791076" y="2475310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4" name="Straight Arrow Connector 193"/>
                <p:cNvCxnSpPr>
                  <a:stCxn id="124" idx="3"/>
                  <a:endCxn id="188" idx="7"/>
                </p:cNvCxnSpPr>
                <p:nvPr/>
              </p:nvCxnSpPr>
              <p:spPr bwMode="auto">
                <a:xfrm>
                  <a:off x="5681789" y="2245462"/>
                  <a:ext cx="74006" cy="237694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stCxn id="125" idx="3"/>
                  <a:endCxn id="201" idx="7"/>
                </p:cNvCxnSpPr>
                <p:nvPr/>
              </p:nvCxnSpPr>
              <p:spPr bwMode="auto">
                <a:xfrm>
                  <a:off x="5744874" y="2215492"/>
                  <a:ext cx="64675" cy="267664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210"/>
                <p:cNvSpPr txBox="1">
                  <a:spLocks noChangeArrowheads="1"/>
                </p:cNvSpPr>
                <p:nvPr/>
              </p:nvSpPr>
              <p:spPr bwMode="auto">
                <a:xfrm>
                  <a:off x="5547265" y="2413063"/>
                  <a:ext cx="144383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of:2</a:t>
                  </a:r>
                </a:p>
              </p:txBody>
            </p:sp>
            <p:cxnSp>
              <p:nvCxnSpPr>
                <p:cNvPr id="197" name="Straight Arrow Connector 196"/>
                <p:cNvCxnSpPr>
                  <a:stCxn id="125" idx="4"/>
                  <a:endCxn id="189" idx="1"/>
                </p:cNvCxnSpPr>
                <p:nvPr/>
              </p:nvCxnSpPr>
              <p:spPr bwMode="auto">
                <a:xfrm>
                  <a:off x="5763817" y="2223338"/>
                  <a:ext cx="600953" cy="259818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>
                  <a:stCxn id="124" idx="5"/>
                  <a:endCxn id="190" idx="0"/>
                </p:cNvCxnSpPr>
                <p:nvPr/>
              </p:nvCxnSpPr>
              <p:spPr bwMode="auto">
                <a:xfrm>
                  <a:off x="5720516" y="2245462"/>
                  <a:ext cx="609443" cy="229848"/>
                </a:xfrm>
                <a:prstGeom prst="straightConnector1">
                  <a:avLst/>
                </a:prstGeom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221"/>
                <p:cNvSpPr txBox="1">
                  <a:spLocks noChangeArrowheads="1"/>
                </p:cNvSpPr>
                <p:nvPr/>
              </p:nvSpPr>
              <p:spPr bwMode="auto">
                <a:xfrm>
                  <a:off x="6411297" y="2474465"/>
                  <a:ext cx="169630" cy="107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>
                      <a:solidFill>
                        <a:srgbClr val="FFFFFF"/>
                      </a:solidFill>
                      <a:latin typeface="Arial"/>
                      <a:cs typeface="Arial"/>
                    </a:rPr>
                    <a:t>Of:n</a:t>
                  </a:r>
                  <a:endParaRPr lang="en-US" sz="900" baseline="-250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00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5979281" y="2312470"/>
                  <a:ext cx="250732" cy="23083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2700" dir="2700000" algn="tl" rotWithShape="0">
                    <a:srgbClr val="99FFFF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1400">
                      <a:solidFill>
                        <a:srgbClr val="000000"/>
                      </a:solidFill>
                      <a:latin typeface="Arial"/>
                      <a:cs typeface="Arial"/>
                    </a:rPr>
                    <a:t>...</a:t>
                  </a:r>
                </a:p>
              </p:txBody>
            </p:sp>
            <p:sp>
              <p:nvSpPr>
                <p:cNvPr id="201" name="Oval 200"/>
                <p:cNvSpPr/>
                <p:nvPr/>
              </p:nvSpPr>
              <p:spPr bwMode="auto">
                <a:xfrm>
                  <a:off x="5763817" y="2475310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5983049" y="2547604"/>
                <a:ext cx="1890713" cy="756111"/>
                <a:chOff x="4682729" y="2636460"/>
                <a:chExt cx="1890713" cy="756111"/>
              </a:xfrm>
            </p:grpSpPr>
            <p:sp>
              <p:nvSpPr>
                <p:cNvPr id="138" name="TextBox 237"/>
                <p:cNvSpPr txBox="1">
                  <a:spLocks noChangeArrowheads="1"/>
                </p:cNvSpPr>
                <p:nvPr/>
              </p:nvSpPr>
              <p:spPr bwMode="auto">
                <a:xfrm>
                  <a:off x="5169252" y="2636460"/>
                  <a:ext cx="250219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Tables</a:t>
                  </a:r>
                </a:p>
              </p:txBody>
            </p:sp>
            <p:sp>
              <p:nvSpPr>
                <p:cNvPr id="139" name="TextBox 240"/>
                <p:cNvSpPr txBox="1">
                  <a:spLocks noChangeArrowheads="1"/>
                </p:cNvSpPr>
                <p:nvPr/>
              </p:nvSpPr>
              <p:spPr bwMode="auto">
                <a:xfrm>
                  <a:off x="5639231" y="2690459"/>
                  <a:ext cx="264547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Meters</a:t>
                  </a:r>
                </a:p>
              </p:txBody>
            </p:sp>
            <p:sp>
              <p:nvSpPr>
                <p:cNvPr id="140" name="Oval 139"/>
                <p:cNvSpPr/>
                <p:nvPr/>
              </p:nvSpPr>
              <p:spPr bwMode="auto">
                <a:xfrm>
                  <a:off x="4844655" y="3014664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41" name="Straight Arrow Connector 140"/>
                <p:cNvCxnSpPr>
                  <a:stCxn id="142" idx="7"/>
                  <a:endCxn id="165" idx="3"/>
                </p:cNvCxnSpPr>
                <p:nvPr/>
              </p:nvCxnSpPr>
              <p:spPr bwMode="auto">
                <a:xfrm flipV="1">
                  <a:off x="4945858" y="2790826"/>
                  <a:ext cx="501254" cy="232172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Oval 141"/>
                <p:cNvSpPr/>
                <p:nvPr/>
              </p:nvSpPr>
              <p:spPr bwMode="auto">
                <a:xfrm>
                  <a:off x="4899423" y="3014664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3" name="TextBox 270"/>
                <p:cNvSpPr txBox="1">
                  <a:spLocks noChangeArrowheads="1"/>
                </p:cNvSpPr>
                <p:nvPr/>
              </p:nvSpPr>
              <p:spPr bwMode="auto">
                <a:xfrm>
                  <a:off x="5085987" y="2953048"/>
                  <a:ext cx="279129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Table/2</a:t>
                  </a:r>
                </a:p>
              </p:txBody>
            </p:sp>
            <p:cxnSp>
              <p:nvCxnSpPr>
                <p:cNvPr id="144" name="Straight Arrow Connector 143"/>
                <p:cNvCxnSpPr>
                  <a:stCxn id="166" idx="3"/>
                  <a:endCxn id="140" idx="7"/>
                </p:cNvCxnSpPr>
                <p:nvPr/>
              </p:nvCxnSpPr>
              <p:spPr bwMode="auto">
                <a:xfrm flipH="1">
                  <a:off x="4891088" y="2790826"/>
                  <a:ext cx="502444" cy="232172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 bwMode="auto">
                <a:xfrm>
                  <a:off x="5385198" y="3014664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stCxn id="158" idx="1"/>
                  <a:endCxn id="165" idx="3"/>
                </p:cNvCxnSpPr>
                <p:nvPr/>
              </p:nvCxnSpPr>
              <p:spPr bwMode="auto">
                <a:xfrm flipV="1">
                  <a:off x="5447111" y="2790826"/>
                  <a:ext cx="0" cy="232172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166" idx="5"/>
                  <a:endCxn id="145" idx="7"/>
                </p:cNvCxnSpPr>
                <p:nvPr/>
              </p:nvCxnSpPr>
              <p:spPr bwMode="auto">
                <a:xfrm>
                  <a:off x="5431632" y="2790826"/>
                  <a:ext cx="0" cy="232172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/>
                <p:cNvSpPr/>
                <p:nvPr/>
              </p:nvSpPr>
              <p:spPr bwMode="auto">
                <a:xfrm>
                  <a:off x="5655470" y="3014664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5709048" y="3014664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0" name="Straight Arrow Connector 149"/>
                <p:cNvCxnSpPr>
                  <a:stCxn id="149" idx="1"/>
                  <a:endCxn id="165" idx="4"/>
                </p:cNvCxnSpPr>
                <p:nvPr/>
              </p:nvCxnSpPr>
              <p:spPr bwMode="auto">
                <a:xfrm flipH="1" flipV="1">
                  <a:off x="5466161" y="2799160"/>
                  <a:ext cx="251222" cy="223838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>
                  <a:stCxn id="166" idx="5"/>
                  <a:endCxn id="148" idx="0"/>
                </p:cNvCxnSpPr>
                <p:nvPr/>
              </p:nvCxnSpPr>
              <p:spPr bwMode="auto">
                <a:xfrm>
                  <a:off x="5431632" y="2790826"/>
                  <a:ext cx="251222" cy="223838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298"/>
                <p:cNvSpPr txBox="1">
                  <a:spLocks noChangeArrowheads="1"/>
                </p:cNvSpPr>
                <p:nvPr/>
              </p:nvSpPr>
              <p:spPr bwMode="auto">
                <a:xfrm>
                  <a:off x="5709272" y="2906452"/>
                  <a:ext cx="279129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Table/n</a:t>
                  </a:r>
                </a:p>
              </p:txBody>
            </p:sp>
            <p:cxnSp>
              <p:nvCxnSpPr>
                <p:cNvPr id="153" name="Straight Arrow Connector 152"/>
                <p:cNvCxnSpPr>
                  <a:stCxn id="145" idx="5"/>
                  <a:endCxn id="172" idx="7"/>
                </p:cNvCxnSpPr>
                <p:nvPr/>
              </p:nvCxnSpPr>
              <p:spPr bwMode="auto">
                <a:xfrm>
                  <a:off x="5431632" y="3061098"/>
                  <a:ext cx="0" cy="277416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73" idx="1"/>
                  <a:endCxn id="158" idx="3"/>
                </p:cNvCxnSpPr>
                <p:nvPr/>
              </p:nvCxnSpPr>
              <p:spPr bwMode="auto">
                <a:xfrm flipV="1">
                  <a:off x="5447111" y="3061098"/>
                  <a:ext cx="0" cy="277416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314"/>
                <p:cNvSpPr txBox="1">
                  <a:spLocks noChangeArrowheads="1"/>
                </p:cNvSpPr>
                <p:nvPr/>
              </p:nvSpPr>
              <p:spPr bwMode="auto">
                <a:xfrm>
                  <a:off x="5125552" y="3223300"/>
                  <a:ext cx="264395" cy="107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Flow/1</a:t>
                  </a:r>
                </a:p>
              </p:txBody>
            </p:sp>
            <p:cxnSp>
              <p:nvCxnSpPr>
                <p:cNvPr id="156" name="Straight Arrow Connector 155"/>
                <p:cNvCxnSpPr>
                  <a:stCxn id="175" idx="1"/>
                  <a:endCxn id="158" idx="4"/>
                </p:cNvCxnSpPr>
                <p:nvPr/>
              </p:nvCxnSpPr>
              <p:spPr bwMode="auto">
                <a:xfrm flipH="1" flipV="1">
                  <a:off x="5466161" y="3068241"/>
                  <a:ext cx="196453" cy="270273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>
                  <a:stCxn id="145" idx="5"/>
                  <a:endCxn id="174" idx="7"/>
                </p:cNvCxnSpPr>
                <p:nvPr/>
              </p:nvCxnSpPr>
              <p:spPr bwMode="auto">
                <a:xfrm>
                  <a:off x="5431632" y="3061098"/>
                  <a:ext cx="215503" cy="277416"/>
                </a:xfrm>
                <a:prstGeom prst="straightConnector1">
                  <a:avLst/>
                </a:prstGeom>
                <a:ln w="9525" cmpd="sng">
                  <a:solidFill>
                    <a:srgbClr val="6264AD"/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/>
                <p:nvPr/>
              </p:nvSpPr>
              <p:spPr bwMode="auto">
                <a:xfrm>
                  <a:off x="5438776" y="3014664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9" name="Straight Arrow Connector 158"/>
                <p:cNvCxnSpPr>
                  <a:stCxn id="145" idx="5"/>
                  <a:endCxn id="176" idx="6"/>
                </p:cNvCxnSpPr>
                <p:nvPr/>
              </p:nvCxnSpPr>
              <p:spPr bwMode="auto">
                <a:xfrm>
                  <a:off x="5430930" y="3060396"/>
                  <a:ext cx="601968" cy="304907"/>
                </a:xfrm>
                <a:prstGeom prst="straightConnector1">
                  <a:avLst/>
                </a:prstGeom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>
                  <a:stCxn id="177" idx="1"/>
                  <a:endCxn id="158" idx="5"/>
                </p:cNvCxnSpPr>
                <p:nvPr/>
              </p:nvCxnSpPr>
              <p:spPr bwMode="auto">
                <a:xfrm flipH="1" flipV="1">
                  <a:off x="5485211" y="3061098"/>
                  <a:ext cx="556021" cy="285750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348"/>
                <p:cNvSpPr txBox="1">
                  <a:spLocks noChangeArrowheads="1"/>
                </p:cNvSpPr>
                <p:nvPr/>
              </p:nvSpPr>
              <p:spPr bwMode="auto">
                <a:xfrm>
                  <a:off x="6087285" y="3230443"/>
                  <a:ext cx="254953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Flow/n</a:t>
                  </a:r>
                </a:p>
              </p:txBody>
            </p:sp>
            <p:sp>
              <p:nvSpPr>
                <p:cNvPr id="162" name="TextBox 379"/>
                <p:cNvSpPr txBox="1">
                  <a:spLocks noChangeArrowheads="1"/>
                </p:cNvSpPr>
                <p:nvPr/>
              </p:nvSpPr>
              <p:spPr bwMode="auto">
                <a:xfrm>
                  <a:off x="5819718" y="3219447"/>
                  <a:ext cx="120249" cy="1731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2700" dir="2700000" algn="tl" rotWithShape="0">
                    <a:srgbClr val="99FFFF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15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...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4737498" y="2744392"/>
                  <a:ext cx="5357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4682729" y="2744392"/>
                  <a:ext cx="5476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Oval 164"/>
                <p:cNvSpPr/>
                <p:nvPr/>
              </p:nvSpPr>
              <p:spPr bwMode="auto">
                <a:xfrm>
                  <a:off x="5438776" y="2744392"/>
                  <a:ext cx="5476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 bwMode="auto">
                <a:xfrm>
                  <a:off x="5385198" y="2744392"/>
                  <a:ext cx="5357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 bwMode="auto">
                <a:xfrm>
                  <a:off x="5979320" y="2744392"/>
                  <a:ext cx="5357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 bwMode="auto">
                <a:xfrm>
                  <a:off x="5925742" y="2744392"/>
                  <a:ext cx="5357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 bwMode="auto">
                <a:xfrm>
                  <a:off x="6519864" y="2744392"/>
                  <a:ext cx="5357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 bwMode="auto">
                <a:xfrm>
                  <a:off x="6465095" y="2744392"/>
                  <a:ext cx="54768" cy="5476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1" name="TextBox 243"/>
                <p:cNvSpPr txBox="1">
                  <a:spLocks noChangeArrowheads="1"/>
                </p:cNvSpPr>
                <p:nvPr/>
              </p:nvSpPr>
              <p:spPr bwMode="auto">
                <a:xfrm>
                  <a:off x="6249291" y="2737054"/>
                  <a:ext cx="202035" cy="1038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Ports</a:t>
                  </a:r>
                </a:p>
              </p:txBody>
            </p:sp>
            <p:sp>
              <p:nvSpPr>
                <p:cNvPr id="172" name="Oval 171"/>
                <p:cNvSpPr/>
                <p:nvPr/>
              </p:nvSpPr>
              <p:spPr bwMode="auto">
                <a:xfrm>
                  <a:off x="5385198" y="3331371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 bwMode="auto">
                <a:xfrm>
                  <a:off x="5438776" y="3331371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 bwMode="auto">
                <a:xfrm>
                  <a:off x="5600701" y="3331371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 bwMode="auto">
                <a:xfrm>
                  <a:off x="5655470" y="3331371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 bwMode="auto">
                <a:xfrm>
                  <a:off x="5979320" y="3338514"/>
                  <a:ext cx="5357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>
                  <a:off x="6032899" y="3338514"/>
                  <a:ext cx="54768" cy="5357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343" name="Group 342"/>
          <p:cNvGrpSpPr/>
          <p:nvPr/>
        </p:nvGrpSpPr>
        <p:grpSpPr>
          <a:xfrm>
            <a:off x="7988021" y="3962052"/>
            <a:ext cx="1728627" cy="876120"/>
            <a:chOff x="5991016" y="2971540"/>
            <a:chExt cx="1296470" cy="657090"/>
          </a:xfrm>
        </p:grpSpPr>
        <p:sp>
          <p:nvSpPr>
            <p:cNvPr id="94" name="TextBox 303"/>
            <p:cNvSpPr txBox="1">
              <a:spLocks noChangeArrowheads="1"/>
            </p:cNvSpPr>
            <p:nvPr/>
          </p:nvSpPr>
          <p:spPr bwMode="auto">
            <a:xfrm>
              <a:off x="5991016" y="3018264"/>
              <a:ext cx="418567" cy="10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rgbClr val="6264AD"/>
                  </a:solidFill>
                  <a:latin typeface="Arial"/>
                  <a:cs typeface="Arial"/>
                </a:rPr>
                <a:t>Table-stats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6029971" y="2971540"/>
              <a:ext cx="1257515" cy="657090"/>
              <a:chOff x="4729651" y="3060396"/>
              <a:chExt cx="1257515" cy="657090"/>
            </a:xfrm>
          </p:grpSpPr>
          <p:sp>
            <p:nvSpPr>
              <p:cNvPr id="127" name="Oval 126"/>
              <p:cNvSpPr/>
              <p:nvPr/>
            </p:nvSpPr>
            <p:spPr bwMode="auto">
              <a:xfrm>
                <a:off x="5723335" y="3555206"/>
                <a:ext cx="5476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128" name="Straight Arrow Connector 127"/>
              <p:cNvCxnSpPr>
                <a:stCxn id="176" idx="3"/>
                <a:endCxn id="127" idx="7"/>
              </p:cNvCxnSpPr>
              <p:nvPr/>
            </p:nvCxnSpPr>
            <p:spPr bwMode="auto">
              <a:xfrm flipH="1">
                <a:off x="5770083" y="3384246"/>
                <a:ext cx="217083" cy="178806"/>
              </a:xfrm>
              <a:prstGeom prst="straightConnector1">
                <a:avLst/>
              </a:prstGeom>
              <a:ln w="9525" cmpd="sng">
                <a:solidFill>
                  <a:srgbClr val="6264AD"/>
                </a:solidFill>
                <a:headEnd type="none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354"/>
              <p:cNvSpPr txBox="1">
                <a:spLocks noChangeArrowheads="1"/>
              </p:cNvSpPr>
              <p:nvPr/>
            </p:nvSpPr>
            <p:spPr bwMode="auto">
              <a:xfrm>
                <a:off x="5554627" y="3608848"/>
                <a:ext cx="394390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>
                    <a:solidFill>
                      <a:srgbClr val="6264AD"/>
                    </a:solidFill>
                    <a:latin typeface="Arial"/>
                    <a:cs typeface="Arial"/>
                  </a:rPr>
                  <a:t>Flow-stats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5098256" y="3562350"/>
                <a:ext cx="5476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131" name="Straight Arrow Connector 130"/>
              <p:cNvCxnSpPr>
                <a:stCxn id="172" idx="3"/>
                <a:endCxn id="130" idx="7"/>
              </p:cNvCxnSpPr>
              <p:nvPr/>
            </p:nvCxnSpPr>
            <p:spPr bwMode="auto">
              <a:xfrm flipH="1">
                <a:off x="5145004" y="3377103"/>
                <a:ext cx="248040" cy="193093"/>
              </a:xfrm>
              <a:prstGeom prst="straightConnector1">
                <a:avLst/>
              </a:prstGeom>
              <a:ln w="9525" cmpd="sng">
                <a:solidFill>
                  <a:srgbClr val="6264AD"/>
                </a:solidFill>
                <a:headEnd type="none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384"/>
              <p:cNvSpPr txBox="1">
                <a:spLocks noChangeArrowheads="1"/>
              </p:cNvSpPr>
              <p:nvPr/>
            </p:nvSpPr>
            <p:spPr bwMode="auto">
              <a:xfrm>
                <a:off x="4925587" y="3613612"/>
                <a:ext cx="394390" cy="103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rgbClr val="6264AD"/>
                    </a:solidFill>
                    <a:latin typeface="Arial"/>
                    <a:cs typeface="Arial"/>
                  </a:rPr>
                  <a:t>Flow-stats</a:t>
                </a: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4729651" y="3332542"/>
                <a:ext cx="53579" cy="5357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34" name="Straight Arrow Connector 133"/>
              <p:cNvCxnSpPr>
                <a:stCxn id="145" idx="3"/>
                <a:endCxn id="133" idx="7"/>
              </p:cNvCxnSpPr>
              <p:nvPr/>
            </p:nvCxnSpPr>
            <p:spPr bwMode="auto">
              <a:xfrm flipH="1">
                <a:off x="4775384" y="3060396"/>
                <a:ext cx="617660" cy="279992"/>
              </a:xfrm>
              <a:prstGeom prst="straightConnector1">
                <a:avLst/>
              </a:prstGeom>
              <a:ln w="9525" cmpd="sng">
                <a:solidFill>
                  <a:srgbClr val="6264AD"/>
                </a:solidFill>
                <a:headEnd type="none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7" name="Straight Arrow Connector 346"/>
          <p:cNvCxnSpPr>
            <a:endCxn id="46" idx="2"/>
          </p:cNvCxnSpPr>
          <p:nvPr/>
        </p:nvCxnSpPr>
        <p:spPr>
          <a:xfrm flipV="1">
            <a:off x="3188579" y="3916499"/>
            <a:ext cx="1831751" cy="477355"/>
          </a:xfrm>
          <a:prstGeom prst="straightConnector1">
            <a:avLst/>
          </a:prstGeom>
          <a:ln w="12700" cmpd="sng">
            <a:solidFill>
              <a:schemeClr val="accent4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– Transactions – 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312506"/>
            <a:ext cx="5486620" cy="4736239"/>
          </a:xfrm>
        </p:spPr>
        <p:txBody>
          <a:bodyPr>
            <a:normAutofit lnSpcReduction="10000"/>
          </a:bodyPr>
          <a:lstStyle/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ReadWriteTransaction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transaction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dataBroker.newReadWriteTransaction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Optional&lt;Node&gt; 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nodeOptional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;</a:t>
            </a:r>
          </a:p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  <a:sym typeface="Arial" charset="0"/>
              </a:rPr>
              <a:t>nodeOptional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 = </a:t>
            </a: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  <a:sym typeface="Arial" charset="0"/>
              </a:rPr>
              <a:t>read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solidFill>
                  <a:schemeClr val="accent6"/>
                </a:solidFill>
                <a:latin typeface="Courier"/>
                <a:cs typeface="Courier"/>
                <a:sym typeface="Arial" charset="0"/>
              </a:rPr>
              <a:t>LogicalDataStore.OPERATIONAL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n1InstanceIdentifier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);</a:t>
            </a:r>
          </a:p>
          <a:p>
            <a:pPr marL="257168" lvl="1" indent="0">
              <a:buNone/>
            </a:pP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  <a:sym typeface="Arial" charset="0"/>
              </a:rPr>
              <a:t>put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"/>
                <a:cs typeface="Courier"/>
                <a:sym typeface="Arial" charset="0"/>
              </a:rPr>
              <a:t>LogicalDataStore.CONFIG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n2InstanceIdentifier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topologyNodeBuilder.build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());</a:t>
            </a:r>
          </a:p>
          <a:p>
            <a:pPr marL="257168" lvl="1" indent="0">
              <a:buNone/>
            </a:pP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  <a:sym typeface="Arial" charset="0"/>
              </a:rPr>
              <a:t>delete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"/>
                <a:cs typeface="Courier"/>
                <a:sym typeface="Arial" charset="0"/>
              </a:rPr>
              <a:t>LogicalDataStore.CONFIG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n3InstanceIdentifier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);</a:t>
            </a:r>
          </a:p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  <a:sym typeface="Arial" charset="0"/>
              </a:rPr>
              <a:t>CheckedFuture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 future;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future = </a:t>
            </a: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  <a:sym typeface="Arial" charset="0"/>
              </a:rPr>
              <a:t>submit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();</a:t>
            </a: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1" name="TextBox 54"/>
          <p:cNvSpPr txBox="1">
            <a:spLocks noChangeArrowheads="1"/>
          </p:cNvSpPr>
          <p:nvPr/>
        </p:nvSpPr>
        <p:spPr bwMode="auto">
          <a:xfrm>
            <a:off x="9620950" y="3637328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cxnSp>
        <p:nvCxnSpPr>
          <p:cNvPr id="104" name="Straight Arrow Connector 103"/>
          <p:cNvCxnSpPr>
            <a:endCxn id="54" idx="4"/>
          </p:cNvCxnSpPr>
          <p:nvPr/>
        </p:nvCxnSpPr>
        <p:spPr>
          <a:xfrm flipV="1">
            <a:off x="10204431" y="3415201"/>
            <a:ext cx="246013" cy="28300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89382" y="30848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27" idx="4"/>
            <a:endCxn id="32" idx="0"/>
          </p:cNvCxnSpPr>
          <p:nvPr/>
        </p:nvCxnSpPr>
        <p:spPr>
          <a:xfrm flipH="1">
            <a:off x="10276664" y="2496811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9522599" y="2207886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26" name="TextBox 40"/>
          <p:cNvSpPr txBox="1">
            <a:spLocks noChangeArrowheads="1"/>
          </p:cNvSpPr>
          <p:nvPr/>
        </p:nvSpPr>
        <p:spPr bwMode="auto">
          <a:xfrm>
            <a:off x="10302062" y="2207886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41738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8" name="TextBox 42"/>
          <p:cNvSpPr txBox="1">
            <a:spLocks noChangeArrowheads="1"/>
          </p:cNvSpPr>
          <p:nvPr/>
        </p:nvSpPr>
        <p:spPr bwMode="auto">
          <a:xfrm>
            <a:off x="9354794" y="2635737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endCxn id="30" idx="4"/>
          </p:cNvCxnSpPr>
          <p:nvPr/>
        </p:nvCxnSpPr>
        <p:spPr>
          <a:xfrm flipV="1">
            <a:off x="10358417" y="2496811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322699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240150" y="2769107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42" name="TextBox 54"/>
          <p:cNvSpPr txBox="1">
            <a:spLocks noChangeArrowheads="1"/>
          </p:cNvSpPr>
          <p:nvPr/>
        </p:nvSpPr>
        <p:spPr bwMode="auto">
          <a:xfrm>
            <a:off x="9522600" y="3045279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43" name="Straight Arrow Connector 42"/>
          <p:cNvCxnSpPr>
            <a:stCxn id="32" idx="4"/>
            <a:endCxn id="20" idx="7"/>
          </p:cNvCxnSpPr>
          <p:nvPr/>
        </p:nvCxnSpPr>
        <p:spPr>
          <a:xfrm flipH="1">
            <a:off x="10051713" y="2840546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526096" y="306912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>
            <a:stCxn id="48" idx="1"/>
            <a:endCxn id="33" idx="5"/>
          </p:cNvCxnSpPr>
          <p:nvPr/>
        </p:nvCxnSpPr>
        <p:spPr>
          <a:xfrm flipH="1" flipV="1">
            <a:off x="10383872" y="2830084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10580811" y="2917495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59" name="TextBox 40"/>
          <p:cNvSpPr txBox="1">
            <a:spLocks noChangeArrowheads="1"/>
          </p:cNvSpPr>
          <p:nvPr/>
        </p:nvSpPr>
        <p:spPr bwMode="auto">
          <a:xfrm>
            <a:off x="10414725" y="3256929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54" name="Oval 53"/>
          <p:cNvSpPr/>
          <p:nvPr/>
        </p:nvSpPr>
        <p:spPr>
          <a:xfrm>
            <a:off x="10414726" y="3343763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>
            <a:stCxn id="54" idx="7"/>
            <a:endCxn id="48" idx="3"/>
          </p:cNvCxnSpPr>
          <p:nvPr/>
        </p:nvCxnSpPr>
        <p:spPr>
          <a:xfrm flipV="1">
            <a:off x="10475701" y="3130101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873014" y="33542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20" idx="3"/>
            <a:endCxn id="60" idx="7"/>
          </p:cNvCxnSpPr>
          <p:nvPr/>
        </p:nvCxnSpPr>
        <p:spPr>
          <a:xfrm flipH="1">
            <a:off x="9935345" y="3145802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54"/>
          <p:cNvSpPr txBox="1">
            <a:spLocks noChangeArrowheads="1"/>
          </p:cNvSpPr>
          <p:nvPr/>
        </p:nvSpPr>
        <p:spPr bwMode="auto">
          <a:xfrm>
            <a:off x="9522599" y="3354224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66" name="Oval 65"/>
          <p:cNvSpPr/>
          <p:nvPr/>
        </p:nvSpPr>
        <p:spPr>
          <a:xfrm>
            <a:off x="9793590" y="3638998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0" idx="4"/>
            <a:endCxn id="66" idx="0"/>
          </p:cNvCxnSpPr>
          <p:nvPr/>
        </p:nvCxnSpPr>
        <p:spPr>
          <a:xfrm flipH="1">
            <a:off x="9830103" y="3425663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 bwMode="auto">
          <a:xfrm>
            <a:off x="8816369" y="1806681"/>
            <a:ext cx="3113644" cy="2870752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 err="1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Datastore</a:t>
            </a:r>
            <a:endParaRPr lang="en-US" sz="1600" dirty="0">
              <a:solidFill>
                <a:srgbClr val="A6A6A6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486159" y="3379483"/>
            <a:ext cx="829801" cy="514676"/>
            <a:chOff x="7864622" y="2534612"/>
            <a:chExt cx="622351" cy="386007"/>
          </a:xfrm>
        </p:grpSpPr>
        <p:sp>
          <p:nvSpPr>
            <p:cNvPr id="111" name="Oval 110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14" name="Straight Arrow Connector 113"/>
            <p:cNvCxnSpPr>
              <a:stCxn id="111" idx="0"/>
              <a:endCxn id="54" idx="6"/>
            </p:cNvCxnSpPr>
            <p:nvPr/>
          </p:nvCxnSpPr>
          <p:spPr>
            <a:xfrm flipH="1" flipV="1">
              <a:off x="7864622" y="2534612"/>
              <a:ext cx="342683" cy="239041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620950" y="3637328"/>
            <a:ext cx="245665" cy="143629"/>
            <a:chOff x="4804150" y="2727996"/>
            <a:chExt cx="184249" cy="107722"/>
          </a:xfrm>
        </p:grpSpPr>
        <p:sp>
          <p:nvSpPr>
            <p:cNvPr id="171" name="Oval 170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73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sp>
        <p:nvSpPr>
          <p:cNvPr id="174" name="Rectangle 173"/>
          <p:cNvSpPr/>
          <p:nvPr/>
        </p:nvSpPr>
        <p:spPr bwMode="auto">
          <a:xfrm>
            <a:off x="5600953" y="1806681"/>
            <a:ext cx="3113644" cy="2870752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0D868E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transaction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6953290" y="3593498"/>
            <a:ext cx="353261" cy="230832"/>
            <a:chOff x="5214972" y="2695123"/>
            <a:chExt cx="264946" cy="173124"/>
          </a:xfrm>
        </p:grpSpPr>
        <p:sp>
          <p:nvSpPr>
            <p:cNvPr id="175" name="Oval 174"/>
            <p:cNvSpPr/>
            <p:nvPr/>
          </p:nvSpPr>
          <p:spPr>
            <a:xfrm>
              <a:off x="5214972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76" name="TextBox 40"/>
            <p:cNvSpPr txBox="1">
              <a:spLocks noChangeArrowheads="1"/>
            </p:cNvSpPr>
            <p:nvPr/>
          </p:nvSpPr>
          <p:spPr bwMode="auto">
            <a:xfrm>
              <a:off x="5245135" y="2695123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n2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543796" y="3557826"/>
            <a:ext cx="556748" cy="377369"/>
            <a:chOff x="5657850" y="2668369"/>
            <a:chExt cx="417561" cy="283027"/>
          </a:xfrm>
        </p:grpSpPr>
        <p:sp>
          <p:nvSpPr>
            <p:cNvPr id="180" name="TextBox 40"/>
            <p:cNvSpPr txBox="1">
              <a:spLocks noChangeArrowheads="1"/>
            </p:cNvSpPr>
            <p:nvPr/>
          </p:nvSpPr>
          <p:spPr bwMode="auto">
            <a:xfrm>
              <a:off x="5840628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657850" y="2668369"/>
              <a:ext cx="292100" cy="283027"/>
              <a:chOff x="5657850" y="2668369"/>
              <a:chExt cx="292100" cy="283027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768954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84" name="&quot;No&quot; Symbol 183"/>
              <p:cNvSpPr/>
              <p:nvPr/>
            </p:nvSpPr>
            <p:spPr bwMode="auto">
              <a:xfrm>
                <a:off x="5657850" y="2668369"/>
                <a:ext cx="292100" cy="283027"/>
              </a:xfrm>
              <a:prstGeom prst="noSmoking">
                <a:avLst>
                  <a:gd name="adj" fmla="val 7143"/>
                </a:avLst>
              </a:prstGeom>
              <a:solidFill>
                <a:srgbClr val="FF0000">
                  <a:alpha val="25000"/>
                </a:srgb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8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3 -3.99197E-6 L -0.26372 -3.99197E-6 " pathEditMode="fixed" ptsTypes="AA">
                                      <p:cBhvr>
                                        <p:cTn id="30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89 -0.00124 " pathEditMode="relative" ptsTypes="AA">
                                      <p:cBhvr>
                                        <p:cTn id="77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4198E-7 L 0.26389 -8.64198E-7 " pathEditMode="relative" ptsTypes="AA">
                                      <p:cBhvr>
                                        <p:cTn id="7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8.64198E-7 L 0.26389 -8.64198E-7 " pathEditMode="relative" ptsTypes="AA">
                                      <p:cBhvr>
                                        <p:cTn id="81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71 -7.40741E-7 L -0.00104 -7.40741E-7 " pathEditMode="fixed" ptsTypes="AA">
                                      <p:cBhvr>
                                        <p:cTn id="83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– Transactions –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312506"/>
            <a:ext cx="5486620" cy="4736239"/>
          </a:xfrm>
        </p:spPr>
        <p:txBody>
          <a:bodyPr>
            <a:normAutofit lnSpcReduction="10000"/>
          </a:bodyPr>
          <a:lstStyle/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WriteOnlyTransaction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transaction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dataBroker.newWriteOnlyTransaction</a:t>
            </a:r>
            <a:r>
              <a:rPr lang="en-US" sz="1600" dirty="0">
                <a:latin typeface="Courier"/>
                <a:cs typeface="Courier"/>
              </a:rPr>
              <a:t>()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;</a:t>
            </a:r>
          </a:p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InstanceIdentifier</a:t>
            </a:r>
            <a:r>
              <a:rPr lang="en-US" sz="1600" dirty="0">
                <a:latin typeface="Courier"/>
                <a:cs typeface="Courier"/>
              </a:rPr>
              <a:t>&lt;Node&gt; </a:t>
            </a:r>
            <a:r>
              <a:rPr lang="en-US" sz="1600" dirty="0">
                <a:solidFill>
                  <a:srgbClr val="F26122"/>
                </a:solidFill>
                <a:latin typeface="Courier"/>
                <a:cs typeface="Courier"/>
              </a:rPr>
              <a:t>path</a:t>
            </a:r>
            <a:r>
              <a:rPr lang="en-US" sz="1600" dirty="0">
                <a:latin typeface="Courier"/>
                <a:cs typeface="Courier"/>
              </a:rPr>
              <a:t> =           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InstanceIdentifier</a:t>
            </a:r>
            <a:endParaRPr lang="en-US" sz="1600" dirty="0">
              <a:latin typeface="Courier"/>
              <a:cs typeface="Courier"/>
            </a:endParaRP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   .create(</a:t>
            </a:r>
            <a:r>
              <a:rPr lang="en-US" sz="1600" dirty="0" err="1">
                <a:latin typeface="Courier"/>
                <a:cs typeface="Courier"/>
              </a:rPr>
              <a:t>NetworkTopology.class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   .child(</a:t>
            </a:r>
            <a:r>
              <a:rPr lang="en-US" sz="1600" dirty="0" err="1">
                <a:latin typeface="Courier"/>
                <a:cs typeface="Courier"/>
              </a:rPr>
              <a:t>Topology.class</a:t>
            </a:r>
            <a:r>
              <a:rPr lang="en-US" sz="1600" dirty="0">
                <a:latin typeface="Courier"/>
                <a:cs typeface="Courier"/>
              </a:rPr>
              <a:t>, 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          new </a:t>
            </a:r>
            <a:r>
              <a:rPr lang="en-US" sz="1600" dirty="0" err="1">
                <a:latin typeface="Courier"/>
                <a:cs typeface="Courier"/>
              </a:rPr>
              <a:t>TopologyKey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		“overlay1”));</a:t>
            </a:r>
          </a:p>
          <a:p>
            <a:pPr marL="257168" lvl="1" indent="0">
              <a:buNone/>
            </a:pP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  <a:sym typeface="Arial" charset="0"/>
              </a:rPr>
              <a:t>merge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"/>
                <a:cs typeface="Courier"/>
                <a:sym typeface="Arial" charset="0"/>
              </a:rPr>
              <a:t>LogicalDataStore.CONFIG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path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topologyBuilder.build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());</a:t>
            </a:r>
          </a:p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  <a:sym typeface="Arial" charset="0"/>
              </a:rPr>
              <a:t>CheckedFuture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 future;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future = </a:t>
            </a: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  <a:sym typeface="Arial" charset="0"/>
              </a:rPr>
              <a:t>submit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();</a:t>
            </a: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1" name="TextBox 54"/>
          <p:cNvSpPr txBox="1">
            <a:spLocks noChangeArrowheads="1"/>
          </p:cNvSpPr>
          <p:nvPr/>
        </p:nvSpPr>
        <p:spPr bwMode="auto">
          <a:xfrm>
            <a:off x="9620950" y="3637328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sp>
        <p:nvSpPr>
          <p:cNvPr id="20" name="Oval 19"/>
          <p:cNvSpPr/>
          <p:nvPr/>
        </p:nvSpPr>
        <p:spPr>
          <a:xfrm>
            <a:off x="9989382" y="30848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27" idx="4"/>
            <a:endCxn id="32" idx="0"/>
          </p:cNvCxnSpPr>
          <p:nvPr/>
        </p:nvCxnSpPr>
        <p:spPr>
          <a:xfrm flipH="1">
            <a:off x="10276664" y="2496811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9522599" y="2207886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26" name="TextBox 40"/>
          <p:cNvSpPr txBox="1">
            <a:spLocks noChangeArrowheads="1"/>
          </p:cNvSpPr>
          <p:nvPr/>
        </p:nvSpPr>
        <p:spPr bwMode="auto">
          <a:xfrm>
            <a:off x="10302062" y="2207886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41738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8" name="TextBox 42"/>
          <p:cNvSpPr txBox="1">
            <a:spLocks noChangeArrowheads="1"/>
          </p:cNvSpPr>
          <p:nvPr/>
        </p:nvSpPr>
        <p:spPr bwMode="auto">
          <a:xfrm>
            <a:off x="9354794" y="2635737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endCxn id="30" idx="4"/>
          </p:cNvCxnSpPr>
          <p:nvPr/>
        </p:nvCxnSpPr>
        <p:spPr>
          <a:xfrm flipV="1">
            <a:off x="10358417" y="2496811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322699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240150" y="2769107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42" name="TextBox 54"/>
          <p:cNvSpPr txBox="1">
            <a:spLocks noChangeArrowheads="1"/>
          </p:cNvSpPr>
          <p:nvPr/>
        </p:nvSpPr>
        <p:spPr bwMode="auto">
          <a:xfrm>
            <a:off x="9522600" y="3045279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43" name="Straight Arrow Connector 42"/>
          <p:cNvCxnSpPr>
            <a:stCxn id="32" idx="4"/>
            <a:endCxn id="20" idx="7"/>
          </p:cNvCxnSpPr>
          <p:nvPr/>
        </p:nvCxnSpPr>
        <p:spPr>
          <a:xfrm flipH="1">
            <a:off x="10051713" y="2840546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526096" y="306912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>
            <a:stCxn id="48" idx="1"/>
            <a:endCxn id="33" idx="5"/>
          </p:cNvCxnSpPr>
          <p:nvPr/>
        </p:nvCxnSpPr>
        <p:spPr>
          <a:xfrm flipH="1" flipV="1">
            <a:off x="10383872" y="2830084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10580811" y="2917495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59" name="TextBox 40"/>
          <p:cNvSpPr txBox="1">
            <a:spLocks noChangeArrowheads="1"/>
          </p:cNvSpPr>
          <p:nvPr/>
        </p:nvSpPr>
        <p:spPr bwMode="auto">
          <a:xfrm>
            <a:off x="10475701" y="3236842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54" name="Oval 53"/>
          <p:cNvSpPr/>
          <p:nvPr/>
        </p:nvSpPr>
        <p:spPr>
          <a:xfrm>
            <a:off x="10414726" y="3343763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>
            <a:stCxn id="54" idx="7"/>
            <a:endCxn id="48" idx="3"/>
          </p:cNvCxnSpPr>
          <p:nvPr/>
        </p:nvCxnSpPr>
        <p:spPr>
          <a:xfrm flipV="1">
            <a:off x="10475701" y="3130101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873014" y="33542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20" idx="3"/>
            <a:endCxn id="60" idx="7"/>
          </p:cNvCxnSpPr>
          <p:nvPr/>
        </p:nvCxnSpPr>
        <p:spPr>
          <a:xfrm flipH="1">
            <a:off x="9935345" y="3145802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54"/>
          <p:cNvSpPr txBox="1">
            <a:spLocks noChangeArrowheads="1"/>
          </p:cNvSpPr>
          <p:nvPr/>
        </p:nvSpPr>
        <p:spPr bwMode="auto">
          <a:xfrm>
            <a:off x="9522599" y="3354224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66" name="Oval 65"/>
          <p:cNvSpPr/>
          <p:nvPr/>
        </p:nvSpPr>
        <p:spPr>
          <a:xfrm>
            <a:off x="9793590" y="3638998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0" idx="4"/>
            <a:endCxn id="66" idx="0"/>
          </p:cNvCxnSpPr>
          <p:nvPr/>
        </p:nvCxnSpPr>
        <p:spPr>
          <a:xfrm flipH="1">
            <a:off x="9830103" y="3425663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 bwMode="auto">
          <a:xfrm>
            <a:off x="8816369" y="1806681"/>
            <a:ext cx="3113644" cy="2870752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 err="1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Datastore</a:t>
            </a:r>
            <a:endParaRPr lang="en-US" sz="1600" dirty="0">
              <a:solidFill>
                <a:srgbClr val="A6A6A6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486159" y="3379483"/>
            <a:ext cx="829801" cy="514676"/>
            <a:chOff x="7864622" y="2534612"/>
            <a:chExt cx="622351" cy="386007"/>
          </a:xfrm>
        </p:grpSpPr>
        <p:sp>
          <p:nvSpPr>
            <p:cNvPr id="111" name="Oval 110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14" name="Straight Arrow Connector 113"/>
            <p:cNvCxnSpPr>
              <a:stCxn id="111" idx="0"/>
              <a:endCxn id="54" idx="6"/>
            </p:cNvCxnSpPr>
            <p:nvPr/>
          </p:nvCxnSpPr>
          <p:spPr>
            <a:xfrm flipH="1" flipV="1">
              <a:off x="7864622" y="2534612"/>
              <a:ext cx="342683" cy="239041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620950" y="3637328"/>
            <a:ext cx="245665" cy="143629"/>
            <a:chOff x="4804150" y="2727996"/>
            <a:chExt cx="184249" cy="107722"/>
          </a:xfrm>
        </p:grpSpPr>
        <p:sp>
          <p:nvSpPr>
            <p:cNvPr id="171" name="Oval 170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73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sp>
        <p:nvSpPr>
          <p:cNvPr id="174" name="Rectangle 173"/>
          <p:cNvSpPr/>
          <p:nvPr/>
        </p:nvSpPr>
        <p:spPr bwMode="auto">
          <a:xfrm>
            <a:off x="5600953" y="1806681"/>
            <a:ext cx="3113644" cy="2870752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0D868E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transaction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53297" y="2935754"/>
            <a:ext cx="1021473" cy="888576"/>
            <a:chOff x="5214972" y="2201815"/>
            <a:chExt cx="766105" cy="666432"/>
          </a:xfrm>
        </p:grpSpPr>
        <p:grpSp>
          <p:nvGrpSpPr>
            <p:cNvPr id="13" name="Group 12"/>
            <p:cNvGrpSpPr/>
            <p:nvPr/>
          </p:nvGrpSpPr>
          <p:grpSpPr>
            <a:xfrm>
              <a:off x="5407904" y="2442696"/>
              <a:ext cx="374348" cy="173124"/>
              <a:chOff x="5407904" y="2442696"/>
              <a:chExt cx="374348" cy="173124"/>
            </a:xfrm>
          </p:grpSpPr>
          <p:sp>
            <p:nvSpPr>
              <p:cNvPr id="50" name="TextBox 40"/>
              <p:cNvSpPr txBox="1">
                <a:spLocks noChangeArrowheads="1"/>
              </p:cNvSpPr>
              <p:nvPr/>
            </p:nvSpPr>
            <p:spPr bwMode="auto">
              <a:xfrm>
                <a:off x="5407904" y="2442696"/>
                <a:ext cx="374348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nodes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407904" y="2507822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214972" y="2695123"/>
              <a:ext cx="264946" cy="173124"/>
              <a:chOff x="5214972" y="2695123"/>
              <a:chExt cx="264946" cy="17312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  <p:cxnSp>
          <p:nvCxnSpPr>
            <p:cNvPr id="47" name="Straight Arrow Connector 46"/>
            <p:cNvCxnSpPr>
              <a:endCxn id="51" idx="4"/>
            </p:cNvCxnSpPr>
            <p:nvPr/>
          </p:nvCxnSpPr>
          <p:spPr>
            <a:xfrm flipV="1">
              <a:off x="525018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474355" y="2201815"/>
              <a:ext cx="506722" cy="173124"/>
              <a:chOff x="5474355" y="2201815"/>
              <a:chExt cx="506722" cy="17312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474355" y="2315537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65" name="TextBox 40"/>
              <p:cNvSpPr txBox="1">
                <a:spLocks noChangeArrowheads="1"/>
              </p:cNvSpPr>
              <p:nvPr/>
            </p:nvSpPr>
            <p:spPr bwMode="auto">
              <a:xfrm>
                <a:off x="5515391" y="2201815"/>
                <a:ext cx="465686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overlay1</a:t>
                </a:r>
              </a:p>
            </p:txBody>
          </p:sp>
        </p:grpSp>
        <p:cxnSp>
          <p:nvCxnSpPr>
            <p:cNvPr id="52" name="Straight Arrow Connector 51"/>
            <p:cNvCxnSpPr>
              <a:stCxn id="51" idx="7"/>
            </p:cNvCxnSpPr>
            <p:nvPr/>
          </p:nvCxnSpPr>
          <p:spPr>
            <a:xfrm flipV="1">
              <a:off x="5453636" y="2347576"/>
              <a:ext cx="45642" cy="16809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172248" y="3415202"/>
            <a:ext cx="353261" cy="392696"/>
            <a:chOff x="7629193" y="2561401"/>
            <a:chExt cx="264946" cy="294522"/>
          </a:xfrm>
        </p:grpSpPr>
        <p:cxnSp>
          <p:nvCxnSpPr>
            <p:cNvPr id="104" name="Straight Arrow Connector 103"/>
            <p:cNvCxnSpPr>
              <a:endCxn id="54" idx="4"/>
            </p:cNvCxnSpPr>
            <p:nvPr/>
          </p:nvCxnSpPr>
          <p:spPr>
            <a:xfrm flipV="1">
              <a:off x="765332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7629193" y="2682799"/>
              <a:ext cx="264946" cy="173124"/>
              <a:chOff x="5214972" y="2695123"/>
              <a:chExt cx="264946" cy="17312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70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</p:grpSp>
      <p:sp>
        <p:nvSpPr>
          <p:cNvPr id="72" name="Oval 71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  <a:effectLst>
            <a:glow rad="101600">
              <a:schemeClr val="accent3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>
            <a:endCxn id="72" idx="2"/>
          </p:cNvCxnSpPr>
          <p:nvPr/>
        </p:nvCxnSpPr>
        <p:spPr>
          <a:xfrm>
            <a:off x="5291667" y="2599267"/>
            <a:ext cx="5031229" cy="205560"/>
          </a:xfrm>
          <a:prstGeom prst="straightConnector1">
            <a:avLst/>
          </a:prstGeom>
          <a:ln w="12700" cmpd="sng">
            <a:solidFill>
              <a:schemeClr val="accent4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526096" y="3058663"/>
            <a:ext cx="71437" cy="71439"/>
          </a:xfrm>
          <a:prstGeom prst="ellipse">
            <a:avLst/>
          </a:prstGeom>
          <a:ln/>
          <a:effectLst>
            <a:glow rad="101600">
              <a:schemeClr val="accent3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75" name="Straight Arrow Connector 74"/>
          <p:cNvCxnSpPr>
            <a:endCxn id="74" idx="2"/>
          </p:cNvCxnSpPr>
          <p:nvPr/>
        </p:nvCxnSpPr>
        <p:spPr>
          <a:xfrm flipV="1">
            <a:off x="4622800" y="3094383"/>
            <a:ext cx="5903296" cy="368484"/>
          </a:xfrm>
          <a:prstGeom prst="straightConnector1">
            <a:avLst/>
          </a:prstGeom>
          <a:ln w="12700" cmpd="sng">
            <a:solidFill>
              <a:schemeClr val="accent4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2 -0.00123 " pathEditMode="relative" ptsTypes="AA">
                                      <p:cBhvr>
                                        <p:cTn id="97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09877E-6 L 0.26388 -0.00432 " pathEditMode="relative" ptsTypes="AA"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4" grpId="2" animBg="1"/>
      <p:bldP spid="72" grpId="0" animBg="1"/>
      <p:bldP spid="72" grpId="1" animBg="1"/>
      <p:bldP spid="74" grpId="0" animBg="1"/>
      <p:bldP spid="7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– Transactions – Merge </a:t>
            </a:r>
            <a:r>
              <a:rPr lang="en-US" dirty="0" err="1" smtClean="0"/>
              <a:t>vs</a:t>
            </a:r>
            <a:r>
              <a:rPr lang="en-US" dirty="0" smtClean="0"/>
              <a:t>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312506"/>
            <a:ext cx="5486620" cy="4736239"/>
          </a:xfrm>
        </p:spPr>
        <p:txBody>
          <a:bodyPr>
            <a:normAutofit lnSpcReduction="10000"/>
          </a:bodyPr>
          <a:lstStyle/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WriteOnlyTransaction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transaction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dataBroker.newWriteOnlyTransaction</a:t>
            </a:r>
            <a:r>
              <a:rPr lang="en-US" sz="1600" dirty="0">
                <a:latin typeface="Courier"/>
                <a:cs typeface="Courier"/>
              </a:rPr>
              <a:t>()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;</a:t>
            </a:r>
          </a:p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InstanceIdentifier</a:t>
            </a:r>
            <a:r>
              <a:rPr lang="en-US" sz="1600" dirty="0">
                <a:latin typeface="Courier"/>
                <a:cs typeface="Courier"/>
              </a:rPr>
              <a:t>&lt;Node&gt; </a:t>
            </a:r>
            <a:r>
              <a:rPr lang="en-US" sz="1600" dirty="0">
                <a:solidFill>
                  <a:srgbClr val="F26122"/>
                </a:solidFill>
                <a:latin typeface="Courier"/>
                <a:cs typeface="Courier"/>
              </a:rPr>
              <a:t>path</a:t>
            </a:r>
            <a:r>
              <a:rPr lang="en-US" sz="1600" dirty="0">
                <a:latin typeface="Courier"/>
                <a:cs typeface="Courier"/>
              </a:rPr>
              <a:t> =           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InstanceIdentifier</a:t>
            </a:r>
            <a:endParaRPr lang="en-US" sz="1600" dirty="0">
              <a:latin typeface="Courier"/>
              <a:cs typeface="Courier"/>
            </a:endParaRP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   .create(</a:t>
            </a:r>
            <a:r>
              <a:rPr lang="en-US" sz="1600" dirty="0" err="1">
                <a:solidFill>
                  <a:srgbClr val="00A3DE"/>
                </a:solidFill>
                <a:latin typeface="Courier"/>
                <a:cs typeface="Courier"/>
              </a:rPr>
              <a:t>NetworkTopology.class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   .child(</a:t>
            </a:r>
            <a:r>
              <a:rPr lang="en-US" sz="1600" dirty="0" err="1">
                <a:solidFill>
                  <a:srgbClr val="00A3DE"/>
                </a:solidFill>
                <a:latin typeface="Courier"/>
                <a:cs typeface="Courier"/>
              </a:rPr>
              <a:t>Topology.class</a:t>
            </a:r>
            <a:r>
              <a:rPr lang="en-US" sz="1600" dirty="0">
                <a:latin typeface="Courier"/>
                <a:cs typeface="Courier"/>
              </a:rPr>
              <a:t>, 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          new </a:t>
            </a:r>
            <a:r>
              <a:rPr lang="en-US" sz="1600" dirty="0" err="1">
                <a:latin typeface="Courier"/>
                <a:cs typeface="Courier"/>
              </a:rPr>
              <a:t>TopologyKey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“overlay1”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pPr marL="257168" lvl="1" indent="0">
              <a:buNone/>
            </a:pP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rgbClr val="3DA649"/>
                </a:solidFill>
                <a:latin typeface="Courier"/>
                <a:cs typeface="Courier"/>
                <a:sym typeface="Arial" charset="0"/>
              </a:rPr>
              <a:t>put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"/>
                <a:cs typeface="Courier"/>
                <a:sym typeface="Arial" charset="0"/>
              </a:rPr>
              <a:t>LogicalDataStore.CONFIG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  <a:sym typeface="Arial" charset="0"/>
              </a:rPr>
              <a:t>path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topologyBuilder.build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());</a:t>
            </a:r>
          </a:p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  <a:sym typeface="Arial" charset="0"/>
              </a:rPr>
              <a:t>CheckedFuture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 future;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future = </a:t>
            </a:r>
            <a:r>
              <a:rPr lang="en-US" sz="1600" dirty="0" err="1">
                <a:solidFill>
                  <a:srgbClr val="0D868E"/>
                </a:solidFill>
                <a:latin typeface="Courier"/>
                <a:cs typeface="Courier"/>
                <a:sym typeface="Arial" charset="0"/>
              </a:rPr>
              <a:t>transaction</a:t>
            </a:r>
            <a:r>
              <a:rPr lang="en-US" sz="1600" dirty="0" err="1">
                <a:latin typeface="Courier"/>
                <a:cs typeface="Courier"/>
                <a:sym typeface="Arial" charset="0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ourier"/>
                <a:cs typeface="Courier"/>
                <a:sym typeface="Arial" charset="0"/>
              </a:rPr>
              <a:t>submit</a:t>
            </a:r>
            <a:r>
              <a:rPr lang="en-US" sz="1600" dirty="0">
                <a:latin typeface="Courier"/>
                <a:cs typeface="Courier"/>
                <a:sym typeface="Arial" charset="0"/>
              </a:rPr>
              <a:t>();</a:t>
            </a: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  <a:sym typeface="Arial" charset="0"/>
              </a:rPr>
              <a:t>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1" name="TextBox 54"/>
          <p:cNvSpPr txBox="1">
            <a:spLocks noChangeArrowheads="1"/>
          </p:cNvSpPr>
          <p:nvPr/>
        </p:nvSpPr>
        <p:spPr bwMode="auto">
          <a:xfrm>
            <a:off x="9620950" y="3637328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sp>
        <p:nvSpPr>
          <p:cNvPr id="20" name="Oval 19"/>
          <p:cNvSpPr/>
          <p:nvPr/>
        </p:nvSpPr>
        <p:spPr>
          <a:xfrm>
            <a:off x="9989382" y="30848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27" idx="4"/>
            <a:endCxn id="32" idx="0"/>
          </p:cNvCxnSpPr>
          <p:nvPr/>
        </p:nvCxnSpPr>
        <p:spPr>
          <a:xfrm flipH="1">
            <a:off x="10276664" y="2496811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9522599" y="2207886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26" name="TextBox 40"/>
          <p:cNvSpPr txBox="1">
            <a:spLocks noChangeArrowheads="1"/>
          </p:cNvSpPr>
          <p:nvPr/>
        </p:nvSpPr>
        <p:spPr bwMode="auto">
          <a:xfrm>
            <a:off x="10302062" y="2207886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41738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8" name="TextBox 42"/>
          <p:cNvSpPr txBox="1">
            <a:spLocks noChangeArrowheads="1"/>
          </p:cNvSpPr>
          <p:nvPr/>
        </p:nvSpPr>
        <p:spPr bwMode="auto">
          <a:xfrm>
            <a:off x="9354794" y="2635737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endCxn id="30" idx="4"/>
          </p:cNvCxnSpPr>
          <p:nvPr/>
        </p:nvCxnSpPr>
        <p:spPr>
          <a:xfrm flipV="1">
            <a:off x="10358417" y="2496811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322699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240150" y="2769107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42" name="TextBox 54"/>
          <p:cNvSpPr txBox="1">
            <a:spLocks noChangeArrowheads="1"/>
          </p:cNvSpPr>
          <p:nvPr/>
        </p:nvSpPr>
        <p:spPr bwMode="auto">
          <a:xfrm>
            <a:off x="9522600" y="3045279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43" name="Straight Arrow Connector 42"/>
          <p:cNvCxnSpPr>
            <a:stCxn id="32" idx="4"/>
            <a:endCxn id="20" idx="7"/>
          </p:cNvCxnSpPr>
          <p:nvPr/>
        </p:nvCxnSpPr>
        <p:spPr>
          <a:xfrm flipH="1">
            <a:off x="10051713" y="2840546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526096" y="306912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>
            <a:stCxn id="48" idx="1"/>
            <a:endCxn id="33" idx="5"/>
          </p:cNvCxnSpPr>
          <p:nvPr/>
        </p:nvCxnSpPr>
        <p:spPr>
          <a:xfrm flipH="1" flipV="1">
            <a:off x="10383872" y="2830084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10580811" y="2917495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59" name="TextBox 40"/>
          <p:cNvSpPr txBox="1">
            <a:spLocks noChangeArrowheads="1"/>
          </p:cNvSpPr>
          <p:nvPr/>
        </p:nvSpPr>
        <p:spPr bwMode="auto">
          <a:xfrm>
            <a:off x="10475701" y="3236842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54" name="Oval 53"/>
          <p:cNvSpPr/>
          <p:nvPr/>
        </p:nvSpPr>
        <p:spPr>
          <a:xfrm>
            <a:off x="10414726" y="3343763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>
            <a:stCxn id="54" idx="7"/>
            <a:endCxn id="48" idx="3"/>
          </p:cNvCxnSpPr>
          <p:nvPr/>
        </p:nvCxnSpPr>
        <p:spPr>
          <a:xfrm flipV="1">
            <a:off x="10475701" y="3130101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873014" y="33542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20" idx="3"/>
            <a:endCxn id="60" idx="7"/>
          </p:cNvCxnSpPr>
          <p:nvPr/>
        </p:nvCxnSpPr>
        <p:spPr>
          <a:xfrm flipH="1">
            <a:off x="9935345" y="3145802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54"/>
          <p:cNvSpPr txBox="1">
            <a:spLocks noChangeArrowheads="1"/>
          </p:cNvSpPr>
          <p:nvPr/>
        </p:nvSpPr>
        <p:spPr bwMode="auto">
          <a:xfrm>
            <a:off x="9522599" y="3354224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66" name="Oval 65"/>
          <p:cNvSpPr/>
          <p:nvPr/>
        </p:nvSpPr>
        <p:spPr>
          <a:xfrm>
            <a:off x="9793590" y="3638998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0" idx="4"/>
            <a:endCxn id="66" idx="0"/>
          </p:cNvCxnSpPr>
          <p:nvPr/>
        </p:nvCxnSpPr>
        <p:spPr>
          <a:xfrm flipH="1">
            <a:off x="9830103" y="3425663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 bwMode="auto">
          <a:xfrm>
            <a:off x="8816369" y="1806681"/>
            <a:ext cx="3113644" cy="2870752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 err="1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Datastore</a:t>
            </a:r>
            <a:endParaRPr lang="en-US" sz="1600" dirty="0">
              <a:solidFill>
                <a:srgbClr val="A6A6A6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486159" y="3379483"/>
            <a:ext cx="829801" cy="514676"/>
            <a:chOff x="7864622" y="2534612"/>
            <a:chExt cx="622351" cy="386007"/>
          </a:xfrm>
        </p:grpSpPr>
        <p:sp>
          <p:nvSpPr>
            <p:cNvPr id="111" name="Oval 110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14" name="Straight Arrow Connector 113"/>
            <p:cNvCxnSpPr>
              <a:stCxn id="111" idx="0"/>
              <a:endCxn id="54" idx="6"/>
            </p:cNvCxnSpPr>
            <p:nvPr/>
          </p:nvCxnSpPr>
          <p:spPr>
            <a:xfrm flipH="1" flipV="1">
              <a:off x="7864622" y="2534612"/>
              <a:ext cx="342683" cy="239041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620950" y="3637328"/>
            <a:ext cx="245665" cy="143629"/>
            <a:chOff x="4804150" y="2727996"/>
            <a:chExt cx="184249" cy="107722"/>
          </a:xfrm>
        </p:grpSpPr>
        <p:sp>
          <p:nvSpPr>
            <p:cNvPr id="171" name="Oval 170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73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sp>
        <p:nvSpPr>
          <p:cNvPr id="174" name="Rectangle 173"/>
          <p:cNvSpPr/>
          <p:nvPr/>
        </p:nvSpPr>
        <p:spPr bwMode="auto">
          <a:xfrm>
            <a:off x="5600953" y="1806681"/>
            <a:ext cx="3113644" cy="2870752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0D868E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transaction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53297" y="2935754"/>
            <a:ext cx="1021473" cy="888576"/>
            <a:chOff x="5214972" y="2201815"/>
            <a:chExt cx="766105" cy="666432"/>
          </a:xfrm>
        </p:grpSpPr>
        <p:grpSp>
          <p:nvGrpSpPr>
            <p:cNvPr id="13" name="Group 12"/>
            <p:cNvGrpSpPr/>
            <p:nvPr/>
          </p:nvGrpSpPr>
          <p:grpSpPr>
            <a:xfrm>
              <a:off x="5407904" y="2442696"/>
              <a:ext cx="374348" cy="173124"/>
              <a:chOff x="5407904" y="2442696"/>
              <a:chExt cx="374348" cy="173124"/>
            </a:xfrm>
          </p:grpSpPr>
          <p:sp>
            <p:nvSpPr>
              <p:cNvPr id="50" name="TextBox 40"/>
              <p:cNvSpPr txBox="1">
                <a:spLocks noChangeArrowheads="1"/>
              </p:cNvSpPr>
              <p:nvPr/>
            </p:nvSpPr>
            <p:spPr bwMode="auto">
              <a:xfrm>
                <a:off x="5407904" y="2442696"/>
                <a:ext cx="374348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nodes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407904" y="2507822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214972" y="2695123"/>
              <a:ext cx="264946" cy="173124"/>
              <a:chOff x="5214972" y="2695123"/>
              <a:chExt cx="264946" cy="17312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  <p:cxnSp>
          <p:nvCxnSpPr>
            <p:cNvPr id="47" name="Straight Arrow Connector 46"/>
            <p:cNvCxnSpPr>
              <a:endCxn id="51" idx="4"/>
            </p:cNvCxnSpPr>
            <p:nvPr/>
          </p:nvCxnSpPr>
          <p:spPr>
            <a:xfrm flipV="1">
              <a:off x="525018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474355" y="2201815"/>
              <a:ext cx="506722" cy="173124"/>
              <a:chOff x="5474355" y="2201815"/>
              <a:chExt cx="506722" cy="17312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474355" y="2315537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65" name="TextBox 40"/>
              <p:cNvSpPr txBox="1">
                <a:spLocks noChangeArrowheads="1"/>
              </p:cNvSpPr>
              <p:nvPr/>
            </p:nvSpPr>
            <p:spPr bwMode="auto">
              <a:xfrm>
                <a:off x="5515391" y="2201815"/>
                <a:ext cx="465686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overlay1</a:t>
                </a:r>
              </a:p>
            </p:txBody>
          </p:sp>
        </p:grpSp>
        <p:cxnSp>
          <p:nvCxnSpPr>
            <p:cNvPr id="52" name="Straight Arrow Connector 51"/>
            <p:cNvCxnSpPr>
              <a:stCxn id="51" idx="7"/>
            </p:cNvCxnSpPr>
            <p:nvPr/>
          </p:nvCxnSpPr>
          <p:spPr>
            <a:xfrm flipV="1">
              <a:off x="5453636" y="2347576"/>
              <a:ext cx="45642" cy="16809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172248" y="3415202"/>
            <a:ext cx="353261" cy="392696"/>
            <a:chOff x="7629193" y="2561401"/>
            <a:chExt cx="264946" cy="294522"/>
          </a:xfrm>
        </p:grpSpPr>
        <p:cxnSp>
          <p:nvCxnSpPr>
            <p:cNvPr id="104" name="Straight Arrow Connector 103"/>
            <p:cNvCxnSpPr>
              <a:endCxn id="54" idx="4"/>
            </p:cNvCxnSpPr>
            <p:nvPr/>
          </p:nvCxnSpPr>
          <p:spPr>
            <a:xfrm flipV="1">
              <a:off x="765332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7629193" y="2682799"/>
              <a:ext cx="264946" cy="173124"/>
              <a:chOff x="5214972" y="2695123"/>
              <a:chExt cx="264946" cy="17312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70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</p:grpSp>
      <p:sp>
        <p:nvSpPr>
          <p:cNvPr id="72" name="Oval 71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  <a:effectLst>
            <a:glow rad="101600">
              <a:schemeClr val="accent3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>
            <a:endCxn id="72" idx="2"/>
          </p:cNvCxnSpPr>
          <p:nvPr/>
        </p:nvCxnSpPr>
        <p:spPr>
          <a:xfrm>
            <a:off x="5291667" y="2599267"/>
            <a:ext cx="5031229" cy="205560"/>
          </a:xfrm>
          <a:prstGeom prst="straightConnector1">
            <a:avLst/>
          </a:prstGeom>
          <a:ln w="12700" cmpd="sng">
            <a:solidFill>
              <a:schemeClr val="accent4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526096" y="3058663"/>
            <a:ext cx="71437" cy="71439"/>
          </a:xfrm>
          <a:prstGeom prst="ellipse">
            <a:avLst/>
          </a:prstGeom>
          <a:ln/>
          <a:effectLst>
            <a:glow rad="101600">
              <a:schemeClr val="accent3">
                <a:lumMod val="40000"/>
                <a:lumOff val="6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75" name="Straight Arrow Connector 74"/>
          <p:cNvCxnSpPr>
            <a:endCxn id="74" idx="2"/>
          </p:cNvCxnSpPr>
          <p:nvPr/>
        </p:nvCxnSpPr>
        <p:spPr>
          <a:xfrm flipV="1">
            <a:off x="4622800" y="3094383"/>
            <a:ext cx="5903296" cy="368484"/>
          </a:xfrm>
          <a:prstGeom prst="straightConnector1">
            <a:avLst/>
          </a:prstGeom>
          <a:ln w="12700" cmpd="sng">
            <a:solidFill>
              <a:schemeClr val="accent4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2 -0.00123 " pathEditMode="relative" ptsTypes="AA">
                                      <p:cBhvr>
                                        <p:cTn id="97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09877E-6 L 0.26388 -0.00432 " pathEditMode="relative" ptsTypes="AA"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4" grpId="2" animBg="1"/>
      <p:bldP spid="72" grpId="0" animBg="1"/>
      <p:bldP spid="72" grpId="1" animBg="1"/>
      <p:bldP spid="74" grpId="0" animBg="1"/>
      <p:bldP spid="7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907346" y="3663327"/>
            <a:ext cx="408609" cy="230832"/>
            <a:chOff x="8332916" y="2899895"/>
            <a:chExt cx="306457" cy="173124"/>
          </a:xfrm>
        </p:grpSpPr>
        <p:sp>
          <p:nvSpPr>
            <p:cNvPr id="87" name="Oval 86"/>
            <p:cNvSpPr/>
            <p:nvPr/>
          </p:nvSpPr>
          <p:spPr>
            <a:xfrm>
              <a:off x="8332916" y="29260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88" name="TextBox 40"/>
            <p:cNvSpPr txBox="1">
              <a:spLocks noChangeArrowheads="1"/>
            </p:cNvSpPr>
            <p:nvPr/>
          </p:nvSpPr>
          <p:spPr bwMode="auto">
            <a:xfrm>
              <a:off x="8404590" y="28998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DataChangeListeners</a:t>
            </a:r>
            <a:r>
              <a:rPr lang="en-US" dirty="0"/>
              <a:t> – Finding out about change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1" name="TextBox 54"/>
          <p:cNvSpPr txBox="1">
            <a:spLocks noChangeArrowheads="1"/>
          </p:cNvSpPr>
          <p:nvPr/>
        </p:nvSpPr>
        <p:spPr bwMode="auto">
          <a:xfrm>
            <a:off x="9620950" y="3637328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sp>
        <p:nvSpPr>
          <p:cNvPr id="20" name="Oval 19"/>
          <p:cNvSpPr/>
          <p:nvPr/>
        </p:nvSpPr>
        <p:spPr>
          <a:xfrm>
            <a:off x="9989382" y="30848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27" idx="4"/>
            <a:endCxn id="32" idx="0"/>
          </p:cNvCxnSpPr>
          <p:nvPr/>
        </p:nvCxnSpPr>
        <p:spPr>
          <a:xfrm flipH="1">
            <a:off x="10276664" y="2496811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9522599" y="2207886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26" name="TextBox 40"/>
          <p:cNvSpPr txBox="1">
            <a:spLocks noChangeArrowheads="1"/>
          </p:cNvSpPr>
          <p:nvPr/>
        </p:nvSpPr>
        <p:spPr bwMode="auto">
          <a:xfrm>
            <a:off x="10302062" y="2207886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41738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8" name="TextBox 42"/>
          <p:cNvSpPr txBox="1">
            <a:spLocks noChangeArrowheads="1"/>
          </p:cNvSpPr>
          <p:nvPr/>
        </p:nvSpPr>
        <p:spPr bwMode="auto">
          <a:xfrm>
            <a:off x="9354794" y="2635737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endCxn id="30" idx="4"/>
          </p:cNvCxnSpPr>
          <p:nvPr/>
        </p:nvCxnSpPr>
        <p:spPr>
          <a:xfrm flipV="1">
            <a:off x="10358417" y="2496811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322699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240150" y="2769107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42" name="TextBox 54"/>
          <p:cNvSpPr txBox="1">
            <a:spLocks noChangeArrowheads="1"/>
          </p:cNvSpPr>
          <p:nvPr/>
        </p:nvSpPr>
        <p:spPr bwMode="auto">
          <a:xfrm>
            <a:off x="9522600" y="3045279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43" name="Straight Arrow Connector 42"/>
          <p:cNvCxnSpPr>
            <a:stCxn id="32" idx="4"/>
            <a:endCxn id="20" idx="7"/>
          </p:cNvCxnSpPr>
          <p:nvPr/>
        </p:nvCxnSpPr>
        <p:spPr>
          <a:xfrm flipH="1">
            <a:off x="10051713" y="2840546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526096" y="306912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>
            <a:stCxn id="48" idx="1"/>
            <a:endCxn id="33" idx="5"/>
          </p:cNvCxnSpPr>
          <p:nvPr/>
        </p:nvCxnSpPr>
        <p:spPr>
          <a:xfrm flipH="1" flipV="1">
            <a:off x="10383872" y="2830084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10580811" y="2917495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59" name="TextBox 40"/>
          <p:cNvSpPr txBox="1">
            <a:spLocks noChangeArrowheads="1"/>
          </p:cNvSpPr>
          <p:nvPr/>
        </p:nvSpPr>
        <p:spPr bwMode="auto">
          <a:xfrm>
            <a:off x="10475701" y="3236842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54" name="Oval 53"/>
          <p:cNvSpPr/>
          <p:nvPr/>
        </p:nvSpPr>
        <p:spPr>
          <a:xfrm>
            <a:off x="10414726" y="3343763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>
            <a:stCxn id="54" idx="7"/>
            <a:endCxn id="48" idx="3"/>
          </p:cNvCxnSpPr>
          <p:nvPr/>
        </p:nvCxnSpPr>
        <p:spPr>
          <a:xfrm flipV="1">
            <a:off x="10475701" y="3130101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873014" y="33542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20" idx="3"/>
            <a:endCxn id="60" idx="7"/>
          </p:cNvCxnSpPr>
          <p:nvPr/>
        </p:nvCxnSpPr>
        <p:spPr>
          <a:xfrm flipH="1">
            <a:off x="9935345" y="3145802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54"/>
          <p:cNvSpPr txBox="1">
            <a:spLocks noChangeArrowheads="1"/>
          </p:cNvSpPr>
          <p:nvPr/>
        </p:nvSpPr>
        <p:spPr bwMode="auto">
          <a:xfrm>
            <a:off x="9522599" y="3354224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66" name="Oval 65"/>
          <p:cNvSpPr/>
          <p:nvPr/>
        </p:nvSpPr>
        <p:spPr>
          <a:xfrm>
            <a:off x="9793590" y="3638998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0" idx="4"/>
            <a:endCxn id="66" idx="0"/>
          </p:cNvCxnSpPr>
          <p:nvPr/>
        </p:nvCxnSpPr>
        <p:spPr>
          <a:xfrm flipH="1">
            <a:off x="9830103" y="3425663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 bwMode="auto">
          <a:xfrm>
            <a:off x="8816369" y="1338016"/>
            <a:ext cx="3113644" cy="2592051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 err="1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Datastore</a:t>
            </a:r>
            <a:endParaRPr lang="en-US" sz="1600" dirty="0">
              <a:solidFill>
                <a:srgbClr val="A6A6A6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486159" y="3379483"/>
            <a:ext cx="829801" cy="514676"/>
            <a:chOff x="7864622" y="2534612"/>
            <a:chExt cx="622351" cy="386007"/>
          </a:xfrm>
        </p:grpSpPr>
        <p:sp>
          <p:nvSpPr>
            <p:cNvPr id="111" name="Oval 110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14" name="Straight Arrow Connector 113"/>
            <p:cNvCxnSpPr>
              <a:stCxn id="111" idx="0"/>
              <a:endCxn id="54" idx="6"/>
            </p:cNvCxnSpPr>
            <p:nvPr/>
          </p:nvCxnSpPr>
          <p:spPr>
            <a:xfrm flipH="1" flipV="1">
              <a:off x="7864622" y="2534612"/>
              <a:ext cx="342683" cy="239041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620950" y="3637328"/>
            <a:ext cx="245665" cy="143629"/>
            <a:chOff x="4804150" y="2727996"/>
            <a:chExt cx="184249" cy="107722"/>
          </a:xfrm>
        </p:grpSpPr>
        <p:sp>
          <p:nvSpPr>
            <p:cNvPr id="171" name="Oval 170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73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sp>
        <p:nvSpPr>
          <p:cNvPr id="174" name="Rectangle 173"/>
          <p:cNvSpPr/>
          <p:nvPr/>
        </p:nvSpPr>
        <p:spPr bwMode="auto">
          <a:xfrm>
            <a:off x="5600953" y="1333731"/>
            <a:ext cx="3113644" cy="2596336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0D868E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transaction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53297" y="2935754"/>
            <a:ext cx="1021473" cy="888576"/>
            <a:chOff x="5214972" y="2201815"/>
            <a:chExt cx="766105" cy="666432"/>
          </a:xfrm>
        </p:grpSpPr>
        <p:grpSp>
          <p:nvGrpSpPr>
            <p:cNvPr id="13" name="Group 12"/>
            <p:cNvGrpSpPr/>
            <p:nvPr/>
          </p:nvGrpSpPr>
          <p:grpSpPr>
            <a:xfrm>
              <a:off x="5407904" y="2442696"/>
              <a:ext cx="374348" cy="173124"/>
              <a:chOff x="5407904" y="2442696"/>
              <a:chExt cx="374348" cy="173124"/>
            </a:xfrm>
          </p:grpSpPr>
          <p:sp>
            <p:nvSpPr>
              <p:cNvPr id="50" name="TextBox 40"/>
              <p:cNvSpPr txBox="1">
                <a:spLocks noChangeArrowheads="1"/>
              </p:cNvSpPr>
              <p:nvPr/>
            </p:nvSpPr>
            <p:spPr bwMode="auto">
              <a:xfrm>
                <a:off x="5407904" y="2442696"/>
                <a:ext cx="374348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nodes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407904" y="2507822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214972" y="2695123"/>
              <a:ext cx="264946" cy="173124"/>
              <a:chOff x="5214972" y="2695123"/>
              <a:chExt cx="264946" cy="17312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  <p:cxnSp>
          <p:nvCxnSpPr>
            <p:cNvPr id="47" name="Straight Arrow Connector 46"/>
            <p:cNvCxnSpPr>
              <a:endCxn id="51" idx="4"/>
            </p:cNvCxnSpPr>
            <p:nvPr/>
          </p:nvCxnSpPr>
          <p:spPr>
            <a:xfrm flipV="1">
              <a:off x="525018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474355" y="2201815"/>
              <a:ext cx="506722" cy="173124"/>
              <a:chOff x="5474355" y="2201815"/>
              <a:chExt cx="506722" cy="17312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474355" y="2315537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65" name="TextBox 40"/>
              <p:cNvSpPr txBox="1">
                <a:spLocks noChangeArrowheads="1"/>
              </p:cNvSpPr>
              <p:nvPr/>
            </p:nvSpPr>
            <p:spPr bwMode="auto">
              <a:xfrm>
                <a:off x="5515391" y="2201815"/>
                <a:ext cx="465686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overlay1</a:t>
                </a:r>
              </a:p>
            </p:txBody>
          </p:sp>
        </p:grpSp>
        <p:cxnSp>
          <p:nvCxnSpPr>
            <p:cNvPr id="52" name="Straight Arrow Connector 51"/>
            <p:cNvCxnSpPr>
              <a:stCxn id="51" idx="7"/>
            </p:cNvCxnSpPr>
            <p:nvPr/>
          </p:nvCxnSpPr>
          <p:spPr>
            <a:xfrm flipV="1">
              <a:off x="5453636" y="2347576"/>
              <a:ext cx="45642" cy="16809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172248" y="3415202"/>
            <a:ext cx="353261" cy="392696"/>
            <a:chOff x="7629193" y="2561401"/>
            <a:chExt cx="264946" cy="294522"/>
          </a:xfrm>
        </p:grpSpPr>
        <p:cxnSp>
          <p:nvCxnSpPr>
            <p:cNvPr id="104" name="Straight Arrow Connector 103"/>
            <p:cNvCxnSpPr>
              <a:endCxn id="54" idx="4"/>
            </p:cNvCxnSpPr>
            <p:nvPr/>
          </p:nvCxnSpPr>
          <p:spPr>
            <a:xfrm flipV="1">
              <a:off x="765332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7629193" y="2682799"/>
              <a:ext cx="264946" cy="173124"/>
              <a:chOff x="5214972" y="2695123"/>
              <a:chExt cx="264946" cy="17312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70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</p:grpSp>
      <p:sp>
        <p:nvSpPr>
          <p:cNvPr id="62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7"/>
            <a:ext cx="5486620" cy="1650167"/>
          </a:xfrm>
        </p:spPr>
        <p:txBody>
          <a:bodyPr/>
          <a:lstStyle/>
          <a:p>
            <a:pPr marL="257168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dataBroker.registerDataChangeListener</a:t>
            </a:r>
            <a:r>
              <a:rPr lang="en-US" sz="1600" dirty="0">
                <a:latin typeface="Courier"/>
                <a:cs typeface="Courier"/>
              </a:rPr>
              <a:t>(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"/>
                <a:cs typeface="Courier"/>
              </a:rPr>
              <a:t>LogicalDatastoreType.CONFIGURATION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solidFill>
                  <a:schemeClr val="accent2"/>
                </a:solidFill>
                <a:latin typeface="Courier"/>
                <a:cs typeface="Courier"/>
              </a:rPr>
              <a:t>myInstanceId</a:t>
            </a:r>
            <a:r>
              <a:rPr lang="en-US" sz="1600" dirty="0">
                <a:latin typeface="Courier"/>
                <a:cs typeface="Courier"/>
              </a:rPr>
              <a:t>, 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myDataChangeListener</a:t>
            </a:r>
            <a:r>
              <a:rPr lang="en-US" sz="1600" dirty="0">
                <a:latin typeface="Courier"/>
                <a:cs typeface="Courier"/>
              </a:rPr>
              <a:t>,   </a:t>
            </a:r>
          </a:p>
          <a:p>
            <a:pPr marL="257168" lvl="1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DataChangeScope.SUBTREE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  <a:p>
            <a:pPr marL="257168" lvl="1" indent="0">
              <a:buNone/>
            </a:pPr>
            <a:endParaRPr lang="en-US" sz="1600" dirty="0">
              <a:latin typeface="Courier"/>
              <a:cs typeface="Courier"/>
              <a:sym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4910" y="3364685"/>
            <a:ext cx="4734695" cy="2551345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 err="1">
                <a:solidFill>
                  <a:srgbClr val="0D868E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myDataChangeListener</a:t>
            </a:r>
            <a:endParaRPr lang="en-US" sz="1600" dirty="0">
              <a:solidFill>
                <a:srgbClr val="0D868E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23676" y="4039263"/>
            <a:ext cx="4435104" cy="2078715"/>
            <a:chOff x="548248" y="2835718"/>
            <a:chExt cx="3326328" cy="1559036"/>
          </a:xfrm>
        </p:grpSpPr>
        <p:sp>
          <p:nvSpPr>
            <p:cNvPr id="79" name="Rectangle 78"/>
            <p:cNvSpPr/>
            <p:nvPr/>
          </p:nvSpPr>
          <p:spPr bwMode="auto">
            <a:xfrm>
              <a:off x="548248" y="2835718"/>
              <a:ext cx="3326328" cy="1559036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/>
            <a:lstStyle/>
            <a:p>
              <a:pPr algn="ctr" defTabSz="685783"/>
              <a:r>
                <a:rPr lang="en-US" sz="1600" dirty="0" err="1">
                  <a:solidFill>
                    <a:srgbClr val="0D868E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AsyncDataChangeEvent</a:t>
              </a:r>
              <a:endParaRPr lang="en-US" sz="1600" dirty="0">
                <a:solidFill>
                  <a:srgbClr val="0D868E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623156" y="3095398"/>
              <a:ext cx="732945" cy="1201078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/>
            <a:lstStyle/>
            <a:p>
              <a:pPr algn="ctr" defTabSz="685783"/>
              <a:r>
                <a:rPr lang="en-US" sz="1600" dirty="0">
                  <a:solidFill>
                    <a:srgbClr val="0D868E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created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429929" y="3095398"/>
              <a:ext cx="739834" cy="1201078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/>
            <a:lstStyle/>
            <a:p>
              <a:pPr algn="ctr" defTabSz="685783"/>
              <a:r>
                <a:rPr lang="en-US" sz="1600" dirty="0">
                  <a:solidFill>
                    <a:srgbClr val="0D868E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deleted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240684" y="3095398"/>
              <a:ext cx="764863" cy="1201078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/>
            <a:lstStyle/>
            <a:p>
              <a:pPr algn="ctr" defTabSz="685783"/>
              <a:r>
                <a:rPr lang="en-US" sz="1600" dirty="0">
                  <a:solidFill>
                    <a:srgbClr val="0D868E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updated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054030" y="3095398"/>
              <a:ext cx="742740" cy="1201078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t"/>
            <a:lstStyle/>
            <a:p>
              <a:pPr algn="ctr" defTabSz="685783"/>
              <a:r>
                <a:rPr lang="en-US" sz="1600" dirty="0">
                  <a:solidFill>
                    <a:srgbClr val="0D868E"/>
                  </a:solidFill>
                  <a:ea typeface="Arial" pitchFamily="-107" charset="0"/>
                  <a:cs typeface="Arial" pitchFamily="-107" charset="0"/>
                  <a:sym typeface="Arial" pitchFamily="-107" charset="0"/>
                </a:rPr>
                <a:t>original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175021" y="3577066"/>
            <a:ext cx="353261" cy="230832"/>
            <a:chOff x="7781593" y="2835199"/>
            <a:chExt cx="264946" cy="173124"/>
          </a:xfrm>
        </p:grpSpPr>
        <p:sp>
          <p:nvSpPr>
            <p:cNvPr id="85" name="Oval 84"/>
            <p:cNvSpPr/>
            <p:nvPr/>
          </p:nvSpPr>
          <p:spPr>
            <a:xfrm>
              <a:off x="7781593" y="2913729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86" name="TextBox 40"/>
            <p:cNvSpPr txBox="1">
              <a:spLocks noChangeArrowheads="1"/>
            </p:cNvSpPr>
            <p:nvPr/>
          </p:nvSpPr>
          <p:spPr bwMode="auto">
            <a:xfrm>
              <a:off x="7811756" y="2835199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414722" y="2919531"/>
            <a:ext cx="901238" cy="976664"/>
            <a:chOff x="7811044" y="2189648"/>
            <a:chExt cx="675929" cy="732498"/>
          </a:xfrm>
        </p:grpSpPr>
        <p:grpSp>
          <p:nvGrpSpPr>
            <p:cNvPr id="17" name="Group 16"/>
            <p:cNvGrpSpPr/>
            <p:nvPr/>
          </p:nvGrpSpPr>
          <p:grpSpPr>
            <a:xfrm>
              <a:off x="7811044" y="2189648"/>
              <a:ext cx="675929" cy="732498"/>
              <a:chOff x="7963444" y="2340521"/>
              <a:chExt cx="675929" cy="732498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046972" y="245424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98" name="TextBox 40"/>
              <p:cNvSpPr txBox="1">
                <a:spLocks noChangeArrowheads="1"/>
              </p:cNvSpPr>
              <p:nvPr/>
            </p:nvSpPr>
            <p:spPr bwMode="auto">
              <a:xfrm>
                <a:off x="8088008" y="2340521"/>
                <a:ext cx="465686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overlay1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7963444" y="2660222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cxnSp>
            <p:nvCxnSpPr>
              <p:cNvPr id="100" name="Straight Arrow Connector 99"/>
              <p:cNvCxnSpPr>
                <a:stCxn id="99" idx="7"/>
                <a:endCxn id="97" idx="3"/>
              </p:cNvCxnSpPr>
              <p:nvPr/>
            </p:nvCxnSpPr>
            <p:spPr>
              <a:xfrm flipV="1">
                <a:off x="8009176" y="2499976"/>
                <a:ext cx="45642" cy="168092"/>
              </a:xfrm>
              <a:prstGeom prst="straightConnector1">
                <a:avLst/>
              </a:prstGeom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8017022" y="2687012"/>
                <a:ext cx="622351" cy="386007"/>
                <a:chOff x="7864622" y="2534612"/>
                <a:chExt cx="622351" cy="386007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8180516" y="2773653"/>
                  <a:ext cx="53578" cy="5357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03" name="Straight Arrow Connector 102"/>
                <p:cNvCxnSpPr>
                  <a:stCxn id="102" idx="0"/>
                  <a:endCxn id="99" idx="6"/>
                </p:cNvCxnSpPr>
                <p:nvPr/>
              </p:nvCxnSpPr>
              <p:spPr>
                <a:xfrm flipH="1" flipV="1">
                  <a:off x="7864622" y="2534612"/>
                  <a:ext cx="342683" cy="239041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8252190" y="2747495"/>
                  <a:ext cx="234783" cy="17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n3</a:t>
                  </a:r>
                </a:p>
              </p:txBody>
            </p:sp>
          </p:grpSp>
        </p:grpSp>
        <p:sp>
          <p:nvSpPr>
            <p:cNvPr id="123" name="TextBox 40"/>
            <p:cNvSpPr txBox="1">
              <a:spLocks noChangeArrowheads="1"/>
            </p:cNvSpPr>
            <p:nvPr/>
          </p:nvSpPr>
          <p:spPr bwMode="auto">
            <a:xfrm>
              <a:off x="7856776" y="2427631"/>
              <a:ext cx="374348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nodes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169461" y="2919531"/>
            <a:ext cx="1029468" cy="888367"/>
            <a:chOff x="8151065" y="3361223"/>
            <a:chExt cx="772101" cy="666275"/>
          </a:xfrm>
        </p:grpSpPr>
        <p:grpSp>
          <p:nvGrpSpPr>
            <p:cNvPr id="124" name="Group 123"/>
            <p:cNvGrpSpPr/>
            <p:nvPr/>
          </p:nvGrpSpPr>
          <p:grpSpPr>
            <a:xfrm>
              <a:off x="8151065" y="3732976"/>
              <a:ext cx="264946" cy="294522"/>
              <a:chOff x="7629193" y="2561401"/>
              <a:chExt cx="264946" cy="294522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V="1">
                <a:off x="7653323" y="2561401"/>
                <a:ext cx="184510" cy="212252"/>
              </a:xfrm>
              <a:prstGeom prst="straightConnector1">
                <a:avLst/>
              </a:prstGeom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7629193" y="2682799"/>
                <a:ext cx="264946" cy="173124"/>
                <a:chOff x="5214972" y="2695123"/>
                <a:chExt cx="264946" cy="173124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214972" y="2773653"/>
                  <a:ext cx="53578" cy="5357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sp>
              <p:nvSpPr>
                <p:cNvPr id="128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5245135" y="2695123"/>
                  <a:ext cx="234783" cy="17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n4</a:t>
                  </a:r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8153145" y="3854374"/>
              <a:ext cx="264946" cy="173124"/>
              <a:chOff x="7781593" y="2835199"/>
              <a:chExt cx="264946" cy="173124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7781593" y="2913729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31" name="TextBox 40"/>
              <p:cNvSpPr txBox="1">
                <a:spLocks noChangeArrowheads="1"/>
              </p:cNvSpPr>
              <p:nvPr/>
            </p:nvSpPr>
            <p:spPr bwMode="auto">
              <a:xfrm>
                <a:off x="7811756" y="2835199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8332916" y="3361223"/>
              <a:ext cx="590250" cy="411107"/>
              <a:chOff x="7811044" y="2189648"/>
              <a:chExt cx="590250" cy="411107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7811044" y="2189648"/>
                <a:ext cx="590250" cy="373280"/>
                <a:chOff x="7963444" y="2340521"/>
                <a:chExt cx="590250" cy="37328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8046972" y="2454243"/>
                  <a:ext cx="53578" cy="5357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sp>
              <p:nvSpPr>
                <p:cNvPr id="136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8088008" y="2340521"/>
                  <a:ext cx="465686" cy="17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"/>
                      <a:cs typeface="Arial"/>
                    </a:rPr>
                    <a:t>overlay1</a:t>
                  </a: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7963444" y="2660222"/>
                  <a:ext cx="53578" cy="53579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38" name="Straight Arrow Connector 137"/>
                <p:cNvCxnSpPr>
                  <a:stCxn id="137" idx="7"/>
                  <a:endCxn id="135" idx="3"/>
                </p:cNvCxnSpPr>
                <p:nvPr/>
              </p:nvCxnSpPr>
              <p:spPr>
                <a:xfrm flipV="1">
                  <a:off x="8009176" y="2499976"/>
                  <a:ext cx="45642" cy="168092"/>
                </a:xfrm>
                <a:prstGeom prst="straightConnector1">
                  <a:avLst/>
                </a:prstGeom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40"/>
              <p:cNvSpPr txBox="1">
                <a:spLocks noChangeArrowheads="1"/>
              </p:cNvSpPr>
              <p:nvPr/>
            </p:nvSpPr>
            <p:spPr bwMode="auto">
              <a:xfrm>
                <a:off x="7856776" y="2427631"/>
                <a:ext cx="374348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nodes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0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71605E-6 L -0.0243 0.2598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2 -0.00123 " pathEditMode="relative" ptsTypes="AA">
                                      <p:cBhvr>
                                        <p:cTn id="4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09877E-6 L 0.26388 -0.00432 " pathEditMode="relative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5278 0.2179 " pathEditMode="relative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4.32099E-6 L -0.21633 0.21821 " pathEditMode="relative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6.17284E-7 L -0.09532 0.2682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1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4085E-6 L -0.48871 -0.043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44" y="-219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78 0.2179 L -0.74358 0.1672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49" y="-25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32 0.21821 L -0.7257 0.1546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317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1 0.26821 L -0.58368 0.225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-213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3 0.25988 L -0.51267 0.2194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4" grpId="2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40" y="0"/>
            <a:ext cx="10515600" cy="867634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Goals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001394"/>
            <a:ext cx="10668000" cy="542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This very hands on tutorial will walk you </a:t>
            </a:r>
            <a:r>
              <a:rPr lang="en-US" sz="2400" dirty="0" smtClean="0"/>
              <a:t>through writing </a:t>
            </a:r>
            <a:r>
              <a:rPr lang="en-US" sz="2400" dirty="0"/>
              <a:t>a simple </a:t>
            </a:r>
            <a:r>
              <a:rPr lang="en-US" sz="2400" dirty="0" err="1" smtClean="0"/>
              <a:t>OpenDaylight</a:t>
            </a:r>
            <a:r>
              <a:rPr lang="en-US" sz="2400" dirty="0"/>
              <a:t> </a:t>
            </a:r>
            <a:r>
              <a:rPr lang="en-US" sz="2400" dirty="0" smtClean="0"/>
              <a:t>application and SB Plugin. Along </a:t>
            </a:r>
            <a:r>
              <a:rPr lang="en-US" sz="2400" dirty="0"/>
              <a:t>the way we will explore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 smtClean="0"/>
              <a:t>Writing </a:t>
            </a:r>
            <a:r>
              <a:rPr lang="en-US" sz="2000" dirty="0"/>
              <a:t>effective models</a:t>
            </a:r>
          </a:p>
          <a:p>
            <a:pPr lvl="1"/>
            <a:r>
              <a:rPr lang="en-US" sz="2000" dirty="0" smtClean="0"/>
              <a:t>Available </a:t>
            </a:r>
            <a:r>
              <a:rPr lang="en-US" sz="2000" dirty="0"/>
              <a:t>design patterns for your application and protocol plugin</a:t>
            </a:r>
          </a:p>
          <a:p>
            <a:pPr lvl="1"/>
            <a:r>
              <a:rPr lang="en-US" sz="2000" dirty="0" smtClean="0"/>
              <a:t>How </a:t>
            </a:r>
            <a:r>
              <a:rPr lang="en-US" sz="2000" dirty="0"/>
              <a:t>to achieve those patterns in your code</a:t>
            </a:r>
          </a:p>
          <a:p>
            <a:pPr lvl="1"/>
            <a:r>
              <a:rPr lang="en-US" sz="2000" dirty="0" smtClean="0"/>
              <a:t>Building </a:t>
            </a:r>
            <a:r>
              <a:rPr lang="en-US" sz="2000" dirty="0"/>
              <a:t>applications from micro-services</a:t>
            </a:r>
          </a:p>
          <a:p>
            <a:pPr lvl="1"/>
            <a:r>
              <a:rPr lang="en-US" sz="2000" dirty="0" smtClean="0"/>
              <a:t>Getting </a:t>
            </a:r>
            <a:r>
              <a:rPr lang="en-US" sz="2000" dirty="0"/>
              <a:t>along with other applications</a:t>
            </a:r>
          </a:p>
          <a:p>
            <a:pPr lvl="1"/>
            <a:r>
              <a:rPr lang="en-US" sz="2000" dirty="0" smtClean="0"/>
              <a:t>Clustering </a:t>
            </a:r>
            <a:r>
              <a:rPr lang="en-US" sz="2000" dirty="0"/>
              <a:t>considerations</a:t>
            </a:r>
          </a:p>
          <a:p>
            <a:pPr lvl="1"/>
            <a:r>
              <a:rPr lang="en-US" sz="2000" dirty="0" smtClean="0"/>
              <a:t>Performance </a:t>
            </a:r>
            <a:r>
              <a:rPr lang="en-US" sz="2000" dirty="0"/>
              <a:t>considerations</a:t>
            </a:r>
          </a:p>
          <a:p>
            <a:pPr lvl="1"/>
            <a:r>
              <a:rPr lang="en-US" sz="2000" dirty="0" smtClean="0"/>
              <a:t>Error </a:t>
            </a:r>
            <a:r>
              <a:rPr lang="en-US" sz="2000" dirty="0"/>
              <a:t>handling </a:t>
            </a:r>
          </a:p>
          <a:p>
            <a:r>
              <a:rPr lang="en-US" sz="2400" dirty="0"/>
              <a:t>At the end of this tutorial you will have written a simple application and southbound plugin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</a:t>
            </a:r>
            <a:r>
              <a:rPr lang="en-US" sz="2400" dirty="0"/>
              <a:t>best practices and have an understanding of *why* it was written that way.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806527" y="6518480"/>
            <a:ext cx="511213" cy="366183"/>
          </a:xfrm>
          <a:prstGeom prst="rect">
            <a:avLst/>
          </a:prstGeom>
        </p:spPr>
        <p:txBody>
          <a:bodyPr/>
          <a:lstStyle/>
          <a:p>
            <a:fld id="{3945D0FD-48F1-4D72-80C5-FFB60B92A834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487" y="1437216"/>
            <a:ext cx="5486620" cy="4611528"/>
          </a:xfrm>
        </p:spPr>
        <p:txBody>
          <a:bodyPr/>
          <a:lstStyle/>
          <a:p>
            <a:r>
              <a:rPr lang="en-US" dirty="0" err="1" smtClean="0">
                <a:sym typeface="Arial" charset="0"/>
              </a:rPr>
              <a:t>Datastore</a:t>
            </a:r>
            <a:endParaRPr lang="en-US" dirty="0" smtClean="0">
              <a:sym typeface="Arial" charset="0"/>
            </a:endParaRPr>
          </a:p>
          <a:p>
            <a:pPr lvl="1"/>
            <a:r>
              <a:rPr lang="en-US" dirty="0" err="1" smtClean="0">
                <a:sym typeface="Arial" charset="0"/>
              </a:rPr>
              <a:t>Sharded</a:t>
            </a:r>
            <a:endParaRPr lang="en-US" dirty="0" smtClean="0">
              <a:sym typeface="Arial" charset="0"/>
            </a:endParaRPr>
          </a:p>
          <a:p>
            <a:pPr lvl="1"/>
            <a:r>
              <a:rPr lang="en-US" dirty="0" smtClean="0">
                <a:sym typeface="Arial" charset="0"/>
              </a:rPr>
              <a:t>Replicated</a:t>
            </a:r>
          </a:p>
          <a:p>
            <a:pPr lvl="2"/>
            <a:r>
              <a:rPr lang="en-US" dirty="0" smtClean="0">
                <a:sym typeface="Arial" charset="0"/>
              </a:rPr>
              <a:t>But not everywhere</a:t>
            </a:r>
          </a:p>
          <a:p>
            <a:pPr lvl="1"/>
            <a:r>
              <a:rPr lang="en-US" dirty="0" smtClean="0">
                <a:sym typeface="Arial" charset="0"/>
                <a:hlinkClick r:id="rId3"/>
              </a:rPr>
              <a:t>RAFT algorithm for consistency</a:t>
            </a:r>
            <a:endParaRPr lang="en-US" dirty="0" smtClean="0">
              <a:sym typeface="Arial" charset="0"/>
            </a:endParaRPr>
          </a:p>
          <a:p>
            <a:pPr lvl="1"/>
            <a:endParaRPr lang="en-US" dirty="0" smtClean="0">
              <a:sym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9" name="TextBox 54"/>
          <p:cNvSpPr txBox="1">
            <a:spLocks noChangeArrowheads="1"/>
          </p:cNvSpPr>
          <p:nvPr/>
        </p:nvSpPr>
        <p:spPr bwMode="auto">
          <a:xfrm>
            <a:off x="9620950" y="3637328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sp>
        <p:nvSpPr>
          <p:cNvPr id="20" name="Oval 19"/>
          <p:cNvSpPr/>
          <p:nvPr/>
        </p:nvSpPr>
        <p:spPr>
          <a:xfrm>
            <a:off x="9989382" y="30848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24" idx="4"/>
            <a:endCxn id="28" idx="0"/>
          </p:cNvCxnSpPr>
          <p:nvPr/>
        </p:nvCxnSpPr>
        <p:spPr>
          <a:xfrm flipH="1">
            <a:off x="10276664" y="2496811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9522599" y="2207886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10302062" y="2207886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41738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9354794" y="2635737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endCxn id="27" idx="4"/>
          </p:cNvCxnSpPr>
          <p:nvPr/>
        </p:nvCxnSpPr>
        <p:spPr>
          <a:xfrm flipV="1">
            <a:off x="10358417" y="2496811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322699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240150" y="2769107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22896" y="2769107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0" name="TextBox 54"/>
          <p:cNvSpPr txBox="1">
            <a:spLocks noChangeArrowheads="1"/>
          </p:cNvSpPr>
          <p:nvPr/>
        </p:nvSpPr>
        <p:spPr bwMode="auto">
          <a:xfrm>
            <a:off x="9522600" y="3045279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31" name="Straight Arrow Connector 30"/>
          <p:cNvCxnSpPr>
            <a:stCxn id="28" idx="4"/>
            <a:endCxn id="20" idx="7"/>
          </p:cNvCxnSpPr>
          <p:nvPr/>
        </p:nvCxnSpPr>
        <p:spPr>
          <a:xfrm flipH="1">
            <a:off x="10051713" y="2840546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526096" y="306912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33" name="Straight Arrow Connector 32"/>
          <p:cNvCxnSpPr>
            <a:stCxn id="32" idx="1"/>
            <a:endCxn id="29" idx="5"/>
          </p:cNvCxnSpPr>
          <p:nvPr/>
        </p:nvCxnSpPr>
        <p:spPr>
          <a:xfrm flipH="1" flipV="1">
            <a:off x="10383872" y="2830084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10580811" y="2917495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35" name="TextBox 40"/>
          <p:cNvSpPr txBox="1">
            <a:spLocks noChangeArrowheads="1"/>
          </p:cNvSpPr>
          <p:nvPr/>
        </p:nvSpPr>
        <p:spPr bwMode="auto">
          <a:xfrm>
            <a:off x="10475701" y="3236842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36" name="Oval 35"/>
          <p:cNvSpPr/>
          <p:nvPr/>
        </p:nvSpPr>
        <p:spPr>
          <a:xfrm>
            <a:off x="10414726" y="3343763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37" name="Straight Arrow Connector 36"/>
          <p:cNvCxnSpPr>
            <a:stCxn id="36" idx="7"/>
            <a:endCxn id="32" idx="3"/>
          </p:cNvCxnSpPr>
          <p:nvPr/>
        </p:nvCxnSpPr>
        <p:spPr>
          <a:xfrm flipV="1">
            <a:off x="10475701" y="3130101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873014" y="33542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39" name="Straight Arrow Connector 38"/>
          <p:cNvCxnSpPr>
            <a:stCxn id="20" idx="3"/>
            <a:endCxn id="38" idx="7"/>
          </p:cNvCxnSpPr>
          <p:nvPr/>
        </p:nvCxnSpPr>
        <p:spPr>
          <a:xfrm flipH="1">
            <a:off x="9935345" y="3145802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54"/>
          <p:cNvSpPr txBox="1">
            <a:spLocks noChangeArrowheads="1"/>
          </p:cNvSpPr>
          <p:nvPr/>
        </p:nvSpPr>
        <p:spPr bwMode="auto">
          <a:xfrm>
            <a:off x="9522599" y="3354224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41" name="Oval 40"/>
          <p:cNvSpPr/>
          <p:nvPr/>
        </p:nvSpPr>
        <p:spPr>
          <a:xfrm>
            <a:off x="9793590" y="3638998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38" idx="4"/>
            <a:endCxn id="41" idx="0"/>
          </p:cNvCxnSpPr>
          <p:nvPr/>
        </p:nvCxnSpPr>
        <p:spPr>
          <a:xfrm flipH="1">
            <a:off x="9830103" y="3425663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9461050" y="1806681"/>
            <a:ext cx="1873476" cy="2870752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Node -3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486159" y="3379483"/>
            <a:ext cx="829801" cy="514676"/>
            <a:chOff x="7864622" y="2534612"/>
            <a:chExt cx="622351" cy="386007"/>
          </a:xfrm>
        </p:grpSpPr>
        <p:sp>
          <p:nvSpPr>
            <p:cNvPr id="45" name="Oval 44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46" name="Straight Arrow Connector 45"/>
            <p:cNvCxnSpPr>
              <a:stCxn id="45" idx="0"/>
              <a:endCxn id="36" idx="6"/>
            </p:cNvCxnSpPr>
            <p:nvPr/>
          </p:nvCxnSpPr>
          <p:spPr>
            <a:xfrm flipH="1" flipV="1">
              <a:off x="7864622" y="2534612"/>
              <a:ext cx="342683" cy="239041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620950" y="3637328"/>
            <a:ext cx="245665" cy="143629"/>
            <a:chOff x="4804150" y="2727996"/>
            <a:chExt cx="184249" cy="107722"/>
          </a:xfrm>
        </p:grpSpPr>
        <p:sp>
          <p:nvSpPr>
            <p:cNvPr id="49" name="Oval 48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50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172248" y="3415202"/>
            <a:ext cx="353261" cy="392696"/>
            <a:chOff x="7629193" y="2561401"/>
            <a:chExt cx="264946" cy="294522"/>
          </a:xfrm>
        </p:grpSpPr>
        <p:cxnSp>
          <p:nvCxnSpPr>
            <p:cNvPr id="52" name="Straight Arrow Connector 51"/>
            <p:cNvCxnSpPr>
              <a:endCxn id="36" idx="4"/>
            </p:cNvCxnSpPr>
            <p:nvPr/>
          </p:nvCxnSpPr>
          <p:spPr>
            <a:xfrm flipV="1">
              <a:off x="7653323" y="2561401"/>
              <a:ext cx="184510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7629193" y="2682799"/>
              <a:ext cx="264946" cy="173124"/>
              <a:chOff x="5214972" y="2695123"/>
              <a:chExt cx="264946" cy="17312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55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</p:grpSp>
      <p:sp>
        <p:nvSpPr>
          <p:cNvPr id="138" name="TextBox 54"/>
          <p:cNvSpPr txBox="1">
            <a:spLocks noChangeArrowheads="1"/>
          </p:cNvSpPr>
          <p:nvPr/>
        </p:nvSpPr>
        <p:spPr bwMode="auto">
          <a:xfrm>
            <a:off x="7703130" y="3637328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sp>
        <p:nvSpPr>
          <p:cNvPr id="139" name="Oval 138"/>
          <p:cNvSpPr/>
          <p:nvPr/>
        </p:nvSpPr>
        <p:spPr>
          <a:xfrm>
            <a:off x="8071562" y="30848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40" name="Straight Arrow Connector 139"/>
          <p:cNvCxnSpPr>
            <a:stCxn id="143" idx="4"/>
            <a:endCxn id="147" idx="0"/>
          </p:cNvCxnSpPr>
          <p:nvPr/>
        </p:nvCxnSpPr>
        <p:spPr>
          <a:xfrm flipH="1">
            <a:off x="8358844" y="2496811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39"/>
          <p:cNvSpPr txBox="1">
            <a:spLocks noChangeArrowheads="1"/>
          </p:cNvSpPr>
          <p:nvPr/>
        </p:nvSpPr>
        <p:spPr bwMode="auto">
          <a:xfrm>
            <a:off x="7604779" y="2207886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142" name="TextBox 40"/>
          <p:cNvSpPr txBox="1">
            <a:spLocks noChangeArrowheads="1"/>
          </p:cNvSpPr>
          <p:nvPr/>
        </p:nvSpPr>
        <p:spPr bwMode="auto">
          <a:xfrm>
            <a:off x="8384242" y="2207886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323918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44" name="TextBox 42"/>
          <p:cNvSpPr txBox="1">
            <a:spLocks noChangeArrowheads="1"/>
          </p:cNvSpPr>
          <p:nvPr/>
        </p:nvSpPr>
        <p:spPr bwMode="auto">
          <a:xfrm>
            <a:off x="7436974" y="2635737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45" name="Straight Arrow Connector 144"/>
          <p:cNvCxnSpPr>
            <a:endCxn id="146" idx="4"/>
          </p:cNvCxnSpPr>
          <p:nvPr/>
        </p:nvCxnSpPr>
        <p:spPr>
          <a:xfrm flipV="1">
            <a:off x="8440597" y="2496811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8404879" y="2425374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322330" y="2769107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8405076" y="2769107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49" name="TextBox 54"/>
          <p:cNvSpPr txBox="1">
            <a:spLocks noChangeArrowheads="1"/>
          </p:cNvSpPr>
          <p:nvPr/>
        </p:nvSpPr>
        <p:spPr bwMode="auto">
          <a:xfrm>
            <a:off x="7604780" y="3045279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150" name="Straight Arrow Connector 149"/>
          <p:cNvCxnSpPr>
            <a:stCxn id="147" idx="4"/>
            <a:endCxn id="139" idx="7"/>
          </p:cNvCxnSpPr>
          <p:nvPr/>
        </p:nvCxnSpPr>
        <p:spPr>
          <a:xfrm flipH="1">
            <a:off x="8133893" y="2840546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608276" y="306912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>
            <a:stCxn id="151" idx="1"/>
            <a:endCxn id="148" idx="5"/>
          </p:cNvCxnSpPr>
          <p:nvPr/>
        </p:nvCxnSpPr>
        <p:spPr>
          <a:xfrm flipH="1" flipV="1">
            <a:off x="8466052" y="2830084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0"/>
          <p:cNvSpPr txBox="1">
            <a:spLocks noChangeArrowheads="1"/>
          </p:cNvSpPr>
          <p:nvPr/>
        </p:nvSpPr>
        <p:spPr bwMode="auto">
          <a:xfrm>
            <a:off x="8662991" y="2917495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154" name="TextBox 40"/>
          <p:cNvSpPr txBox="1">
            <a:spLocks noChangeArrowheads="1"/>
          </p:cNvSpPr>
          <p:nvPr/>
        </p:nvSpPr>
        <p:spPr bwMode="auto">
          <a:xfrm>
            <a:off x="8557881" y="3236842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155" name="Oval 154"/>
          <p:cNvSpPr/>
          <p:nvPr/>
        </p:nvSpPr>
        <p:spPr>
          <a:xfrm>
            <a:off x="8496906" y="3343763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56" name="Straight Arrow Connector 155"/>
          <p:cNvCxnSpPr>
            <a:stCxn id="155" idx="7"/>
            <a:endCxn id="151" idx="3"/>
          </p:cNvCxnSpPr>
          <p:nvPr/>
        </p:nvCxnSpPr>
        <p:spPr>
          <a:xfrm flipV="1">
            <a:off x="8557881" y="3130101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7955194" y="3354225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58" name="Straight Arrow Connector 157"/>
          <p:cNvCxnSpPr>
            <a:stCxn id="139" idx="3"/>
            <a:endCxn id="157" idx="7"/>
          </p:cNvCxnSpPr>
          <p:nvPr/>
        </p:nvCxnSpPr>
        <p:spPr>
          <a:xfrm flipH="1">
            <a:off x="8017525" y="3145802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54"/>
          <p:cNvSpPr txBox="1">
            <a:spLocks noChangeArrowheads="1"/>
          </p:cNvSpPr>
          <p:nvPr/>
        </p:nvSpPr>
        <p:spPr bwMode="auto">
          <a:xfrm>
            <a:off x="7604779" y="3354224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160" name="Oval 159"/>
          <p:cNvSpPr/>
          <p:nvPr/>
        </p:nvSpPr>
        <p:spPr>
          <a:xfrm>
            <a:off x="7875770" y="3638998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61" name="Straight Arrow Connector 160"/>
          <p:cNvCxnSpPr>
            <a:stCxn id="157" idx="4"/>
            <a:endCxn id="160" idx="0"/>
          </p:cNvCxnSpPr>
          <p:nvPr/>
        </p:nvCxnSpPr>
        <p:spPr>
          <a:xfrm flipH="1">
            <a:off x="7912283" y="3425663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 bwMode="auto">
          <a:xfrm>
            <a:off x="7543230" y="1806681"/>
            <a:ext cx="1873476" cy="2870752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Node -2 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8532621" y="3415202"/>
            <a:ext cx="865520" cy="478957"/>
            <a:chOff x="7837833" y="2561401"/>
            <a:chExt cx="649140" cy="359218"/>
          </a:xfrm>
        </p:grpSpPr>
        <p:sp>
          <p:nvSpPr>
            <p:cNvPr id="164" name="Oval 163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>
              <a:stCxn id="164" idx="0"/>
              <a:endCxn id="155" idx="4"/>
            </p:cNvCxnSpPr>
            <p:nvPr/>
          </p:nvCxnSpPr>
          <p:spPr>
            <a:xfrm flipH="1" flipV="1">
              <a:off x="7837833" y="2561401"/>
              <a:ext cx="369472" cy="212252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703130" y="3637328"/>
            <a:ext cx="245665" cy="143629"/>
            <a:chOff x="4804150" y="2727996"/>
            <a:chExt cx="184249" cy="107722"/>
          </a:xfrm>
        </p:grpSpPr>
        <p:sp>
          <p:nvSpPr>
            <p:cNvPr id="168" name="Oval 167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69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254428" y="3415202"/>
            <a:ext cx="353261" cy="392696"/>
            <a:chOff x="7629193" y="2561401"/>
            <a:chExt cx="264946" cy="294522"/>
          </a:xfrm>
        </p:grpSpPr>
        <p:cxnSp>
          <p:nvCxnSpPr>
            <p:cNvPr id="171" name="Straight Arrow Connector 170"/>
            <p:cNvCxnSpPr>
              <a:stCxn id="174" idx="1"/>
              <a:endCxn id="155" idx="4"/>
            </p:cNvCxnSpPr>
            <p:nvPr/>
          </p:nvCxnSpPr>
          <p:spPr>
            <a:xfrm flipV="1">
              <a:off x="7659356" y="2561401"/>
              <a:ext cx="178485" cy="207960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7629193" y="2682799"/>
              <a:ext cx="264946" cy="173124"/>
              <a:chOff x="5214972" y="2695123"/>
              <a:chExt cx="264946" cy="17312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74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</p:grpSp>
      <p:sp>
        <p:nvSpPr>
          <p:cNvPr id="181" name="TextBox 54"/>
          <p:cNvSpPr txBox="1">
            <a:spLocks noChangeArrowheads="1"/>
          </p:cNvSpPr>
          <p:nvPr/>
        </p:nvSpPr>
        <p:spPr bwMode="auto">
          <a:xfrm>
            <a:off x="5775102" y="3643750"/>
            <a:ext cx="133133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n1</a:t>
            </a:r>
          </a:p>
        </p:txBody>
      </p:sp>
      <p:sp>
        <p:nvSpPr>
          <p:cNvPr id="182" name="Oval 181"/>
          <p:cNvSpPr/>
          <p:nvPr/>
        </p:nvSpPr>
        <p:spPr>
          <a:xfrm>
            <a:off x="6143534" y="3091246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83" name="Straight Arrow Connector 182"/>
          <p:cNvCxnSpPr>
            <a:stCxn id="186" idx="4"/>
            <a:endCxn id="190" idx="0"/>
          </p:cNvCxnSpPr>
          <p:nvPr/>
        </p:nvCxnSpPr>
        <p:spPr>
          <a:xfrm flipH="1">
            <a:off x="6430816" y="2503232"/>
            <a:ext cx="793" cy="272296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39"/>
          <p:cNvSpPr txBox="1">
            <a:spLocks noChangeArrowheads="1"/>
          </p:cNvSpPr>
          <p:nvPr/>
        </p:nvSpPr>
        <p:spPr bwMode="auto">
          <a:xfrm>
            <a:off x="5676751" y="2214307"/>
            <a:ext cx="871735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/operational</a:t>
            </a:r>
          </a:p>
        </p:txBody>
      </p:sp>
      <p:sp>
        <p:nvSpPr>
          <p:cNvPr id="185" name="TextBox 40"/>
          <p:cNvSpPr txBox="1">
            <a:spLocks noChangeArrowheads="1"/>
          </p:cNvSpPr>
          <p:nvPr/>
        </p:nvSpPr>
        <p:spPr bwMode="auto">
          <a:xfrm>
            <a:off x="6456214" y="2214307"/>
            <a:ext cx="605293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config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395890" y="2431795"/>
            <a:ext cx="71437" cy="714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87" name="TextBox 42"/>
          <p:cNvSpPr txBox="1">
            <a:spLocks noChangeArrowheads="1"/>
          </p:cNvSpPr>
          <p:nvPr/>
        </p:nvSpPr>
        <p:spPr bwMode="auto">
          <a:xfrm>
            <a:off x="5508946" y="2642158"/>
            <a:ext cx="947268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network-</a:t>
            </a:r>
            <a:r>
              <a:rPr lang="en-US" sz="900" dirty="0" err="1">
                <a:solidFill>
                  <a:schemeClr val="tx2"/>
                </a:solidFill>
                <a:latin typeface="Arial"/>
                <a:cs typeface="Arial"/>
              </a:rPr>
              <a:t>topo</a:t>
            </a:r>
            <a:endParaRPr lang="en-US"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88" name="Straight Arrow Connector 187"/>
          <p:cNvCxnSpPr>
            <a:endCxn id="189" idx="4"/>
          </p:cNvCxnSpPr>
          <p:nvPr/>
        </p:nvCxnSpPr>
        <p:spPr>
          <a:xfrm flipV="1">
            <a:off x="6512569" y="2503232"/>
            <a:ext cx="0" cy="272296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6476851" y="2431795"/>
            <a:ext cx="71437" cy="7143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6394302" y="2775529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477048" y="2775529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92" name="TextBox 54"/>
          <p:cNvSpPr txBox="1">
            <a:spLocks noChangeArrowheads="1"/>
          </p:cNvSpPr>
          <p:nvPr/>
        </p:nvSpPr>
        <p:spPr bwMode="auto">
          <a:xfrm>
            <a:off x="5676752" y="3051700"/>
            <a:ext cx="379177" cy="1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BGPv4</a:t>
            </a:r>
          </a:p>
        </p:txBody>
      </p:sp>
      <p:cxnSp>
        <p:nvCxnSpPr>
          <p:cNvPr id="193" name="Straight Arrow Connector 192"/>
          <p:cNvCxnSpPr>
            <a:stCxn id="190" idx="4"/>
            <a:endCxn id="182" idx="7"/>
          </p:cNvCxnSpPr>
          <p:nvPr/>
        </p:nvCxnSpPr>
        <p:spPr>
          <a:xfrm flipH="1">
            <a:off x="6205865" y="2846967"/>
            <a:ext cx="224951" cy="254740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6680248" y="3075546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95" name="Straight Arrow Connector 194"/>
          <p:cNvCxnSpPr>
            <a:stCxn id="194" idx="1"/>
            <a:endCxn id="191" idx="5"/>
          </p:cNvCxnSpPr>
          <p:nvPr/>
        </p:nvCxnSpPr>
        <p:spPr>
          <a:xfrm flipH="1" flipV="1">
            <a:off x="6538024" y="2836506"/>
            <a:ext cx="152685" cy="249501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40"/>
          <p:cNvSpPr txBox="1">
            <a:spLocks noChangeArrowheads="1"/>
          </p:cNvSpPr>
          <p:nvPr/>
        </p:nvSpPr>
        <p:spPr bwMode="auto">
          <a:xfrm>
            <a:off x="6734963" y="2923917"/>
            <a:ext cx="698627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overlay1</a:t>
            </a:r>
          </a:p>
        </p:txBody>
      </p:sp>
      <p:sp>
        <p:nvSpPr>
          <p:cNvPr id="197" name="TextBox 40"/>
          <p:cNvSpPr txBox="1">
            <a:spLocks noChangeArrowheads="1"/>
          </p:cNvSpPr>
          <p:nvPr/>
        </p:nvSpPr>
        <p:spPr bwMode="auto">
          <a:xfrm>
            <a:off x="6629853" y="3243263"/>
            <a:ext cx="560679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198" name="Oval 197"/>
          <p:cNvSpPr/>
          <p:nvPr/>
        </p:nvSpPr>
        <p:spPr>
          <a:xfrm>
            <a:off x="6568878" y="3350185"/>
            <a:ext cx="71437" cy="7143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199" name="Straight Arrow Connector 198"/>
          <p:cNvCxnSpPr>
            <a:stCxn id="198" idx="7"/>
            <a:endCxn id="194" idx="3"/>
          </p:cNvCxnSpPr>
          <p:nvPr/>
        </p:nvCxnSpPr>
        <p:spPr>
          <a:xfrm flipV="1">
            <a:off x="6629853" y="3136523"/>
            <a:ext cx="60856" cy="224123"/>
          </a:xfrm>
          <a:prstGeom prst="straightConnector1">
            <a:avLst/>
          </a:prstGeom>
          <a:ln w="9525" cmpd="sng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6027166" y="3360646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01" name="Straight Arrow Connector 200"/>
          <p:cNvCxnSpPr>
            <a:stCxn id="182" idx="3"/>
            <a:endCxn id="200" idx="7"/>
          </p:cNvCxnSpPr>
          <p:nvPr/>
        </p:nvCxnSpPr>
        <p:spPr>
          <a:xfrm flipH="1">
            <a:off x="6089497" y="3152223"/>
            <a:ext cx="64732" cy="218884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54"/>
          <p:cNvSpPr txBox="1">
            <a:spLocks noChangeArrowheads="1"/>
          </p:cNvSpPr>
          <p:nvPr/>
        </p:nvSpPr>
        <p:spPr bwMode="auto">
          <a:xfrm>
            <a:off x="5676751" y="3360646"/>
            <a:ext cx="3144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nodes</a:t>
            </a:r>
          </a:p>
        </p:txBody>
      </p:sp>
      <p:sp>
        <p:nvSpPr>
          <p:cNvPr id="203" name="Oval 202"/>
          <p:cNvSpPr/>
          <p:nvPr/>
        </p:nvSpPr>
        <p:spPr>
          <a:xfrm>
            <a:off x="5947742" y="3645419"/>
            <a:ext cx="73025" cy="714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sz="1600">
              <a:latin typeface="Arial"/>
              <a:cs typeface="Arial"/>
            </a:endParaRPr>
          </a:p>
        </p:txBody>
      </p:sp>
      <p:cxnSp>
        <p:nvCxnSpPr>
          <p:cNvPr id="204" name="Straight Arrow Connector 203"/>
          <p:cNvCxnSpPr>
            <a:stCxn id="200" idx="4"/>
            <a:endCxn id="203" idx="0"/>
          </p:cNvCxnSpPr>
          <p:nvPr/>
        </p:nvCxnSpPr>
        <p:spPr>
          <a:xfrm flipH="1">
            <a:off x="5984255" y="3432084"/>
            <a:ext cx="79424" cy="213335"/>
          </a:xfrm>
          <a:prstGeom prst="straightConnector1">
            <a:avLst/>
          </a:prstGeom>
          <a:ln w="9525" cmpd="sng">
            <a:solidFill>
              <a:srgbClr val="6264AD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 bwMode="auto">
          <a:xfrm>
            <a:off x="5615202" y="1813103"/>
            <a:ext cx="1873476" cy="2870752"/>
          </a:xfrm>
          <a:prstGeom prst="rect">
            <a:avLst/>
          </a:prstGeom>
          <a:noFill/>
          <a:ln w="12700" cap="flat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121917" tIns="60958" rIns="121917" bIns="60958" rtlCol="0" anchor="t"/>
          <a:lstStyle/>
          <a:p>
            <a:pPr algn="ctr" defTabSz="685783"/>
            <a:r>
              <a:rPr lang="en-US" sz="1600" dirty="0">
                <a:solidFill>
                  <a:srgbClr val="A6A6A6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Node -1 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6629850" y="3411162"/>
            <a:ext cx="840262" cy="489419"/>
            <a:chOff x="7856776" y="2553555"/>
            <a:chExt cx="630197" cy="367064"/>
          </a:xfrm>
        </p:grpSpPr>
        <p:sp>
          <p:nvSpPr>
            <p:cNvPr id="207" name="Oval 206"/>
            <p:cNvSpPr/>
            <p:nvPr/>
          </p:nvSpPr>
          <p:spPr>
            <a:xfrm>
              <a:off x="8180516" y="2773653"/>
              <a:ext cx="53578" cy="5357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198" idx="5"/>
            </p:cNvCxnSpPr>
            <p:nvPr/>
          </p:nvCxnSpPr>
          <p:spPr>
            <a:xfrm flipH="1" flipV="1">
              <a:off x="7856776" y="2553555"/>
              <a:ext cx="350529" cy="220098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40"/>
            <p:cNvSpPr txBox="1">
              <a:spLocks noChangeArrowheads="1"/>
            </p:cNvSpPr>
            <p:nvPr/>
          </p:nvSpPr>
          <p:spPr bwMode="auto">
            <a:xfrm>
              <a:off x="8252190" y="2747495"/>
              <a:ext cx="234783" cy="1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775102" y="3643750"/>
            <a:ext cx="245665" cy="143629"/>
            <a:chOff x="4804150" y="2727996"/>
            <a:chExt cx="184249" cy="107722"/>
          </a:xfrm>
        </p:grpSpPr>
        <p:sp>
          <p:nvSpPr>
            <p:cNvPr id="211" name="Oval 210"/>
            <p:cNvSpPr/>
            <p:nvPr/>
          </p:nvSpPr>
          <p:spPr>
            <a:xfrm>
              <a:off x="4933630" y="2729248"/>
              <a:ext cx="54769" cy="535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12" name="TextBox 54"/>
            <p:cNvSpPr txBox="1">
              <a:spLocks noChangeArrowheads="1"/>
            </p:cNvSpPr>
            <p:nvPr/>
          </p:nvSpPr>
          <p:spPr bwMode="auto">
            <a:xfrm>
              <a:off x="4804150" y="2727996"/>
              <a:ext cx="998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6330099" y="3415202"/>
            <a:ext cx="353261" cy="399117"/>
            <a:chOff x="7629193" y="2556585"/>
            <a:chExt cx="264946" cy="299338"/>
          </a:xfrm>
        </p:grpSpPr>
        <p:cxnSp>
          <p:nvCxnSpPr>
            <p:cNvPr id="214" name="Straight Arrow Connector 213"/>
            <p:cNvCxnSpPr>
              <a:stCxn id="217" idx="1"/>
            </p:cNvCxnSpPr>
            <p:nvPr/>
          </p:nvCxnSpPr>
          <p:spPr>
            <a:xfrm flipV="1">
              <a:off x="7659356" y="2556585"/>
              <a:ext cx="148914" cy="212776"/>
            </a:xfrm>
            <a:prstGeom prst="straightConnector1">
              <a:avLst/>
            </a:prstGeom>
            <a:ln w="9525" cmpd="sng">
              <a:solidFill>
                <a:schemeClr val="accent1">
                  <a:lumMod val="60000"/>
                  <a:lumOff val="4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7629193" y="2682799"/>
              <a:ext cx="264946" cy="173124"/>
              <a:chOff x="5214972" y="2695123"/>
              <a:chExt cx="264946" cy="173124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5214972" y="2773653"/>
                <a:ext cx="53578" cy="53579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217" name="TextBox 40"/>
              <p:cNvSpPr txBox="1">
                <a:spLocks noChangeArrowheads="1"/>
              </p:cNvSpPr>
              <p:nvPr/>
            </p:nvSpPr>
            <p:spPr bwMode="auto">
              <a:xfrm>
                <a:off x="5245135" y="2695123"/>
                <a:ext cx="234783" cy="17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099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757"/>
          </a:xfrm>
        </p:spPr>
        <p:txBody>
          <a:bodyPr/>
          <a:lstStyle/>
          <a:p>
            <a:r>
              <a:rPr lang="en-US" dirty="0" smtClean="0"/>
              <a:t>ODL 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50" y="1103403"/>
            <a:ext cx="11316449" cy="483625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342886" indent="-28575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Java </a:t>
            </a:r>
            <a:r>
              <a:rPr lang="en-US" sz="2400" dirty="0">
                <a:solidFill>
                  <a:schemeClr val="tx1"/>
                </a:solidFill>
              </a:rPr>
              <a:t>chosen as an enterprise-grade,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cross-platform compatible language</a:t>
            </a:r>
          </a:p>
          <a:p>
            <a:pPr marL="342886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Java Interfaces are used for event listening,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specifications and forming patterns</a:t>
            </a:r>
          </a:p>
          <a:p>
            <a:pPr marL="342886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Maven – build system for Java</a:t>
            </a:r>
          </a:p>
          <a:p>
            <a:pPr marL="342886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OSGi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57779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Allows dynamically loading bundles</a:t>
            </a:r>
          </a:p>
          <a:p>
            <a:pPr marL="57779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Allows </a:t>
            </a:r>
            <a:r>
              <a:rPr lang="en-US" sz="2000" dirty="0">
                <a:solidFill>
                  <a:schemeClr val="tx1"/>
                </a:solidFill>
              </a:rPr>
              <a:t>registering dependencies and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services exported</a:t>
            </a:r>
          </a:p>
          <a:p>
            <a:pPr marL="577790" lvl="1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 exchanging information across bundles</a:t>
            </a:r>
          </a:p>
          <a:p>
            <a:pPr marL="342886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Karaf: Light-weight Runtime for loading modules/bundles</a:t>
            </a:r>
          </a:p>
          <a:p>
            <a:pPr marL="57779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OSGi based. Primary distribution mechanism </a:t>
            </a:r>
            <a:r>
              <a:rPr lang="en-US" dirty="0" smtClean="0">
                <a:solidFill>
                  <a:schemeClr val="tx1"/>
                </a:solidFill>
              </a:rPr>
              <a:t>since Helium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80" tIns="34290" rIns="68580" bIns="34290"/>
          <a:lstStyle/>
          <a:p>
            <a:fld id="{DC8DCE84-9B03-4756-96B7-41352592F0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227784" y="3094068"/>
            <a:ext cx="3797437" cy="9364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  <a:ea typeface="ＭＳ Ｐゴシック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ea typeface="ＭＳ Ｐゴシック" charset="0"/>
              </a:rPr>
              <a:t>OSGi Framework (Equinox)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230709" y="2090908"/>
            <a:ext cx="1060547" cy="8594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Arial" charset="0"/>
                <a:ea typeface="ＭＳ Ｐゴシック" charset="0"/>
              </a:rPr>
              <a:t>FeatureA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57584" y="2090908"/>
            <a:ext cx="1060547" cy="8594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  <a:ea typeface="ＭＳ Ｐゴシック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ea typeface="ＭＳ Ｐゴシック" charset="0"/>
              </a:rPr>
              <a:t> SAL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491532" y="2090908"/>
            <a:ext cx="1060547" cy="859455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Arial" charset="0"/>
                <a:ea typeface="ＭＳ Ｐゴシック" charset="0"/>
              </a:rPr>
              <a:t>FeatureB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85724" y="2321802"/>
            <a:ext cx="29787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758060" y="1770223"/>
            <a:ext cx="313145" cy="298357"/>
          </a:xfrm>
          <a:custGeom>
            <a:avLst/>
            <a:gdLst>
              <a:gd name="connsiteX0" fmla="*/ 0 w 234859"/>
              <a:gd name="connsiteY0" fmla="*/ 282209 h 298357"/>
              <a:gd name="connsiteX1" fmla="*/ 218096 w 234859"/>
              <a:gd name="connsiteY1" fmla="*/ 0 h 29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859" h="298357">
                <a:moveTo>
                  <a:pt x="0" y="282209"/>
                </a:moveTo>
                <a:cubicBezTo>
                  <a:pt x="142190" y="311071"/>
                  <a:pt x="284380" y="339933"/>
                  <a:pt x="218096" y="0"/>
                </a:cubicBezTo>
              </a:path>
            </a:pathLst>
          </a:cu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  <a:ea typeface="ＭＳ Ｐゴシック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11358104" y="1576273"/>
            <a:ext cx="0" cy="5146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10002629" y="1576275"/>
            <a:ext cx="0" cy="492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10002633" y="1576273"/>
            <a:ext cx="135547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8227784" y="2950362"/>
            <a:ext cx="3797437" cy="32710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charset="0"/>
              </a:rPr>
              <a:t>Karaf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8754259" y="1424067"/>
            <a:ext cx="2858124" cy="674559"/>
          </a:xfrm>
          <a:custGeom>
            <a:avLst/>
            <a:gdLst>
              <a:gd name="connsiteX0" fmla="*/ 0 w 2143593"/>
              <a:gd name="connsiteY0" fmla="*/ 659567 h 674557"/>
              <a:gd name="connsiteX1" fmla="*/ 14990 w 2143593"/>
              <a:gd name="connsiteY1" fmla="*/ 14990 h 674557"/>
              <a:gd name="connsiteX2" fmla="*/ 2143593 w 2143593"/>
              <a:gd name="connsiteY2" fmla="*/ 0 h 674557"/>
              <a:gd name="connsiteX3" fmla="*/ 2128603 w 2143593"/>
              <a:gd name="connsiteY3" fmla="*/ 674557 h 674557"/>
              <a:gd name="connsiteX0" fmla="*/ 0 w 2143593"/>
              <a:gd name="connsiteY0" fmla="*/ 659568 h 674558"/>
              <a:gd name="connsiteX1" fmla="*/ 14990 w 2143593"/>
              <a:gd name="connsiteY1" fmla="*/ 0 h 674558"/>
              <a:gd name="connsiteX2" fmla="*/ 2143593 w 2143593"/>
              <a:gd name="connsiteY2" fmla="*/ 1 h 674558"/>
              <a:gd name="connsiteX3" fmla="*/ 2128603 w 2143593"/>
              <a:gd name="connsiteY3" fmla="*/ 674558 h 674558"/>
              <a:gd name="connsiteX0" fmla="*/ 0 w 2143593"/>
              <a:gd name="connsiteY0" fmla="*/ 659568 h 674558"/>
              <a:gd name="connsiteX1" fmla="*/ 14990 w 2143593"/>
              <a:gd name="connsiteY1" fmla="*/ 0 h 674558"/>
              <a:gd name="connsiteX2" fmla="*/ 2143593 w 2143593"/>
              <a:gd name="connsiteY2" fmla="*/ 1 h 674558"/>
              <a:gd name="connsiteX3" fmla="*/ 2143593 w 2143593"/>
              <a:gd name="connsiteY3" fmla="*/ 674558 h 67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3" h="674558">
                <a:moveTo>
                  <a:pt x="0" y="659568"/>
                </a:moveTo>
                <a:lnTo>
                  <a:pt x="14990" y="0"/>
                </a:lnTo>
                <a:lnTo>
                  <a:pt x="2143593" y="1"/>
                </a:lnTo>
                <a:lnTo>
                  <a:pt x="2143593" y="674558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7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OpenDaylight: SDN Controller Architecture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711200" y="2159000"/>
            <a:ext cx="8229600" cy="3048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 anchorCtr="0"/>
          <a:lstStyle/>
          <a:p>
            <a:pPr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Controller</a:t>
            </a: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159002" y="3987800"/>
            <a:ext cx="6553201" cy="381000"/>
          </a:xfrm>
          <a:prstGeom prst="rect">
            <a:avLst/>
          </a:prstGeom>
          <a:solidFill>
            <a:srgbClr val="FFFFFF"/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17375E"/>
                </a:solidFill>
                <a:latin typeface="Calibri"/>
                <a:cs typeface="Calibri"/>
              </a:rPr>
              <a:t>Service Adaptation Layer</a:t>
            </a:r>
            <a:endParaRPr lang="en-US" sz="1400" dirty="0">
              <a:solidFill>
                <a:srgbClr val="17375E"/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416803" y="3149600"/>
            <a:ext cx="1219199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Inventory Manager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511800" y="2844801"/>
            <a:ext cx="3200400" cy="1006475"/>
          </a:xfrm>
          <a:prstGeom prst="roundRect">
            <a:avLst>
              <a:gd name="adj" fmla="val 6085"/>
            </a:avLst>
          </a:prstGeom>
          <a:noFill/>
          <a:ln w="9525" cmpd="sng">
            <a:solidFill>
              <a:srgbClr val="2540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/>
          <a:lstStyle/>
          <a:p>
            <a:pPr algn="ctr">
              <a:lnSpc>
                <a:spcPct val="80000"/>
              </a:lnSpc>
              <a:defRPr/>
            </a:pPr>
            <a:r>
              <a:rPr lang="en-US" sz="1100" dirty="0">
                <a:solidFill>
                  <a:srgbClr val="376092"/>
                </a:solidFill>
                <a:latin typeface="Calibri"/>
                <a:cs typeface="Calibri"/>
              </a:rPr>
              <a:t>Base Network Functions</a:t>
            </a:r>
            <a:br>
              <a:rPr lang="en-US" sz="1100" dirty="0">
                <a:solidFill>
                  <a:srgbClr val="376092"/>
                </a:solidFill>
                <a:latin typeface="Calibri"/>
                <a:cs typeface="Calibri"/>
              </a:rPr>
            </a:br>
            <a:endParaRPr lang="en-US" sz="110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40402" y="3149600"/>
            <a:ext cx="1219201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Topology Exporter </a:t>
            </a:r>
            <a:endParaRPr lang="en-US" sz="11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35203" y="3225800"/>
            <a:ext cx="914399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Statistics Manager</a:t>
            </a:r>
            <a:endParaRPr lang="en-US" sz="11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225800" y="3225800"/>
            <a:ext cx="1244600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cs typeface="Calibri"/>
              </a:rPr>
              <a:t>Forwarding Rules Manager</a:t>
            </a:r>
            <a:endParaRPr lang="en-US" sz="1100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664202" y="3225800"/>
            <a:ext cx="1219201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Topology Exporter </a:t>
            </a:r>
            <a:endParaRPr lang="en-US" sz="11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88002" y="3302000"/>
            <a:ext cx="1219201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Topology Exporter </a:t>
            </a:r>
            <a:endParaRPr lang="en-US" sz="11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340603" y="3225800"/>
            <a:ext cx="1219199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Inventory Manager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264403" y="3302000"/>
            <a:ext cx="1219199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Inventory Manager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82800" y="4521200"/>
            <a:ext cx="990600" cy="5334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OpenFlow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cs typeface="Calibri"/>
              </a:rPr>
              <a:t>1.0/1.3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225800" y="4521200"/>
            <a:ext cx="990600" cy="5334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BGP-LS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368800" y="4521200"/>
            <a:ext cx="990600" cy="5334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PCEP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11800" y="4521200"/>
            <a:ext cx="990600" cy="5334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Netconf Client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654801" y="4521200"/>
            <a:ext cx="990600" cy="533400"/>
          </a:xfrm>
          <a:prstGeom prst="roundRect">
            <a:avLst>
              <a:gd name="adj" fmla="val 1077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Calibri"/>
              </a:rPr>
              <a:t>OVSDB</a:t>
            </a:r>
            <a:endParaRPr lang="en-US" sz="1200" kern="0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59002" y="2311400"/>
            <a:ext cx="6553201" cy="3810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REST APIs</a:t>
            </a:r>
            <a:endParaRPr lang="en-US" sz="14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8259" y="3161270"/>
            <a:ext cx="320633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latin typeface="Calibri"/>
                <a:cs typeface="Calibri"/>
              </a:rPr>
              <a:t>...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159000" y="2844801"/>
            <a:ext cx="3276600" cy="1006475"/>
          </a:xfrm>
          <a:prstGeom prst="roundRect">
            <a:avLst>
              <a:gd name="adj" fmla="val 6085"/>
            </a:avLst>
          </a:prstGeom>
          <a:noFill/>
          <a:ln w="9525" cmpd="sng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/>
          <a:lstStyle/>
          <a:p>
            <a:pPr algn="ctr">
              <a:lnSpc>
                <a:spcPct val="80000"/>
              </a:lnSpc>
              <a:defRPr/>
            </a:pPr>
            <a:r>
              <a:rPr lang="en-US" sz="1100" dirty="0" smtClean="0">
                <a:solidFill>
                  <a:srgbClr val="376092"/>
                </a:solidFill>
                <a:latin typeface="Calibri"/>
                <a:cs typeface="Calibri"/>
              </a:rPr>
              <a:t>Service Functions</a:t>
            </a:r>
            <a:r>
              <a:rPr lang="en-US" sz="1100" dirty="0">
                <a:solidFill>
                  <a:srgbClr val="376092"/>
                </a:solidFill>
                <a:latin typeface="Calibri"/>
                <a:cs typeface="Calibri"/>
              </a:rPr>
              <a:t/>
            </a:r>
            <a:br>
              <a:rPr lang="en-US" sz="1100" dirty="0">
                <a:solidFill>
                  <a:srgbClr val="376092"/>
                </a:solidFill>
                <a:latin typeface="Calibri"/>
                <a:cs typeface="Calibri"/>
              </a:rPr>
            </a:br>
            <a:endParaRPr lang="en-US" sz="110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749803" y="3225800"/>
            <a:ext cx="609599" cy="4572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PCEP</a:t>
            </a:r>
            <a:endParaRPr lang="en-US" sz="11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8802" y="3225802"/>
            <a:ext cx="320633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latin typeface="Calibri"/>
                <a:cs typeface="Calibri"/>
              </a:rPr>
              <a:t>...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812800" y="3225800"/>
            <a:ext cx="1193800" cy="457200"/>
          </a:xfrm>
          <a:prstGeom prst="roundRect">
            <a:avLst>
              <a:gd name="adj" fmla="val 10774"/>
            </a:avLst>
          </a:prstGeom>
          <a:solidFill>
            <a:srgbClr val="FFFFFF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Configuration Subsystem</a:t>
            </a:r>
            <a:endParaRPr lang="en-US" sz="1100" kern="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812800" y="2311400"/>
            <a:ext cx="1193800" cy="381000"/>
          </a:xfrm>
          <a:prstGeom prst="roundRect">
            <a:avLst>
              <a:gd name="adj" fmla="val 10774"/>
            </a:avLst>
          </a:prstGeom>
          <a:solidFill>
            <a:srgbClr val="FFFFFF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NETCONF</a:t>
            </a:r>
            <a:endParaRPr lang="en-US" sz="1200" kern="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797801" y="4521200"/>
            <a:ext cx="990600" cy="533400"/>
          </a:xfrm>
          <a:prstGeom prst="roundRect">
            <a:avLst>
              <a:gd name="adj" fmla="val 1077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80000"/>
              </a:lnSpc>
              <a:defRPr/>
            </a:pPr>
            <a:r>
              <a:rPr lang="en-US" sz="12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Calibri"/>
              </a:rPr>
              <a:t>LISP</a:t>
            </a:r>
            <a:endParaRPr lang="en-US" sz="1200" kern="0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Calibri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159002" y="5588000"/>
            <a:ext cx="6553201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Network Devices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2159002" y="1397000"/>
            <a:ext cx="6553201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Applications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3149600" y="52070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>
              <a:latin typeface="Calibri"/>
              <a:cs typeface="Calibri"/>
            </a:endParaRPr>
          </a:p>
        </p:txBody>
      </p:sp>
      <p:sp>
        <p:nvSpPr>
          <p:cNvPr id="30" name="Up-Down Arrow 29"/>
          <p:cNvSpPr/>
          <p:nvPr/>
        </p:nvSpPr>
        <p:spPr>
          <a:xfrm>
            <a:off x="5359400" y="52070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>
              <a:latin typeface="Calibri"/>
              <a:cs typeface="Calibri"/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7569201" y="52070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>
              <a:latin typeface="Calibri"/>
              <a:cs typeface="Calibri"/>
            </a:endParaRPr>
          </a:p>
        </p:txBody>
      </p:sp>
      <p:sp>
        <p:nvSpPr>
          <p:cNvPr id="32" name="Up-Down Arrow 31"/>
          <p:cNvSpPr/>
          <p:nvPr/>
        </p:nvSpPr>
        <p:spPr>
          <a:xfrm>
            <a:off x="3149600" y="17780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>
              <a:latin typeface="Calibri"/>
              <a:cs typeface="Calibri"/>
            </a:endParaRPr>
          </a:p>
        </p:txBody>
      </p:sp>
      <p:sp>
        <p:nvSpPr>
          <p:cNvPr id="33" name="Up-Down Arrow 32"/>
          <p:cNvSpPr/>
          <p:nvPr/>
        </p:nvSpPr>
        <p:spPr>
          <a:xfrm>
            <a:off x="5359400" y="17780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>
              <a:latin typeface="Calibri"/>
              <a:cs typeface="Calibri"/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7569201" y="17780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>
              <a:latin typeface="Calibri"/>
              <a:cs typeface="Calibri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753600" y="1328401"/>
            <a:ext cx="2133600" cy="35625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050" kern="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Network Applications Orchestration &amp; Services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753600" y="3022601"/>
            <a:ext cx="2116667" cy="48048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050" kern="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Controller Platform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753600" y="4546602"/>
            <a:ext cx="2116667" cy="3858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Southbound Interfaces</a:t>
            </a:r>
            <a:b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</a:br>
            <a: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&amp; Protocol Plugins</a:t>
            </a:r>
          </a:p>
        </p:txBody>
      </p:sp>
    </p:spTree>
    <p:extLst>
      <p:ext uri="{BB962C8B-B14F-4D97-AF65-F5344CB8AC3E}">
        <p14:creationId xmlns:p14="http://schemas.microsoft.com/office/powerpoint/2010/main" val="31526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153"/>
            <a:ext cx="10515600" cy="668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OpenDaylight: Software Architecture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406400" y="2209800"/>
            <a:ext cx="8839200" cy="2159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Controller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558803" y="3606800"/>
            <a:ext cx="8483599" cy="381000"/>
          </a:xfrm>
          <a:prstGeom prst="rect">
            <a:avLst/>
          </a:prstGeom>
          <a:solidFill>
            <a:srgbClr val="FFFFFF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>
                <a:solidFill>
                  <a:srgbClr val="17375E"/>
                </a:solidFill>
                <a:latin typeface="Calibri"/>
                <a:cs typeface="Calibri"/>
              </a:rPr>
              <a:t>Model-Driven SAL (MD-SAL)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58801" y="2616200"/>
            <a:ext cx="1143000" cy="6096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Protocol Plugin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24800" y="2616200"/>
            <a:ext cx="1117600" cy="6096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RESTCONF</a:t>
            </a:r>
            <a:endParaRPr lang="en-US" sz="14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54400" y="2336800"/>
            <a:ext cx="1143000" cy="381000"/>
          </a:xfrm>
          <a:prstGeom prst="roundRect">
            <a:avLst>
              <a:gd name="adj" fmla="val 10774"/>
            </a:avLst>
          </a:prstGeom>
          <a:solidFill>
            <a:srgbClr val="FFFFFF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NETCONF SERVER 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09600" y="1346200"/>
            <a:ext cx="2641600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Network Devices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213600" y="1320800"/>
            <a:ext cx="2032000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Applications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6934200" y="32258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5334000" y="32258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7000" y="2616200"/>
            <a:ext cx="1143000" cy="6096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/>
              </a:rPr>
              <a:t>App/Service Plugin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76800" y="2616200"/>
            <a:ext cx="1143000" cy="6096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App/Service Plugin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4402" y="2616200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4294" y="2616200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108200" y="2616200"/>
            <a:ext cx="1143000" cy="609600"/>
          </a:xfrm>
          <a:prstGeom prst="roundRect">
            <a:avLst>
              <a:gd name="adj" fmla="val 1077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Protocol Plugin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2540000" y="32258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016001" y="32258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454400" y="2895600"/>
            <a:ext cx="1143000" cy="533400"/>
          </a:xfrm>
          <a:prstGeom prst="roundRect">
            <a:avLst>
              <a:gd name="adj" fmla="val 10774"/>
            </a:avLst>
          </a:prstGeom>
          <a:solidFill>
            <a:srgbClr val="FFFFFF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 err="1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Config</a:t>
            </a:r>
            <a:r>
              <a:rPr lang="en-US" sz="12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 Subsystem</a:t>
            </a:r>
            <a:endParaRPr lang="en-US" sz="12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2540000" y="1905000"/>
            <a:ext cx="228600" cy="7112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22" name="Up-Down Arrow 21"/>
          <p:cNvSpPr/>
          <p:nvPr/>
        </p:nvSpPr>
        <p:spPr>
          <a:xfrm>
            <a:off x="1016002" y="1905000"/>
            <a:ext cx="228601" cy="7112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778001" y="4673600"/>
            <a:ext cx="1752600" cy="4572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Messaging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Can 23"/>
          <p:cNvSpPr/>
          <p:nvPr/>
        </p:nvSpPr>
        <p:spPr>
          <a:xfrm>
            <a:off x="5283200" y="4673600"/>
            <a:ext cx="1752600" cy="4572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Data Store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6045200" y="3987800"/>
            <a:ext cx="228600" cy="6858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2540001" y="3987800"/>
            <a:ext cx="228600" cy="6858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1701801" y="5511800"/>
            <a:ext cx="1905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Remote Controller Instance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5207000" y="5511800"/>
            <a:ext cx="1905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Remote Controller Instance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29" name="Straight Arrow Connector 28"/>
          <p:cNvCxnSpPr>
            <a:stCxn id="23" idx="2"/>
            <a:endCxn id="27" idx="0"/>
          </p:cNvCxnSpPr>
          <p:nvPr/>
        </p:nvCxnSpPr>
        <p:spPr>
          <a:xfrm>
            <a:off x="2654301" y="51308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73400" y="5130800"/>
            <a:ext cx="2667000" cy="38100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073400" y="5130800"/>
            <a:ext cx="2667000" cy="38100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4" idx="3"/>
          </p:cNvCxnSpPr>
          <p:nvPr/>
        </p:nvCxnSpPr>
        <p:spPr>
          <a:xfrm flipV="1">
            <a:off x="6159500" y="51308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753600" y="1397002"/>
            <a:ext cx="2133600" cy="36881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Network Applications Orchestration &amp; Services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753600" y="3558118"/>
            <a:ext cx="2116667" cy="48048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100" kern="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Controller Platform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753600" y="2616200"/>
            <a:ext cx="2133600" cy="508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Plugins &amp; Applications</a:t>
            </a:r>
            <a:endParaRPr lang="en-US" sz="1100" kern="0" dirty="0">
              <a:solidFill>
                <a:srgbClr val="00000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753600" y="4749801"/>
            <a:ext cx="2116667" cy="48048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100" kern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Clustering</a:t>
            </a:r>
            <a:endParaRPr lang="en-US" sz="1100" kern="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508000" y="1422400"/>
            <a:ext cx="2641600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Network Devices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06400" y="1524000"/>
            <a:ext cx="2641600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Network Devices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7112000" y="1422400"/>
            <a:ext cx="2032000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Applications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7010400" y="1524000"/>
            <a:ext cx="2032000" cy="381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Applications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8432800" y="3225800"/>
            <a:ext cx="228600" cy="3810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8432800" y="1905000"/>
            <a:ext cx="228600" cy="7112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017"/>
          </a:xfrm>
        </p:spPr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437218"/>
            <a:ext cx="10668000" cy="4531783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A text editor, preferably an IDE like </a:t>
            </a:r>
            <a:r>
              <a:rPr lang="en-US" sz="2800" dirty="0" err="1" smtClean="0">
                <a:solidFill>
                  <a:srgbClr val="000000"/>
                </a:solidFill>
              </a:rPr>
              <a:t>IntelliJ</a:t>
            </a:r>
            <a:r>
              <a:rPr lang="en-US" sz="2800" dirty="0" smtClean="0">
                <a:solidFill>
                  <a:srgbClr val="000000"/>
                </a:solidFill>
              </a:rPr>
              <a:t> IDEA or Eclipse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YANG – Modeling </a:t>
            </a:r>
            <a:r>
              <a:rPr lang="en-US" sz="2800" dirty="0" smtClean="0">
                <a:solidFill>
                  <a:srgbClr val="000000"/>
                </a:solidFill>
              </a:rPr>
              <a:t>language (see RFC 6020)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Java 1.7 or 1.8 – Programming language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Maven &gt;= 3.2.3 – </a:t>
            </a:r>
            <a:r>
              <a:rPr lang="en-US" sz="2800" dirty="0">
                <a:solidFill>
                  <a:srgbClr val="000000"/>
                </a:solidFill>
              </a:rPr>
              <a:t>Build </a:t>
            </a:r>
            <a:r>
              <a:rPr lang="en-US" sz="2800" dirty="0" smtClean="0">
                <a:solidFill>
                  <a:srgbClr val="000000"/>
                </a:solidFill>
              </a:rPr>
              <a:t>tool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OSGi</a:t>
            </a:r>
            <a:r>
              <a:rPr lang="en-US" sz="2800" dirty="0" smtClean="0">
                <a:solidFill>
                  <a:srgbClr val="000000"/>
                </a:solidFill>
              </a:rPr>
              <a:t> – technology for building modular systems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Karaf</a:t>
            </a:r>
            <a:r>
              <a:rPr lang="en-US" sz="2800" dirty="0" smtClean="0">
                <a:solidFill>
                  <a:srgbClr val="000000"/>
                </a:solidFill>
              </a:rPr>
              <a:t> – technology for deploying and managing </a:t>
            </a:r>
            <a:r>
              <a:rPr lang="en-US" sz="2800" dirty="0" err="1" smtClean="0">
                <a:solidFill>
                  <a:srgbClr val="000000"/>
                </a:solidFill>
              </a:rPr>
              <a:t>OSGi</a:t>
            </a:r>
            <a:r>
              <a:rPr lang="en-US" sz="2800" dirty="0" smtClean="0">
                <a:solidFill>
                  <a:srgbClr val="000000"/>
                </a:solidFill>
              </a:rPr>
              <a:t> bundles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806527" y="6518480"/>
            <a:ext cx="511213" cy="366183"/>
          </a:xfrm>
          <a:prstGeom prst="rect">
            <a:avLst/>
          </a:prstGeom>
        </p:spPr>
        <p:txBody>
          <a:bodyPr/>
          <a:lstStyle/>
          <a:p>
            <a:fld id="{3945D0FD-48F1-4D72-80C5-FFB60B92A8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r>
              <a:rPr lang="en-US" smtClean="0"/>
              <a:t> Container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Modular  </a:t>
            </a:r>
            <a:r>
              <a:rPr lang="en-US" sz="2400" dirty="0">
                <a:solidFill>
                  <a:srgbClr val="000000"/>
                </a:solidFill>
              </a:rPr>
              <a:t>(Deploy only the features/bundles you need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Hot </a:t>
            </a:r>
            <a:r>
              <a:rPr lang="en-US" sz="2400" dirty="0" smtClean="0">
                <a:solidFill>
                  <a:srgbClr val="000000"/>
                </a:solidFill>
              </a:rPr>
              <a:t>Deployment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Dynamic Configuration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Powerful Extensible Shell Console + Remote Access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Native OS Integration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Logging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Security Framework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Supports any Component that can be wrapped as Jar</a:t>
            </a:r>
          </a:p>
        </p:txBody>
      </p:sp>
      <p:pic>
        <p:nvPicPr>
          <p:cNvPr id="3" name="Picture 2" descr="Screen Shot 2014-09-12 at 9.03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28" y="1520290"/>
            <a:ext cx="6429027" cy="1618567"/>
          </a:xfrm>
          <a:prstGeom prst="rect">
            <a:avLst/>
          </a:prstGeom>
        </p:spPr>
      </p:pic>
      <p:sp>
        <p:nvSpPr>
          <p:cNvPr id="14" name="Folded Corner 13"/>
          <p:cNvSpPr/>
          <p:nvPr/>
        </p:nvSpPr>
        <p:spPr>
          <a:xfrm>
            <a:off x="7645732" y="4632751"/>
            <a:ext cx="611659" cy="1199342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9092541" y="3821432"/>
            <a:ext cx="952775" cy="2939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A:bundle</a:t>
            </a:r>
            <a:endParaRPr lang="en-US" sz="14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9092065" y="4232514"/>
            <a:ext cx="952775" cy="2939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B:bundle</a:t>
            </a:r>
            <a:endParaRPr lang="en-US" sz="14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9844401" y="5960520"/>
            <a:ext cx="952775" cy="2939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Y:bundle</a:t>
            </a:r>
            <a:endParaRPr lang="en-US" sz="14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43926" y="5560282"/>
            <a:ext cx="952775" cy="2939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X:bundle</a:t>
            </a:r>
            <a:endParaRPr lang="en-US" sz="14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0690363" y="3819603"/>
            <a:ext cx="952775" cy="2939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C:bundle</a:t>
            </a:r>
            <a:endParaRPr lang="en-US" sz="14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9010200" y="3645060"/>
            <a:ext cx="1152741" cy="10112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10562396" y="3644603"/>
            <a:ext cx="1152741" cy="10112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598332" y="4762092"/>
            <a:ext cx="352880" cy="364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680499" y="4750336"/>
            <a:ext cx="423455" cy="411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750774" y="5420098"/>
            <a:ext cx="1152741" cy="10112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8716135" y="3210004"/>
            <a:ext cx="3175919" cy="3315826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080777" y="3292311"/>
            <a:ext cx="47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0503584" y="3268337"/>
            <a:ext cx="47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9798297" y="5090866"/>
            <a:ext cx="112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common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63253" y="5185389"/>
            <a:ext cx="3293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34040" y="5913945"/>
            <a:ext cx="16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y-</a:t>
            </a:r>
            <a:r>
              <a:rPr lang="en-US" sz="1400" dirty="0" err="1" smtClean="0"/>
              <a:t>features.xml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20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49"/>
            <a:ext cx="10515600" cy="6185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Service Development 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724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45D0FD-48F1-4D72-80C5-FFB60B92A834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38500" y="1193800"/>
            <a:ext cx="2438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 Model (s)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46501" y="2413000"/>
            <a:ext cx="1524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 Tools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341700" y="3632200"/>
            <a:ext cx="2133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Generated API</a:t>
            </a: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>
            <a:off x="2357700" y="1803400"/>
            <a:ext cx="5080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2"/>
            <a:endCxn id="13" idx="0"/>
          </p:cNvCxnSpPr>
          <p:nvPr/>
        </p:nvCxnSpPr>
        <p:spPr bwMode="auto">
          <a:xfrm>
            <a:off x="2408500" y="3022600"/>
            <a:ext cx="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186500" y="1193800"/>
            <a:ext cx="2336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Service Implementation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46501" y="4648200"/>
            <a:ext cx="1524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Maven Build Tools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437701" y="1193800"/>
            <a:ext cx="2336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Karaf</a:t>
            </a:r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Feature</a:t>
            </a:r>
          </a:p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Definition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592900" y="2413000"/>
            <a:ext cx="1524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Maven Build Tools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7844101" y="2413000"/>
            <a:ext cx="1524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Maven Build Tools</a:t>
            </a:r>
          </a:p>
        </p:txBody>
      </p:sp>
      <p:cxnSp>
        <p:nvCxnSpPr>
          <p:cNvPr id="24" name="Straight Arrow Connector 23"/>
          <p:cNvCxnSpPr>
            <a:stCxn id="13" idx="2"/>
            <a:endCxn id="19" idx="0"/>
          </p:cNvCxnSpPr>
          <p:nvPr/>
        </p:nvCxnSpPr>
        <p:spPr bwMode="auto">
          <a:xfrm>
            <a:off x="2408500" y="4241800"/>
            <a:ext cx="0" cy="4064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8" idx="2"/>
            <a:endCxn id="21" idx="0"/>
          </p:cNvCxnSpPr>
          <p:nvPr/>
        </p:nvCxnSpPr>
        <p:spPr bwMode="auto">
          <a:xfrm>
            <a:off x="5354900" y="1803400"/>
            <a:ext cx="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0" idx="2"/>
            <a:endCxn id="22" idx="0"/>
          </p:cNvCxnSpPr>
          <p:nvPr/>
        </p:nvCxnSpPr>
        <p:spPr bwMode="auto">
          <a:xfrm>
            <a:off x="8606100" y="1803400"/>
            <a:ext cx="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1036900" y="2006600"/>
            <a:ext cx="406400" cy="40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1036900" y="4343400"/>
            <a:ext cx="406400" cy="40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186500" y="2006600"/>
            <a:ext cx="406400" cy="40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177851" y="5867400"/>
            <a:ext cx="2336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OSGi</a:t>
            </a:r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API JAR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186500" y="3632200"/>
            <a:ext cx="2336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OSGi</a:t>
            </a:r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IMPL JAR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437701" y="3632200"/>
            <a:ext cx="2336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Karaf</a:t>
            </a:r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KAR</a:t>
            </a:r>
          </a:p>
        </p:txBody>
      </p:sp>
      <p:cxnSp>
        <p:nvCxnSpPr>
          <p:cNvPr id="37" name="Straight Arrow Connector 36"/>
          <p:cNvCxnSpPr>
            <a:stCxn id="19" idx="2"/>
          </p:cNvCxnSpPr>
          <p:nvPr/>
        </p:nvCxnSpPr>
        <p:spPr bwMode="auto">
          <a:xfrm>
            <a:off x="2408500" y="5257800"/>
            <a:ext cx="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2" idx="2"/>
            <a:endCxn id="36" idx="0"/>
          </p:cNvCxnSpPr>
          <p:nvPr/>
        </p:nvCxnSpPr>
        <p:spPr bwMode="auto">
          <a:xfrm>
            <a:off x="8606100" y="3022600"/>
            <a:ext cx="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1" idx="2"/>
            <a:endCxn id="35" idx="0"/>
          </p:cNvCxnSpPr>
          <p:nvPr/>
        </p:nvCxnSpPr>
        <p:spPr bwMode="auto">
          <a:xfrm>
            <a:off x="5354900" y="3022600"/>
            <a:ext cx="0" cy="609600"/>
          </a:xfrm>
          <a:prstGeom prst="straightConnector1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437700" y="2006600"/>
            <a:ext cx="406400" cy="40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4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4288101" y="5257800"/>
            <a:ext cx="5588000" cy="1117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Controller</a:t>
            </a:r>
          </a:p>
        </p:txBody>
      </p:sp>
      <p:cxnSp>
        <p:nvCxnSpPr>
          <p:cNvPr id="69" name="Curved Connector 68"/>
          <p:cNvCxnSpPr>
            <a:stCxn id="36" idx="2"/>
            <a:endCxn id="43" idx="0"/>
          </p:cNvCxnSpPr>
          <p:nvPr/>
        </p:nvCxnSpPr>
        <p:spPr bwMode="auto">
          <a:xfrm rot="5400000">
            <a:off x="7336100" y="3987801"/>
            <a:ext cx="1016000" cy="1524000"/>
          </a:xfrm>
          <a:prstGeom prst="curvedConnector3">
            <a:avLst/>
          </a:prstGeom>
          <a:solidFill>
            <a:srgbClr val="0183B7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8250500" y="4648200"/>
            <a:ext cx="406400" cy="40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680"/>
            <a:r>
              <a:rPr lang="en-US" sz="19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5</a:t>
            </a:r>
          </a:p>
        </p:txBody>
      </p:sp>
      <p:sp>
        <p:nvSpPr>
          <p:cNvPr id="71" name="Line Callout 1 70"/>
          <p:cNvSpPr/>
          <p:nvPr/>
        </p:nvSpPr>
        <p:spPr bwMode="auto">
          <a:xfrm>
            <a:off x="10180900" y="2413000"/>
            <a:ext cx="1783881" cy="812800"/>
          </a:xfrm>
          <a:prstGeom prst="borderCallout1">
            <a:avLst>
              <a:gd name="adj1" fmla="val 53935"/>
              <a:gd name="adj2" fmla="val 926"/>
              <a:gd name="adj3" fmla="val 145833"/>
              <a:gd name="adj4" fmla="val -311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0933" indent="-380933" defTabSz="68568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OSGi</a:t>
            </a:r>
            <a:r>
              <a:rPr lang="en-US" sz="16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API JAR</a:t>
            </a:r>
          </a:p>
          <a:p>
            <a:pPr marL="380933" indent="-380933" defTabSz="68568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OSGI IMPL JAR</a:t>
            </a:r>
          </a:p>
          <a:p>
            <a:pPr marL="380933" indent="-380933" defTabSz="68568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Features.xml</a:t>
            </a:r>
            <a:endParaRPr lang="en-US" sz="1600" dirty="0">
              <a:solidFill>
                <a:srgbClr val="FFFFFF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9256" y="2413001"/>
            <a:ext cx="1143886" cy="306472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1300" dirty="0">
                <a:solidFill>
                  <a:srgbClr val="000000"/>
                </a:solidFill>
              </a:rPr>
              <a:t>Generate API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555301" y="4851401"/>
            <a:ext cx="720918" cy="306472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1300" dirty="0">
                <a:solidFill>
                  <a:srgbClr val="000000"/>
                </a:solidFill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42515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xmlns:p14="http://schemas.microsoft.com/office/powerpoint/2010/main" spd="slow">
        <p:wipe dir="r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1911</Words>
  <Application>Microsoft Macintosh PowerPoint</Application>
  <PresentationFormat>Custom</PresentationFormat>
  <Paragraphs>757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ODL Tutorial</vt:lpstr>
      <vt:lpstr>Environment Setup</vt:lpstr>
      <vt:lpstr>Goals</vt:lpstr>
      <vt:lpstr>ODL Technology Stack</vt:lpstr>
      <vt:lpstr>OpenDaylight: SDN Controller Architecture</vt:lpstr>
      <vt:lpstr>OpenDaylight: Software Architecture</vt:lpstr>
      <vt:lpstr>The Tools</vt:lpstr>
      <vt:lpstr>Apache Karaf Container</vt:lpstr>
      <vt:lpstr>The Service Development Process</vt:lpstr>
      <vt:lpstr>Yangtools – What is Yang?</vt:lpstr>
      <vt:lpstr>Yangtools – What does Yangtools do?</vt:lpstr>
      <vt:lpstr>Yang to Java benefits</vt:lpstr>
      <vt:lpstr>MD-SAL – 3 Brokers</vt:lpstr>
      <vt:lpstr>RPCs – Unicast Messages</vt:lpstr>
      <vt:lpstr>RPCs – Sending a Message - Synchronous</vt:lpstr>
      <vt:lpstr>RPCs – Sending a Message - Asynchronous</vt:lpstr>
      <vt:lpstr>Global RPCs – processing a message - Sync</vt:lpstr>
      <vt:lpstr>Global RPCs – processing a message - Sync</vt:lpstr>
      <vt:lpstr>Global RPCs – processing a message - ASync</vt:lpstr>
      <vt:lpstr>Global RPCs – processing a message - ASync</vt:lpstr>
      <vt:lpstr>Routed RPCs – What are they?</vt:lpstr>
      <vt:lpstr>Routed RPCs – processing a message - Sync</vt:lpstr>
      <vt:lpstr>Clustering - RPCs</vt:lpstr>
      <vt:lpstr>Let Make a Deal</vt:lpstr>
      <vt:lpstr>Datastore – key concepts</vt:lpstr>
      <vt:lpstr>Datastore – Transactions – Reading and Writing</vt:lpstr>
      <vt:lpstr>Datastore – Transactions – Merging</vt:lpstr>
      <vt:lpstr>Datastore – Transactions – Merge vs Put</vt:lpstr>
      <vt:lpstr>DataChangeListeners – Finding out about change</vt:lpstr>
      <vt:lpstr>Clustering - Datastore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Pribicevic</dc:creator>
  <cp:lastModifiedBy>Raghurama Bhat</cp:lastModifiedBy>
  <cp:revision>10</cp:revision>
  <dcterms:created xsi:type="dcterms:W3CDTF">2015-06-05T15:09:51Z</dcterms:created>
  <dcterms:modified xsi:type="dcterms:W3CDTF">2015-07-28T03:24:33Z</dcterms:modified>
</cp:coreProperties>
</file>