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68" r:id="rId21"/>
    <p:sldId id="276" r:id="rId22"/>
    <p:sldId id="277" r:id="rId23"/>
    <p:sldId id="278" r:id="rId24"/>
    <p:sldId id="279" r:id="rId25"/>
    <p:sldId id="280" r:id="rId26"/>
    <p:sldId id="281" r:id="rId27"/>
    <p:sldId id="282" r:id="rId28"/>
    <p:sldId id="283" r:id="rId29"/>
    <p:sldId id="284" r:id="rId30"/>
    <p:sldId id="285" r:id="rId31"/>
    <p:sldId id="288" r:id="rId32"/>
    <p:sldId id="289" r:id="rId33"/>
    <p:sldId id="286" r:id="rId34"/>
    <p:sldId id="287"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8CE121-2B21-41AD-8E28-90D5C9024742}" type="datetimeFigureOut">
              <a:rPr lang="zh-CN" altLang="en-US" smtClean="0"/>
              <a:pPr/>
              <a:t>2019/8/5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3E46BA-3956-4DD1-84FD-5CAD57554045}" type="slidenum">
              <a:rPr lang="zh-CN" altLang="en-US" smtClean="0"/>
              <a:pPr/>
              <a:t>‹#›</a:t>
            </a:fld>
            <a:endParaRPr lang="zh-CN" altLang="en-US"/>
          </a:p>
        </p:txBody>
      </p:sp>
    </p:spTree>
    <p:extLst>
      <p:ext uri="{BB962C8B-B14F-4D97-AF65-F5344CB8AC3E}">
        <p14:creationId xmlns:p14="http://schemas.microsoft.com/office/powerpoint/2010/main" val="2104249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3E46BA-3956-4DD1-84FD-5CAD57554045}" type="slidenum">
              <a:rPr lang="zh-CN" altLang="en-US" smtClean="0"/>
              <a:pPr/>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3E46BA-3956-4DD1-84FD-5CAD57554045}" type="slidenum">
              <a:rPr lang="zh-CN" altLang="en-US" smtClean="0"/>
              <a:pPr/>
              <a:t>29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dirty="0"/>
          </a:p>
        </p:txBody>
      </p:sp>
      <p:pic>
        <p:nvPicPr>
          <p:cNvPr id="20" name="图片 19">
            <a:extLst>
              <a:ext uri="{FF2B5EF4-FFF2-40B4-BE49-F238E27FC236}">
                <a16:creationId xmlns="" xmlns:a16="http://schemas.microsoft.com/office/drawing/2014/main" id="{56473374-CF96-4FF4-9C56-7DFAAEF07B6A}"/>
              </a:ext>
            </a:extLst>
          </p:cNvPr>
          <p:cNvPicPr>
            <a:picLocks noChangeAspect="1"/>
          </p:cNvPicPr>
          <p:nvPr userDrawn="1"/>
        </p:nvPicPr>
        <p:blipFill>
          <a:blip r:embed="rId2" cstate="print"/>
          <a:stretch>
            <a:fillRect/>
          </a:stretch>
        </p:blipFill>
        <p:spPr>
          <a:xfrm>
            <a:off x="8120191" y="260648"/>
            <a:ext cx="700281" cy="473390"/>
          </a:xfrm>
          <a:prstGeom prst="rect">
            <a:avLst/>
          </a:prstGeom>
        </p:spPr>
      </p:pic>
      <p:pic>
        <p:nvPicPr>
          <p:cNvPr id="21" name="图片 20" descr="TIM截图20190422115555_副本.png"/>
          <p:cNvPicPr>
            <a:picLocks noChangeAspect="1"/>
          </p:cNvPicPr>
          <p:nvPr userDrawn="1"/>
        </p:nvPicPr>
        <p:blipFill>
          <a:blip r:embed="rId3" cstate="print"/>
          <a:stretch>
            <a:fillRect/>
          </a:stretch>
        </p:blipFill>
        <p:spPr>
          <a:xfrm>
            <a:off x="323528" y="260648"/>
            <a:ext cx="2348565" cy="288032"/>
          </a:xfrm>
          <a:prstGeom prst="rect">
            <a:avLst/>
          </a:prstGeom>
        </p:spPr>
      </p:pic>
      <p:sp>
        <p:nvSpPr>
          <p:cNvPr id="22" name="标题 21"/>
          <p:cNvSpPr>
            <a:spLocks noGrp="1"/>
          </p:cNvSpPr>
          <p:nvPr>
            <p:ph type="title"/>
          </p:nvPr>
        </p:nvSpPr>
        <p:spPr>
          <a:xfrm>
            <a:off x="457200" y="1498104"/>
            <a:ext cx="8229600" cy="1066800"/>
          </a:xfrm>
        </p:spPr>
        <p:txBody>
          <a:bodyPr>
            <a:normAutofit/>
          </a:bodyPr>
          <a:lstStyle>
            <a:lvl1pPr>
              <a:defRPr sz="4800">
                <a:solidFill>
                  <a:schemeClr val="accent2">
                    <a:lumMod val="60000"/>
                    <a:lumOff val="40000"/>
                  </a:schemeClr>
                </a:solidFill>
              </a:defRPr>
            </a:lvl1pPr>
          </a:lstStyle>
          <a:p>
            <a:r>
              <a:rPr lang="zh-CN" altLang="en-US"/>
              <a:t>单击此处编辑母版标题样式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rtl="0" eaLnBrk="1" latinLnBrk="0" hangingPunct="1">
              <a:spcBef>
                <a:spcPct val="0"/>
              </a:spcBef>
              <a:buNone/>
              <a:defRPr kumimoji="0" lang="en-US" altLang="en-US" sz="4000" b="0" i="0" kern="1200" dirty="0">
                <a:solidFill>
                  <a:schemeClr val="accent2">
                    <a:lumMod val="75000"/>
                  </a:schemeClr>
                </a:solidFill>
                <a:latin typeface="黑体" pitchFamily="49" charset="-122"/>
                <a:ea typeface="黑体" pitchFamily="49" charset="-122"/>
                <a:cs typeface="+mj-cs"/>
              </a:defRPr>
            </a:lvl1pPr>
          </a:lstStyle>
          <a:p>
            <a:r>
              <a:rPr kumimoji="0" lang="zh-CN" altLang="en-US"/>
              <a:t>单击此处编辑母版标题样式</a:t>
            </a:r>
            <a:endParaRPr kumimoji="0" lang="en-US" dirty="0"/>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2700000" algn="tl">
                    <a:srgbClr val="000000">
                      <a:alpha val="43137"/>
                    </a:srgbClr>
                  </a:outerShdw>
                </a:effectLst>
              </a:defRPr>
            </a:lvl1pPr>
          </a:lstStyle>
          <a:p>
            <a:r>
              <a:rPr kumimoji="0" lang="zh-CN" altLang="en-US"/>
              <a:t>单击此处编辑母版标题样式</a:t>
            </a:r>
            <a:endParaRPr kumimoji="0" lang="en-US" dirty="0"/>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dirty="0"/>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6" name="日期占位符 25"/>
          <p:cNvSpPr>
            <a:spLocks noGrp="1"/>
          </p:cNvSpPr>
          <p:nvPr>
            <p:ph type="dt" sz="half" idx="10"/>
          </p:nvPr>
        </p:nvSpPr>
        <p:spPr/>
        <p:txBody>
          <a:bodyPr rtlCol="0"/>
          <a:lstStyle/>
          <a:p>
            <a:fld id="{530820CF-B880-4189-942D-D702A7CBA730}" type="datetimeFigureOut">
              <a:rPr lang="zh-CN" altLang="en-US" smtClean="0"/>
              <a:pPr/>
              <a:t>2019/8/5</a:t>
            </a:fld>
            <a:endParaRPr lang="zh-CN" altLang="en-US"/>
          </a:p>
        </p:txBody>
      </p:sp>
      <p:sp>
        <p:nvSpPr>
          <p:cNvPr id="27" name="灯片编号占位符 26"/>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530820CF-B880-4189-942D-D702A7CBA730}" type="datetimeFigureOut">
              <a:rPr lang="zh-CN" altLang="en-US" smtClean="0"/>
              <a:pPr/>
              <a:t>2019/8/5</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2019/8/5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30820CF-B880-4189-942D-D702A7CBA730}" type="datetimeFigureOut">
              <a:rPr lang="zh-CN" altLang="en-US" smtClean="0"/>
              <a:pPr/>
              <a:t>2019/8/5</a:t>
            </a:fld>
            <a:endParaRPr lang="zh-CN" altLang="en-US" dirty="0"/>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dirty="0"/>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C913308-F349-4B6D-A68A-DD1791B4A57B}" type="slidenum">
              <a:rPr lang="zh-CN" altLang="en-US" smtClean="0"/>
              <a:pPr/>
              <a:t>‹#›</a:t>
            </a:fld>
            <a:endParaRPr lang="zh-CN" altLang="en-US"/>
          </a:p>
        </p:txBody>
      </p:sp>
      <p:pic>
        <p:nvPicPr>
          <p:cNvPr id="24" name="图片 23" descr="捕获_副本.png"/>
          <p:cNvPicPr>
            <a:picLocks noChangeAspect="1"/>
          </p:cNvPicPr>
          <p:nvPr/>
        </p:nvPicPr>
        <p:blipFill>
          <a:blip r:embed="rId13" cstate="print"/>
          <a:stretch>
            <a:fillRect/>
          </a:stretch>
        </p:blipFill>
        <p:spPr>
          <a:xfrm>
            <a:off x="7899528" y="44624"/>
            <a:ext cx="1136968" cy="432048"/>
          </a:xfrm>
          <a:prstGeom prst="rect">
            <a:avLst/>
          </a:prstGeom>
        </p:spPr>
      </p:pic>
      <p:pic>
        <p:nvPicPr>
          <p:cNvPr id="25" name="图片 24" descr="TIM截图20190422115555_副本.png"/>
          <p:cNvPicPr>
            <a:picLocks noChangeAspect="1"/>
          </p:cNvPicPr>
          <p:nvPr/>
        </p:nvPicPr>
        <p:blipFill>
          <a:blip r:embed="rId14" cstate="print"/>
          <a:stretch>
            <a:fillRect/>
          </a:stretch>
        </p:blipFill>
        <p:spPr>
          <a:xfrm>
            <a:off x="107504" y="44625"/>
            <a:ext cx="1440160" cy="220780"/>
          </a:xfrm>
          <a:prstGeom prst="rect">
            <a:avLst/>
          </a:prstGeom>
        </p:spPr>
      </p:pic>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l" rtl="0" eaLnBrk="1" latinLnBrk="0" hangingPunct="1">
        <a:spcBef>
          <a:spcPct val="0"/>
        </a:spcBef>
        <a:buNone/>
        <a:defRPr kumimoji="0" sz="4000" b="0" i="0" kern="1200">
          <a:solidFill>
            <a:schemeClr val="accent2">
              <a:lumMod val="75000"/>
            </a:schemeClr>
          </a:solidFill>
          <a:latin typeface="黑体" pitchFamily="49" charset="-122"/>
          <a:ea typeface="黑体" pitchFamily="49" charset="-122"/>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file:///\\&#20849;&#20139;\&#36719;&#20214;\&#36890;&#29992;&#36719;&#20214;&#36719;&#20214;\&#24212;&#29992;&#36719;&#20214;\SVN&#31649;&#29702;&#24037;&#20855;\TortoiseSVN-1.8.11.26392-x64-svn-1.8.13.ms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2" Type="http://schemas.openxmlformats.org/officeDocument/2006/relationships/hyperlink" Target="https://www.liaoxuefeng.com/wiki/0013739516305929606dd18361248578c67b8067c8c017b000/0013744142037508cf42e51debf49668810645e02887691000"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5436096" y="6093296"/>
            <a:ext cx="3456384" cy="495346"/>
          </a:xfrm>
        </p:spPr>
        <p:txBody>
          <a:bodyPr/>
          <a:lstStyle/>
          <a:p>
            <a:r>
              <a:rPr lang="en-US" altLang="zh-CN" dirty="0" err="1"/>
              <a:t>iAuto</a:t>
            </a:r>
            <a:r>
              <a:rPr lang="en-US" altLang="zh-CN" dirty="0"/>
              <a:t> </a:t>
            </a:r>
            <a:r>
              <a:rPr lang="zh-CN" altLang="en-US" dirty="0"/>
              <a:t>黄英杰 </a:t>
            </a:r>
            <a:r>
              <a:rPr lang="en-US" altLang="zh-CN" dirty="0"/>
              <a:t>20190425</a:t>
            </a:r>
          </a:p>
        </p:txBody>
      </p:sp>
      <p:sp>
        <p:nvSpPr>
          <p:cNvPr id="3" name="标题 2"/>
          <p:cNvSpPr>
            <a:spLocks noGrp="1"/>
          </p:cNvSpPr>
          <p:nvPr>
            <p:ph type="title"/>
          </p:nvPr>
        </p:nvSpPr>
        <p:spPr/>
        <p:txBody>
          <a:bodyPr/>
          <a:lstStyle/>
          <a:p>
            <a:r>
              <a:rPr lang="en-US" altLang="zh-CN" dirty="0"/>
              <a:t>SVN</a:t>
            </a:r>
            <a:r>
              <a:rPr lang="zh-CN" altLang="en-US" dirty="0"/>
              <a:t>与</a:t>
            </a:r>
            <a:r>
              <a:rPr lang="en-US" altLang="zh-CN" dirty="0"/>
              <a:t>Git</a:t>
            </a:r>
            <a:r>
              <a:rPr lang="zh-CN" altLang="en-US" dirty="0"/>
              <a:t>使用介绍</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14356"/>
            <a:ext cx="8229600" cy="5860180"/>
          </a:xfrm>
        </p:spPr>
        <p:txBody>
          <a:bodyPr>
            <a:normAutofit/>
          </a:bodyPr>
          <a:lstStyle/>
          <a:p>
            <a:r>
              <a:rPr lang="zh-CN" altLang="en-US" sz="1800" dirty="0"/>
              <a:t>假如现在加入了一个新文件。可以看出是蓝色的。蓝色表示不属于版本库的未知文件，未知文件是不能提交的。</a:t>
            </a:r>
            <a:endParaRPr lang="en-US" altLang="zh-CN" sz="1800" dirty="0"/>
          </a:p>
          <a:p>
            <a:endParaRPr lang="en-US" altLang="zh-CN" sz="1800" dirty="0"/>
          </a:p>
          <a:p>
            <a:endParaRPr lang="en-US" altLang="zh-CN" sz="1800" dirty="0"/>
          </a:p>
          <a:p>
            <a:endParaRPr lang="en-US" altLang="zh-CN" sz="1800" dirty="0"/>
          </a:p>
          <a:p>
            <a:r>
              <a:rPr lang="zh-CN" altLang="en-US" sz="1800" dirty="0"/>
              <a:t>记住选择增加（</a:t>
            </a:r>
            <a:r>
              <a:rPr lang="en-US" altLang="zh-CN" sz="1800" dirty="0"/>
              <a:t>Add</a:t>
            </a:r>
            <a:r>
              <a:rPr lang="zh-CN" altLang="en-US" sz="1800" dirty="0"/>
              <a:t>）把它加入到版本库里面去。</a:t>
            </a:r>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r>
              <a:rPr lang="zh-CN" altLang="en-US" sz="1800" dirty="0"/>
              <a:t>接下来，只需写代码，然后正常提交即可。删除文件也应该右键提交。</a:t>
            </a:r>
            <a:endParaRPr lang="en-US" altLang="zh-CN" sz="1800" dirty="0"/>
          </a:p>
          <a:p>
            <a:r>
              <a:rPr lang="zh-CN" altLang="en-US" sz="1800" dirty="0"/>
              <a:t>如果遇到冲突，比如你和服务器上的改了同一个地方。 这时候你需要更新下来解决冲突，然后再次提交即可。</a:t>
            </a:r>
            <a:endParaRPr lang="en-US" altLang="zh-CN" sz="1800" dirty="0"/>
          </a:p>
          <a:p>
            <a:pPr>
              <a:buNone/>
            </a:pPr>
            <a:endParaRPr lang="en-US" altLang="zh-CN" sz="1800" dirty="0"/>
          </a:p>
          <a:p>
            <a:pPr>
              <a:buNone/>
            </a:pPr>
            <a:endParaRPr lang="en-US" altLang="zh-CN" sz="1800" dirty="0"/>
          </a:p>
          <a:p>
            <a:pPr>
              <a:buNone/>
            </a:pPr>
            <a:endParaRPr lang="en-US" altLang="zh-CN" sz="1800" dirty="0"/>
          </a:p>
          <a:p>
            <a:pPr>
              <a:buNone/>
            </a:pPr>
            <a:endParaRPr lang="en-US" altLang="zh-CN" sz="1800" dirty="0"/>
          </a:p>
          <a:p>
            <a:pPr>
              <a:buNone/>
            </a:pPr>
            <a:endParaRPr lang="zh-CN" altLang="en-US" sz="1800" dirty="0"/>
          </a:p>
        </p:txBody>
      </p:sp>
      <p:pic>
        <p:nvPicPr>
          <p:cNvPr id="6" name="图片 5" descr="image_1ak3grpb5hgbs62sj4tthfql2n.png"/>
          <p:cNvPicPr>
            <a:picLocks noChangeAspect="1"/>
          </p:cNvPicPr>
          <p:nvPr/>
        </p:nvPicPr>
        <p:blipFill>
          <a:blip r:embed="rId2"/>
          <a:stretch>
            <a:fillRect/>
          </a:stretch>
        </p:blipFill>
        <p:spPr>
          <a:xfrm>
            <a:off x="1000099" y="1357298"/>
            <a:ext cx="2708691" cy="928694"/>
          </a:xfrm>
          <a:prstGeom prst="rect">
            <a:avLst/>
          </a:prstGeom>
        </p:spPr>
      </p:pic>
      <p:pic>
        <p:nvPicPr>
          <p:cNvPr id="7" name="图片 6" descr="QQ截图20190423110013.png"/>
          <p:cNvPicPr>
            <a:picLocks noChangeAspect="1"/>
          </p:cNvPicPr>
          <p:nvPr/>
        </p:nvPicPr>
        <p:blipFill>
          <a:blip r:embed="rId3"/>
          <a:stretch>
            <a:fillRect/>
          </a:stretch>
        </p:blipFill>
        <p:spPr>
          <a:xfrm>
            <a:off x="1000100" y="2643182"/>
            <a:ext cx="1695450" cy="1466850"/>
          </a:xfrm>
          <a:prstGeom prst="rect">
            <a:avLst/>
          </a:prstGeom>
        </p:spPr>
      </p:pic>
      <p:pic>
        <p:nvPicPr>
          <p:cNvPr id="8" name="图片 7" descr="image_1ak3h5j9j1j4cnfhhq2vv2lba41.png"/>
          <p:cNvPicPr>
            <a:picLocks noChangeAspect="1"/>
          </p:cNvPicPr>
          <p:nvPr/>
        </p:nvPicPr>
        <p:blipFill>
          <a:blip r:embed="rId4"/>
          <a:stretch>
            <a:fillRect/>
          </a:stretch>
        </p:blipFill>
        <p:spPr>
          <a:xfrm>
            <a:off x="4429124" y="3000372"/>
            <a:ext cx="2357454" cy="737829"/>
          </a:xfrm>
          <a:prstGeom prst="rect">
            <a:avLst/>
          </a:prstGeom>
        </p:spPr>
      </p:pic>
      <p:cxnSp>
        <p:nvCxnSpPr>
          <p:cNvPr id="10" name="直接箭头连接符 9"/>
          <p:cNvCxnSpPr/>
          <p:nvPr/>
        </p:nvCxnSpPr>
        <p:spPr>
          <a:xfrm>
            <a:off x="3143240" y="3357562"/>
            <a:ext cx="100013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32"/>
            <a:ext cx="8229600" cy="5717304"/>
          </a:xfrm>
        </p:spPr>
        <p:txBody>
          <a:bodyPr/>
          <a:lstStyle/>
          <a:p>
            <a:r>
              <a:rPr lang="zh-CN" altLang="en-US" sz="2400" b="1" dirty="0"/>
              <a:t>查看日志</a:t>
            </a:r>
          </a:p>
          <a:p>
            <a:r>
              <a:rPr lang="zh-CN" altLang="en-US" sz="1800" dirty="0"/>
              <a:t>选择显示日志，可以看出团队里面的其他人做了什么。</a:t>
            </a:r>
            <a:endParaRPr lang="en-US" altLang="zh-CN" sz="1800" dirty="0"/>
          </a:p>
          <a:p>
            <a:endParaRPr lang="zh-CN" altLang="en-US" sz="1800" dirty="0"/>
          </a:p>
        </p:txBody>
      </p:sp>
      <p:pic>
        <p:nvPicPr>
          <p:cNvPr id="4" name="图片 3" descr="QQ截图20190423112115.png"/>
          <p:cNvPicPr>
            <a:picLocks noChangeAspect="1"/>
          </p:cNvPicPr>
          <p:nvPr/>
        </p:nvPicPr>
        <p:blipFill>
          <a:blip r:embed="rId2"/>
          <a:stretch>
            <a:fillRect/>
          </a:stretch>
        </p:blipFill>
        <p:spPr>
          <a:xfrm>
            <a:off x="571472" y="1643051"/>
            <a:ext cx="3571900" cy="3338470"/>
          </a:xfrm>
          <a:prstGeom prst="rect">
            <a:avLst/>
          </a:prstGeom>
        </p:spPr>
      </p:pic>
      <p:pic>
        <p:nvPicPr>
          <p:cNvPr id="5" name="图片 4" descr="QQ截图20190423112037.png"/>
          <p:cNvPicPr>
            <a:picLocks noChangeAspect="1"/>
          </p:cNvPicPr>
          <p:nvPr/>
        </p:nvPicPr>
        <p:blipFill>
          <a:blip r:embed="rId3"/>
          <a:stretch>
            <a:fillRect/>
          </a:stretch>
        </p:blipFill>
        <p:spPr>
          <a:xfrm>
            <a:off x="4714876" y="1857364"/>
            <a:ext cx="4296266" cy="30003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32"/>
            <a:ext cx="8229600" cy="5717304"/>
          </a:xfrm>
        </p:spPr>
        <p:txBody>
          <a:bodyPr>
            <a:normAutofit/>
          </a:bodyPr>
          <a:lstStyle/>
          <a:p>
            <a:r>
              <a:rPr lang="zh-CN" altLang="en-US" sz="2400" b="1" dirty="0"/>
              <a:t>版本回滚</a:t>
            </a:r>
            <a:endParaRPr lang="en-US" altLang="zh-CN" sz="2400" b="1" dirty="0"/>
          </a:p>
          <a:p>
            <a:r>
              <a:rPr lang="zh-CN" altLang="en-US" sz="1800" dirty="0"/>
              <a:t>如果你改了东西，但是还没有提交，可以使用还原功能（</a:t>
            </a:r>
            <a:r>
              <a:rPr lang="en-US" altLang="zh-CN" sz="1800" dirty="0"/>
              <a:t>Revert</a:t>
            </a:r>
            <a:r>
              <a:rPr lang="zh-CN" altLang="en-US" sz="1800" dirty="0"/>
              <a:t>）。</a:t>
            </a:r>
            <a:endParaRPr lang="en-US" altLang="zh-CN" sz="1800" dirty="0"/>
          </a:p>
          <a:p>
            <a:endParaRPr lang="en-US" altLang="zh-CN" sz="1800" b="1" dirty="0"/>
          </a:p>
          <a:p>
            <a:endParaRPr lang="en-US" altLang="zh-CN" sz="1800" b="1" dirty="0"/>
          </a:p>
          <a:p>
            <a:endParaRPr lang="en-US" altLang="zh-CN" sz="1800" b="1" dirty="0"/>
          </a:p>
          <a:p>
            <a:endParaRPr lang="en-US" altLang="zh-CN" sz="1800" b="1" dirty="0"/>
          </a:p>
          <a:p>
            <a:endParaRPr lang="en-US" altLang="zh-CN" sz="1800" b="1" dirty="0"/>
          </a:p>
          <a:p>
            <a:endParaRPr lang="en-US" altLang="zh-CN" sz="1800" b="1" dirty="0"/>
          </a:p>
          <a:p>
            <a:r>
              <a:rPr lang="zh-CN" altLang="en-US" sz="1800" dirty="0"/>
              <a:t>但是如果我们写错了东西并且提交了上去怎么办？通过版本回滚可以将文件恢复到以前的版本。右键更新至版本</a:t>
            </a:r>
            <a:r>
              <a:rPr lang="en-US" altLang="zh-CN" sz="1800" dirty="0"/>
              <a:t>(Update to revision)</a:t>
            </a:r>
            <a:r>
              <a:rPr lang="zh-CN" altLang="en-US" sz="1800" dirty="0"/>
              <a:t>，通过查看日志来选择版本，然后回滚即可。 最后再右键</a:t>
            </a:r>
            <a:r>
              <a:rPr lang="en-US" altLang="zh-CN" sz="1800" dirty="0"/>
              <a:t>SVN Update</a:t>
            </a:r>
            <a:r>
              <a:rPr lang="zh-CN" altLang="en-US" sz="1800" dirty="0"/>
              <a:t>一下，服务器上的代码就回到之前的版本了。</a:t>
            </a:r>
            <a:endParaRPr lang="zh-CN" altLang="en-US" sz="1800" b="1" dirty="0"/>
          </a:p>
        </p:txBody>
      </p:sp>
      <p:pic>
        <p:nvPicPr>
          <p:cNvPr id="4" name="图片 3" descr="QQ截图20190423112640.png"/>
          <p:cNvPicPr>
            <a:picLocks noChangeAspect="1"/>
          </p:cNvPicPr>
          <p:nvPr/>
        </p:nvPicPr>
        <p:blipFill>
          <a:blip r:embed="rId2"/>
          <a:stretch>
            <a:fillRect/>
          </a:stretch>
        </p:blipFill>
        <p:spPr>
          <a:xfrm>
            <a:off x="3357554" y="1571612"/>
            <a:ext cx="1637971" cy="1928826"/>
          </a:xfrm>
          <a:prstGeom prst="rect">
            <a:avLst/>
          </a:prstGeom>
        </p:spPr>
      </p:pic>
      <p:pic>
        <p:nvPicPr>
          <p:cNvPr id="5" name="图片 4" descr="C:\Users\fjlk\Desktop\截图\QQ截图20180702103843.png"/>
          <p:cNvPicPr/>
          <p:nvPr/>
        </p:nvPicPr>
        <p:blipFill>
          <a:blip r:embed="rId3"/>
          <a:srcRect/>
          <a:stretch>
            <a:fillRect/>
          </a:stretch>
        </p:blipFill>
        <p:spPr bwMode="auto">
          <a:xfrm>
            <a:off x="4786314" y="4643446"/>
            <a:ext cx="2714644" cy="2000264"/>
          </a:xfrm>
          <a:prstGeom prst="rect">
            <a:avLst/>
          </a:prstGeom>
          <a:noFill/>
          <a:ln w="9525">
            <a:noFill/>
            <a:miter lim="800000"/>
            <a:headEnd/>
            <a:tailEnd/>
          </a:ln>
        </p:spPr>
      </p:pic>
      <p:pic>
        <p:nvPicPr>
          <p:cNvPr id="6" name="图片 5" descr="QQ截图20190423113018.png"/>
          <p:cNvPicPr>
            <a:picLocks noChangeAspect="1"/>
          </p:cNvPicPr>
          <p:nvPr/>
        </p:nvPicPr>
        <p:blipFill>
          <a:blip r:embed="rId4"/>
          <a:stretch>
            <a:fillRect/>
          </a:stretch>
        </p:blipFill>
        <p:spPr>
          <a:xfrm>
            <a:off x="1214414" y="4643446"/>
            <a:ext cx="1900623" cy="1971674"/>
          </a:xfrm>
          <a:prstGeom prst="rect">
            <a:avLst/>
          </a:prstGeom>
        </p:spPr>
      </p:pic>
      <p:cxnSp>
        <p:nvCxnSpPr>
          <p:cNvPr id="8" name="直接箭头连接符 7"/>
          <p:cNvCxnSpPr/>
          <p:nvPr/>
        </p:nvCxnSpPr>
        <p:spPr>
          <a:xfrm>
            <a:off x="3357554" y="5429264"/>
            <a:ext cx="928694"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28670"/>
            <a:ext cx="8229600" cy="5645866"/>
          </a:xfrm>
        </p:spPr>
        <p:txBody>
          <a:bodyPr>
            <a:normAutofit/>
          </a:bodyPr>
          <a:lstStyle/>
          <a:p>
            <a:r>
              <a:rPr lang="zh-CN" altLang="en-US" sz="2400" b="1" dirty="0"/>
              <a:t>查看每次提交更改的内容</a:t>
            </a:r>
            <a:endParaRPr lang="en-US" altLang="zh-CN" sz="2400" b="1" dirty="0"/>
          </a:p>
          <a:p>
            <a:r>
              <a:rPr lang="zh-CN" altLang="en-US" sz="1800" dirty="0"/>
              <a:t>使用</a:t>
            </a:r>
            <a:r>
              <a:rPr lang="en-US" altLang="zh-CN" sz="1800" dirty="0"/>
              <a:t>show log</a:t>
            </a:r>
            <a:r>
              <a:rPr lang="zh-CN" altLang="en-US" sz="1800" dirty="0"/>
              <a:t>查看日志，之后左键双击修改过的文件，即可查看，如下图所示。</a:t>
            </a:r>
            <a:endParaRPr lang="en-US" altLang="zh-CN" sz="1800" dirty="0"/>
          </a:p>
          <a:p>
            <a:endParaRPr lang="zh-CN" altLang="en-US" sz="1800" dirty="0"/>
          </a:p>
        </p:txBody>
      </p:sp>
      <p:pic>
        <p:nvPicPr>
          <p:cNvPr id="4" name="图片 3" descr="QQ截图20190423114453.png"/>
          <p:cNvPicPr>
            <a:picLocks noChangeAspect="1"/>
          </p:cNvPicPr>
          <p:nvPr/>
        </p:nvPicPr>
        <p:blipFill>
          <a:blip r:embed="rId2"/>
          <a:stretch>
            <a:fillRect/>
          </a:stretch>
        </p:blipFill>
        <p:spPr>
          <a:xfrm>
            <a:off x="142844" y="2000240"/>
            <a:ext cx="4000496" cy="3071834"/>
          </a:xfrm>
          <a:prstGeom prst="rect">
            <a:avLst/>
          </a:prstGeom>
        </p:spPr>
      </p:pic>
      <p:pic>
        <p:nvPicPr>
          <p:cNvPr id="5" name="图片 4" descr="QQ截图20190423114528.png"/>
          <p:cNvPicPr>
            <a:picLocks noChangeAspect="1"/>
          </p:cNvPicPr>
          <p:nvPr/>
        </p:nvPicPr>
        <p:blipFill>
          <a:blip r:embed="rId3"/>
          <a:stretch>
            <a:fillRect/>
          </a:stretch>
        </p:blipFill>
        <p:spPr>
          <a:xfrm>
            <a:off x="4357686" y="2000240"/>
            <a:ext cx="4655138" cy="30718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5788742"/>
          </a:xfrm>
        </p:spPr>
        <p:txBody>
          <a:bodyPr/>
          <a:lstStyle/>
          <a:p>
            <a:r>
              <a:rPr lang="en-US" altLang="zh-CN" sz="2400" b="1" dirty="0"/>
              <a:t>SVN</a:t>
            </a:r>
            <a:r>
              <a:rPr lang="zh-CN" altLang="en-US" sz="2400" b="1" dirty="0"/>
              <a:t>的</a:t>
            </a:r>
            <a:r>
              <a:rPr lang="en-US" altLang="zh-CN" sz="2400" b="1" dirty="0"/>
              <a:t>patch</a:t>
            </a:r>
          </a:p>
          <a:p>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r>
              <a:rPr lang="en-US" altLang="zh-CN" sz="1800" dirty="0"/>
              <a:t>1</a:t>
            </a:r>
            <a:r>
              <a:rPr lang="zh-CN" altLang="en-US" sz="1800" dirty="0"/>
              <a:t>、最简单的方法是基于修改的文件直接创建补丁，在将本地文件修改后，在签入</a:t>
            </a:r>
            <a:r>
              <a:rPr lang="en-US" altLang="zh-CN" sz="1800" dirty="0"/>
              <a:t>SVN</a:t>
            </a:r>
            <a:r>
              <a:rPr lang="zh-CN" altLang="en-US" sz="1800" dirty="0"/>
              <a:t>之前（有红色叹号标记时），选中文件，使用</a:t>
            </a:r>
            <a:r>
              <a:rPr lang="en-US" altLang="zh-CN" sz="1800" dirty="0" err="1"/>
              <a:t>TortoiseSVN</a:t>
            </a:r>
            <a:r>
              <a:rPr lang="zh-CN" altLang="en-US" sz="1800" dirty="0"/>
              <a:t>的</a:t>
            </a:r>
            <a:r>
              <a:rPr lang="en-US" altLang="zh-CN" sz="1800" dirty="0"/>
              <a:t>Create patch</a:t>
            </a:r>
            <a:r>
              <a:rPr lang="zh-CN" altLang="en-US" sz="1800" dirty="0"/>
              <a:t>菜单可以直接将文件的修改创建为</a:t>
            </a:r>
            <a:r>
              <a:rPr lang="en-US" altLang="zh-CN" sz="1800" dirty="0"/>
              <a:t>patch</a:t>
            </a:r>
            <a:r>
              <a:rPr lang="zh-CN" altLang="en-US" sz="1800" dirty="0"/>
              <a:t>格式的补丁文件：</a:t>
            </a:r>
            <a:endParaRPr lang="en-US" altLang="zh-CN" sz="1800" dirty="0"/>
          </a:p>
          <a:p>
            <a:endParaRPr lang="zh-CN" altLang="en-US" dirty="0"/>
          </a:p>
        </p:txBody>
      </p:sp>
      <p:sp>
        <p:nvSpPr>
          <p:cNvPr id="5" name="TextBox 4"/>
          <p:cNvSpPr txBox="1"/>
          <p:nvPr/>
        </p:nvSpPr>
        <p:spPr>
          <a:xfrm>
            <a:off x="857224" y="1357298"/>
            <a:ext cx="5072098" cy="369332"/>
          </a:xfrm>
          <a:prstGeom prst="rect">
            <a:avLst/>
          </a:prstGeom>
          <a:noFill/>
        </p:spPr>
        <p:txBody>
          <a:bodyPr wrap="square" rtlCol="0">
            <a:spAutoFit/>
          </a:bodyPr>
          <a:lstStyle/>
          <a:p>
            <a:r>
              <a:rPr lang="en-US" dirty="0"/>
              <a:t>Create patch</a:t>
            </a:r>
            <a:r>
              <a:rPr lang="zh-CN" altLang="en-US" dirty="0"/>
              <a:t>和</a:t>
            </a:r>
            <a:r>
              <a:rPr lang="en-US" dirty="0"/>
              <a:t>Apply patch</a:t>
            </a:r>
            <a:r>
              <a:rPr lang="zh-CN" altLang="en-US" dirty="0"/>
              <a:t>就是创建和应用补丁</a:t>
            </a:r>
          </a:p>
        </p:txBody>
      </p:sp>
      <p:pic>
        <p:nvPicPr>
          <p:cNvPr id="6" name="图片 5" descr="QQ截图20190423122922.png"/>
          <p:cNvPicPr>
            <a:picLocks noChangeAspect="1"/>
          </p:cNvPicPr>
          <p:nvPr/>
        </p:nvPicPr>
        <p:blipFill>
          <a:blip r:embed="rId2"/>
          <a:stretch>
            <a:fillRect/>
          </a:stretch>
        </p:blipFill>
        <p:spPr>
          <a:xfrm>
            <a:off x="1142976" y="1785926"/>
            <a:ext cx="2038350" cy="1276350"/>
          </a:xfrm>
          <a:prstGeom prst="rect">
            <a:avLst/>
          </a:prstGeom>
        </p:spPr>
      </p:pic>
      <p:pic>
        <p:nvPicPr>
          <p:cNvPr id="7" name="图片 6" descr="202324443125553.jpg"/>
          <p:cNvPicPr>
            <a:picLocks noChangeAspect="1"/>
          </p:cNvPicPr>
          <p:nvPr/>
        </p:nvPicPr>
        <p:blipFill>
          <a:blip r:embed="rId3"/>
          <a:stretch>
            <a:fillRect/>
          </a:stretch>
        </p:blipFill>
        <p:spPr>
          <a:xfrm>
            <a:off x="1285852" y="4143380"/>
            <a:ext cx="5286412" cy="228057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32"/>
            <a:ext cx="8229600" cy="5717304"/>
          </a:xfrm>
        </p:spPr>
        <p:txBody>
          <a:bodyPr/>
          <a:lstStyle/>
          <a:p>
            <a:r>
              <a:rPr lang="en-US" altLang="zh-CN" sz="1800" dirty="0">
                <a:latin typeface="Times New Roman" pitchFamily="18" charset="0"/>
                <a:cs typeface="Times New Roman" pitchFamily="18" charset="0"/>
              </a:rPr>
              <a:t>2</a:t>
            </a:r>
            <a:r>
              <a:rPr lang="zh-CN" altLang="en-US" sz="1800" dirty="0">
                <a:latin typeface="Times New Roman" pitchFamily="18" charset="0"/>
                <a:cs typeface="Times New Roman" pitchFamily="18" charset="0"/>
              </a:rPr>
              <a:t>、还有一种方式可以基于已签入的改动来创建补丁。</a:t>
            </a:r>
          </a:p>
          <a:p>
            <a:pPr>
              <a:buNone/>
            </a:pPr>
            <a:r>
              <a:rPr lang="zh-CN" altLang="en-US" sz="1800" dirty="0">
                <a:latin typeface="Times New Roman" pitchFamily="18" charset="0"/>
                <a:cs typeface="Times New Roman" pitchFamily="18" charset="0"/>
              </a:rPr>
              <a:t>     在主干目录上使用</a:t>
            </a:r>
            <a:r>
              <a:rPr lang="en-US" altLang="zh-CN" sz="1800" dirty="0" err="1">
                <a:latin typeface="Times New Roman" pitchFamily="18" charset="0"/>
                <a:cs typeface="Times New Roman" pitchFamily="18" charset="0"/>
              </a:rPr>
              <a:t>TortoiseSVN</a:t>
            </a:r>
            <a:r>
              <a:rPr lang="zh-CN" altLang="en-US" sz="1800" dirty="0">
                <a:latin typeface="Times New Roman" pitchFamily="18" charset="0"/>
                <a:cs typeface="Times New Roman" pitchFamily="18" charset="0"/>
              </a:rPr>
              <a:t>的</a:t>
            </a:r>
            <a:r>
              <a:rPr lang="en-US" altLang="zh-CN" sz="1800" dirty="0">
                <a:latin typeface="Times New Roman" pitchFamily="18" charset="0"/>
                <a:cs typeface="Times New Roman" pitchFamily="18" charset="0"/>
              </a:rPr>
              <a:t>Show Log</a:t>
            </a:r>
            <a:r>
              <a:rPr lang="zh-CN" altLang="en-US" sz="1800" dirty="0">
                <a:latin typeface="Times New Roman" pitchFamily="18" charset="0"/>
                <a:cs typeface="Times New Roman" pitchFamily="18" charset="0"/>
              </a:rPr>
              <a:t>菜单，用</a:t>
            </a:r>
            <a:r>
              <a:rPr lang="en-US" altLang="zh-CN" sz="1800" dirty="0">
                <a:latin typeface="Times New Roman" pitchFamily="18" charset="0"/>
                <a:cs typeface="Times New Roman" pitchFamily="18" charset="0"/>
              </a:rPr>
              <a:t>Ctrl</a:t>
            </a:r>
            <a:r>
              <a:rPr lang="zh-CN" altLang="en-US" sz="1800" dirty="0">
                <a:latin typeface="Times New Roman" pitchFamily="18" charset="0"/>
                <a:cs typeface="Times New Roman" pitchFamily="18" charset="0"/>
              </a:rPr>
              <a:t>选中两个版本，右     键使用图中标记的菜单：</a:t>
            </a:r>
            <a:endParaRPr lang="en-US" altLang="zh-CN" sz="1800" dirty="0">
              <a:latin typeface="Times New Roman" pitchFamily="18" charset="0"/>
              <a:cs typeface="Times New Roman" pitchFamily="18" charset="0"/>
            </a:endParaRPr>
          </a:p>
          <a:p>
            <a:pPr>
              <a:buNone/>
            </a:pPr>
            <a:endParaRPr lang="en-US" altLang="zh-CN" sz="1800" dirty="0">
              <a:latin typeface="Times New Roman" pitchFamily="18" charset="0"/>
              <a:cs typeface="Times New Roman" pitchFamily="18" charset="0"/>
            </a:endParaRPr>
          </a:p>
          <a:p>
            <a:pPr>
              <a:buNone/>
            </a:pPr>
            <a:endParaRPr lang="en-US" altLang="zh-CN" sz="1800" dirty="0">
              <a:latin typeface="Times New Roman" pitchFamily="18" charset="0"/>
              <a:cs typeface="Times New Roman" pitchFamily="18" charset="0"/>
            </a:endParaRPr>
          </a:p>
          <a:p>
            <a:pPr>
              <a:buNone/>
            </a:pPr>
            <a:endParaRPr lang="en-US" altLang="zh-CN" sz="1800" dirty="0">
              <a:latin typeface="Times New Roman" pitchFamily="18" charset="0"/>
              <a:cs typeface="Times New Roman" pitchFamily="18" charset="0"/>
            </a:endParaRPr>
          </a:p>
          <a:p>
            <a:pPr>
              <a:buNone/>
            </a:pPr>
            <a:endParaRPr lang="en-US" altLang="zh-CN" sz="1800" dirty="0">
              <a:latin typeface="Times New Roman" pitchFamily="18" charset="0"/>
              <a:cs typeface="Times New Roman" pitchFamily="18" charset="0"/>
            </a:endParaRPr>
          </a:p>
          <a:p>
            <a:pPr>
              <a:buNone/>
            </a:pPr>
            <a:endParaRPr lang="en-US" altLang="zh-CN" sz="1800" dirty="0">
              <a:latin typeface="Times New Roman" pitchFamily="18" charset="0"/>
              <a:cs typeface="Times New Roman" pitchFamily="18" charset="0"/>
            </a:endParaRPr>
          </a:p>
          <a:p>
            <a:pPr>
              <a:buNone/>
            </a:pPr>
            <a:endParaRPr lang="en-US" altLang="zh-CN" sz="1800" dirty="0">
              <a:latin typeface="Times New Roman" pitchFamily="18" charset="0"/>
              <a:cs typeface="Times New Roman" pitchFamily="18" charset="0"/>
            </a:endParaRPr>
          </a:p>
          <a:p>
            <a:pPr>
              <a:buNone/>
            </a:pPr>
            <a:endParaRPr lang="en-US" altLang="zh-CN" sz="1800" dirty="0">
              <a:latin typeface="Times New Roman" pitchFamily="18" charset="0"/>
              <a:cs typeface="Times New Roman" pitchFamily="18" charset="0"/>
            </a:endParaRPr>
          </a:p>
          <a:p>
            <a:pPr>
              <a:buNone/>
            </a:pPr>
            <a:r>
              <a:rPr lang="zh-CN" altLang="en-US" sz="1800" dirty="0"/>
              <a:t>     在产生的新窗口中使用</a:t>
            </a:r>
            <a:r>
              <a:rPr lang="en-US" sz="1800" dirty="0"/>
              <a:t>File Save</a:t>
            </a:r>
            <a:r>
              <a:rPr lang="zh-CN" altLang="en-US" sz="1800" dirty="0"/>
              <a:t>存为补丁即可。</a:t>
            </a:r>
            <a:endParaRPr lang="en-US" altLang="zh-CN" sz="1800" dirty="0"/>
          </a:p>
          <a:p>
            <a:pPr>
              <a:buNone/>
            </a:pPr>
            <a:endParaRPr lang="en-US" altLang="zh-CN" sz="1800" dirty="0"/>
          </a:p>
          <a:p>
            <a:pPr>
              <a:buNone/>
            </a:pPr>
            <a:r>
              <a:rPr lang="en-US" altLang="zh-CN" sz="1800" dirty="0"/>
              <a:t>	</a:t>
            </a:r>
            <a:r>
              <a:rPr lang="zh-CN" altLang="en-US" sz="1800" dirty="0"/>
              <a:t>补丁的应用非常简单，选中应用位置使用</a:t>
            </a:r>
            <a:r>
              <a:rPr lang="en-US" altLang="zh-CN" sz="1800" dirty="0"/>
              <a:t>Apply patch</a:t>
            </a:r>
            <a:r>
              <a:rPr lang="zh-CN" altLang="en-US" sz="1800" dirty="0"/>
              <a:t>菜单，然后选择应用的补丁即可。</a:t>
            </a:r>
            <a:endParaRPr lang="en-US" altLang="zh-CN" sz="1800" dirty="0">
              <a:latin typeface="Times New Roman" pitchFamily="18" charset="0"/>
              <a:cs typeface="Times New Roman" pitchFamily="18" charset="0"/>
            </a:endParaRPr>
          </a:p>
          <a:p>
            <a:pPr>
              <a:buNone/>
            </a:pPr>
            <a:endParaRPr lang="en-US" altLang="zh-CN" sz="1800" dirty="0">
              <a:latin typeface="Times New Roman" pitchFamily="18" charset="0"/>
              <a:cs typeface="Times New Roman" pitchFamily="18" charset="0"/>
            </a:endParaRPr>
          </a:p>
          <a:p>
            <a:pPr>
              <a:buNone/>
            </a:pPr>
            <a:endParaRPr lang="zh-CN" altLang="en-US" sz="1800" dirty="0">
              <a:latin typeface="Times New Roman" pitchFamily="18" charset="0"/>
              <a:cs typeface="Times New Roman" pitchFamily="18" charset="0"/>
            </a:endParaRPr>
          </a:p>
          <a:p>
            <a:endParaRPr lang="zh-CN" altLang="en-US" dirty="0"/>
          </a:p>
        </p:txBody>
      </p:sp>
      <p:pic>
        <p:nvPicPr>
          <p:cNvPr id="4" name="图片 3" descr="QQ截图20190423140006.png"/>
          <p:cNvPicPr>
            <a:picLocks noChangeAspect="1"/>
          </p:cNvPicPr>
          <p:nvPr/>
        </p:nvPicPr>
        <p:blipFill>
          <a:blip r:embed="rId2"/>
          <a:stretch>
            <a:fillRect/>
          </a:stretch>
        </p:blipFill>
        <p:spPr>
          <a:xfrm>
            <a:off x="1785918" y="1928802"/>
            <a:ext cx="5002577" cy="197167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14356"/>
            <a:ext cx="8229600" cy="5860180"/>
          </a:xfrm>
        </p:spPr>
        <p:txBody>
          <a:bodyPr>
            <a:normAutofit/>
          </a:bodyPr>
          <a:lstStyle/>
          <a:p>
            <a:r>
              <a:rPr lang="en-US" altLang="zh-CN" sz="2400" dirty="0"/>
              <a:t>SVN</a:t>
            </a:r>
            <a:r>
              <a:rPr lang="zh-CN" altLang="en-US" sz="2400" dirty="0"/>
              <a:t>的</a:t>
            </a:r>
            <a:r>
              <a:rPr lang="en-US" sz="2400" dirty="0" err="1"/>
              <a:t>trunk、branches、tags</a:t>
            </a:r>
            <a:endParaRPr lang="en-US" sz="2400" dirty="0"/>
          </a:p>
          <a:p>
            <a:pPr>
              <a:buNone/>
            </a:pPr>
            <a:r>
              <a:rPr lang="zh-CN" altLang="en-US" sz="1800" dirty="0"/>
              <a:t>     在</a:t>
            </a:r>
            <a:r>
              <a:rPr lang="en-US" altLang="zh-CN" sz="1800" dirty="0"/>
              <a:t>SVN</a:t>
            </a:r>
            <a:r>
              <a:rPr lang="zh-CN" altLang="en-US" sz="1800" dirty="0"/>
              <a:t>中创建代码库时，通常会创建</a:t>
            </a:r>
            <a:r>
              <a:rPr lang="en-US" altLang="zh-CN" sz="1800" dirty="0"/>
              <a:t>trunk</a:t>
            </a:r>
            <a:r>
              <a:rPr lang="zh-CN" altLang="en-US" sz="1800" dirty="0"/>
              <a:t>、</a:t>
            </a:r>
            <a:r>
              <a:rPr lang="en-US" altLang="zh-CN" sz="1800" dirty="0"/>
              <a:t>branches</a:t>
            </a:r>
            <a:r>
              <a:rPr lang="zh-CN" altLang="en-US" sz="1800" dirty="0"/>
              <a:t>、</a:t>
            </a:r>
            <a:r>
              <a:rPr lang="en-US" altLang="zh-CN" sz="1800" dirty="0"/>
              <a:t>tags</a:t>
            </a:r>
            <a:r>
              <a:rPr lang="zh-CN" altLang="en-US" sz="1800" dirty="0"/>
              <a:t>三个子目录，当然，你也可以用其他名称来实现主干和分支的功能。</a:t>
            </a:r>
            <a:endParaRPr lang="en-US" altLang="zh-CN" sz="1800" dirty="0"/>
          </a:p>
          <a:p>
            <a:pPr>
              <a:buNone/>
            </a:pPr>
            <a:r>
              <a:rPr lang="zh-CN" altLang="en-US" sz="1800" dirty="0"/>
              <a:t>     </a:t>
            </a:r>
            <a:r>
              <a:rPr lang="en-US" altLang="zh-CN" sz="1800" dirty="0"/>
              <a:t>trunk</a:t>
            </a:r>
            <a:r>
              <a:rPr lang="zh-CN" altLang="en-US" sz="1800" dirty="0"/>
              <a:t>－主干，或称主线，顾名思义，是开发的主线。</a:t>
            </a:r>
            <a:endParaRPr lang="en-US" altLang="zh-CN" sz="1800" dirty="0"/>
          </a:p>
          <a:p>
            <a:pPr>
              <a:buNone/>
            </a:pPr>
            <a:r>
              <a:rPr lang="en-US" altLang="zh-CN" sz="1800" dirty="0"/>
              <a:t>     branches</a:t>
            </a:r>
            <a:r>
              <a:rPr lang="zh-CN" altLang="en-US" sz="1800" dirty="0"/>
              <a:t>－分支，是从主线上分出来，独立于主线的另一条线。可以创建多个分支。一个分支总是从主干一个备份开始的，从那里开始，发展自己独有的历史。这样可以不影响主要的产品开发线以及避免编译错误等。当我们添加的新功能完成后可以将其合并到主干中。</a:t>
            </a:r>
            <a:endParaRPr lang="en-US" altLang="zh-CN" sz="1800" dirty="0"/>
          </a:p>
          <a:p>
            <a:pPr>
              <a:buNone/>
            </a:pPr>
            <a:r>
              <a:rPr lang="zh-CN" altLang="en-US" sz="1800" dirty="0"/>
              <a:t>     </a:t>
            </a:r>
            <a:r>
              <a:rPr lang="en-US" altLang="zh-CN" sz="1800" dirty="0"/>
              <a:t>tags</a:t>
            </a:r>
            <a:r>
              <a:rPr lang="zh-CN" altLang="en-US" sz="1800" dirty="0"/>
              <a:t>－标记，主要用于项目开发中的里程碑，比如开发到一定阶段可以单独一个版本作为发布等，它往往代表一个可以固定的完整的版本。</a:t>
            </a:r>
          </a:p>
        </p:txBody>
      </p:sp>
      <p:pic>
        <p:nvPicPr>
          <p:cNvPr id="4" name="图片 3" descr="QQ截图20190423143728.png"/>
          <p:cNvPicPr>
            <a:picLocks noChangeAspect="1"/>
          </p:cNvPicPr>
          <p:nvPr/>
        </p:nvPicPr>
        <p:blipFill>
          <a:blip r:embed="rId2"/>
          <a:stretch>
            <a:fillRect/>
          </a:stretch>
        </p:blipFill>
        <p:spPr>
          <a:xfrm>
            <a:off x="928662" y="4000504"/>
            <a:ext cx="5124450" cy="20097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5788742"/>
          </a:xfrm>
        </p:spPr>
        <p:txBody>
          <a:bodyPr>
            <a:normAutofit/>
          </a:bodyPr>
          <a:lstStyle/>
          <a:p>
            <a:r>
              <a:rPr lang="en-US" sz="2400" b="1" dirty="0" err="1"/>
              <a:t>svn</a:t>
            </a:r>
            <a:r>
              <a:rPr lang="zh-CN" altLang="en-US" sz="2400" b="1" dirty="0"/>
              <a:t>的</a:t>
            </a:r>
            <a:r>
              <a:rPr lang="en-US" sz="2400" b="1" dirty="0"/>
              <a:t>merge</a:t>
            </a:r>
            <a:r>
              <a:rPr lang="zh-CN" altLang="en-US" sz="2400" b="1" dirty="0"/>
              <a:t>操作</a:t>
            </a:r>
            <a:endParaRPr lang="en-US" altLang="zh-CN" sz="2400" b="1" dirty="0"/>
          </a:p>
          <a:p>
            <a:r>
              <a:rPr lang="en-US" sz="1800" dirty="0"/>
              <a:t>1</a:t>
            </a:r>
            <a:r>
              <a:rPr lang="zh-CN" altLang="en-US" sz="1800" dirty="0"/>
              <a:t>、</a:t>
            </a:r>
            <a:r>
              <a:rPr lang="en-US" sz="1800" dirty="0"/>
              <a:t>trunk</a:t>
            </a:r>
            <a:r>
              <a:rPr lang="zh-CN" altLang="en-US" sz="1800" dirty="0"/>
              <a:t>目录下创建</a:t>
            </a:r>
            <a:r>
              <a:rPr lang="en-US" sz="1800" dirty="0"/>
              <a:t>examples1</a:t>
            </a:r>
            <a:r>
              <a:rPr lang="zh-CN" altLang="en-US" sz="1800" dirty="0"/>
              <a:t>目录，里面添加文件</a:t>
            </a:r>
            <a:r>
              <a:rPr lang="en-US" sz="1800" dirty="0" err="1"/>
              <a:t>hello.c</a:t>
            </a:r>
            <a:r>
              <a:rPr lang="en-US" sz="1800" dirty="0"/>
              <a:t>，</a:t>
            </a:r>
            <a:r>
              <a:rPr lang="zh-CN" altLang="en-US" sz="1800" dirty="0"/>
              <a:t>之后</a:t>
            </a:r>
            <a:r>
              <a:rPr lang="en-US" sz="1800" dirty="0"/>
              <a:t>commit</a:t>
            </a:r>
            <a:r>
              <a:rPr lang="zh-CN" altLang="en-US" sz="1800" dirty="0"/>
              <a:t>到服务器。</a:t>
            </a:r>
            <a:endParaRPr lang="en-US" altLang="zh-CN" sz="1800" dirty="0"/>
          </a:p>
          <a:p>
            <a:r>
              <a:rPr lang="en-US" altLang="zh-CN" sz="1800" dirty="0"/>
              <a:t>2</a:t>
            </a:r>
            <a:r>
              <a:rPr lang="zh-CN" altLang="en-US" sz="1800" dirty="0"/>
              <a:t>、创建分支到</a:t>
            </a:r>
            <a:r>
              <a:rPr lang="en-US" sz="1800" dirty="0"/>
              <a:t>branches/examples1</a:t>
            </a:r>
            <a:r>
              <a:rPr lang="en-US" sz="1800" b="1" dirty="0"/>
              <a:t>。</a:t>
            </a:r>
          </a:p>
          <a:p>
            <a:r>
              <a:rPr lang="en-US" altLang="zh-CN" sz="1800" dirty="0"/>
              <a:t>(1)</a:t>
            </a:r>
            <a:r>
              <a:rPr lang="zh-CN" altLang="en-US" sz="1800" dirty="0"/>
              <a:t>在</a:t>
            </a:r>
            <a:r>
              <a:rPr lang="en-US" sz="1800" dirty="0"/>
              <a:t>trunk</a:t>
            </a:r>
            <a:r>
              <a:rPr lang="zh-CN" altLang="en-US" sz="1800" dirty="0"/>
              <a:t>的</a:t>
            </a:r>
            <a:r>
              <a:rPr lang="en-US" sz="1800" dirty="0"/>
              <a:t>examples1</a:t>
            </a:r>
            <a:r>
              <a:rPr lang="zh-CN" altLang="en-US" sz="1800" dirty="0"/>
              <a:t>目录，选择</a:t>
            </a:r>
            <a:r>
              <a:rPr lang="en-US" sz="1800" dirty="0" smtClean="0"/>
              <a:t>Branc</a:t>
            </a:r>
            <a:r>
              <a:rPr lang="en-US" altLang="zh-CN" sz="1800" dirty="0" smtClean="0"/>
              <a:t>h</a:t>
            </a:r>
            <a:r>
              <a:rPr lang="en-US" sz="1800" dirty="0" smtClean="0"/>
              <a:t>/tag</a:t>
            </a:r>
            <a:r>
              <a:rPr lang="en-US" sz="1800" dirty="0"/>
              <a:t>，</a:t>
            </a:r>
            <a:r>
              <a:rPr lang="zh-CN" altLang="en-US" sz="1800" dirty="0"/>
              <a:t>创建分支。</a:t>
            </a:r>
          </a:p>
          <a:p>
            <a:endParaRPr lang="en-US" sz="1800" dirty="0"/>
          </a:p>
          <a:p>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endParaRPr lang="en-US" altLang="zh-CN" sz="2400" b="1" dirty="0"/>
          </a:p>
          <a:p>
            <a:r>
              <a:rPr lang="en-US" altLang="zh-CN" sz="1800" dirty="0"/>
              <a:t>(2)</a:t>
            </a:r>
            <a:r>
              <a:rPr lang="zh-CN" altLang="en-US" sz="1800" dirty="0"/>
              <a:t>路径选择</a:t>
            </a:r>
            <a:r>
              <a:rPr lang="en-US" sz="1800" dirty="0"/>
              <a:t>branches/examples，</a:t>
            </a:r>
            <a:r>
              <a:rPr lang="zh-CN" altLang="en-US" sz="1800" dirty="0"/>
              <a:t>并添加日志，之后点击</a:t>
            </a:r>
            <a:r>
              <a:rPr lang="en-US" sz="1800" dirty="0"/>
              <a:t>OK。</a:t>
            </a:r>
            <a:r>
              <a:rPr lang="zh-CN" altLang="en-US" sz="1800" dirty="0"/>
              <a:t>点确定后，</a:t>
            </a:r>
            <a:r>
              <a:rPr lang="en-US" sz="1800" dirty="0" err="1"/>
              <a:t>svn</a:t>
            </a:r>
            <a:r>
              <a:rPr lang="zh-CN" altLang="en-US" sz="1800" dirty="0"/>
              <a:t>服务器上已经将</a:t>
            </a:r>
            <a:r>
              <a:rPr lang="en-US" sz="1800" dirty="0"/>
              <a:t>trunk</a:t>
            </a:r>
            <a:r>
              <a:rPr lang="zh-CN" altLang="en-US" sz="1800" dirty="0"/>
              <a:t>的</a:t>
            </a:r>
            <a:r>
              <a:rPr lang="en-US" sz="1800" dirty="0"/>
              <a:t>examples1   copy</a:t>
            </a:r>
            <a:r>
              <a:rPr lang="zh-CN" altLang="en-US" sz="1800" dirty="0"/>
              <a:t>到</a:t>
            </a:r>
            <a:r>
              <a:rPr lang="en-US" sz="1800" dirty="0"/>
              <a:t>branches/examples1</a:t>
            </a:r>
            <a:r>
              <a:rPr lang="zh-CN" altLang="en-US" sz="1800" dirty="0"/>
              <a:t>了，但是没有自动同步到本地。需要本地</a:t>
            </a:r>
            <a:r>
              <a:rPr lang="en-US" sz="1800" dirty="0"/>
              <a:t>update</a:t>
            </a:r>
            <a:r>
              <a:rPr lang="zh-CN" altLang="en-US" sz="1800" dirty="0"/>
              <a:t>目录才能下载分支。</a:t>
            </a:r>
            <a:endParaRPr lang="zh-CN" altLang="en-US" sz="1800" b="1" dirty="0"/>
          </a:p>
        </p:txBody>
      </p:sp>
      <p:pic>
        <p:nvPicPr>
          <p:cNvPr id="4" name="图片 3" descr="20170208111320342.jpg"/>
          <p:cNvPicPr>
            <a:picLocks noChangeAspect="1"/>
          </p:cNvPicPr>
          <p:nvPr/>
        </p:nvPicPr>
        <p:blipFill>
          <a:blip r:embed="rId2"/>
          <a:stretch>
            <a:fillRect/>
          </a:stretch>
        </p:blipFill>
        <p:spPr>
          <a:xfrm>
            <a:off x="928662" y="2500306"/>
            <a:ext cx="3857652" cy="2770689"/>
          </a:xfrm>
          <a:prstGeom prst="rect">
            <a:avLst/>
          </a:prstGeom>
        </p:spPr>
      </p:pic>
      <p:pic>
        <p:nvPicPr>
          <p:cNvPr id="6" name="图片 5" descr="20170208111350920.jpg"/>
          <p:cNvPicPr>
            <a:picLocks noChangeAspect="1"/>
          </p:cNvPicPr>
          <p:nvPr/>
        </p:nvPicPr>
        <p:blipFill>
          <a:blip r:embed="rId3"/>
          <a:stretch>
            <a:fillRect/>
          </a:stretch>
        </p:blipFill>
        <p:spPr>
          <a:xfrm>
            <a:off x="5786446" y="2428868"/>
            <a:ext cx="3071834" cy="3056461"/>
          </a:xfrm>
          <a:prstGeom prst="rect">
            <a:avLst/>
          </a:prstGeom>
        </p:spPr>
      </p:pic>
      <p:cxnSp>
        <p:nvCxnSpPr>
          <p:cNvPr id="8" name="直接箭头连接符 7"/>
          <p:cNvCxnSpPr/>
          <p:nvPr/>
        </p:nvCxnSpPr>
        <p:spPr>
          <a:xfrm>
            <a:off x="5000628" y="3857628"/>
            <a:ext cx="64294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457200" y="857232"/>
            <a:ext cx="8229600" cy="5717304"/>
          </a:xfrm>
        </p:spPr>
        <p:txBody>
          <a:bodyPr/>
          <a:lstStyle/>
          <a:p>
            <a:r>
              <a:rPr lang="en-US" altLang="zh-CN" sz="1800" b="1" dirty="0">
                <a:latin typeface="Times New Roman" pitchFamily="18" charset="0"/>
                <a:cs typeface="Times New Roman" pitchFamily="18" charset="0"/>
              </a:rPr>
              <a:t>3</a:t>
            </a:r>
            <a:r>
              <a:rPr lang="zh-CN" altLang="en-US" sz="1800" b="1" dirty="0">
                <a:latin typeface="Times New Roman" pitchFamily="18" charset="0"/>
                <a:cs typeface="Times New Roman" pitchFamily="18" charset="0"/>
              </a:rPr>
              <a:t>、</a:t>
            </a:r>
            <a:r>
              <a:rPr lang="zh-CN" altLang="en-US" sz="1800" b="1" dirty="0"/>
              <a:t>修改</a:t>
            </a:r>
            <a:r>
              <a:rPr lang="en-US" sz="1800" b="1" dirty="0"/>
              <a:t>branch/examples1</a:t>
            </a:r>
            <a:r>
              <a:rPr lang="zh-CN" altLang="en-US" sz="1800" b="1" dirty="0"/>
              <a:t>下的内容（修改</a:t>
            </a:r>
            <a:r>
              <a:rPr lang="en-US" sz="1800" b="1" dirty="0" err="1"/>
              <a:t>hello.c</a:t>
            </a:r>
            <a:r>
              <a:rPr lang="en-US" sz="1800" b="1" dirty="0"/>
              <a:t>，</a:t>
            </a:r>
            <a:r>
              <a:rPr lang="zh-CN" altLang="en-US" sz="1800" b="1" dirty="0"/>
              <a:t>添加</a:t>
            </a:r>
            <a:r>
              <a:rPr lang="en-US" sz="1800" b="1" dirty="0" err="1"/>
              <a:t>hello.h</a:t>
            </a:r>
            <a:r>
              <a:rPr lang="en-US" sz="1800" b="1" dirty="0"/>
              <a:t>），</a:t>
            </a:r>
            <a:r>
              <a:rPr lang="zh-CN" altLang="en-US" sz="1800" b="1" dirty="0"/>
              <a:t>并</a:t>
            </a:r>
            <a:r>
              <a:rPr lang="en-US" sz="1800" b="1" dirty="0"/>
              <a:t>commit</a:t>
            </a:r>
            <a:r>
              <a:rPr lang="zh-CN" altLang="en-US" sz="1800" b="1" dirty="0"/>
              <a:t>到服务器。</a:t>
            </a:r>
          </a:p>
          <a:p>
            <a:endParaRPr lang="zh-CN" altLang="en-US" dirty="0"/>
          </a:p>
        </p:txBody>
      </p:sp>
      <p:pic>
        <p:nvPicPr>
          <p:cNvPr id="8" name="图片 7" descr="20170208111848547.jpg"/>
          <p:cNvPicPr>
            <a:picLocks noChangeAspect="1"/>
          </p:cNvPicPr>
          <p:nvPr/>
        </p:nvPicPr>
        <p:blipFill>
          <a:blip r:embed="rId2"/>
          <a:stretch>
            <a:fillRect/>
          </a:stretch>
        </p:blipFill>
        <p:spPr>
          <a:xfrm>
            <a:off x="2357422" y="1500174"/>
            <a:ext cx="2714644" cy="2277087"/>
          </a:xfrm>
          <a:prstGeom prst="rect">
            <a:avLst/>
          </a:prstGeom>
        </p:spPr>
      </p:pic>
      <p:sp>
        <p:nvSpPr>
          <p:cNvPr id="9" name="矩形 8"/>
          <p:cNvSpPr/>
          <p:nvPr/>
        </p:nvSpPr>
        <p:spPr>
          <a:xfrm>
            <a:off x="1000100" y="3857628"/>
            <a:ext cx="7215238" cy="646331"/>
          </a:xfrm>
          <a:prstGeom prst="rect">
            <a:avLst/>
          </a:prstGeom>
        </p:spPr>
        <p:txBody>
          <a:bodyPr wrap="square">
            <a:spAutoFit/>
          </a:bodyPr>
          <a:lstStyle/>
          <a:p>
            <a:r>
              <a:rPr lang="en-US" altLang="zh-CN" b="1" dirty="0">
                <a:latin typeface="Times New Roman" pitchFamily="18" charset="0"/>
                <a:cs typeface="Times New Roman" pitchFamily="18" charset="0"/>
              </a:rPr>
              <a:t>4. </a:t>
            </a:r>
            <a:r>
              <a:rPr lang="en-US" altLang="zh-CN" b="1" dirty="0"/>
              <a:t> </a:t>
            </a:r>
            <a:r>
              <a:rPr lang="zh-CN" altLang="en-US" b="1" dirty="0"/>
              <a:t>将</a:t>
            </a:r>
            <a:r>
              <a:rPr lang="en-US" b="1" dirty="0"/>
              <a:t>branch</a:t>
            </a:r>
            <a:r>
              <a:rPr lang="zh-CN" altLang="en-US" b="1" dirty="0"/>
              <a:t>下的</a:t>
            </a:r>
            <a:r>
              <a:rPr lang="en-US" b="1" dirty="0"/>
              <a:t>examples1</a:t>
            </a:r>
            <a:r>
              <a:rPr lang="zh-CN" altLang="en-US" b="1" dirty="0"/>
              <a:t>合并到</a:t>
            </a:r>
            <a:r>
              <a:rPr lang="en-US" b="1" dirty="0"/>
              <a:t>trunk</a:t>
            </a:r>
            <a:r>
              <a:rPr lang="zh-CN" altLang="en-US" b="1" dirty="0"/>
              <a:t>的</a:t>
            </a:r>
            <a:r>
              <a:rPr lang="en-US" b="1" dirty="0"/>
              <a:t>examples1.</a:t>
            </a:r>
          </a:p>
          <a:p>
            <a:r>
              <a:rPr lang="en-US" dirty="0"/>
              <a:t>a.  </a:t>
            </a:r>
            <a:r>
              <a:rPr lang="zh-CN" altLang="en-US" dirty="0"/>
              <a:t>在</a:t>
            </a:r>
            <a:r>
              <a:rPr lang="en-US" dirty="0"/>
              <a:t>trunk</a:t>
            </a:r>
            <a:r>
              <a:rPr lang="zh-CN" altLang="en-US" dirty="0"/>
              <a:t>下的</a:t>
            </a:r>
            <a:r>
              <a:rPr lang="en-US" dirty="0"/>
              <a:t>examples1</a:t>
            </a:r>
            <a:r>
              <a:rPr lang="zh-CN" altLang="en-US" dirty="0"/>
              <a:t>目录选择</a:t>
            </a:r>
            <a:r>
              <a:rPr lang="en-US" dirty="0"/>
              <a:t>merge</a:t>
            </a:r>
            <a:r>
              <a:rPr lang="zh-CN" altLang="en-US" dirty="0"/>
              <a:t>功能。</a:t>
            </a:r>
          </a:p>
        </p:txBody>
      </p:sp>
      <p:pic>
        <p:nvPicPr>
          <p:cNvPr id="10" name="图片 9" descr="20170208111916282.jpg"/>
          <p:cNvPicPr>
            <a:picLocks noChangeAspect="1"/>
          </p:cNvPicPr>
          <p:nvPr/>
        </p:nvPicPr>
        <p:blipFill>
          <a:blip r:embed="rId3"/>
          <a:stretch>
            <a:fillRect/>
          </a:stretch>
        </p:blipFill>
        <p:spPr>
          <a:xfrm>
            <a:off x="2143108" y="4500570"/>
            <a:ext cx="3429024" cy="227586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14356"/>
            <a:ext cx="8229600" cy="6143644"/>
          </a:xfrm>
        </p:spPr>
        <p:txBody>
          <a:bodyPr>
            <a:normAutofit/>
          </a:bodyPr>
          <a:lstStyle/>
          <a:p>
            <a:r>
              <a:rPr lang="en-US" sz="1800" dirty="0"/>
              <a:t>b.</a:t>
            </a:r>
            <a:r>
              <a:rPr lang="zh-CN" altLang="en-US" sz="1800" dirty="0"/>
              <a:t>选择</a:t>
            </a:r>
            <a:r>
              <a:rPr lang="en-US" sz="1800" dirty="0"/>
              <a:t>different  tree</a:t>
            </a:r>
          </a:p>
          <a:p>
            <a:endParaRPr lang="en-US" sz="1800" dirty="0"/>
          </a:p>
          <a:p>
            <a:endParaRPr lang="en-US" sz="1800" dirty="0"/>
          </a:p>
          <a:p>
            <a:endParaRPr lang="en-US" sz="1800" dirty="0"/>
          </a:p>
          <a:p>
            <a:endParaRPr lang="en-US" sz="1800" dirty="0"/>
          </a:p>
          <a:p>
            <a:endParaRPr lang="en-US" sz="1800" dirty="0"/>
          </a:p>
          <a:p>
            <a:endParaRPr lang="en-US" sz="1800" dirty="0"/>
          </a:p>
          <a:p>
            <a:r>
              <a:rPr lang="en-US" altLang="zh-CN" sz="1800" dirty="0"/>
              <a:t>c.  </a:t>
            </a:r>
            <a:r>
              <a:rPr lang="zh-CN" altLang="en-US" sz="1800" dirty="0"/>
              <a:t>在</a:t>
            </a:r>
            <a:r>
              <a:rPr lang="en-US" altLang="zh-CN" sz="1800" dirty="0"/>
              <a:t>From</a:t>
            </a:r>
            <a:r>
              <a:rPr lang="zh-CN" altLang="en-US" sz="1800" dirty="0"/>
              <a:t>中选择</a:t>
            </a:r>
            <a:r>
              <a:rPr lang="en-US" altLang="zh-CN" sz="1800" dirty="0"/>
              <a:t>trunk</a:t>
            </a:r>
            <a:r>
              <a:rPr lang="zh-CN" altLang="en-US" sz="1800" dirty="0"/>
              <a:t>的路径，在</a:t>
            </a:r>
            <a:r>
              <a:rPr lang="en-US" altLang="zh-CN" sz="1800" dirty="0"/>
              <a:t>to</a:t>
            </a:r>
            <a:r>
              <a:rPr lang="zh-CN" altLang="en-US" sz="1800" dirty="0"/>
              <a:t>中选择</a:t>
            </a:r>
            <a:r>
              <a:rPr lang="en-US" altLang="zh-CN" sz="1800" dirty="0"/>
              <a:t>branches</a:t>
            </a:r>
            <a:r>
              <a:rPr lang="zh-CN" altLang="en-US" sz="1800" dirty="0"/>
              <a:t>路径。在</a:t>
            </a:r>
            <a:r>
              <a:rPr lang="en-US" altLang="zh-CN" sz="1800" dirty="0"/>
              <a:t>merge</a:t>
            </a:r>
            <a:r>
              <a:rPr lang="zh-CN" altLang="en-US" sz="1800" dirty="0"/>
              <a:t>时，前后版本会先比较内容，再将差异部分</a:t>
            </a:r>
            <a:r>
              <a:rPr lang="en-US" altLang="zh-CN" sz="1800" dirty="0"/>
              <a:t>copy</a:t>
            </a:r>
            <a:r>
              <a:rPr lang="zh-CN" altLang="en-US" sz="1800" dirty="0"/>
              <a:t>到本地。</a:t>
            </a:r>
            <a:r>
              <a:rPr lang="en-US" altLang="zh-CN" sz="1800" dirty="0"/>
              <a:t>From</a:t>
            </a:r>
            <a:r>
              <a:rPr lang="zh-CN" altLang="en-US" sz="1800" dirty="0"/>
              <a:t>是左边，类似于原始版本，</a:t>
            </a:r>
            <a:r>
              <a:rPr lang="en-US" altLang="zh-CN" sz="1800" dirty="0"/>
              <a:t>to</a:t>
            </a:r>
            <a:r>
              <a:rPr lang="zh-CN" altLang="en-US" sz="1800" dirty="0"/>
              <a:t>是右边，类似于修改后的程序。其实可以理解为，</a:t>
            </a:r>
            <a:r>
              <a:rPr lang="en-US" altLang="zh-CN" sz="1800" dirty="0"/>
              <a:t>from</a:t>
            </a:r>
            <a:r>
              <a:rPr lang="zh-CN" altLang="en-US" sz="1800" dirty="0"/>
              <a:t>为左边，起始状态，</a:t>
            </a:r>
            <a:r>
              <a:rPr lang="en-US" altLang="zh-CN" sz="1800" dirty="0"/>
              <a:t>to</a:t>
            </a:r>
            <a:r>
              <a:rPr lang="zh-CN" altLang="en-US" sz="1800" dirty="0"/>
              <a:t>为右边，最终状态。他们之间会做</a:t>
            </a:r>
            <a:r>
              <a:rPr lang="en-US" altLang="zh-CN" sz="1800" dirty="0"/>
              <a:t>diff</a:t>
            </a:r>
            <a:r>
              <a:rPr lang="zh-CN" altLang="en-US" sz="1800" dirty="0"/>
              <a:t>比较，之后将</a:t>
            </a:r>
            <a:r>
              <a:rPr lang="en-US" altLang="zh-CN" sz="1800" dirty="0"/>
              <a:t>to</a:t>
            </a:r>
            <a:r>
              <a:rPr lang="zh-CN" altLang="en-US" sz="1800" dirty="0"/>
              <a:t>的内容更新到</a:t>
            </a:r>
            <a:r>
              <a:rPr lang="en-US" altLang="zh-CN" sz="1800" dirty="0"/>
              <a:t>from</a:t>
            </a:r>
            <a:r>
              <a:rPr lang="zh-CN" altLang="en-US" sz="1800" dirty="0"/>
              <a:t>。</a:t>
            </a:r>
            <a:endParaRPr lang="en-US"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r>
              <a:rPr lang="en-US" sz="1800" dirty="0"/>
              <a:t>d.  merge</a:t>
            </a:r>
            <a:r>
              <a:rPr lang="zh-CN" altLang="en-US" sz="1800" dirty="0"/>
              <a:t>之后，</a:t>
            </a:r>
            <a:r>
              <a:rPr lang="en-US" sz="1800" dirty="0"/>
              <a:t>branches</a:t>
            </a:r>
            <a:r>
              <a:rPr lang="zh-CN" altLang="en-US" sz="1800" dirty="0"/>
              <a:t>的内容已经更新到</a:t>
            </a:r>
            <a:r>
              <a:rPr lang="en-US" sz="1800" dirty="0"/>
              <a:t>trunk</a:t>
            </a:r>
            <a:r>
              <a:rPr lang="zh-CN" altLang="en-US" sz="1800" dirty="0"/>
              <a:t>目录，之后通过</a:t>
            </a:r>
            <a:r>
              <a:rPr lang="en-US" sz="1800" dirty="0"/>
              <a:t>commit，</a:t>
            </a:r>
            <a:r>
              <a:rPr lang="zh-CN" altLang="en-US" sz="1800" dirty="0"/>
              <a:t>将内容放到服务器。</a:t>
            </a:r>
          </a:p>
        </p:txBody>
      </p:sp>
      <p:pic>
        <p:nvPicPr>
          <p:cNvPr id="4" name="图片 3" descr="20170208111943079.jpg"/>
          <p:cNvPicPr>
            <a:picLocks noChangeAspect="1"/>
          </p:cNvPicPr>
          <p:nvPr/>
        </p:nvPicPr>
        <p:blipFill>
          <a:blip r:embed="rId2"/>
          <a:stretch>
            <a:fillRect/>
          </a:stretch>
        </p:blipFill>
        <p:spPr>
          <a:xfrm>
            <a:off x="2571736" y="1000108"/>
            <a:ext cx="2071702" cy="1895647"/>
          </a:xfrm>
          <a:prstGeom prst="rect">
            <a:avLst/>
          </a:prstGeom>
        </p:spPr>
      </p:pic>
      <p:pic>
        <p:nvPicPr>
          <p:cNvPr id="5" name="图片 4" descr="20170208112006563.jpg"/>
          <p:cNvPicPr>
            <a:picLocks noChangeAspect="1"/>
          </p:cNvPicPr>
          <p:nvPr/>
        </p:nvPicPr>
        <p:blipFill>
          <a:blip r:embed="rId3"/>
          <a:stretch>
            <a:fillRect/>
          </a:stretch>
        </p:blipFill>
        <p:spPr>
          <a:xfrm>
            <a:off x="2643174" y="4143381"/>
            <a:ext cx="2214578" cy="19848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dirty="0"/>
              <a:t>SVN</a:t>
            </a:r>
            <a:r>
              <a:rPr lang="zh-CN" dirty="0"/>
              <a:t>介绍</a:t>
            </a:r>
            <a:endParaRPr lang="zh-CN" altLang="en-US" dirty="0"/>
          </a:p>
        </p:txBody>
      </p:sp>
      <p:sp>
        <p:nvSpPr>
          <p:cNvPr id="3" name="内容占位符 2"/>
          <p:cNvSpPr>
            <a:spLocks noGrp="1"/>
          </p:cNvSpPr>
          <p:nvPr>
            <p:ph idx="1"/>
          </p:nvPr>
        </p:nvSpPr>
        <p:spPr/>
        <p:txBody>
          <a:bodyPr/>
          <a:lstStyle/>
          <a:p>
            <a:r>
              <a:rPr lang="zh-CN" altLang="en-US" sz="2000" dirty="0"/>
              <a:t>安装包路径：</a:t>
            </a:r>
            <a:r>
              <a:rPr lang="en-US" altLang="zh-CN" sz="1600" dirty="0">
                <a:hlinkClick r:id="rId2" action="ppaction://hlinkfile"/>
              </a:rPr>
              <a:t>\\</a:t>
            </a:r>
            <a:r>
              <a:rPr lang="zh-CN" altLang="en-US" sz="1600" dirty="0">
                <a:hlinkClick r:id="rId2" action="ppaction://hlinkfile"/>
              </a:rPr>
              <a:t>共享</a:t>
            </a:r>
            <a:r>
              <a:rPr lang="en-US" altLang="zh-CN" sz="1600" dirty="0">
                <a:hlinkClick r:id="rId2" action="ppaction://hlinkfile"/>
              </a:rPr>
              <a:t>\</a:t>
            </a:r>
            <a:r>
              <a:rPr lang="zh-CN" altLang="en-US" sz="1600" dirty="0">
                <a:hlinkClick r:id="rId2" action="ppaction://hlinkfile"/>
              </a:rPr>
              <a:t>软件</a:t>
            </a:r>
            <a:r>
              <a:rPr lang="en-US" altLang="zh-CN" sz="1600" dirty="0">
                <a:hlinkClick r:id="rId2" action="ppaction://hlinkfile"/>
              </a:rPr>
              <a:t>\</a:t>
            </a:r>
            <a:r>
              <a:rPr lang="zh-CN" altLang="en-US" sz="1600" dirty="0">
                <a:hlinkClick r:id="rId2" action="ppaction://hlinkfile"/>
              </a:rPr>
              <a:t>通用软件软件</a:t>
            </a:r>
            <a:r>
              <a:rPr lang="en-US" altLang="zh-CN" sz="1600" dirty="0">
                <a:hlinkClick r:id="rId2" action="ppaction://hlinkfile"/>
              </a:rPr>
              <a:t>\</a:t>
            </a:r>
            <a:r>
              <a:rPr lang="zh-CN" altLang="en-US" sz="1600" dirty="0">
                <a:hlinkClick r:id="rId2" action="ppaction://hlinkfile"/>
              </a:rPr>
              <a:t>应用软件</a:t>
            </a:r>
            <a:r>
              <a:rPr lang="en-US" altLang="zh-CN" sz="1600" dirty="0">
                <a:hlinkClick r:id="rId2" action="ppaction://hlinkfile"/>
              </a:rPr>
              <a:t>\SVN</a:t>
            </a:r>
            <a:r>
              <a:rPr lang="zh-CN" altLang="en-US" sz="1600" dirty="0">
                <a:hlinkClick r:id="rId2" action="ppaction://hlinkfile"/>
              </a:rPr>
              <a:t>管理工具</a:t>
            </a:r>
            <a:r>
              <a:rPr lang="en-US" altLang="zh-CN" sz="1600" dirty="0">
                <a:hlinkClick r:id="rId2" action="ppaction://hlinkfile"/>
              </a:rPr>
              <a:t>\</a:t>
            </a:r>
            <a:r>
              <a:rPr lang="en-US" altLang="zh-CN" sz="1600" dirty="0">
                <a:latin typeface="Times New Roman" pitchFamily="18" charset="0"/>
                <a:cs typeface="Times New Roman" pitchFamily="18" charset="0"/>
                <a:hlinkClick r:id="rId2" action="ppaction://hlinkfile"/>
              </a:rPr>
              <a:t>TortoiseSVN-1.8.11.26392-x64-svn-1.8.13.msi</a:t>
            </a:r>
            <a:endParaRPr lang="en-US" altLang="zh-CN" sz="1600" dirty="0">
              <a:latin typeface="Times New Roman" pitchFamily="18" charset="0"/>
              <a:cs typeface="Times New Roman" pitchFamily="18" charset="0"/>
            </a:endParaRPr>
          </a:p>
          <a:p>
            <a:r>
              <a:rPr lang="zh-CN" altLang="en-US" sz="2000" dirty="0">
                <a:latin typeface="Times New Roman" pitchFamily="18" charset="0"/>
                <a:cs typeface="Times New Roman" pitchFamily="18" charset="0"/>
              </a:rPr>
              <a:t>什么是</a:t>
            </a:r>
            <a:r>
              <a:rPr lang="en-US" altLang="zh-CN" sz="2000" dirty="0">
                <a:latin typeface="Times New Roman" pitchFamily="18" charset="0"/>
                <a:cs typeface="Times New Roman" pitchFamily="18" charset="0"/>
              </a:rPr>
              <a:t>SVN </a:t>
            </a:r>
            <a:r>
              <a:rPr lang="zh-CN" altLang="en-US"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r>
              <a:rPr lang="en-US" altLang="zh-CN" sz="2000" dirty="0">
                <a:latin typeface="Times New Roman" pitchFamily="18" charset="0"/>
                <a:cs typeface="Times New Roman" pitchFamily="18" charset="0"/>
              </a:rPr>
              <a:t>     </a:t>
            </a:r>
            <a:r>
              <a:rPr lang="en-US" sz="1800" dirty="0"/>
              <a:t>SVN</a:t>
            </a:r>
            <a:r>
              <a:rPr lang="zh-CN" altLang="en-US" sz="1800" dirty="0"/>
              <a:t>全名</a:t>
            </a:r>
            <a:r>
              <a:rPr lang="en-US" sz="1800" dirty="0"/>
              <a:t>Subversion，</a:t>
            </a:r>
            <a:r>
              <a:rPr lang="zh-CN" altLang="en-US" sz="1800" dirty="0"/>
              <a:t>即版本控制系统，是一个跨平台的软件，支持大多数常见的操作系统。作为一个开源的版本控制系统</a:t>
            </a:r>
            <a:r>
              <a:rPr lang="en-US" altLang="zh-CN" sz="1800" dirty="0"/>
              <a:t>,Subversion</a:t>
            </a:r>
            <a:r>
              <a:rPr lang="zh-CN" altLang="en-US" sz="1800" dirty="0"/>
              <a:t>管理着随时间改变的数据。这些数据放置在一个中央资料档案库</a:t>
            </a:r>
            <a:r>
              <a:rPr lang="en-US" altLang="zh-CN" sz="1800" dirty="0"/>
              <a:t>(repository)</a:t>
            </a:r>
            <a:r>
              <a:rPr lang="zh-CN" altLang="en-US" sz="1800" dirty="0"/>
              <a:t>中。这个档案库很像一个普通的文件服务器</a:t>
            </a:r>
            <a:r>
              <a:rPr lang="en-US" altLang="zh-CN" sz="1800" dirty="0"/>
              <a:t>,</a:t>
            </a:r>
            <a:r>
              <a:rPr lang="zh-CN" altLang="en-US" sz="1800" dirty="0"/>
              <a:t>不过它会记住每一次文件的变动。</a:t>
            </a:r>
          </a:p>
          <a:p>
            <a:pPr>
              <a:buNone/>
            </a:pPr>
            <a:r>
              <a:rPr lang="zh-CN" altLang="en-US" sz="1800" dirty="0"/>
              <a:t>     这样你就可以把档案恢复到旧的版本</a:t>
            </a:r>
            <a:r>
              <a:rPr lang="en-US" altLang="zh-CN" sz="1800" dirty="0"/>
              <a:t>,</a:t>
            </a:r>
            <a:r>
              <a:rPr lang="zh-CN" altLang="en-US" sz="1800" dirty="0"/>
              <a:t>或是浏览文件的变动历史。</a:t>
            </a:r>
            <a:r>
              <a:rPr lang="en-US" altLang="zh-CN" sz="1800" dirty="0"/>
              <a:t>Subversion</a:t>
            </a:r>
            <a:r>
              <a:rPr lang="zh-CN" altLang="en-US" sz="1800" dirty="0"/>
              <a:t>是一个通用的系统</a:t>
            </a:r>
            <a:r>
              <a:rPr lang="en-US" altLang="zh-CN" sz="1800" dirty="0"/>
              <a:t>,</a:t>
            </a:r>
            <a:r>
              <a:rPr lang="zh-CN" altLang="en-US" sz="1800" dirty="0"/>
              <a:t>可用来管理任何类型的文件</a:t>
            </a:r>
            <a:r>
              <a:rPr lang="en-US" altLang="zh-CN" sz="1800" dirty="0"/>
              <a:t>,</a:t>
            </a:r>
            <a:r>
              <a:rPr lang="zh-CN" altLang="en-US" sz="1800" dirty="0"/>
              <a:t>其中包括了程序源码。</a:t>
            </a:r>
          </a:p>
          <a:p>
            <a:r>
              <a:rPr lang="en-US" altLang="zh-CN" sz="1800" dirty="0"/>
              <a:t>SVN</a:t>
            </a:r>
            <a:r>
              <a:rPr lang="zh-CN" altLang="en-US" sz="1800" dirty="0"/>
              <a:t>是集中式，</a:t>
            </a:r>
            <a:r>
              <a:rPr lang="en-US" altLang="zh-CN" sz="1800" dirty="0" err="1"/>
              <a:t>Git</a:t>
            </a:r>
            <a:r>
              <a:rPr lang="zh-CN" altLang="en-US" sz="1800" dirty="0"/>
              <a:t>是分布式。</a:t>
            </a:r>
          </a:p>
          <a:p>
            <a:pPr>
              <a:buNone/>
            </a:pPr>
            <a:endParaRPr lang="en-US" altLang="zh-CN" sz="2000" dirty="0">
              <a:latin typeface="Times New Roman" pitchFamily="18" charset="0"/>
              <a:cs typeface="Times New Roman" pitchFamily="18" charset="0"/>
            </a:endParaRPr>
          </a:p>
          <a:p>
            <a:endParaRPr lang="en-US" altLang="zh-CN"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0108"/>
            <a:ext cx="8229600" cy="5574428"/>
          </a:xfrm>
        </p:spPr>
        <p:txBody>
          <a:bodyPr>
            <a:normAutofit/>
          </a:bodyPr>
          <a:lstStyle/>
          <a:p>
            <a:r>
              <a:rPr lang="zh-CN" altLang="en-US" sz="2600" b="1" dirty="0">
                <a:latin typeface="+mn-ea"/>
              </a:rPr>
              <a:t>总结</a:t>
            </a:r>
            <a:endParaRPr lang="en-US" altLang="zh-CN" sz="2600" b="1" dirty="0">
              <a:latin typeface="+mn-ea"/>
            </a:endParaRPr>
          </a:p>
          <a:p>
            <a:r>
              <a:rPr lang="zh-CN" altLang="en-US" sz="1800" dirty="0"/>
              <a:t>我们在日常使用中，最常用的是</a:t>
            </a:r>
            <a:r>
              <a:rPr lang="zh-CN" altLang="en-US" sz="1800" b="1" dirty="0"/>
              <a:t>更新</a:t>
            </a:r>
            <a:r>
              <a:rPr lang="zh-CN" altLang="en-US" sz="1800" dirty="0"/>
              <a:t>和</a:t>
            </a:r>
            <a:r>
              <a:rPr lang="zh-CN" altLang="en-US" sz="1800" b="1" dirty="0"/>
              <a:t>提交</a:t>
            </a:r>
            <a:r>
              <a:rPr lang="zh-CN" altLang="en-US" sz="1800" dirty="0"/>
              <a:t>操作。这两个步骤务必要非常熟练。此外，需要注意的是，所有版本控制工具只能跟踪文本文件（能用记事本打开查看的文件），不要妄想</a:t>
            </a:r>
            <a:r>
              <a:rPr lang="en-US" altLang="zh-CN" sz="1800" dirty="0"/>
              <a:t>SVN</a:t>
            </a:r>
            <a:r>
              <a:rPr lang="zh-CN" altLang="en-US" sz="1800" dirty="0"/>
              <a:t>能记录你</a:t>
            </a:r>
            <a:r>
              <a:rPr lang="en-US" altLang="zh-CN" sz="1800" dirty="0"/>
              <a:t>word</a:t>
            </a:r>
            <a:r>
              <a:rPr lang="zh-CN" altLang="en-US" sz="1800" dirty="0"/>
              <a:t>改了哪一行。一旦遇到</a:t>
            </a:r>
            <a:r>
              <a:rPr lang="en-US" altLang="zh-CN" sz="1800" dirty="0"/>
              <a:t>word</a:t>
            </a:r>
            <a:r>
              <a:rPr lang="zh-CN" altLang="en-US" sz="1800" dirty="0"/>
              <a:t>冲突，记住仔细对比两个版本，然后解决冲突。</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928670"/>
            <a:ext cx="8229600" cy="857256"/>
          </a:xfrm>
        </p:spPr>
        <p:txBody>
          <a:bodyPr>
            <a:normAutofit/>
          </a:bodyPr>
          <a:lstStyle/>
          <a:p>
            <a:r>
              <a:rPr altLang="zh-CN" sz="3200" dirty="0"/>
              <a:t>Git</a:t>
            </a:r>
            <a:r>
              <a:rPr lang="zh-CN" sz="3200" dirty="0"/>
              <a:t>介绍</a:t>
            </a:r>
            <a:endParaRPr lang="zh-CN" altLang="en-US" sz="3200" dirty="0"/>
          </a:p>
        </p:txBody>
      </p:sp>
      <p:sp>
        <p:nvSpPr>
          <p:cNvPr id="3" name="内容占位符 2"/>
          <p:cNvSpPr>
            <a:spLocks noGrp="1"/>
          </p:cNvSpPr>
          <p:nvPr>
            <p:ph idx="1"/>
          </p:nvPr>
        </p:nvSpPr>
        <p:spPr>
          <a:xfrm>
            <a:off x="457200" y="1785926"/>
            <a:ext cx="8229600" cy="4788610"/>
          </a:xfrm>
        </p:spPr>
        <p:txBody>
          <a:bodyPr>
            <a:normAutofit/>
          </a:bodyPr>
          <a:lstStyle/>
          <a:p>
            <a:r>
              <a:rPr lang="en-US" altLang="zh-CN" sz="1800" dirty="0" err="1"/>
              <a:t>Git</a:t>
            </a:r>
            <a:r>
              <a:rPr lang="zh-CN" altLang="en-US" sz="1800" dirty="0"/>
              <a:t>是目前最先进的分布式版本控制系统（没有之一）</a:t>
            </a:r>
            <a:endParaRPr lang="en-US" altLang="zh-CN" sz="1800" dirty="0"/>
          </a:p>
          <a:p>
            <a:r>
              <a:rPr lang="zh-CN" altLang="en-US" sz="1800" dirty="0"/>
              <a:t>集中式版本控制（</a:t>
            </a:r>
            <a:r>
              <a:rPr lang="en-US" altLang="zh-CN" sz="1800" dirty="0"/>
              <a:t>SVN</a:t>
            </a:r>
            <a:r>
              <a:rPr lang="zh-CN" altLang="en-US" sz="1800" dirty="0"/>
              <a:t>）</a:t>
            </a:r>
            <a:endParaRPr lang="en-US" altLang="zh-CN" sz="1800" dirty="0"/>
          </a:p>
          <a:p>
            <a:r>
              <a:rPr lang="zh-CN" altLang="en-US" sz="1800" dirty="0"/>
              <a:t>就好比这一个团队中，版本库都集中在一台服务器上，每个开发者都要从服务器上获取最新的版本库后才能进行开发，开发完了再把新的版本提交回去。</a:t>
            </a:r>
            <a:endParaRPr lang="en-US" altLang="zh-CN" sz="1800" dirty="0"/>
          </a:p>
          <a:p>
            <a:r>
              <a:rPr lang="zh-CN" altLang="en-US" sz="1800" dirty="0"/>
              <a:t>分布式版本控制（</a:t>
            </a:r>
            <a:r>
              <a:rPr lang="en-US" altLang="zh-CN" sz="1800" dirty="0" err="1"/>
              <a:t>Git</a:t>
            </a:r>
            <a:r>
              <a:rPr lang="zh-CN" altLang="en-US" sz="1800" dirty="0"/>
              <a:t>）</a:t>
            </a:r>
            <a:endParaRPr lang="en-US" altLang="zh-CN" sz="1800" dirty="0"/>
          </a:p>
          <a:p>
            <a:r>
              <a:rPr lang="zh-CN" altLang="en-US" sz="1800" dirty="0"/>
              <a:t>则是这个团队中每个人的电脑上都会有一份完整的版本库。大家在开发的时候提交到自己的</a:t>
            </a:r>
            <a:r>
              <a:rPr lang="en-US" altLang="zh-CN" sz="1800" dirty="0" err="1"/>
              <a:t>git</a:t>
            </a:r>
            <a:r>
              <a:rPr lang="zh-CN" altLang="en-US" sz="1800" dirty="0"/>
              <a:t>库，然后再推送到远端的数据库。</a:t>
            </a:r>
            <a:endParaRPr lang="en-US" altLang="zh-CN" sz="1800" dirty="0"/>
          </a:p>
          <a:p>
            <a:endParaRPr lang="en-US" altLang="zh-CN" sz="1800" dirty="0"/>
          </a:p>
          <a:p>
            <a:r>
              <a:rPr lang="zh-CN" altLang="en-US" sz="1800" dirty="0"/>
              <a:t>安装：</a:t>
            </a:r>
            <a:r>
              <a:rPr lang="en-US" altLang="zh-CN" sz="1800" dirty="0"/>
              <a:t>\\</a:t>
            </a:r>
            <a:r>
              <a:rPr lang="zh-CN" altLang="en-US" sz="1800" dirty="0"/>
              <a:t>共享</a:t>
            </a:r>
            <a:r>
              <a:rPr lang="en-US" altLang="zh-CN" sz="1800" dirty="0"/>
              <a:t>\</a:t>
            </a:r>
            <a:r>
              <a:rPr lang="zh-CN" altLang="en-US" sz="1800" dirty="0"/>
              <a:t>软件</a:t>
            </a:r>
            <a:r>
              <a:rPr lang="en-US" altLang="zh-CN" sz="1800" dirty="0"/>
              <a:t>\</a:t>
            </a:r>
            <a:r>
              <a:rPr lang="zh-CN" altLang="en-US" sz="1800" dirty="0"/>
              <a:t>通用软件软件</a:t>
            </a:r>
            <a:r>
              <a:rPr lang="en-US" altLang="zh-CN" sz="1800" dirty="0"/>
              <a:t>\</a:t>
            </a:r>
            <a:r>
              <a:rPr lang="zh-CN" altLang="en-US" sz="1800" dirty="0"/>
              <a:t>应用软件</a:t>
            </a:r>
            <a:r>
              <a:rPr lang="en-US" altLang="zh-CN" sz="1800" dirty="0"/>
              <a:t>\</a:t>
            </a:r>
            <a:r>
              <a:rPr lang="en-US" altLang="zh-CN" sz="1800" dirty="0" err="1"/>
              <a:t>git</a:t>
            </a:r>
            <a:r>
              <a:rPr lang="zh-CN" altLang="en-US" sz="1800" dirty="0"/>
              <a:t>图形化工具</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714364"/>
          </a:xfrm>
        </p:spPr>
        <p:txBody>
          <a:bodyPr>
            <a:normAutofit/>
          </a:bodyPr>
          <a:lstStyle/>
          <a:p>
            <a:r>
              <a:rPr altLang="zh-CN" sz="3200" dirty="0"/>
              <a:t>Git</a:t>
            </a:r>
            <a:r>
              <a:rPr lang="zh-CN" sz="3200" dirty="0"/>
              <a:t>的基本操作</a:t>
            </a:r>
            <a:endParaRPr lang="zh-CN" altLang="en-US" sz="3200" dirty="0"/>
          </a:p>
        </p:txBody>
      </p:sp>
      <p:sp>
        <p:nvSpPr>
          <p:cNvPr id="3" name="内容占位符 2"/>
          <p:cNvSpPr>
            <a:spLocks noGrp="1"/>
          </p:cNvSpPr>
          <p:nvPr>
            <p:ph idx="1"/>
          </p:nvPr>
        </p:nvSpPr>
        <p:spPr>
          <a:xfrm>
            <a:off x="457200" y="1357298"/>
            <a:ext cx="8229600" cy="5429288"/>
          </a:xfrm>
        </p:spPr>
        <p:txBody>
          <a:bodyPr>
            <a:normAutofit fontScale="92500" lnSpcReduction="10000"/>
          </a:bodyPr>
          <a:lstStyle/>
          <a:p>
            <a:r>
              <a:rPr lang="en-US" sz="1800" b="1" dirty="0" err="1"/>
              <a:t>git</a:t>
            </a:r>
            <a:r>
              <a:rPr lang="en-US" sz="1800" b="1" dirty="0"/>
              <a:t> init</a:t>
            </a:r>
          </a:p>
          <a:p>
            <a:pPr latinLnBrk="1"/>
            <a:r>
              <a:rPr lang="zh-CN" altLang="en-US" sz="1800" dirty="0"/>
              <a:t>用 </a:t>
            </a:r>
            <a:r>
              <a:rPr lang="en-US" sz="1800" dirty="0" err="1"/>
              <a:t>git</a:t>
            </a:r>
            <a:r>
              <a:rPr lang="en-US" sz="1800" dirty="0"/>
              <a:t> init </a:t>
            </a:r>
            <a:r>
              <a:rPr lang="zh-CN" altLang="en-US" sz="1800" dirty="0"/>
              <a:t>在目录中创建新的 </a:t>
            </a:r>
            <a:r>
              <a:rPr lang="en-US" sz="1800" dirty="0" err="1"/>
              <a:t>Git</a:t>
            </a:r>
            <a:r>
              <a:rPr lang="en-US" sz="1800" dirty="0"/>
              <a:t> </a:t>
            </a:r>
            <a:r>
              <a:rPr lang="zh-CN" altLang="en-US" sz="1800" dirty="0"/>
              <a:t>仓库。 你可以在任何时候、任何目录中这么做，完全是本地化的。</a:t>
            </a:r>
          </a:p>
          <a:p>
            <a:pPr latinLnBrk="1"/>
            <a:r>
              <a:rPr lang="zh-CN" altLang="en-US" sz="1800" dirty="0"/>
              <a:t>在目录中执行 </a:t>
            </a:r>
            <a:r>
              <a:rPr lang="en-US" sz="1800" dirty="0" err="1"/>
              <a:t>git</a:t>
            </a:r>
            <a:r>
              <a:rPr lang="en-US" sz="1800" dirty="0"/>
              <a:t> init，</a:t>
            </a:r>
            <a:r>
              <a:rPr lang="zh-CN" altLang="en-US" sz="1800" dirty="0"/>
              <a:t>就可以创建一个 </a:t>
            </a:r>
            <a:r>
              <a:rPr lang="en-US" sz="1800" dirty="0" err="1"/>
              <a:t>Git</a:t>
            </a:r>
            <a:r>
              <a:rPr lang="en-US" sz="1800" dirty="0"/>
              <a:t> </a:t>
            </a:r>
            <a:r>
              <a:rPr lang="zh-CN" altLang="en-US" sz="1800" dirty="0"/>
              <a:t>仓库了。</a:t>
            </a:r>
            <a:endParaRPr lang="en-US" altLang="zh-CN" sz="1800" dirty="0"/>
          </a:p>
          <a:p>
            <a:pPr latinLnBrk="1"/>
            <a:endParaRPr lang="en-US" altLang="zh-CN" sz="1800" dirty="0"/>
          </a:p>
          <a:p>
            <a:r>
              <a:rPr lang="en-US" altLang="zh-CN" sz="1800" b="1" dirty="0" err="1"/>
              <a:t>git</a:t>
            </a:r>
            <a:r>
              <a:rPr lang="en-US" altLang="zh-CN" sz="1800" b="1" dirty="0"/>
              <a:t> clone</a:t>
            </a:r>
          </a:p>
          <a:p>
            <a:pPr latinLnBrk="1"/>
            <a:r>
              <a:rPr lang="zh-CN" altLang="en-US" sz="1800" dirty="0"/>
              <a:t>使用 </a:t>
            </a:r>
            <a:r>
              <a:rPr lang="en-US" altLang="zh-CN" sz="1800" dirty="0" err="1"/>
              <a:t>git</a:t>
            </a:r>
            <a:r>
              <a:rPr lang="en-US" altLang="zh-CN" sz="1800" dirty="0"/>
              <a:t> clone </a:t>
            </a:r>
            <a:r>
              <a:rPr lang="zh-CN" altLang="en-US" sz="1800" dirty="0"/>
              <a:t>拷贝一个 </a:t>
            </a:r>
            <a:r>
              <a:rPr lang="en-US" altLang="zh-CN" sz="1800" dirty="0" err="1"/>
              <a:t>Git</a:t>
            </a:r>
            <a:r>
              <a:rPr lang="en-US" altLang="zh-CN" sz="1800" dirty="0"/>
              <a:t> </a:t>
            </a:r>
            <a:r>
              <a:rPr lang="zh-CN" altLang="en-US" sz="1800" dirty="0"/>
              <a:t>仓库到本地，让自己能够查看该项目，或者进行修改。</a:t>
            </a:r>
          </a:p>
          <a:p>
            <a:pPr latinLnBrk="1"/>
            <a:r>
              <a:rPr lang="zh-CN" altLang="en-US" sz="1800" dirty="0"/>
              <a:t>如果你需要与他人合作一个项目，或者想要复制一个项目，看看代码，你就可以克隆那个项目。</a:t>
            </a:r>
          </a:p>
          <a:p>
            <a:pPr latinLnBrk="1"/>
            <a:endParaRPr lang="zh-CN" altLang="en-US" sz="1800" dirty="0"/>
          </a:p>
          <a:p>
            <a:r>
              <a:rPr lang="en-US" sz="1800" b="1" dirty="0" err="1"/>
              <a:t>git</a:t>
            </a:r>
            <a:r>
              <a:rPr lang="en-US" sz="1800" b="1" dirty="0"/>
              <a:t> add</a:t>
            </a:r>
          </a:p>
          <a:p>
            <a:pPr latinLnBrk="1"/>
            <a:r>
              <a:rPr lang="en-US" sz="1800" dirty="0" err="1"/>
              <a:t>git</a:t>
            </a:r>
            <a:r>
              <a:rPr lang="en-US" sz="1800" dirty="0"/>
              <a:t> add </a:t>
            </a:r>
            <a:r>
              <a:rPr lang="zh-CN" altLang="en-US" sz="1800" dirty="0"/>
              <a:t>命令可将修改添加到暂存区。</a:t>
            </a:r>
            <a:endParaRPr lang="en-US" altLang="zh-CN" sz="1800" dirty="0"/>
          </a:p>
          <a:p>
            <a:pPr latinLnBrk="1"/>
            <a:endParaRPr lang="en-US" altLang="zh-CN" sz="1800" dirty="0"/>
          </a:p>
          <a:p>
            <a:r>
              <a:rPr lang="en-US" sz="1800" b="1" dirty="0" err="1"/>
              <a:t>git</a:t>
            </a:r>
            <a:r>
              <a:rPr lang="en-US" sz="1800" b="1" dirty="0"/>
              <a:t> commit</a:t>
            </a:r>
          </a:p>
          <a:p>
            <a:pPr latinLnBrk="1"/>
            <a:r>
              <a:rPr lang="zh-CN" altLang="en-US" sz="1800" dirty="0"/>
              <a:t>使用 </a:t>
            </a:r>
            <a:r>
              <a:rPr lang="en-US" sz="1800" dirty="0" err="1"/>
              <a:t>git</a:t>
            </a:r>
            <a:r>
              <a:rPr lang="en-US" sz="1800" dirty="0"/>
              <a:t> add </a:t>
            </a:r>
            <a:r>
              <a:rPr lang="zh-CN" altLang="en-US" sz="1800" dirty="0"/>
              <a:t>命令将想要的修改内容写入暂存区， 而执行 </a:t>
            </a:r>
            <a:r>
              <a:rPr lang="en-US" sz="1800" dirty="0" err="1"/>
              <a:t>git</a:t>
            </a:r>
            <a:r>
              <a:rPr lang="en-US" sz="1800" dirty="0"/>
              <a:t> commit </a:t>
            </a:r>
            <a:r>
              <a:rPr lang="zh-CN" altLang="en-US" sz="1800" dirty="0"/>
              <a:t>将暂存区内容添加到仓库中。</a:t>
            </a:r>
          </a:p>
          <a:p>
            <a:pPr latinLnBrk="1"/>
            <a:endParaRPr lang="en-US" altLang="zh-CN" sz="1800" dirty="0"/>
          </a:p>
          <a:p>
            <a:pPr latinLnBrk="1"/>
            <a:r>
              <a:rPr lang="en-US" altLang="zh-CN" sz="1800" b="1" dirty="0" err="1"/>
              <a:t>git</a:t>
            </a:r>
            <a:r>
              <a:rPr lang="en-US" altLang="zh-CN" sz="1800" b="1" dirty="0"/>
              <a:t> status</a:t>
            </a:r>
          </a:p>
          <a:p>
            <a:pPr latinLnBrk="1"/>
            <a:r>
              <a:rPr lang="en-US" sz="1800" dirty="0" err="1"/>
              <a:t>git</a:t>
            </a:r>
            <a:r>
              <a:rPr lang="en-US" sz="1800" dirty="0"/>
              <a:t> status </a:t>
            </a:r>
            <a:r>
              <a:rPr lang="zh-CN" altLang="en-US" sz="1800" dirty="0"/>
              <a:t>命令用于查看项目的当前状态。</a:t>
            </a:r>
          </a:p>
          <a:p>
            <a:pPr>
              <a:buNone/>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28670"/>
            <a:ext cx="8229600" cy="5645866"/>
          </a:xfrm>
        </p:spPr>
        <p:txBody>
          <a:bodyPr>
            <a:normAutofit/>
          </a:bodyPr>
          <a:lstStyle/>
          <a:p>
            <a:r>
              <a:rPr lang="zh-CN" altLang="en-US" sz="1800" dirty="0"/>
              <a:t>新项目中，添加所有文件很普遍，我们可以使用 </a:t>
            </a:r>
            <a:r>
              <a:rPr lang="en-US" altLang="zh-CN" sz="1800" b="1" dirty="0" err="1"/>
              <a:t>git</a:t>
            </a:r>
            <a:r>
              <a:rPr lang="en-US" altLang="zh-CN" sz="1800" b="1" dirty="0"/>
              <a:t> add .</a:t>
            </a:r>
            <a:r>
              <a:rPr lang="zh-CN" altLang="en-US" sz="1800" dirty="0"/>
              <a:t> 命令来添加当前项目的所有文件。</a:t>
            </a:r>
            <a:endParaRPr lang="en-US" altLang="zh-CN" sz="1800" dirty="0"/>
          </a:p>
          <a:p>
            <a:endParaRPr lang="en-US" altLang="zh-CN" sz="1800" dirty="0"/>
          </a:p>
          <a:p>
            <a:r>
              <a:rPr lang="en-US" sz="1800" b="1" dirty="0" err="1"/>
              <a:t>git</a:t>
            </a:r>
            <a:r>
              <a:rPr lang="en-US" sz="1800" b="1" dirty="0"/>
              <a:t> diff</a:t>
            </a:r>
          </a:p>
          <a:p>
            <a:r>
              <a:rPr lang="en-US" altLang="zh-CN" sz="1800" dirty="0" err="1"/>
              <a:t>git</a:t>
            </a:r>
            <a:r>
              <a:rPr lang="en-US" altLang="zh-CN" sz="1800" dirty="0"/>
              <a:t> diff </a:t>
            </a:r>
            <a:r>
              <a:rPr lang="zh-CN" altLang="en-US" sz="1800" dirty="0"/>
              <a:t>命令显示已写入暂存区与已修改但尚未写入暂存区的改动的区别</a:t>
            </a:r>
            <a:r>
              <a:rPr lang="en-US" altLang="zh-CN" sz="1800" dirty="0"/>
              <a:t>,</a:t>
            </a:r>
            <a:r>
              <a:rPr lang="en-US" sz="1800" dirty="0"/>
              <a:t> </a:t>
            </a:r>
            <a:r>
              <a:rPr lang="en-US" sz="1800" dirty="0" err="1"/>
              <a:t>git</a:t>
            </a:r>
            <a:r>
              <a:rPr lang="en-US" sz="1800" dirty="0"/>
              <a:t> status </a:t>
            </a:r>
            <a:r>
              <a:rPr lang="zh-CN" altLang="en-US" sz="1800" dirty="0"/>
              <a:t>显示你上次提交更新后的更改或者写入暂存区的改动， 而 </a:t>
            </a:r>
            <a:r>
              <a:rPr lang="en-US" sz="1800" dirty="0" err="1"/>
              <a:t>git</a:t>
            </a:r>
            <a:r>
              <a:rPr lang="en-US" sz="1800" dirty="0"/>
              <a:t> diff </a:t>
            </a:r>
            <a:r>
              <a:rPr lang="zh-CN" altLang="en-US" sz="1800" dirty="0"/>
              <a:t>一行一行地显示这些改动具体内容是什么。</a:t>
            </a:r>
            <a:endParaRPr lang="en-US" altLang="zh-CN" sz="1800" dirty="0"/>
          </a:p>
          <a:p>
            <a:endParaRPr lang="en-US" altLang="zh-CN" sz="1800" dirty="0"/>
          </a:p>
          <a:p>
            <a:endParaRPr lang="en-US" altLang="zh-CN" sz="1800" dirty="0"/>
          </a:p>
          <a:p>
            <a:r>
              <a:rPr lang="en-US" sz="1800" dirty="0" err="1"/>
              <a:t>git</a:t>
            </a:r>
            <a:r>
              <a:rPr lang="en-US" sz="1800" dirty="0"/>
              <a:t> </a:t>
            </a:r>
            <a:r>
              <a:rPr lang="en-US" sz="1800" dirty="0" err="1"/>
              <a:t>commit、git</a:t>
            </a:r>
            <a:r>
              <a:rPr lang="en-US" sz="1800" dirty="0"/>
              <a:t> </a:t>
            </a:r>
            <a:r>
              <a:rPr lang="en-US" sz="1800" dirty="0" err="1"/>
              <a:t>push、git</a:t>
            </a:r>
            <a:r>
              <a:rPr lang="en-US" sz="1800" dirty="0"/>
              <a:t> pull、 </a:t>
            </a:r>
            <a:r>
              <a:rPr lang="en-US" sz="1800" dirty="0" err="1"/>
              <a:t>git</a:t>
            </a:r>
            <a:r>
              <a:rPr lang="en-US" sz="1800" dirty="0"/>
              <a:t> </a:t>
            </a:r>
            <a:r>
              <a:rPr lang="en-US" sz="1800" dirty="0" err="1"/>
              <a:t>fetch、git</a:t>
            </a:r>
            <a:r>
              <a:rPr lang="en-US" sz="1800" dirty="0"/>
              <a:t> merge </a:t>
            </a:r>
            <a:r>
              <a:rPr lang="zh-CN" altLang="en-US" sz="1800" dirty="0"/>
              <a:t>的含义与区别</a:t>
            </a:r>
          </a:p>
          <a:p>
            <a:r>
              <a:rPr lang="zh-CN" altLang="en-US" sz="1800" dirty="0"/>
              <a:t> </a:t>
            </a:r>
            <a:r>
              <a:rPr lang="en-US" sz="1800" dirty="0" err="1"/>
              <a:t>git</a:t>
            </a:r>
            <a:r>
              <a:rPr lang="en-US" sz="1800" dirty="0"/>
              <a:t> commit：</a:t>
            </a:r>
            <a:r>
              <a:rPr lang="zh-CN" altLang="en-US" sz="1800" dirty="0"/>
              <a:t>是将本地修改过的文件提交到本地库中；</a:t>
            </a:r>
          </a:p>
          <a:p>
            <a:r>
              <a:rPr lang="zh-CN" altLang="en-US" sz="1800" dirty="0"/>
              <a:t> </a:t>
            </a:r>
            <a:r>
              <a:rPr lang="en-US" sz="1800" dirty="0" err="1"/>
              <a:t>git</a:t>
            </a:r>
            <a:r>
              <a:rPr lang="en-US" sz="1800" dirty="0"/>
              <a:t> push：</a:t>
            </a:r>
            <a:r>
              <a:rPr lang="zh-CN" altLang="en-US" sz="1800" dirty="0"/>
              <a:t>是将本地库中的最新信息发送给远程库；</a:t>
            </a:r>
          </a:p>
          <a:p>
            <a:r>
              <a:rPr lang="zh-CN" altLang="en-US" sz="1800" dirty="0"/>
              <a:t> </a:t>
            </a:r>
            <a:r>
              <a:rPr lang="en-US" sz="1800" dirty="0" err="1"/>
              <a:t>git</a:t>
            </a:r>
            <a:r>
              <a:rPr lang="en-US" sz="1800" dirty="0"/>
              <a:t> pull：</a:t>
            </a:r>
            <a:r>
              <a:rPr lang="zh-CN" altLang="en-US" sz="1800" dirty="0"/>
              <a:t>是从远程获取最新版本到本地，并自动</a:t>
            </a:r>
            <a:r>
              <a:rPr lang="en-US" sz="1800" dirty="0"/>
              <a:t>merge；</a:t>
            </a:r>
          </a:p>
          <a:p>
            <a:r>
              <a:rPr lang="en-US" sz="1800" dirty="0"/>
              <a:t> </a:t>
            </a:r>
            <a:r>
              <a:rPr lang="en-US" sz="1800" dirty="0" err="1"/>
              <a:t>git</a:t>
            </a:r>
            <a:r>
              <a:rPr lang="en-US" sz="1800" dirty="0"/>
              <a:t> fetch：</a:t>
            </a:r>
            <a:r>
              <a:rPr lang="zh-CN" altLang="en-US" sz="1800" dirty="0"/>
              <a:t>是从远程获取最新版本到本地，不会自动</a:t>
            </a:r>
            <a:r>
              <a:rPr lang="en-US" sz="1800" dirty="0"/>
              <a:t>merge；</a:t>
            </a:r>
          </a:p>
          <a:p>
            <a:r>
              <a:rPr lang="en-US" sz="1800" dirty="0"/>
              <a:t> </a:t>
            </a:r>
            <a:r>
              <a:rPr lang="en-US" sz="1800" dirty="0" err="1"/>
              <a:t>git</a:t>
            </a:r>
            <a:r>
              <a:rPr lang="en-US" sz="1800" dirty="0"/>
              <a:t> merge：</a:t>
            </a:r>
            <a:r>
              <a:rPr lang="zh-CN" altLang="en-US" sz="1800" dirty="0"/>
              <a:t>是用于将其他指定的分支中的内容合并到当前分支中，用来合并  两个分支；</a:t>
            </a:r>
          </a:p>
          <a:p>
            <a:r>
              <a:rPr lang="en-US" sz="1800" b="1" dirty="0"/>
              <a:t> </a:t>
            </a:r>
            <a:r>
              <a:rPr lang="en-US" sz="1800" b="1" dirty="0" err="1"/>
              <a:t>git</a:t>
            </a:r>
            <a:r>
              <a:rPr lang="en-US" sz="1800" b="1" dirty="0"/>
              <a:t> pull</a:t>
            </a:r>
            <a:r>
              <a:rPr lang="en-US" sz="1800" dirty="0"/>
              <a:t> </a:t>
            </a:r>
            <a:r>
              <a:rPr lang="zh-CN" altLang="en-US" sz="1800" dirty="0"/>
              <a:t>相当于 </a:t>
            </a:r>
            <a:r>
              <a:rPr lang="en-US" sz="1800" b="1" dirty="0" err="1"/>
              <a:t>git</a:t>
            </a:r>
            <a:r>
              <a:rPr lang="en-US" sz="1800" b="1" dirty="0"/>
              <a:t> fetch + </a:t>
            </a:r>
            <a:r>
              <a:rPr lang="en-US" sz="1800" b="1" dirty="0" err="1"/>
              <a:t>git</a:t>
            </a:r>
            <a:r>
              <a:rPr lang="en-US" sz="1800" b="1" dirty="0"/>
              <a:t> </a:t>
            </a:r>
            <a:r>
              <a:rPr lang="en-US" sz="1800" b="1" dirty="0" smtClean="0"/>
              <a:t>merge</a:t>
            </a:r>
            <a:r>
              <a:rPr lang="en-US" sz="1800" dirty="0" smtClean="0"/>
              <a:t>。</a:t>
            </a:r>
            <a:endParaRPr lang="en-US" sz="1800" dirty="0"/>
          </a:p>
          <a:p>
            <a:endParaRPr lang="zh-CN" alt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28670"/>
            <a:ext cx="8229600" cy="5786478"/>
          </a:xfrm>
        </p:spPr>
        <p:txBody>
          <a:bodyPr>
            <a:normAutofit lnSpcReduction="10000"/>
          </a:bodyPr>
          <a:lstStyle/>
          <a:p>
            <a:r>
              <a:rPr lang="zh-CN" altLang="en-US" sz="2400" b="1" dirty="0"/>
              <a:t>版本回退</a:t>
            </a:r>
            <a:endParaRPr lang="en-US" altLang="zh-CN" sz="2400" b="1" dirty="0"/>
          </a:p>
          <a:p>
            <a:r>
              <a:rPr lang="fr-FR" sz="1800" dirty="0"/>
              <a:t>用git log命令查看</a:t>
            </a:r>
            <a:r>
              <a:rPr lang="zh-CN" altLang="en-US" sz="1800" dirty="0"/>
              <a:t>我们提交的历史记录。</a:t>
            </a:r>
            <a:r>
              <a:rPr lang="en-US" sz="1800" dirty="0" err="1"/>
              <a:t>git</a:t>
            </a:r>
            <a:r>
              <a:rPr lang="en-US" sz="1800" dirty="0"/>
              <a:t> log</a:t>
            </a:r>
            <a:r>
              <a:rPr lang="zh-CN" altLang="en-US" sz="1800" dirty="0"/>
              <a:t>命令显示从最近到最远的提交日志。</a:t>
            </a:r>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pPr>
              <a:buNone/>
            </a:pPr>
            <a:endParaRPr lang="en-US" altLang="zh-CN" sz="1800" dirty="0"/>
          </a:p>
          <a:p>
            <a:pPr>
              <a:buNone/>
            </a:pPr>
            <a:endParaRPr lang="en-US" altLang="zh-CN" sz="1800" dirty="0"/>
          </a:p>
          <a:p>
            <a:r>
              <a:rPr lang="zh-CN" altLang="en-US" sz="1800" dirty="0"/>
              <a:t>以上为例子，可以看到，最近的一次是</a:t>
            </a:r>
            <a:r>
              <a:rPr lang="en-US" sz="1800" dirty="0"/>
              <a:t>append GPL，</a:t>
            </a:r>
            <a:r>
              <a:rPr lang="zh-CN" altLang="en-US" sz="1800" dirty="0"/>
              <a:t>上一次是</a:t>
            </a:r>
            <a:r>
              <a:rPr lang="en-US" sz="1800" dirty="0"/>
              <a:t>add distributed，</a:t>
            </a:r>
            <a:r>
              <a:rPr lang="zh-CN" altLang="en-US" sz="1800" dirty="0"/>
              <a:t>最早的一次是</a:t>
            </a:r>
            <a:r>
              <a:rPr lang="en-US" sz="1800" dirty="0"/>
              <a:t>wrote a readme file。</a:t>
            </a:r>
            <a:endParaRPr lang="en-US" altLang="zh-CN" sz="1800" dirty="0"/>
          </a:p>
          <a:p>
            <a:r>
              <a:rPr lang="zh-CN" altLang="en-US" sz="1800" dirty="0"/>
              <a:t>我们要把当前版本</a:t>
            </a:r>
            <a:r>
              <a:rPr lang="en-US" sz="1800" dirty="0"/>
              <a:t>append GPL</a:t>
            </a:r>
            <a:r>
              <a:rPr lang="zh-CN" altLang="en-US" sz="1800" dirty="0"/>
              <a:t>回退到上一个版本</a:t>
            </a:r>
            <a:r>
              <a:rPr lang="en-US" sz="1800" dirty="0"/>
              <a:t>add distributed，</a:t>
            </a:r>
            <a:r>
              <a:rPr lang="zh-CN" altLang="en-US" sz="1800" dirty="0"/>
              <a:t>就可以使用</a:t>
            </a:r>
            <a:r>
              <a:rPr lang="en-US" sz="1800" dirty="0" err="1"/>
              <a:t>git</a:t>
            </a:r>
            <a:r>
              <a:rPr lang="en-US" sz="1800" dirty="0"/>
              <a:t> reset</a:t>
            </a:r>
            <a:r>
              <a:rPr lang="zh-CN" altLang="en-US" sz="1800" dirty="0"/>
              <a:t>命令：</a:t>
            </a:r>
            <a:r>
              <a:rPr lang="en-US" sz="1800" dirty="0"/>
              <a:t>$ </a:t>
            </a:r>
            <a:r>
              <a:rPr lang="en-US" sz="1800" dirty="0" err="1"/>
              <a:t>git</a:t>
            </a:r>
            <a:r>
              <a:rPr lang="en-US" sz="1800" dirty="0"/>
              <a:t> reset --hard HEAD^</a:t>
            </a:r>
          </a:p>
          <a:p>
            <a:r>
              <a:rPr lang="zh-CN" altLang="en-US" sz="1800" dirty="0"/>
              <a:t>在</a:t>
            </a:r>
            <a:r>
              <a:rPr lang="en-US" sz="1800" dirty="0" err="1"/>
              <a:t>Git</a:t>
            </a:r>
            <a:r>
              <a:rPr lang="zh-CN" altLang="en-US" sz="1800" dirty="0"/>
              <a:t>中，用</a:t>
            </a:r>
            <a:r>
              <a:rPr lang="en-US" sz="1800" dirty="0"/>
              <a:t>HEAD</a:t>
            </a:r>
            <a:r>
              <a:rPr lang="zh-CN" altLang="en-US" sz="1800" dirty="0"/>
              <a:t>表示当前版本也就是最新的提交。上一个版本就是</a:t>
            </a:r>
            <a:r>
              <a:rPr lang="en-US" sz="1800" dirty="0"/>
              <a:t>HEAD^，</a:t>
            </a:r>
            <a:r>
              <a:rPr lang="zh-CN" altLang="en-US" sz="1800" dirty="0"/>
              <a:t>上上一个版本就是</a:t>
            </a:r>
            <a:r>
              <a:rPr lang="en-US" sz="1800" dirty="0"/>
              <a:t>HEAD^^</a:t>
            </a:r>
          </a:p>
          <a:p>
            <a:r>
              <a:rPr lang="zh-CN" altLang="en-US" sz="1800" dirty="0"/>
              <a:t>也可以找到</a:t>
            </a:r>
            <a:r>
              <a:rPr lang="en-US" sz="1800" dirty="0"/>
              <a:t>commit id</a:t>
            </a:r>
            <a:r>
              <a:rPr lang="zh-CN" altLang="en-US" sz="1800" dirty="0"/>
              <a:t>，然后执行：</a:t>
            </a:r>
            <a:r>
              <a:rPr lang="en-US" sz="1800" dirty="0"/>
              <a:t>$ </a:t>
            </a:r>
            <a:r>
              <a:rPr lang="en-US" sz="1800" dirty="0" err="1"/>
              <a:t>git</a:t>
            </a:r>
            <a:r>
              <a:rPr lang="en-US" sz="1800" dirty="0"/>
              <a:t> reset --hard &lt;commit id&gt;  </a:t>
            </a:r>
            <a:r>
              <a:rPr lang="zh-CN" altLang="en-US" sz="1800" dirty="0"/>
              <a:t>进行代码回退。</a:t>
            </a:r>
          </a:p>
        </p:txBody>
      </p:sp>
      <p:pic>
        <p:nvPicPr>
          <p:cNvPr id="4" name="图片 3" descr="QQ截图20190423163128.png"/>
          <p:cNvPicPr>
            <a:picLocks noChangeAspect="1"/>
          </p:cNvPicPr>
          <p:nvPr/>
        </p:nvPicPr>
        <p:blipFill>
          <a:blip r:embed="rId2"/>
          <a:stretch>
            <a:fillRect/>
          </a:stretch>
        </p:blipFill>
        <p:spPr>
          <a:xfrm>
            <a:off x="1785918" y="1643050"/>
            <a:ext cx="3357586" cy="273845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5788742"/>
          </a:xfrm>
        </p:spPr>
        <p:txBody>
          <a:bodyPr>
            <a:normAutofit/>
          </a:bodyPr>
          <a:lstStyle/>
          <a:p>
            <a:r>
              <a:rPr lang="zh-CN" altLang="en-US" sz="2400" b="1" dirty="0"/>
              <a:t>工作区和暂存区</a:t>
            </a:r>
            <a:endParaRPr lang="en-US" altLang="zh-CN" sz="2400" b="1" dirty="0"/>
          </a:p>
          <a:p>
            <a:r>
              <a:rPr lang="en-US" altLang="zh-CN" sz="1800" dirty="0" err="1"/>
              <a:t>Git</a:t>
            </a:r>
            <a:r>
              <a:rPr lang="zh-CN" altLang="en-US" sz="1800" dirty="0"/>
              <a:t>和其他版本控制系统如</a:t>
            </a:r>
            <a:r>
              <a:rPr lang="en-US" altLang="zh-CN" sz="1800" dirty="0"/>
              <a:t>SVN</a:t>
            </a:r>
            <a:r>
              <a:rPr lang="zh-CN" altLang="en-US" sz="1800" dirty="0"/>
              <a:t>的一个不同之处就是有暂存区的概念。</a:t>
            </a:r>
          </a:p>
          <a:p>
            <a:r>
              <a:rPr lang="zh-CN" altLang="en-US" sz="1800" dirty="0"/>
              <a:t>在你电脑里能看到的目录，一个文件夹就是一个工作区。</a:t>
            </a:r>
            <a:endParaRPr lang="en-US" altLang="zh-CN" sz="1800" dirty="0"/>
          </a:p>
          <a:p>
            <a:r>
              <a:rPr lang="zh-CN" altLang="en-US" sz="1800" dirty="0"/>
              <a:t>工作区有一个隐藏目录</a:t>
            </a:r>
            <a:r>
              <a:rPr lang="en-US" altLang="zh-CN" sz="1800" dirty="0"/>
              <a:t>.</a:t>
            </a:r>
            <a:r>
              <a:rPr lang="en-US" altLang="zh-CN" sz="1800" dirty="0" err="1"/>
              <a:t>git</a:t>
            </a:r>
            <a:r>
              <a:rPr lang="zh-CN" altLang="en-US" sz="1800" dirty="0"/>
              <a:t>，这个不算工作区，而是</a:t>
            </a:r>
            <a:r>
              <a:rPr lang="en-US" altLang="zh-CN" sz="1800" dirty="0" err="1"/>
              <a:t>Git</a:t>
            </a:r>
            <a:r>
              <a:rPr lang="zh-CN" altLang="en-US" sz="1800" dirty="0"/>
              <a:t>的版本库。</a:t>
            </a:r>
            <a:r>
              <a:rPr lang="en-US" altLang="zh-CN" sz="1800" dirty="0" err="1"/>
              <a:t>Git</a:t>
            </a:r>
            <a:r>
              <a:rPr lang="zh-CN" altLang="en-US" sz="1800" dirty="0"/>
              <a:t>的版本库里存了很多东西，其中最重要的就是称为</a:t>
            </a:r>
            <a:r>
              <a:rPr lang="en-US" altLang="zh-CN" sz="1800" dirty="0"/>
              <a:t>stage</a:t>
            </a:r>
            <a:r>
              <a:rPr lang="zh-CN" altLang="en-US" sz="1800" dirty="0"/>
              <a:t>（或者叫</a:t>
            </a:r>
            <a:r>
              <a:rPr lang="en-US" altLang="zh-CN" sz="1800" dirty="0"/>
              <a:t>index</a:t>
            </a:r>
            <a:r>
              <a:rPr lang="zh-CN" altLang="en-US" sz="1800" dirty="0"/>
              <a:t>）的</a:t>
            </a:r>
            <a:r>
              <a:rPr lang="zh-CN" altLang="en-US" sz="1800" b="1" dirty="0"/>
              <a:t>暂存区</a:t>
            </a:r>
            <a:r>
              <a:rPr lang="zh-CN" altLang="en-US" sz="1800" dirty="0"/>
              <a:t>，还有</a:t>
            </a:r>
            <a:r>
              <a:rPr lang="en-US" altLang="zh-CN" sz="1800" dirty="0" err="1"/>
              <a:t>Git</a:t>
            </a:r>
            <a:r>
              <a:rPr lang="zh-CN" altLang="en-US" sz="1800" dirty="0"/>
              <a:t>为我们自动创建的第一个分支</a:t>
            </a:r>
            <a:r>
              <a:rPr lang="en-US" altLang="zh-CN" sz="1800" dirty="0"/>
              <a:t>master</a:t>
            </a:r>
            <a:r>
              <a:rPr lang="zh-CN" altLang="en-US" sz="1800" dirty="0"/>
              <a:t>，以及指向</a:t>
            </a:r>
            <a:r>
              <a:rPr lang="en-US" altLang="zh-CN" sz="1800" dirty="0"/>
              <a:t>master</a:t>
            </a:r>
            <a:r>
              <a:rPr lang="zh-CN" altLang="en-US" sz="1800" dirty="0"/>
              <a:t>的一个指针叫</a:t>
            </a:r>
            <a:r>
              <a:rPr lang="en-US" altLang="zh-CN" sz="1800" dirty="0"/>
              <a:t>HEAD</a:t>
            </a:r>
            <a:r>
              <a:rPr lang="zh-CN" altLang="en-US" sz="1800" dirty="0"/>
              <a:t>。</a:t>
            </a:r>
            <a:endParaRPr lang="en-US" altLang="zh-CN" sz="1800" dirty="0"/>
          </a:p>
          <a:p>
            <a:r>
              <a:rPr lang="zh-CN" altLang="en-US" sz="1800" dirty="0"/>
              <a:t>我们把文件往</a:t>
            </a:r>
            <a:r>
              <a:rPr lang="en-US" altLang="zh-CN" sz="1800" dirty="0" err="1"/>
              <a:t>Git</a:t>
            </a:r>
            <a:r>
              <a:rPr lang="zh-CN" altLang="en-US" sz="1800" dirty="0"/>
              <a:t>版本库里添加的时候，是分两步执行的：</a:t>
            </a:r>
          </a:p>
          <a:p>
            <a:r>
              <a:rPr lang="zh-CN" altLang="en-US" sz="1800" dirty="0"/>
              <a:t>第一步是用</a:t>
            </a:r>
            <a:r>
              <a:rPr lang="en-US" altLang="zh-CN" sz="1800" dirty="0" err="1"/>
              <a:t>git</a:t>
            </a:r>
            <a:r>
              <a:rPr lang="en-US" altLang="zh-CN" sz="1800" dirty="0"/>
              <a:t> add</a:t>
            </a:r>
            <a:r>
              <a:rPr lang="zh-CN" altLang="en-US" sz="1800" dirty="0"/>
              <a:t>把文件添加进去，实际上就是把文件修改添加到暂存区；</a:t>
            </a:r>
          </a:p>
          <a:p>
            <a:r>
              <a:rPr lang="zh-CN" altLang="en-US" sz="1800" dirty="0"/>
              <a:t>第二步是用</a:t>
            </a:r>
            <a:r>
              <a:rPr lang="en-US" altLang="zh-CN" sz="1800" dirty="0" err="1"/>
              <a:t>git</a:t>
            </a:r>
            <a:r>
              <a:rPr lang="en-US" altLang="zh-CN" sz="1800" dirty="0"/>
              <a:t> commit</a:t>
            </a:r>
            <a:r>
              <a:rPr lang="zh-CN" altLang="en-US" sz="1800" dirty="0"/>
              <a:t>提交更改，实际上就是把暂存区的所有内容提交到当前分支。</a:t>
            </a:r>
          </a:p>
          <a:p>
            <a:r>
              <a:rPr lang="zh-CN" altLang="en-US" sz="1800" dirty="0"/>
              <a:t>下图所示为把文件</a:t>
            </a:r>
            <a:r>
              <a:rPr lang="en-US" altLang="zh-CN" sz="1800" dirty="0"/>
              <a:t>readme.txt</a:t>
            </a:r>
            <a:r>
              <a:rPr lang="zh-CN" altLang="en-US" sz="1800" dirty="0"/>
              <a:t>和</a:t>
            </a:r>
            <a:r>
              <a:rPr lang="en-US" altLang="zh-CN" sz="1800" dirty="0"/>
              <a:t>LICENSE</a:t>
            </a:r>
            <a:r>
              <a:rPr lang="zh-CN" altLang="en-US" sz="1800" dirty="0"/>
              <a:t>的修改提交到分支的过程。</a:t>
            </a:r>
          </a:p>
        </p:txBody>
      </p:sp>
      <p:pic>
        <p:nvPicPr>
          <p:cNvPr id="4" name="图片 3" descr="QQ截图20190423165639.png"/>
          <p:cNvPicPr>
            <a:picLocks noChangeAspect="1"/>
          </p:cNvPicPr>
          <p:nvPr/>
        </p:nvPicPr>
        <p:blipFill>
          <a:blip r:embed="rId3"/>
          <a:stretch>
            <a:fillRect/>
          </a:stretch>
        </p:blipFill>
        <p:spPr>
          <a:xfrm>
            <a:off x="142844" y="4786322"/>
            <a:ext cx="2786082" cy="1501050"/>
          </a:xfrm>
          <a:prstGeom prst="rect">
            <a:avLst/>
          </a:prstGeom>
        </p:spPr>
      </p:pic>
      <p:pic>
        <p:nvPicPr>
          <p:cNvPr id="5" name="图片 4" descr="QQ截图20190423165649.png"/>
          <p:cNvPicPr>
            <a:picLocks noChangeAspect="1"/>
          </p:cNvPicPr>
          <p:nvPr/>
        </p:nvPicPr>
        <p:blipFill>
          <a:blip r:embed="rId4"/>
          <a:stretch>
            <a:fillRect/>
          </a:stretch>
        </p:blipFill>
        <p:spPr>
          <a:xfrm>
            <a:off x="3143240" y="4857760"/>
            <a:ext cx="2714644" cy="1409211"/>
          </a:xfrm>
          <a:prstGeom prst="rect">
            <a:avLst/>
          </a:prstGeom>
        </p:spPr>
      </p:pic>
      <p:pic>
        <p:nvPicPr>
          <p:cNvPr id="6" name="图片 5" descr="QQ截图20190423165810.png"/>
          <p:cNvPicPr>
            <a:picLocks noChangeAspect="1"/>
          </p:cNvPicPr>
          <p:nvPr/>
        </p:nvPicPr>
        <p:blipFill>
          <a:blip r:embed="rId5"/>
          <a:stretch>
            <a:fillRect/>
          </a:stretch>
        </p:blipFill>
        <p:spPr>
          <a:xfrm>
            <a:off x="6143636" y="4857760"/>
            <a:ext cx="2714644" cy="1379573"/>
          </a:xfrm>
          <a:prstGeom prst="rect">
            <a:avLst/>
          </a:prstGeom>
        </p:spPr>
      </p:pic>
      <p:cxnSp>
        <p:nvCxnSpPr>
          <p:cNvPr id="9" name="直接箭头连接符 8"/>
          <p:cNvCxnSpPr>
            <a:endCxn id="5" idx="1"/>
          </p:cNvCxnSpPr>
          <p:nvPr/>
        </p:nvCxnSpPr>
        <p:spPr>
          <a:xfrm flipV="1">
            <a:off x="2786050" y="5562366"/>
            <a:ext cx="357190" cy="977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5786446" y="5572140"/>
            <a:ext cx="357190" cy="977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14356"/>
            <a:ext cx="8229600" cy="5860180"/>
          </a:xfrm>
        </p:spPr>
        <p:txBody>
          <a:bodyPr>
            <a:normAutofit/>
          </a:bodyPr>
          <a:lstStyle/>
          <a:p>
            <a:r>
              <a:rPr lang="zh-CN" altLang="en-US" sz="2400" b="1" dirty="0"/>
              <a:t>撤销修改</a:t>
            </a:r>
            <a:endParaRPr lang="en-US" altLang="zh-CN" sz="2400" b="1" dirty="0"/>
          </a:p>
          <a:p>
            <a:r>
              <a:rPr lang="zh-CN" altLang="en-US" sz="1800" dirty="0"/>
              <a:t>场景</a:t>
            </a:r>
            <a:r>
              <a:rPr lang="en-US" altLang="zh-CN" sz="1800" dirty="0"/>
              <a:t>1</a:t>
            </a:r>
            <a:r>
              <a:rPr lang="zh-CN" altLang="en-US" sz="1800" dirty="0"/>
              <a:t>：当你改乱了工作区某个文件的内容，想直接丢弃工作区的修改时，用命令</a:t>
            </a:r>
            <a:r>
              <a:rPr lang="en-US" altLang="zh-CN" sz="1800" dirty="0" err="1"/>
              <a:t>git</a:t>
            </a:r>
            <a:r>
              <a:rPr lang="en-US" altLang="zh-CN" sz="1800" dirty="0"/>
              <a:t> checkout -- file</a:t>
            </a:r>
            <a:r>
              <a:rPr lang="zh-CN" altLang="en-US" sz="1800" dirty="0"/>
              <a:t>。</a:t>
            </a:r>
          </a:p>
          <a:p>
            <a:r>
              <a:rPr lang="zh-CN" altLang="en-US" sz="1800" dirty="0"/>
              <a:t>场景</a:t>
            </a:r>
            <a:r>
              <a:rPr lang="en-US" altLang="zh-CN" sz="1800" dirty="0"/>
              <a:t>2</a:t>
            </a:r>
            <a:r>
              <a:rPr lang="zh-CN" altLang="en-US" sz="1800" dirty="0"/>
              <a:t>：当你不但改乱了工作区某个文件的内容，还添加到了暂存区时，想丢弃修改，分两步，第一步用命令</a:t>
            </a:r>
            <a:r>
              <a:rPr lang="en-US" altLang="zh-CN" sz="1800" dirty="0" err="1"/>
              <a:t>git</a:t>
            </a:r>
            <a:r>
              <a:rPr lang="en-US" altLang="zh-CN" sz="1800" dirty="0"/>
              <a:t> reset HEAD &lt;file&gt;</a:t>
            </a:r>
            <a:r>
              <a:rPr lang="zh-CN" altLang="en-US" sz="1800" dirty="0"/>
              <a:t>，就回到了场景</a:t>
            </a:r>
            <a:r>
              <a:rPr lang="en-US" altLang="zh-CN" sz="1800" dirty="0"/>
              <a:t>1</a:t>
            </a:r>
            <a:r>
              <a:rPr lang="zh-CN" altLang="en-US" sz="1800" dirty="0"/>
              <a:t>，第二步按场景</a:t>
            </a:r>
            <a:r>
              <a:rPr lang="en-US" altLang="zh-CN" sz="1800" dirty="0"/>
              <a:t>1</a:t>
            </a:r>
            <a:r>
              <a:rPr lang="zh-CN" altLang="en-US" sz="1800" dirty="0"/>
              <a:t>操作。</a:t>
            </a:r>
          </a:p>
          <a:p>
            <a:r>
              <a:rPr lang="zh-CN" altLang="en-US" sz="1800" dirty="0"/>
              <a:t>场景</a:t>
            </a:r>
            <a:r>
              <a:rPr lang="en-US" altLang="zh-CN" sz="1800" dirty="0"/>
              <a:t>3</a:t>
            </a:r>
            <a:r>
              <a:rPr lang="zh-CN" altLang="en-US" sz="1800" dirty="0"/>
              <a:t>：已经提交了不合适的修改到版本库时，想要撤销本次提交，参考</a:t>
            </a:r>
            <a:r>
              <a:rPr lang="zh-CN" altLang="en-US" sz="1800" dirty="0">
                <a:hlinkClick r:id="rId2"/>
              </a:rPr>
              <a:t>版本回退</a:t>
            </a:r>
            <a:r>
              <a:rPr lang="zh-CN" altLang="en-US" sz="1800" dirty="0"/>
              <a:t>一节，不过前提是没有推送到远程库。</a:t>
            </a:r>
          </a:p>
          <a:p>
            <a:endParaRPr lang="en-US" altLang="zh-CN" sz="2400" b="1" dirty="0"/>
          </a:p>
          <a:p>
            <a:r>
              <a:rPr lang="zh-CN" altLang="en-US" sz="2400" b="1" dirty="0"/>
              <a:t>删除文件</a:t>
            </a:r>
          </a:p>
          <a:p>
            <a:r>
              <a:rPr lang="zh-CN" altLang="en-US" sz="1800" dirty="0"/>
              <a:t>一般情况下，你通常直接在文件管理器中把没用的文件删了，或者用</a:t>
            </a:r>
            <a:r>
              <a:rPr lang="en-US" altLang="zh-CN" sz="1800" dirty="0" err="1"/>
              <a:t>rm</a:t>
            </a:r>
            <a:r>
              <a:rPr lang="zh-CN" altLang="en-US" sz="1800" dirty="0"/>
              <a:t>命令删了。</a:t>
            </a:r>
            <a:endParaRPr lang="en-US" altLang="zh-CN" sz="1800" dirty="0"/>
          </a:p>
          <a:p>
            <a:r>
              <a:rPr lang="zh-CN" altLang="en-US" sz="1800" dirty="0"/>
              <a:t>现在你有两个选择，一是确实要从版本库中删除该文件，那就用命令</a:t>
            </a:r>
            <a:r>
              <a:rPr lang="en-US" altLang="zh-CN" sz="1800" dirty="0" err="1"/>
              <a:t>git</a:t>
            </a:r>
            <a:r>
              <a:rPr lang="en-US" altLang="zh-CN" sz="1800" dirty="0"/>
              <a:t> </a:t>
            </a:r>
            <a:r>
              <a:rPr lang="en-US" altLang="zh-CN" sz="1800" dirty="0" err="1"/>
              <a:t>rm</a:t>
            </a:r>
            <a:r>
              <a:rPr lang="zh-CN" altLang="en-US" sz="1800" dirty="0"/>
              <a:t>删掉，并且</a:t>
            </a:r>
            <a:r>
              <a:rPr lang="en-US" altLang="zh-CN" sz="1800" dirty="0" err="1"/>
              <a:t>git</a:t>
            </a:r>
            <a:r>
              <a:rPr lang="en-US" altLang="zh-CN" sz="1800" dirty="0"/>
              <a:t> commit</a:t>
            </a:r>
            <a:r>
              <a:rPr lang="zh-CN" altLang="en-US" sz="1800" dirty="0"/>
              <a:t>。</a:t>
            </a:r>
            <a:endParaRPr lang="en-US" altLang="zh-CN" sz="1800" dirty="0"/>
          </a:p>
          <a:p>
            <a:r>
              <a:rPr lang="zh-CN" altLang="en-US" sz="1800" dirty="0"/>
              <a:t>另一种情况是删错了，因为版本库里还有呢，所以可以很轻松地把误删的文件恢复到最新版本：</a:t>
            </a:r>
            <a:r>
              <a:rPr lang="en-US" altLang="zh-CN" sz="1800" dirty="0"/>
              <a:t>$ </a:t>
            </a:r>
            <a:r>
              <a:rPr lang="en-US" altLang="zh-CN" sz="1800" dirty="0" err="1"/>
              <a:t>git</a:t>
            </a:r>
            <a:r>
              <a:rPr lang="en-US" altLang="zh-CN" sz="1800" dirty="0"/>
              <a:t> checkout -- test.txt</a:t>
            </a:r>
            <a:endParaRPr lang="zh-CN" altLang="en-US" sz="18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0108"/>
            <a:ext cx="8401080" cy="5574428"/>
          </a:xfrm>
        </p:spPr>
        <p:txBody>
          <a:bodyPr>
            <a:normAutofit/>
          </a:bodyPr>
          <a:lstStyle/>
          <a:p>
            <a:r>
              <a:rPr lang="zh-CN" altLang="en-US" sz="2400" b="1" dirty="0"/>
              <a:t>远程库</a:t>
            </a:r>
            <a:endParaRPr lang="en-US" altLang="zh-CN" sz="2400" b="1" dirty="0"/>
          </a:p>
          <a:p>
            <a:r>
              <a:rPr lang="zh-CN" altLang="en-US" sz="1800" dirty="0"/>
              <a:t>要关联一个远程库，使用命令</a:t>
            </a:r>
            <a:r>
              <a:rPr lang="en-US" sz="1800" dirty="0" err="1"/>
              <a:t>git</a:t>
            </a:r>
            <a:r>
              <a:rPr lang="en-US" sz="1800" dirty="0"/>
              <a:t> remote add origin </a:t>
            </a:r>
            <a:r>
              <a:rPr lang="en-US" sz="1800" dirty="0" err="1"/>
              <a:t>git@server-name:path</a:t>
            </a:r>
            <a:r>
              <a:rPr lang="en-US" sz="1800" dirty="0"/>
              <a:t>/repo-name.git；</a:t>
            </a:r>
          </a:p>
          <a:p>
            <a:r>
              <a:rPr lang="zh-CN" altLang="en-US" sz="1800" dirty="0"/>
              <a:t>关联后，使用命令</a:t>
            </a:r>
            <a:r>
              <a:rPr lang="en-US" sz="1800" dirty="0" err="1"/>
              <a:t>git</a:t>
            </a:r>
            <a:r>
              <a:rPr lang="en-US" sz="1800" dirty="0"/>
              <a:t> push -u origin master</a:t>
            </a:r>
            <a:r>
              <a:rPr lang="zh-CN" altLang="en-US" sz="1800" dirty="0"/>
              <a:t>第一次推送</a:t>
            </a:r>
            <a:r>
              <a:rPr lang="en-US" sz="1800" dirty="0"/>
              <a:t>master</a:t>
            </a:r>
            <a:r>
              <a:rPr lang="zh-CN" altLang="en-US" sz="1800" dirty="0"/>
              <a:t>分支的所有内容；</a:t>
            </a:r>
          </a:p>
          <a:p>
            <a:r>
              <a:rPr lang="zh-CN" altLang="en-US" sz="1800" dirty="0"/>
              <a:t>此后，每次本地提交后，只要有必要，就可以使用命令</a:t>
            </a:r>
            <a:r>
              <a:rPr lang="en-US" sz="1800" dirty="0" err="1"/>
              <a:t>git</a:t>
            </a:r>
            <a:r>
              <a:rPr lang="en-US" sz="1800" dirty="0"/>
              <a:t> push origin master</a:t>
            </a:r>
            <a:r>
              <a:rPr lang="zh-CN" altLang="en-US" sz="1800" dirty="0"/>
              <a:t>推送最新修改；</a:t>
            </a:r>
          </a:p>
          <a:p>
            <a:r>
              <a:rPr lang="zh-CN" altLang="en-US" sz="1800" dirty="0"/>
              <a:t>分布式版本系统的最大好处之一是在本地工作完全不需要考虑远程库的存在，也就是有没有联网都可以正常工作，而</a:t>
            </a:r>
            <a:r>
              <a:rPr lang="en-US" sz="1800" dirty="0"/>
              <a:t>SVN</a:t>
            </a:r>
            <a:r>
              <a:rPr lang="zh-CN" altLang="en-US" sz="1800" dirty="0"/>
              <a:t>在没有联网的时候是拒绝干活的！当有网络的时候，再把本地提交推送一下就完成了同步。</a:t>
            </a:r>
          </a:p>
          <a:p>
            <a:endParaRPr lang="en-US" altLang="zh-CN" sz="2400" b="1" dirty="0"/>
          </a:p>
          <a:p>
            <a:r>
              <a:rPr lang="zh-CN" altLang="en-US" sz="1800" dirty="0"/>
              <a:t>使用命令</a:t>
            </a:r>
            <a:r>
              <a:rPr lang="en-US" sz="1800" dirty="0" err="1"/>
              <a:t>git</a:t>
            </a:r>
            <a:r>
              <a:rPr lang="en-US" sz="1800" dirty="0"/>
              <a:t> clone</a:t>
            </a:r>
            <a:r>
              <a:rPr lang="zh-CN" altLang="en-US" sz="1800" dirty="0"/>
              <a:t>克隆一个本地库。</a:t>
            </a:r>
            <a:endParaRPr lang="zh-CN" altLang="en-US" sz="18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28670"/>
            <a:ext cx="8229600" cy="5645866"/>
          </a:xfrm>
        </p:spPr>
        <p:txBody>
          <a:bodyPr>
            <a:normAutofit/>
          </a:bodyPr>
          <a:lstStyle/>
          <a:p>
            <a:r>
              <a:rPr lang="zh-CN" altLang="en-US" sz="2400" b="1" dirty="0"/>
              <a:t>分支管理</a:t>
            </a:r>
            <a:endParaRPr lang="en-US" altLang="zh-CN" sz="2400" b="1" dirty="0"/>
          </a:p>
          <a:p>
            <a:r>
              <a:rPr lang="zh-CN" altLang="en-US" sz="1800" dirty="0"/>
              <a:t>分支在实际中有什么用呢？假设你准备开发一个新功能，但是需要两周才能完成，第一周你写了</a:t>
            </a:r>
            <a:r>
              <a:rPr lang="en-US" altLang="zh-CN" sz="1800" dirty="0"/>
              <a:t>50%</a:t>
            </a:r>
            <a:r>
              <a:rPr lang="zh-CN" altLang="en-US" sz="1800" dirty="0"/>
              <a:t>的代码，如果立刻提交，由于代码还没写完，不完整的代码库会导致别人不能干活了。如果等代码全部写完再一次提交，又存在丢失每天进度的巨大风险。</a:t>
            </a:r>
            <a:endParaRPr lang="en-US" altLang="zh-CN" sz="1800" dirty="0"/>
          </a:p>
          <a:p>
            <a:r>
              <a:rPr lang="zh-CN" altLang="en-US" sz="1800" dirty="0"/>
              <a:t>现在有了分支，就不用怕了。你创建了一个属于你自己的分支，别人看不到，还继续在原来的分支上正常工作，而你在自己的分支上干活，想提交就提交，直到开发完毕后，再一次性合并到原来的分支上，这样，既安全，又不影响别人工作。 </a:t>
            </a:r>
            <a:r>
              <a:rPr lang="en-US" altLang="zh-CN" sz="1800" dirty="0" err="1"/>
              <a:t>Git</a:t>
            </a:r>
            <a:r>
              <a:rPr lang="zh-CN" altLang="en-US" sz="1800" dirty="0"/>
              <a:t>的分支是与众不同的，无论创建、切换和删除分支，</a:t>
            </a:r>
            <a:r>
              <a:rPr lang="en-US" altLang="zh-CN" sz="1800" dirty="0" err="1"/>
              <a:t>Git</a:t>
            </a:r>
            <a:r>
              <a:rPr lang="zh-CN" altLang="en-US" sz="1800" dirty="0"/>
              <a:t>在</a:t>
            </a:r>
            <a:r>
              <a:rPr lang="en-US" altLang="zh-CN" sz="1800" dirty="0"/>
              <a:t>1</a:t>
            </a:r>
            <a:r>
              <a:rPr lang="zh-CN" altLang="en-US" sz="1800" dirty="0"/>
              <a:t>秒钟之内就能完成！无论你的版本库是</a:t>
            </a:r>
            <a:r>
              <a:rPr lang="en-US" altLang="zh-CN" sz="1800" dirty="0"/>
              <a:t>1</a:t>
            </a:r>
            <a:r>
              <a:rPr lang="zh-CN" altLang="en-US" sz="1800" dirty="0"/>
              <a:t>个文件还是</a:t>
            </a:r>
            <a:r>
              <a:rPr lang="en-US" altLang="zh-CN" sz="1800" dirty="0"/>
              <a:t>1</a:t>
            </a:r>
            <a:r>
              <a:rPr lang="zh-CN" altLang="en-US" sz="1800" dirty="0"/>
              <a:t>万个文件。（指针操作的原因，想深入了解的可以上网查查）</a:t>
            </a:r>
            <a:endParaRPr lang="en-US" altLang="zh-CN" sz="1800" b="1" dirty="0"/>
          </a:p>
          <a:p>
            <a:r>
              <a:rPr lang="en-US" sz="1800" dirty="0" err="1"/>
              <a:t>Git</a:t>
            </a:r>
            <a:r>
              <a:rPr lang="zh-CN" altLang="en-US" sz="1800" dirty="0"/>
              <a:t>鼓励大量使用分支：</a:t>
            </a:r>
          </a:p>
          <a:p>
            <a:r>
              <a:rPr lang="zh-CN" altLang="en-US" sz="1800" dirty="0"/>
              <a:t>查看分支：</a:t>
            </a:r>
            <a:r>
              <a:rPr lang="en-US" sz="1800" dirty="0" err="1"/>
              <a:t>git</a:t>
            </a:r>
            <a:r>
              <a:rPr lang="en-US" sz="1800" dirty="0"/>
              <a:t> branch</a:t>
            </a:r>
          </a:p>
          <a:p>
            <a:r>
              <a:rPr lang="zh-CN" altLang="en-US" sz="1800" dirty="0"/>
              <a:t>创建分支：</a:t>
            </a:r>
            <a:r>
              <a:rPr lang="en-US" sz="1800" dirty="0" err="1"/>
              <a:t>git</a:t>
            </a:r>
            <a:r>
              <a:rPr lang="en-US" sz="1800" dirty="0"/>
              <a:t> branch &lt;name&gt;</a:t>
            </a:r>
          </a:p>
          <a:p>
            <a:r>
              <a:rPr lang="zh-CN" altLang="en-US" sz="1800" dirty="0"/>
              <a:t>切换分支：</a:t>
            </a:r>
            <a:r>
              <a:rPr lang="en-US" sz="1800" dirty="0" err="1"/>
              <a:t>git</a:t>
            </a:r>
            <a:r>
              <a:rPr lang="en-US" sz="1800" dirty="0"/>
              <a:t> checkout &lt;name&gt;</a:t>
            </a:r>
          </a:p>
          <a:p>
            <a:r>
              <a:rPr lang="zh-CN" altLang="en-US" sz="1800" dirty="0"/>
              <a:t>创建</a:t>
            </a:r>
            <a:r>
              <a:rPr lang="en-US" altLang="zh-CN" sz="1800" dirty="0"/>
              <a:t>+</a:t>
            </a:r>
            <a:r>
              <a:rPr lang="zh-CN" altLang="en-US" sz="1800" dirty="0"/>
              <a:t>切换分支：</a:t>
            </a:r>
            <a:r>
              <a:rPr lang="en-US" sz="1800" dirty="0" err="1"/>
              <a:t>git</a:t>
            </a:r>
            <a:r>
              <a:rPr lang="en-US" sz="1800" dirty="0"/>
              <a:t> checkout -b &lt;name&gt;</a:t>
            </a:r>
          </a:p>
          <a:p>
            <a:r>
              <a:rPr lang="zh-CN" altLang="en-US" sz="1800" dirty="0"/>
              <a:t>合并某分支到当前分支：</a:t>
            </a:r>
            <a:r>
              <a:rPr lang="en-US" sz="1800" dirty="0" err="1"/>
              <a:t>git</a:t>
            </a:r>
            <a:r>
              <a:rPr lang="en-US" sz="1800" dirty="0"/>
              <a:t> merge &lt;name&gt;</a:t>
            </a:r>
          </a:p>
          <a:p>
            <a:r>
              <a:rPr lang="zh-CN" altLang="en-US" sz="1800" dirty="0"/>
              <a:t>删除分支：</a:t>
            </a:r>
            <a:r>
              <a:rPr lang="en-US" sz="1800" dirty="0" err="1"/>
              <a:t>git</a:t>
            </a:r>
            <a:r>
              <a:rPr lang="en-US" sz="1800" dirty="0"/>
              <a:t> branch -d &lt;name&gt;</a:t>
            </a:r>
          </a:p>
          <a:p>
            <a:endParaRPr lang="zh-CN" altLang="en-US" sz="24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5788742"/>
          </a:xfrm>
        </p:spPr>
        <p:txBody>
          <a:bodyPr>
            <a:normAutofit/>
          </a:bodyPr>
          <a:lstStyle/>
          <a:p>
            <a:r>
              <a:rPr lang="zh-CN" altLang="en-US" sz="2400" b="1" dirty="0"/>
              <a:t>解决合并分支时候的冲突</a:t>
            </a:r>
            <a:endParaRPr lang="en-US" altLang="zh-CN" sz="2400" b="1"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pPr>
              <a:buNone/>
            </a:pPr>
            <a:endParaRPr lang="en-US" altLang="zh-CN" sz="1800" dirty="0"/>
          </a:p>
          <a:p>
            <a:r>
              <a:rPr lang="en-US" altLang="zh-CN" sz="1800" dirty="0" err="1"/>
              <a:t>Git</a:t>
            </a:r>
            <a:r>
              <a:rPr lang="zh-CN" altLang="en-US" sz="1800" dirty="0"/>
              <a:t>会用</a:t>
            </a:r>
            <a:r>
              <a:rPr lang="en-US" altLang="zh-CN" sz="1800" dirty="0"/>
              <a:t>&lt;&lt;&lt;&lt;&lt;&lt;&lt;</a:t>
            </a:r>
            <a:r>
              <a:rPr lang="zh-CN" altLang="en-US" sz="1800" dirty="0"/>
              <a:t>，</a:t>
            </a:r>
            <a:r>
              <a:rPr lang="en-US" altLang="zh-CN" sz="1800" dirty="0"/>
              <a:t>=======</a:t>
            </a:r>
            <a:r>
              <a:rPr lang="zh-CN" altLang="en-US" sz="1800" dirty="0"/>
              <a:t>，</a:t>
            </a:r>
            <a:r>
              <a:rPr lang="en-US" altLang="zh-CN" sz="1800" dirty="0"/>
              <a:t>&gt;&gt;&gt;&gt;&gt;&gt;&gt;</a:t>
            </a:r>
            <a:r>
              <a:rPr lang="zh-CN" altLang="en-US" sz="1800" dirty="0"/>
              <a:t>标记出不同分支的内容。如下：</a:t>
            </a:r>
            <a:endParaRPr lang="en-US" altLang="zh-CN" sz="1800" dirty="0"/>
          </a:p>
          <a:p>
            <a:endParaRPr lang="en-US" altLang="zh-CN" sz="1800" b="1" dirty="0"/>
          </a:p>
          <a:p>
            <a:endParaRPr lang="en-US" altLang="zh-CN" sz="1800" b="1" dirty="0"/>
          </a:p>
          <a:p>
            <a:endParaRPr lang="en-US" altLang="zh-CN" sz="1800" b="1" dirty="0"/>
          </a:p>
          <a:p>
            <a:endParaRPr lang="en-US" altLang="zh-CN" sz="1800" b="1" dirty="0"/>
          </a:p>
          <a:p>
            <a:endParaRPr lang="en-US" altLang="zh-CN" sz="1800" b="1" dirty="0"/>
          </a:p>
          <a:p>
            <a:endParaRPr lang="en-US" altLang="zh-CN" sz="1800" b="1" dirty="0"/>
          </a:p>
          <a:p>
            <a:r>
              <a:rPr lang="zh-CN" altLang="en-US" sz="1800" dirty="0"/>
              <a:t>当</a:t>
            </a:r>
            <a:r>
              <a:rPr lang="en-US" altLang="zh-CN" sz="1800" dirty="0" err="1"/>
              <a:t>Git</a:t>
            </a:r>
            <a:r>
              <a:rPr lang="zh-CN" altLang="en-US" sz="1800" dirty="0"/>
              <a:t>无法自动合并分支时，就必须首先解决冲突。解决冲突后，再提交，合并完成。</a:t>
            </a:r>
          </a:p>
          <a:p>
            <a:r>
              <a:rPr lang="zh-CN" altLang="en-US" sz="1800" dirty="0"/>
              <a:t>解决冲突就是把</a:t>
            </a:r>
            <a:r>
              <a:rPr lang="en-US" altLang="zh-CN" sz="1800" dirty="0" err="1"/>
              <a:t>Git</a:t>
            </a:r>
            <a:r>
              <a:rPr lang="zh-CN" altLang="en-US" sz="1800" dirty="0"/>
              <a:t>合并失败的文件手动编辑为我们希望的内容，再提交。</a:t>
            </a:r>
          </a:p>
          <a:p>
            <a:r>
              <a:rPr lang="zh-CN" altLang="en-US" sz="1800" dirty="0"/>
              <a:t>用</a:t>
            </a:r>
            <a:r>
              <a:rPr lang="en-US" altLang="zh-CN" sz="1800" dirty="0" err="1"/>
              <a:t>git</a:t>
            </a:r>
            <a:r>
              <a:rPr lang="en-US" altLang="zh-CN" sz="1800" dirty="0"/>
              <a:t> log --graph</a:t>
            </a:r>
            <a:r>
              <a:rPr lang="zh-CN" altLang="en-US" sz="1800" dirty="0"/>
              <a:t>命令可以看到分支合并图。</a:t>
            </a:r>
          </a:p>
          <a:p>
            <a:endParaRPr lang="en-US" altLang="zh-CN" sz="1800" b="1" dirty="0"/>
          </a:p>
        </p:txBody>
      </p:sp>
      <p:pic>
        <p:nvPicPr>
          <p:cNvPr id="4" name="图片 3" descr="QQ截图20190424101112.png"/>
          <p:cNvPicPr>
            <a:picLocks noChangeAspect="1"/>
          </p:cNvPicPr>
          <p:nvPr/>
        </p:nvPicPr>
        <p:blipFill>
          <a:blip r:embed="rId3"/>
          <a:stretch>
            <a:fillRect/>
          </a:stretch>
        </p:blipFill>
        <p:spPr>
          <a:xfrm>
            <a:off x="1785918" y="1214422"/>
            <a:ext cx="2857520" cy="1827557"/>
          </a:xfrm>
          <a:prstGeom prst="rect">
            <a:avLst/>
          </a:prstGeom>
        </p:spPr>
      </p:pic>
      <p:pic>
        <p:nvPicPr>
          <p:cNvPr id="5" name="图片 4" descr="QQ截图20190424103313.png"/>
          <p:cNvPicPr>
            <a:picLocks noChangeAspect="1"/>
          </p:cNvPicPr>
          <p:nvPr/>
        </p:nvPicPr>
        <p:blipFill>
          <a:blip r:embed="rId4"/>
          <a:stretch>
            <a:fillRect/>
          </a:stretch>
        </p:blipFill>
        <p:spPr>
          <a:xfrm>
            <a:off x="2071670" y="3500438"/>
            <a:ext cx="2952750" cy="1790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85794"/>
            <a:ext cx="8229600" cy="500066"/>
          </a:xfrm>
        </p:spPr>
        <p:txBody>
          <a:bodyPr>
            <a:normAutofit fontScale="90000"/>
          </a:bodyPr>
          <a:lstStyle/>
          <a:p>
            <a:r>
              <a:rPr altLang="zh-CN" sz="3200" dirty="0"/>
              <a:t>SVN</a:t>
            </a:r>
            <a:r>
              <a:rPr lang="zh-CN" sz="3200" dirty="0"/>
              <a:t>工作原理示意图</a:t>
            </a:r>
            <a:endParaRPr lang="zh-CN" altLang="en-US" sz="3200" dirty="0"/>
          </a:p>
        </p:txBody>
      </p:sp>
      <p:pic>
        <p:nvPicPr>
          <p:cNvPr id="1026" name="Picture 2" descr="C:\Users\fjlk\Desktop\截图\20180303201757247.png"/>
          <p:cNvPicPr>
            <a:picLocks noGrp="1" noChangeAspect="1" noChangeArrowheads="1"/>
          </p:cNvPicPr>
          <p:nvPr>
            <p:ph idx="1"/>
          </p:nvPr>
        </p:nvPicPr>
        <p:blipFill>
          <a:blip r:embed="rId2"/>
          <a:srcRect/>
          <a:stretch>
            <a:fillRect/>
          </a:stretch>
        </p:blipFill>
        <p:spPr bwMode="auto">
          <a:xfrm>
            <a:off x="1643042" y="1357298"/>
            <a:ext cx="6072230" cy="3709238"/>
          </a:xfrm>
          <a:prstGeom prst="rect">
            <a:avLst/>
          </a:prstGeom>
          <a:noFill/>
        </p:spPr>
      </p:pic>
      <p:sp>
        <p:nvSpPr>
          <p:cNvPr id="5" name="TextBox 4"/>
          <p:cNvSpPr txBox="1"/>
          <p:nvPr/>
        </p:nvSpPr>
        <p:spPr>
          <a:xfrm>
            <a:off x="642910" y="5214950"/>
            <a:ext cx="7786742" cy="1354217"/>
          </a:xfrm>
          <a:prstGeom prst="rect">
            <a:avLst/>
          </a:prstGeom>
          <a:noFill/>
        </p:spPr>
        <p:txBody>
          <a:bodyPr wrap="square" rtlCol="0">
            <a:spAutoFit/>
          </a:bodyPr>
          <a:lstStyle/>
          <a:p>
            <a:r>
              <a:rPr lang="zh-CN" altLang="en-US" sz="1600" b="1" dirty="0">
                <a:latin typeface="+mn-ea"/>
              </a:rPr>
              <a:t>使用</a:t>
            </a:r>
            <a:r>
              <a:rPr lang="en-US" altLang="zh-CN" sz="1600" b="1" dirty="0">
                <a:latin typeface="+mn-ea"/>
              </a:rPr>
              <a:t>SVN</a:t>
            </a:r>
            <a:r>
              <a:rPr lang="zh-CN" altLang="en-US" sz="1600" b="1" dirty="0">
                <a:latin typeface="+mn-ea"/>
              </a:rPr>
              <a:t>我们能：</a:t>
            </a:r>
          </a:p>
          <a:p>
            <a:r>
              <a:rPr lang="en-US" altLang="zh-CN" sz="1600" dirty="0">
                <a:latin typeface="+mn-ea"/>
              </a:rPr>
              <a:t>1</a:t>
            </a:r>
            <a:r>
              <a:rPr lang="zh-CN" altLang="en-US" sz="1600" dirty="0">
                <a:latin typeface="+mn-ea"/>
              </a:rPr>
              <a:t>、多人共享同一资源，并且可以对资源实现修改和更新；</a:t>
            </a:r>
          </a:p>
          <a:p>
            <a:r>
              <a:rPr lang="en-US" altLang="zh-CN" sz="1600" dirty="0">
                <a:latin typeface="+mn-ea"/>
              </a:rPr>
              <a:t>2</a:t>
            </a:r>
            <a:r>
              <a:rPr lang="zh-CN" altLang="en-US" sz="1600" dirty="0">
                <a:latin typeface="+mn-ea"/>
              </a:rPr>
              <a:t>、记录资源的每一次变更，以及记录更改该资源的人，并且可以恢复到之前的任何</a:t>
            </a:r>
            <a:r>
              <a:rPr lang="en-US" altLang="zh-CN" sz="1600" dirty="0">
                <a:latin typeface="+mn-ea"/>
              </a:rPr>
              <a:t>            </a:t>
            </a:r>
            <a:r>
              <a:rPr lang="zh-CN" altLang="en-US" sz="1600" dirty="0">
                <a:latin typeface="+mn-ea"/>
              </a:rPr>
              <a:t>一个修改点（版本）。</a:t>
            </a: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5788742"/>
          </a:xfrm>
        </p:spPr>
        <p:txBody>
          <a:bodyPr>
            <a:normAutofit/>
          </a:bodyPr>
          <a:lstStyle/>
          <a:p>
            <a:r>
              <a:rPr lang="zh-CN" altLang="en-US" sz="2400" b="1" dirty="0"/>
              <a:t>多人协作开发</a:t>
            </a:r>
            <a:endParaRPr lang="en-US" altLang="zh-CN" sz="2400" b="1" dirty="0"/>
          </a:p>
          <a:p>
            <a:pPr>
              <a:buNone/>
            </a:pPr>
            <a:r>
              <a:rPr lang="zh-CN" altLang="en-US" sz="1800" b="1" dirty="0"/>
              <a:t>推送分支</a:t>
            </a:r>
          </a:p>
          <a:p>
            <a:r>
              <a:rPr lang="zh-CN" altLang="en-US" sz="1800" dirty="0"/>
              <a:t>推送分支，就是把该分支上的所有本地提交推送到远程库。推送时，要指定本地分支，这样，</a:t>
            </a:r>
            <a:r>
              <a:rPr lang="en-US" sz="1800" dirty="0" err="1"/>
              <a:t>Git</a:t>
            </a:r>
            <a:r>
              <a:rPr lang="zh-CN" altLang="en-US" sz="1800" dirty="0"/>
              <a:t>就会把该分支推送到远程库对应的远程分支上：</a:t>
            </a:r>
          </a:p>
          <a:p>
            <a:r>
              <a:rPr lang="en-US" altLang="zh-CN" sz="1800" dirty="0"/>
              <a:t>$ </a:t>
            </a:r>
            <a:r>
              <a:rPr lang="en-US" sz="1800" dirty="0" err="1"/>
              <a:t>git</a:t>
            </a:r>
            <a:r>
              <a:rPr lang="en-US" sz="1800" dirty="0"/>
              <a:t> push origin master</a:t>
            </a:r>
          </a:p>
          <a:p>
            <a:r>
              <a:rPr lang="en-US" sz="1800" dirty="0"/>
              <a:t> </a:t>
            </a:r>
            <a:r>
              <a:rPr lang="zh-CN" altLang="en-US" sz="1800" dirty="0"/>
              <a:t>如果要推送其他分支，比如</a:t>
            </a:r>
            <a:r>
              <a:rPr lang="en-US" sz="1800" dirty="0"/>
              <a:t>dev，</a:t>
            </a:r>
            <a:r>
              <a:rPr lang="zh-CN" altLang="en-US" sz="1800" dirty="0"/>
              <a:t>就改成：</a:t>
            </a:r>
          </a:p>
          <a:p>
            <a:r>
              <a:rPr lang="en-US" altLang="zh-CN" sz="1800" dirty="0"/>
              <a:t>$ </a:t>
            </a:r>
            <a:r>
              <a:rPr lang="en-US" sz="1800" dirty="0" err="1"/>
              <a:t>git</a:t>
            </a:r>
            <a:r>
              <a:rPr lang="en-US" sz="1800" dirty="0"/>
              <a:t> push origin dev</a:t>
            </a:r>
          </a:p>
          <a:p>
            <a:endParaRPr lang="en-US" altLang="zh-CN" sz="1800" b="1" dirty="0"/>
          </a:p>
          <a:p>
            <a:pPr>
              <a:buNone/>
            </a:pPr>
            <a:r>
              <a:rPr lang="zh-CN" altLang="en-US" sz="1800" b="1" dirty="0"/>
              <a:t>抓取分支</a:t>
            </a:r>
            <a:endParaRPr lang="en-US" altLang="zh-CN" sz="1800" b="1" dirty="0"/>
          </a:p>
          <a:p>
            <a:r>
              <a:rPr lang="zh-CN" altLang="en-US" sz="1800" dirty="0"/>
              <a:t>多人协作时，大家都会往</a:t>
            </a:r>
            <a:r>
              <a:rPr lang="en-US" altLang="zh-CN" sz="1800" dirty="0"/>
              <a:t>master</a:t>
            </a:r>
            <a:r>
              <a:rPr lang="zh-CN" altLang="en-US" sz="1800" dirty="0"/>
              <a:t>和</a:t>
            </a:r>
            <a:r>
              <a:rPr lang="en-US" altLang="zh-CN" sz="1800" dirty="0"/>
              <a:t>dev</a:t>
            </a:r>
            <a:r>
              <a:rPr lang="zh-CN" altLang="en-US" sz="1800" dirty="0"/>
              <a:t>分支上推送各自的修改。使用</a:t>
            </a:r>
            <a:r>
              <a:rPr lang="en-US" sz="1800" dirty="0" err="1"/>
              <a:t>git</a:t>
            </a:r>
            <a:r>
              <a:rPr lang="en-US" sz="1800" dirty="0"/>
              <a:t> pull</a:t>
            </a:r>
            <a:r>
              <a:rPr lang="zh-CN" altLang="en-US" sz="1800" dirty="0"/>
              <a:t>把最新的提交抓取下来。</a:t>
            </a:r>
            <a:endParaRPr lang="zh-CN" altLang="en-US" sz="1800" b="1" dirty="0"/>
          </a:p>
          <a:p>
            <a:pPr>
              <a:buNone/>
            </a:pPr>
            <a:endParaRPr lang="en-US" altLang="zh-CN" sz="1800" dirty="0"/>
          </a:p>
          <a:p>
            <a:pPr>
              <a:buNone/>
            </a:pPr>
            <a:r>
              <a:rPr lang="zh-CN" altLang="en-US" sz="1800" b="1" dirty="0"/>
              <a:t>抓取最新代码并提交你的修改：</a:t>
            </a:r>
          </a:p>
          <a:p>
            <a:r>
              <a:rPr lang="zh-CN" altLang="en-US" sz="1800" dirty="0"/>
              <a:t>远程分支比你的本地更新时，先用</a:t>
            </a:r>
            <a:r>
              <a:rPr lang="en-US" sz="1800" dirty="0" err="1"/>
              <a:t>git</a:t>
            </a:r>
            <a:r>
              <a:rPr lang="en-US" sz="1800" dirty="0"/>
              <a:t> pull</a:t>
            </a:r>
            <a:r>
              <a:rPr lang="zh-CN" altLang="en-US" sz="1800" dirty="0"/>
              <a:t>试图合并；</a:t>
            </a:r>
          </a:p>
          <a:p>
            <a:r>
              <a:rPr lang="zh-CN" altLang="en-US" sz="1800" dirty="0"/>
              <a:t>如果合并有冲突，则解决冲突，并在本地提交（</a:t>
            </a:r>
            <a:r>
              <a:rPr lang="en-US" altLang="zh-CN" sz="1800" dirty="0" err="1"/>
              <a:t>git</a:t>
            </a:r>
            <a:r>
              <a:rPr lang="en-US" altLang="zh-CN" sz="1800" dirty="0"/>
              <a:t> add</a:t>
            </a:r>
            <a:r>
              <a:rPr lang="zh-CN" altLang="en-US" sz="1800" dirty="0"/>
              <a:t>，</a:t>
            </a:r>
            <a:r>
              <a:rPr lang="en-US" altLang="zh-CN" sz="1800" dirty="0" err="1"/>
              <a:t>git</a:t>
            </a:r>
            <a:r>
              <a:rPr lang="en-US" altLang="zh-CN" sz="1800" dirty="0"/>
              <a:t> commit</a:t>
            </a:r>
            <a:r>
              <a:rPr lang="zh-CN" altLang="en-US" sz="1800" dirty="0"/>
              <a:t>）；</a:t>
            </a:r>
          </a:p>
          <a:p>
            <a:r>
              <a:rPr lang="zh-CN" altLang="en-US" sz="1800" dirty="0"/>
              <a:t>没有冲突或者解决掉冲突后，再用</a:t>
            </a:r>
            <a:r>
              <a:rPr lang="en-US" sz="1800" dirty="0" err="1"/>
              <a:t>git</a:t>
            </a:r>
            <a:r>
              <a:rPr lang="en-US" sz="1800" dirty="0"/>
              <a:t> push origin &lt;branch-name&gt;</a:t>
            </a:r>
            <a:r>
              <a:rPr lang="zh-CN" altLang="en-US" sz="1800" dirty="0"/>
              <a:t>推送就能成功！</a:t>
            </a:r>
          </a:p>
          <a:p>
            <a:endParaRPr lang="zh-CN" altLang="en-US" sz="18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5788742"/>
          </a:xfrm>
        </p:spPr>
        <p:txBody>
          <a:bodyPr>
            <a:normAutofit/>
          </a:bodyPr>
          <a:lstStyle/>
          <a:p>
            <a:pPr>
              <a:buNone/>
            </a:pPr>
            <a:r>
              <a:rPr lang="en-US" altLang="zh-CN" sz="1800" b="1" dirty="0" err="1" smtClean="0"/>
              <a:t>Git</a:t>
            </a:r>
            <a:r>
              <a:rPr lang="zh-CN" altLang="en-US" sz="1800" b="1" dirty="0" smtClean="0"/>
              <a:t>使用实例：</a:t>
            </a:r>
            <a:endParaRPr lang="en-US" altLang="zh-CN" sz="1800" b="1" dirty="0" smtClean="0"/>
          </a:p>
          <a:p>
            <a:pPr marL="109728" indent="0">
              <a:buNone/>
            </a:pPr>
            <a:r>
              <a:rPr lang="zh-CN" altLang="en-US" sz="1400" dirty="0" smtClean="0"/>
              <a:t>■切替到</a:t>
            </a:r>
            <a:r>
              <a:rPr lang="en-US" altLang="zh-CN" sz="1200" dirty="0" err="1" smtClean="0"/>
              <a:t>demo_harvey_wirelessCarplay</a:t>
            </a:r>
            <a:r>
              <a:rPr lang="zh-CN" altLang="en-US" sz="1200" dirty="0" smtClean="0"/>
              <a:t>分支</a:t>
            </a:r>
            <a:endParaRPr lang="en-US" altLang="zh-CN" sz="1200" dirty="0" smtClean="0"/>
          </a:p>
          <a:p>
            <a:r>
              <a:rPr lang="en-US" altLang="zh-CN" sz="1200" dirty="0" smtClean="0"/>
              <a:t>repo </a:t>
            </a:r>
            <a:r>
              <a:rPr lang="en-US" altLang="zh-CN" sz="1200" dirty="0" err="1"/>
              <a:t>init</a:t>
            </a:r>
            <a:r>
              <a:rPr lang="en-US" altLang="zh-CN" sz="1200" dirty="0"/>
              <a:t> -u ssh://192.168.8.74:29418/Src/Goni/platform/manifest -m </a:t>
            </a:r>
            <a:r>
              <a:rPr lang="en-US" altLang="zh-CN" sz="1200" dirty="0" smtClean="0"/>
              <a:t>iTron.xml</a:t>
            </a:r>
          </a:p>
          <a:p>
            <a:r>
              <a:rPr lang="en-US" altLang="zh-CN" sz="1200" dirty="0" smtClean="0"/>
              <a:t>cd </a:t>
            </a:r>
            <a:r>
              <a:rPr lang="en-US" altLang="zh-CN" sz="1200" dirty="0"/>
              <a:t>.</a:t>
            </a:r>
            <a:r>
              <a:rPr lang="en-US" altLang="zh-CN" sz="1200" dirty="0" smtClean="0"/>
              <a:t>repo/manifests/</a:t>
            </a:r>
          </a:p>
          <a:p>
            <a:r>
              <a:rPr lang="en-US" altLang="zh-CN" sz="1200" dirty="0" err="1" smtClean="0"/>
              <a:t>git</a:t>
            </a:r>
            <a:r>
              <a:rPr lang="en-US" altLang="zh-CN" sz="1200" dirty="0" smtClean="0"/>
              <a:t> </a:t>
            </a:r>
            <a:r>
              <a:rPr lang="en-US" altLang="zh-CN" sz="1200" dirty="0"/>
              <a:t>checkout </a:t>
            </a:r>
            <a:r>
              <a:rPr lang="en-US" altLang="zh-CN" sz="1200" dirty="0" err="1" smtClean="0"/>
              <a:t>Goni</a:t>
            </a:r>
            <a:r>
              <a:rPr lang="en-US" altLang="zh-CN" sz="1200" dirty="0" smtClean="0"/>
              <a:t>/Demo/Harvey</a:t>
            </a:r>
          </a:p>
          <a:p>
            <a:r>
              <a:rPr lang="en-US" altLang="zh-CN" sz="1200" dirty="0" smtClean="0"/>
              <a:t>repo sync</a:t>
            </a:r>
          </a:p>
          <a:p>
            <a:r>
              <a:rPr lang="en-US" altLang="zh-CN" sz="1200" dirty="0" smtClean="0"/>
              <a:t>repo </a:t>
            </a:r>
            <a:r>
              <a:rPr lang="en-US" altLang="zh-CN" sz="1200" dirty="0" err="1"/>
              <a:t>forall</a:t>
            </a:r>
            <a:r>
              <a:rPr lang="en-US" altLang="zh-CN" sz="1200" dirty="0"/>
              <a:t> -c "</a:t>
            </a:r>
            <a:r>
              <a:rPr lang="en-US" altLang="zh-CN" sz="1200" dirty="0" err="1"/>
              <a:t>git</a:t>
            </a:r>
            <a:r>
              <a:rPr lang="en-US" altLang="zh-CN" sz="1200" dirty="0"/>
              <a:t> checkout remotes/</a:t>
            </a:r>
            <a:r>
              <a:rPr lang="en-US" altLang="zh-CN" sz="1200" dirty="0" err="1"/>
              <a:t>Goni</a:t>
            </a:r>
            <a:r>
              <a:rPr lang="en-US" altLang="zh-CN" sz="1200" dirty="0"/>
              <a:t>/</a:t>
            </a:r>
            <a:r>
              <a:rPr lang="en-US" altLang="zh-CN" sz="1200" dirty="0" err="1"/>
              <a:t>Goni</a:t>
            </a:r>
            <a:r>
              <a:rPr lang="en-US" altLang="zh-CN" sz="1200" dirty="0"/>
              <a:t>/Demo/</a:t>
            </a:r>
            <a:r>
              <a:rPr lang="en-US" altLang="zh-CN" sz="1200" dirty="0" err="1"/>
              <a:t>harvey</a:t>
            </a:r>
            <a:r>
              <a:rPr lang="en-US" altLang="zh-CN" sz="1200" dirty="0"/>
              <a:t> -b </a:t>
            </a:r>
            <a:r>
              <a:rPr lang="en-US" altLang="zh-CN" sz="1200" dirty="0" err="1" smtClean="0"/>
              <a:t>wirelessCarplay</a:t>
            </a:r>
            <a:r>
              <a:rPr lang="en-US" altLang="zh-CN" sz="1200" dirty="0" smtClean="0"/>
              <a:t>“</a:t>
            </a:r>
          </a:p>
          <a:p>
            <a:pPr marL="109728" indent="0">
              <a:buNone/>
            </a:pPr>
            <a:endParaRPr lang="en-US" altLang="zh-CN" sz="1200" dirty="0" smtClean="0"/>
          </a:p>
          <a:p>
            <a:pPr marL="109728" indent="0">
              <a:buNone/>
            </a:pPr>
            <a:r>
              <a:rPr lang="zh-CN" altLang="en-US" sz="1200" dirty="0"/>
              <a:t>■</a:t>
            </a:r>
            <a:r>
              <a:rPr lang="zh-CN" altLang="en-US" sz="1200" dirty="0" smtClean="0"/>
              <a:t>新工程创建</a:t>
            </a:r>
            <a:endParaRPr lang="en-US" altLang="zh-CN" sz="1200" dirty="0" smtClean="0"/>
          </a:p>
          <a:p>
            <a:r>
              <a:rPr lang="en-US" altLang="zh-CN" sz="1200" dirty="0"/>
              <a:t>repo </a:t>
            </a:r>
            <a:r>
              <a:rPr lang="en-US" altLang="zh-CN" sz="1200" dirty="0" err="1"/>
              <a:t>init</a:t>
            </a:r>
            <a:r>
              <a:rPr lang="en-US" altLang="zh-CN" sz="1200" dirty="0"/>
              <a:t> -u ssh://gaolei@192.168.8.74:29418/Src/Goni/platform/manifest -b dragon/master -m iTron.xml</a:t>
            </a:r>
          </a:p>
          <a:p>
            <a:r>
              <a:rPr lang="en-US" altLang="zh-CN" sz="1200" dirty="0"/>
              <a:t>repo sync</a:t>
            </a:r>
          </a:p>
          <a:p>
            <a:r>
              <a:rPr lang="en-US" altLang="zh-CN" sz="1200" dirty="0"/>
              <a:t>repo start </a:t>
            </a:r>
            <a:r>
              <a:rPr lang="en-US" altLang="zh-CN" sz="1200" dirty="0" err="1"/>
              <a:t>dragon_master</a:t>
            </a:r>
            <a:r>
              <a:rPr lang="en-US" altLang="zh-CN" sz="1200" dirty="0"/>
              <a:t> --</a:t>
            </a:r>
            <a:r>
              <a:rPr lang="en-US" altLang="zh-CN" sz="1200" dirty="0" smtClean="0"/>
              <a:t>all</a:t>
            </a:r>
          </a:p>
          <a:p>
            <a:endParaRPr lang="en-US" altLang="zh-CN" sz="1200" dirty="0"/>
          </a:p>
          <a:p>
            <a:pPr marL="109728" indent="0">
              <a:buNone/>
            </a:pPr>
            <a:r>
              <a:rPr lang="zh-CN" altLang="en-US" sz="1200" dirty="0"/>
              <a:t>■</a:t>
            </a:r>
            <a:r>
              <a:rPr lang="zh-CN" altLang="en-US" sz="1200" dirty="0" smtClean="0"/>
              <a:t>遇到</a:t>
            </a:r>
            <a:r>
              <a:rPr lang="zh-CN" altLang="en-US" sz="1200" dirty="0"/>
              <a:t>分支无法更新问题时：</a:t>
            </a:r>
          </a:p>
          <a:p>
            <a:r>
              <a:rPr lang="en-US" altLang="zh-CN" sz="1200" dirty="0"/>
              <a:t>repo </a:t>
            </a:r>
            <a:r>
              <a:rPr lang="en-US" altLang="zh-CN" sz="1200" dirty="0" err="1"/>
              <a:t>forall</a:t>
            </a:r>
            <a:r>
              <a:rPr lang="en-US" altLang="zh-CN" sz="1200" dirty="0"/>
              <a:t> -c "</a:t>
            </a:r>
            <a:r>
              <a:rPr lang="en-US" altLang="zh-CN" sz="1200" dirty="0" err="1"/>
              <a:t>git</a:t>
            </a:r>
            <a:r>
              <a:rPr lang="en-US" altLang="zh-CN" sz="1200" dirty="0"/>
              <a:t> </a:t>
            </a:r>
            <a:r>
              <a:rPr lang="en-US" altLang="zh-CN" sz="1200" dirty="0" err="1"/>
              <a:t>gc</a:t>
            </a:r>
            <a:r>
              <a:rPr lang="en-US" altLang="zh-CN" sz="1200" dirty="0"/>
              <a:t> --prune=now"</a:t>
            </a:r>
          </a:p>
          <a:p>
            <a:pPr marL="109728" indent="0">
              <a:buNone/>
            </a:pPr>
            <a:endParaRPr lang="en-US" altLang="zh-CN" sz="1200" dirty="0"/>
          </a:p>
          <a:p>
            <a:pPr marL="109728" indent="0">
              <a:buNone/>
            </a:pPr>
            <a:endParaRPr lang="en-US" altLang="zh-CN" sz="1200" dirty="0" smtClean="0"/>
          </a:p>
          <a:p>
            <a:pPr marL="109728" indent="0">
              <a:buNone/>
            </a:pPr>
            <a:endParaRPr lang="en-US" altLang="zh-CN" sz="1200" dirty="0"/>
          </a:p>
          <a:p>
            <a:pPr marL="109728" indent="0">
              <a:buNone/>
            </a:pPr>
            <a:endParaRPr lang="en-US" altLang="zh-CN" sz="1200" dirty="0" smtClean="0"/>
          </a:p>
          <a:p>
            <a:pPr marL="109728" indent="0">
              <a:buNone/>
            </a:pPr>
            <a:endParaRPr lang="en-US" altLang="zh-CN" sz="1800" b="1" dirty="0"/>
          </a:p>
          <a:p>
            <a:pPr marL="109728" indent="0">
              <a:buNone/>
            </a:pPr>
            <a:endParaRPr lang="zh-CN" altLang="en-US" sz="1800" b="1" dirty="0"/>
          </a:p>
        </p:txBody>
      </p:sp>
    </p:spTree>
    <p:extLst>
      <p:ext uri="{BB962C8B-B14F-4D97-AF65-F5344CB8AC3E}">
        <p14:creationId xmlns:p14="http://schemas.microsoft.com/office/powerpoint/2010/main" val="1380047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881840"/>
          </a:xfrm>
        </p:spPr>
        <p:txBody>
          <a:bodyPr>
            <a:normAutofit fontScale="32500" lnSpcReduction="20000"/>
          </a:bodyPr>
          <a:lstStyle/>
          <a:p>
            <a:pPr>
              <a:buNone/>
            </a:pPr>
            <a:r>
              <a:rPr lang="en-US" altLang="zh-CN" sz="4300" b="1" dirty="0" err="1" smtClean="0"/>
              <a:t>Git</a:t>
            </a:r>
            <a:r>
              <a:rPr lang="zh-CN" altLang="en-US" sz="4300" b="1" dirty="0" smtClean="0"/>
              <a:t>常用命令：</a:t>
            </a:r>
            <a:endParaRPr lang="en-US" altLang="zh-CN" sz="4300" dirty="0"/>
          </a:p>
          <a:p>
            <a:pPr marL="109728" indent="0">
              <a:buNone/>
            </a:pPr>
            <a:r>
              <a:rPr lang="en-US" altLang="zh-CN" sz="3400" dirty="0" err="1"/>
              <a:t>git</a:t>
            </a:r>
            <a:r>
              <a:rPr lang="en-US" altLang="zh-CN" sz="3400" dirty="0"/>
              <a:t> branch </a:t>
            </a:r>
            <a:r>
              <a:rPr lang="zh-CN" altLang="en-US" sz="3400" dirty="0"/>
              <a:t>查看本地所有分支</a:t>
            </a:r>
            <a:br>
              <a:rPr lang="zh-CN" altLang="en-US" sz="3400" dirty="0"/>
            </a:br>
            <a:r>
              <a:rPr lang="en-US" altLang="zh-CN" sz="3400" dirty="0" err="1"/>
              <a:t>git</a:t>
            </a:r>
            <a:r>
              <a:rPr lang="en-US" altLang="zh-CN" sz="3400" dirty="0"/>
              <a:t> status </a:t>
            </a:r>
            <a:r>
              <a:rPr lang="zh-CN" altLang="en-US" sz="3400" dirty="0"/>
              <a:t>查看当前状态 </a:t>
            </a:r>
            <a:br>
              <a:rPr lang="zh-CN" altLang="en-US" sz="3400" dirty="0"/>
            </a:br>
            <a:r>
              <a:rPr lang="en-US" altLang="zh-CN" sz="3400" dirty="0" err="1"/>
              <a:t>git</a:t>
            </a:r>
            <a:r>
              <a:rPr lang="en-US" altLang="zh-CN" sz="3400" dirty="0"/>
              <a:t> commit </a:t>
            </a:r>
            <a:r>
              <a:rPr lang="zh-CN" altLang="en-US" sz="3400" dirty="0"/>
              <a:t>提交 </a:t>
            </a:r>
            <a:br>
              <a:rPr lang="zh-CN" altLang="en-US" sz="3400" dirty="0"/>
            </a:br>
            <a:r>
              <a:rPr lang="en-US" altLang="zh-CN" sz="3400" dirty="0" err="1"/>
              <a:t>git</a:t>
            </a:r>
            <a:r>
              <a:rPr lang="en-US" altLang="zh-CN" sz="3400" dirty="0"/>
              <a:t> branch -a </a:t>
            </a:r>
            <a:r>
              <a:rPr lang="zh-CN" altLang="en-US" sz="3400" dirty="0"/>
              <a:t>查看所有的分支</a:t>
            </a:r>
            <a:br>
              <a:rPr lang="zh-CN" altLang="en-US" sz="3400" dirty="0"/>
            </a:br>
            <a:r>
              <a:rPr lang="en-US" altLang="zh-CN" sz="3400" dirty="0" err="1"/>
              <a:t>git</a:t>
            </a:r>
            <a:r>
              <a:rPr lang="en-US" altLang="zh-CN" sz="3400" dirty="0"/>
              <a:t> branch -r </a:t>
            </a:r>
            <a:r>
              <a:rPr lang="zh-CN" altLang="en-US" sz="3400" dirty="0"/>
              <a:t>查看本地所有分支</a:t>
            </a:r>
            <a:br>
              <a:rPr lang="zh-CN" altLang="en-US" sz="3400" dirty="0"/>
            </a:br>
            <a:r>
              <a:rPr lang="en-US" altLang="zh-CN" sz="3400" dirty="0" err="1"/>
              <a:t>git</a:t>
            </a:r>
            <a:r>
              <a:rPr lang="en-US" altLang="zh-CN" sz="3400" dirty="0"/>
              <a:t> commit -am "</a:t>
            </a:r>
            <a:r>
              <a:rPr lang="en-US" altLang="zh-CN" sz="3400" dirty="0" err="1"/>
              <a:t>init</a:t>
            </a:r>
            <a:r>
              <a:rPr lang="en-US" altLang="zh-CN" sz="3400" dirty="0"/>
              <a:t>" </a:t>
            </a:r>
            <a:r>
              <a:rPr lang="zh-CN" altLang="en-US" sz="3400" dirty="0"/>
              <a:t>提交并且加注释 </a:t>
            </a:r>
            <a:br>
              <a:rPr lang="zh-CN" altLang="en-US" sz="3400" dirty="0"/>
            </a:br>
            <a:r>
              <a:rPr lang="en-US" altLang="zh-CN" sz="3400" dirty="0" err="1"/>
              <a:t>git</a:t>
            </a:r>
            <a:r>
              <a:rPr lang="en-US" altLang="zh-CN" sz="3400" dirty="0"/>
              <a:t> remote add origin git@192.168.1.119:ndshow</a:t>
            </a:r>
            <a:br>
              <a:rPr lang="en-US" altLang="zh-CN" sz="3400" dirty="0"/>
            </a:br>
            <a:r>
              <a:rPr lang="en-US" altLang="zh-CN" sz="3400" dirty="0" err="1"/>
              <a:t>git</a:t>
            </a:r>
            <a:r>
              <a:rPr lang="en-US" altLang="zh-CN" sz="3400" dirty="0"/>
              <a:t> push origin master </a:t>
            </a:r>
            <a:r>
              <a:rPr lang="zh-CN" altLang="en-US" sz="3400" dirty="0"/>
              <a:t>将文件给推到服务器上 </a:t>
            </a:r>
            <a:br>
              <a:rPr lang="zh-CN" altLang="en-US" sz="3400" dirty="0"/>
            </a:br>
            <a:r>
              <a:rPr lang="en-US" altLang="zh-CN" sz="3400" dirty="0" err="1"/>
              <a:t>git</a:t>
            </a:r>
            <a:r>
              <a:rPr lang="en-US" altLang="zh-CN" sz="3400" dirty="0"/>
              <a:t> remote show origin </a:t>
            </a:r>
            <a:r>
              <a:rPr lang="zh-CN" altLang="en-US" sz="3400" dirty="0"/>
              <a:t>显示远程库</a:t>
            </a:r>
            <a:r>
              <a:rPr lang="en-US" altLang="zh-CN" sz="3400" dirty="0"/>
              <a:t>origin</a:t>
            </a:r>
            <a:r>
              <a:rPr lang="zh-CN" altLang="en-US" sz="3400" dirty="0"/>
              <a:t>里的资源 </a:t>
            </a:r>
            <a:br>
              <a:rPr lang="zh-CN" altLang="en-US" sz="3400" dirty="0"/>
            </a:br>
            <a:r>
              <a:rPr lang="en-US" altLang="zh-CN" sz="3400" dirty="0" err="1"/>
              <a:t>git</a:t>
            </a:r>
            <a:r>
              <a:rPr lang="en-US" altLang="zh-CN" sz="3400" dirty="0"/>
              <a:t> push origin </a:t>
            </a:r>
            <a:r>
              <a:rPr lang="en-US" altLang="zh-CN" sz="3400" dirty="0" err="1"/>
              <a:t>master:develop</a:t>
            </a:r>
            <a:r>
              <a:rPr lang="en-US" altLang="zh-CN" sz="3400" dirty="0"/>
              <a:t/>
            </a:r>
            <a:br>
              <a:rPr lang="en-US" altLang="zh-CN" sz="3400" dirty="0"/>
            </a:br>
            <a:r>
              <a:rPr lang="en-US" altLang="zh-CN" sz="3400" dirty="0" err="1"/>
              <a:t>git</a:t>
            </a:r>
            <a:r>
              <a:rPr lang="en-US" altLang="zh-CN" sz="3400" dirty="0"/>
              <a:t> push origin </a:t>
            </a:r>
            <a:r>
              <a:rPr lang="en-US" altLang="zh-CN" sz="3400" dirty="0" err="1"/>
              <a:t>master:hb-dev</a:t>
            </a:r>
            <a:r>
              <a:rPr lang="en-US" altLang="zh-CN" sz="3400" dirty="0"/>
              <a:t> </a:t>
            </a:r>
            <a:r>
              <a:rPr lang="zh-CN" altLang="en-US" sz="3400" dirty="0"/>
              <a:t>将本地库与服务器上的库进行关联 </a:t>
            </a:r>
            <a:br>
              <a:rPr lang="zh-CN" altLang="en-US" sz="3400" dirty="0"/>
            </a:br>
            <a:r>
              <a:rPr lang="en-US" altLang="zh-CN" sz="3400" dirty="0" err="1"/>
              <a:t>git</a:t>
            </a:r>
            <a:r>
              <a:rPr lang="en-US" altLang="zh-CN" sz="3400" dirty="0"/>
              <a:t> checkout --track origin/dev </a:t>
            </a:r>
            <a:r>
              <a:rPr lang="zh-CN" altLang="en-US" sz="3400" dirty="0"/>
              <a:t>切换到远程</a:t>
            </a:r>
            <a:r>
              <a:rPr lang="en-US" altLang="zh-CN" sz="3400" dirty="0"/>
              <a:t>dev</a:t>
            </a:r>
            <a:r>
              <a:rPr lang="zh-CN" altLang="en-US" sz="3400" dirty="0"/>
              <a:t>分支</a:t>
            </a:r>
            <a:br>
              <a:rPr lang="zh-CN" altLang="en-US" sz="3400" dirty="0"/>
            </a:br>
            <a:r>
              <a:rPr lang="en-US" altLang="zh-CN" sz="3400" dirty="0" err="1"/>
              <a:t>git</a:t>
            </a:r>
            <a:r>
              <a:rPr lang="en-US" altLang="zh-CN" sz="3400" dirty="0"/>
              <a:t> branch -D master develop </a:t>
            </a:r>
            <a:r>
              <a:rPr lang="zh-CN" altLang="en-US" sz="3400" dirty="0"/>
              <a:t>删除本地库</a:t>
            </a:r>
            <a:r>
              <a:rPr lang="en-US" altLang="zh-CN" sz="3400" dirty="0"/>
              <a:t>develop</a:t>
            </a:r>
            <a:br>
              <a:rPr lang="en-US" altLang="zh-CN" sz="3400" dirty="0"/>
            </a:br>
            <a:r>
              <a:rPr lang="en-US" altLang="zh-CN" sz="3400" dirty="0" err="1"/>
              <a:t>git</a:t>
            </a:r>
            <a:r>
              <a:rPr lang="en-US" altLang="zh-CN" sz="3400" dirty="0"/>
              <a:t> checkout -b dev </a:t>
            </a:r>
            <a:r>
              <a:rPr lang="zh-CN" altLang="en-US" sz="3400" dirty="0"/>
              <a:t>建立一个新的本地分支</a:t>
            </a:r>
            <a:r>
              <a:rPr lang="en-US" altLang="zh-CN" sz="3400" dirty="0"/>
              <a:t>dev</a:t>
            </a:r>
            <a:br>
              <a:rPr lang="en-US" altLang="zh-CN" sz="3400" dirty="0"/>
            </a:br>
            <a:r>
              <a:rPr lang="en-US" altLang="zh-CN" sz="3400" dirty="0" err="1"/>
              <a:t>git</a:t>
            </a:r>
            <a:r>
              <a:rPr lang="en-US" altLang="zh-CN" sz="3400" dirty="0"/>
              <a:t> merge origin/dev </a:t>
            </a:r>
            <a:r>
              <a:rPr lang="zh-CN" altLang="en-US" sz="3400" dirty="0"/>
              <a:t>将分支</a:t>
            </a:r>
            <a:r>
              <a:rPr lang="en-US" altLang="zh-CN" sz="3400" dirty="0"/>
              <a:t>dev</a:t>
            </a:r>
            <a:r>
              <a:rPr lang="zh-CN" altLang="en-US" sz="3400" dirty="0"/>
              <a:t>与当前分支进行合并</a:t>
            </a:r>
            <a:br>
              <a:rPr lang="zh-CN" altLang="en-US" sz="3400" dirty="0"/>
            </a:br>
            <a:r>
              <a:rPr lang="en-US" altLang="zh-CN" sz="3400" dirty="0" err="1"/>
              <a:t>git</a:t>
            </a:r>
            <a:r>
              <a:rPr lang="en-US" altLang="zh-CN" sz="3400" dirty="0"/>
              <a:t> checkout dev </a:t>
            </a:r>
            <a:r>
              <a:rPr lang="zh-CN" altLang="en-US" sz="3400" dirty="0"/>
              <a:t>切换到本地</a:t>
            </a:r>
            <a:r>
              <a:rPr lang="en-US" altLang="zh-CN" sz="3400" dirty="0"/>
              <a:t>dev</a:t>
            </a:r>
            <a:r>
              <a:rPr lang="zh-CN" altLang="en-US" sz="3400" dirty="0"/>
              <a:t>分支</a:t>
            </a:r>
            <a:br>
              <a:rPr lang="zh-CN" altLang="en-US" sz="3400" dirty="0"/>
            </a:br>
            <a:r>
              <a:rPr lang="en-US" altLang="zh-CN" sz="3400" dirty="0" err="1"/>
              <a:t>git</a:t>
            </a:r>
            <a:r>
              <a:rPr lang="en-US" altLang="zh-CN" sz="3400" dirty="0"/>
              <a:t> remote show </a:t>
            </a:r>
            <a:r>
              <a:rPr lang="zh-CN" altLang="en-US" sz="3400" dirty="0"/>
              <a:t>查看远程库</a:t>
            </a:r>
            <a:br>
              <a:rPr lang="zh-CN" altLang="en-US" sz="3400" dirty="0"/>
            </a:br>
            <a:r>
              <a:rPr lang="en-US" altLang="zh-CN" sz="3400" dirty="0" err="1"/>
              <a:t>git</a:t>
            </a:r>
            <a:r>
              <a:rPr lang="en-US" altLang="zh-CN" sz="3400" dirty="0"/>
              <a:t> add .</a:t>
            </a:r>
            <a:br>
              <a:rPr lang="en-US" altLang="zh-CN" sz="3400" dirty="0"/>
            </a:br>
            <a:r>
              <a:rPr lang="en-US" altLang="zh-CN" sz="3400" dirty="0" err="1"/>
              <a:t>git</a:t>
            </a:r>
            <a:r>
              <a:rPr lang="en-US" altLang="zh-CN" sz="3400" dirty="0"/>
              <a:t> </a:t>
            </a:r>
            <a:r>
              <a:rPr lang="en-US" altLang="zh-CN" sz="3400" dirty="0" err="1"/>
              <a:t>rm</a:t>
            </a:r>
            <a:r>
              <a:rPr lang="en-US" altLang="zh-CN" sz="3400" dirty="0"/>
              <a:t> </a:t>
            </a:r>
            <a:r>
              <a:rPr lang="zh-CN" altLang="en-US" sz="3400" dirty="0"/>
              <a:t>文件名</a:t>
            </a:r>
            <a:r>
              <a:rPr lang="en-US" altLang="zh-CN" sz="3400" dirty="0"/>
              <a:t>(</a:t>
            </a:r>
            <a:r>
              <a:rPr lang="zh-CN" altLang="en-US" sz="3400" dirty="0"/>
              <a:t>包括路径</a:t>
            </a:r>
            <a:r>
              <a:rPr lang="en-US" altLang="zh-CN" sz="3400" dirty="0"/>
              <a:t>) </a:t>
            </a:r>
            <a:r>
              <a:rPr lang="zh-CN" altLang="en-US" sz="3400" dirty="0"/>
              <a:t>从</a:t>
            </a:r>
            <a:r>
              <a:rPr lang="en-US" altLang="zh-CN" sz="3400" dirty="0" err="1"/>
              <a:t>git</a:t>
            </a:r>
            <a:r>
              <a:rPr lang="zh-CN" altLang="en-US" sz="3400" dirty="0"/>
              <a:t>中删除指定文件</a:t>
            </a:r>
            <a:br>
              <a:rPr lang="zh-CN" altLang="en-US" sz="3400" dirty="0"/>
            </a:br>
            <a:r>
              <a:rPr lang="en-US" altLang="zh-CN" sz="3400" dirty="0" err="1"/>
              <a:t>git</a:t>
            </a:r>
            <a:r>
              <a:rPr lang="en-US" altLang="zh-CN" sz="3400" dirty="0"/>
              <a:t> clone git://github.com/schacon/grit.git </a:t>
            </a:r>
            <a:r>
              <a:rPr lang="zh-CN" altLang="en-US" sz="3400" dirty="0"/>
              <a:t>从服务器上将代码给拉下来</a:t>
            </a:r>
            <a:br>
              <a:rPr lang="zh-CN" altLang="en-US" sz="3400" dirty="0"/>
            </a:br>
            <a:r>
              <a:rPr lang="en-US" altLang="zh-CN" sz="3400" dirty="0" err="1"/>
              <a:t>git</a:t>
            </a:r>
            <a:r>
              <a:rPr lang="en-US" altLang="zh-CN" sz="3400" dirty="0"/>
              <a:t> </a:t>
            </a:r>
            <a:r>
              <a:rPr lang="en-US" altLang="zh-CN" sz="3400" dirty="0" err="1"/>
              <a:t>config</a:t>
            </a:r>
            <a:r>
              <a:rPr lang="en-US" altLang="zh-CN" sz="3400" dirty="0"/>
              <a:t> --list </a:t>
            </a:r>
            <a:r>
              <a:rPr lang="zh-CN" altLang="en-US" sz="3400" dirty="0"/>
              <a:t>看所有用户</a:t>
            </a:r>
            <a:br>
              <a:rPr lang="zh-CN" altLang="en-US" sz="3400" dirty="0"/>
            </a:br>
            <a:r>
              <a:rPr lang="en-US" altLang="zh-CN" sz="3400" dirty="0" err="1"/>
              <a:t>git</a:t>
            </a:r>
            <a:r>
              <a:rPr lang="en-US" altLang="zh-CN" sz="3400" dirty="0"/>
              <a:t> ls-files </a:t>
            </a:r>
            <a:r>
              <a:rPr lang="zh-CN" altLang="en-US" sz="3400" dirty="0"/>
              <a:t>看已经被提交的</a:t>
            </a:r>
            <a:br>
              <a:rPr lang="zh-CN" altLang="en-US" sz="3400" dirty="0"/>
            </a:br>
            <a:r>
              <a:rPr lang="en-US" altLang="zh-CN" sz="3400" dirty="0" err="1"/>
              <a:t>git</a:t>
            </a:r>
            <a:r>
              <a:rPr lang="en-US" altLang="zh-CN" sz="3400" dirty="0"/>
              <a:t> </a:t>
            </a:r>
            <a:r>
              <a:rPr lang="en-US" altLang="zh-CN" sz="3400" dirty="0" err="1"/>
              <a:t>rm</a:t>
            </a:r>
            <a:r>
              <a:rPr lang="en-US" altLang="zh-CN" sz="3400" dirty="0"/>
              <a:t> [file name] </a:t>
            </a:r>
            <a:r>
              <a:rPr lang="zh-CN" altLang="en-US" sz="3400" dirty="0"/>
              <a:t>删除一个文件</a:t>
            </a:r>
            <a:br>
              <a:rPr lang="zh-CN" altLang="en-US" sz="3400" dirty="0"/>
            </a:br>
            <a:r>
              <a:rPr lang="en-US" altLang="zh-CN" sz="3400" dirty="0" err="1"/>
              <a:t>git</a:t>
            </a:r>
            <a:r>
              <a:rPr lang="en-US" altLang="zh-CN" sz="3400" dirty="0"/>
              <a:t> commit -a </a:t>
            </a:r>
            <a:r>
              <a:rPr lang="zh-CN" altLang="en-US" sz="3400" dirty="0"/>
              <a:t>提交当前</a:t>
            </a:r>
            <a:r>
              <a:rPr lang="en-US" altLang="zh-CN" sz="3400" dirty="0"/>
              <a:t>repos</a:t>
            </a:r>
            <a:r>
              <a:rPr lang="zh-CN" altLang="en-US" sz="3400" dirty="0"/>
              <a:t>的所有的改变</a:t>
            </a:r>
            <a:br>
              <a:rPr lang="zh-CN" altLang="en-US" sz="3400" dirty="0"/>
            </a:br>
            <a:r>
              <a:rPr lang="en-US" altLang="zh-CN" sz="3400" dirty="0" err="1"/>
              <a:t>git</a:t>
            </a:r>
            <a:r>
              <a:rPr lang="en-US" altLang="zh-CN" sz="3400" dirty="0"/>
              <a:t> add [file name] </a:t>
            </a:r>
            <a:r>
              <a:rPr lang="zh-CN" altLang="en-US" sz="3400" dirty="0"/>
              <a:t>添加一个文件到</a:t>
            </a:r>
            <a:r>
              <a:rPr lang="en-US" altLang="zh-CN" sz="3400" dirty="0" err="1"/>
              <a:t>git</a:t>
            </a:r>
            <a:r>
              <a:rPr lang="en-US" altLang="zh-CN" sz="3400" dirty="0"/>
              <a:t> index</a:t>
            </a:r>
            <a:br>
              <a:rPr lang="en-US" altLang="zh-CN" sz="3400" dirty="0"/>
            </a:br>
            <a:r>
              <a:rPr lang="en-US" altLang="zh-CN" sz="3400" dirty="0" err="1"/>
              <a:t>git</a:t>
            </a:r>
            <a:r>
              <a:rPr lang="en-US" altLang="zh-CN" sz="3400" dirty="0"/>
              <a:t> commit -v </a:t>
            </a:r>
            <a:r>
              <a:rPr lang="zh-CN" altLang="en-US" sz="3400" dirty="0"/>
              <a:t>当你用－</a:t>
            </a:r>
            <a:r>
              <a:rPr lang="en-US" altLang="zh-CN" sz="3400" dirty="0"/>
              <a:t>v</a:t>
            </a:r>
            <a:r>
              <a:rPr lang="zh-CN" altLang="en-US" sz="3400" dirty="0"/>
              <a:t>参数的时候可以看</a:t>
            </a:r>
            <a:r>
              <a:rPr lang="en-US" altLang="zh-CN" sz="3400" dirty="0"/>
              <a:t>commit</a:t>
            </a:r>
            <a:r>
              <a:rPr lang="zh-CN" altLang="en-US" sz="3400" dirty="0"/>
              <a:t>的差异</a:t>
            </a:r>
            <a:br>
              <a:rPr lang="zh-CN" altLang="en-US" sz="3400" dirty="0"/>
            </a:br>
            <a:r>
              <a:rPr lang="en-US" altLang="zh-CN" sz="3400" dirty="0" err="1"/>
              <a:t>git</a:t>
            </a:r>
            <a:r>
              <a:rPr lang="en-US" altLang="zh-CN" sz="3400" dirty="0"/>
              <a:t> commit -m "This is the message describing the commit" </a:t>
            </a:r>
            <a:r>
              <a:rPr lang="zh-CN" altLang="en-US" sz="3400" dirty="0"/>
              <a:t>添加</a:t>
            </a:r>
            <a:r>
              <a:rPr lang="en-US" altLang="zh-CN" sz="3400" dirty="0"/>
              <a:t>commit</a:t>
            </a:r>
            <a:r>
              <a:rPr lang="zh-CN" altLang="en-US" sz="3400" dirty="0"/>
              <a:t>信息</a:t>
            </a:r>
            <a:br>
              <a:rPr lang="zh-CN" altLang="en-US" sz="3400" dirty="0"/>
            </a:br>
            <a:r>
              <a:rPr lang="en-US" altLang="zh-CN" sz="3400" dirty="0" err="1"/>
              <a:t>git</a:t>
            </a:r>
            <a:r>
              <a:rPr lang="en-US" altLang="zh-CN" sz="3400" dirty="0"/>
              <a:t> commit -a -a</a:t>
            </a:r>
            <a:r>
              <a:rPr lang="zh-CN" altLang="en-US" sz="3400" dirty="0"/>
              <a:t>是代表</a:t>
            </a:r>
            <a:r>
              <a:rPr lang="en-US" altLang="zh-CN" sz="3400" dirty="0"/>
              <a:t>add</a:t>
            </a:r>
            <a:r>
              <a:rPr lang="zh-CN" altLang="en-US" sz="3400" dirty="0"/>
              <a:t>，把所有的</a:t>
            </a:r>
            <a:r>
              <a:rPr lang="en-US" altLang="zh-CN" sz="3400" dirty="0"/>
              <a:t>change</a:t>
            </a:r>
            <a:r>
              <a:rPr lang="zh-CN" altLang="en-US" sz="3400" dirty="0"/>
              <a:t>加到</a:t>
            </a:r>
            <a:r>
              <a:rPr lang="en-US" altLang="zh-CN" sz="3400" dirty="0" err="1"/>
              <a:t>git</a:t>
            </a:r>
            <a:r>
              <a:rPr lang="en-US" altLang="zh-CN" sz="3400" dirty="0"/>
              <a:t> index</a:t>
            </a:r>
            <a:r>
              <a:rPr lang="zh-CN" altLang="en-US" sz="3400" dirty="0"/>
              <a:t>里然后再</a:t>
            </a:r>
            <a:r>
              <a:rPr lang="en-US" altLang="zh-CN" sz="3400" dirty="0"/>
              <a:t>commit</a:t>
            </a:r>
            <a:br>
              <a:rPr lang="en-US" altLang="zh-CN" sz="3400" dirty="0"/>
            </a:br>
            <a:r>
              <a:rPr lang="en-US" altLang="zh-CN" sz="3400" dirty="0" err="1"/>
              <a:t>git</a:t>
            </a:r>
            <a:r>
              <a:rPr lang="en-US" altLang="zh-CN" sz="3400" dirty="0"/>
              <a:t> commit -a -v </a:t>
            </a:r>
            <a:r>
              <a:rPr lang="zh-CN" altLang="en-US" sz="3400" dirty="0"/>
              <a:t>一般提交命令</a:t>
            </a:r>
            <a:br>
              <a:rPr lang="zh-CN" altLang="en-US" sz="3400" dirty="0"/>
            </a:br>
            <a:r>
              <a:rPr lang="en-US" altLang="zh-CN" sz="3400" dirty="0" err="1"/>
              <a:t>git</a:t>
            </a:r>
            <a:r>
              <a:rPr lang="en-US" altLang="zh-CN" sz="3400" dirty="0"/>
              <a:t> log </a:t>
            </a:r>
            <a:r>
              <a:rPr lang="zh-CN" altLang="en-US" sz="3400" dirty="0"/>
              <a:t>看你</a:t>
            </a:r>
            <a:r>
              <a:rPr lang="en-US" altLang="zh-CN" sz="3400" dirty="0"/>
              <a:t>commit</a:t>
            </a:r>
            <a:r>
              <a:rPr lang="zh-CN" altLang="en-US" sz="3400" dirty="0"/>
              <a:t>的日志</a:t>
            </a:r>
            <a:br>
              <a:rPr lang="zh-CN" altLang="en-US" sz="3400" dirty="0"/>
            </a:br>
            <a:r>
              <a:rPr lang="en-US" altLang="zh-CN" sz="3400" dirty="0" err="1"/>
              <a:t>git</a:t>
            </a:r>
            <a:r>
              <a:rPr lang="en-US" altLang="zh-CN" sz="3400" dirty="0"/>
              <a:t> diff </a:t>
            </a:r>
            <a:r>
              <a:rPr lang="zh-CN" altLang="en-US" sz="3400" dirty="0"/>
              <a:t>查看尚未暂存的更新</a:t>
            </a:r>
            <a:br>
              <a:rPr lang="zh-CN" altLang="en-US" sz="3400" dirty="0"/>
            </a:br>
            <a:r>
              <a:rPr lang="en-US" altLang="zh-CN" sz="3400" dirty="0" err="1"/>
              <a:t>git</a:t>
            </a:r>
            <a:r>
              <a:rPr lang="en-US" altLang="zh-CN" sz="3400" dirty="0"/>
              <a:t> </a:t>
            </a:r>
            <a:r>
              <a:rPr lang="en-US" altLang="zh-CN" sz="3400" dirty="0" err="1"/>
              <a:t>rm</a:t>
            </a:r>
            <a:r>
              <a:rPr lang="en-US" altLang="zh-CN" sz="3400" dirty="0"/>
              <a:t> </a:t>
            </a:r>
            <a:r>
              <a:rPr lang="en-US" altLang="zh-CN" sz="3400" dirty="0" err="1"/>
              <a:t>a.a</a:t>
            </a:r>
            <a:r>
              <a:rPr lang="en-US" altLang="zh-CN" sz="3400" dirty="0"/>
              <a:t> </a:t>
            </a:r>
            <a:r>
              <a:rPr lang="zh-CN" altLang="en-US" sz="3400" dirty="0"/>
              <a:t>移除文件</a:t>
            </a:r>
            <a:r>
              <a:rPr lang="en-US" altLang="zh-CN" sz="3400" dirty="0"/>
              <a:t>(</a:t>
            </a:r>
            <a:r>
              <a:rPr lang="zh-CN" altLang="en-US" sz="3400" dirty="0"/>
              <a:t>从暂存区和工作区中删除</a:t>
            </a:r>
            <a:r>
              <a:rPr lang="en-US" altLang="zh-CN" sz="3400" dirty="0"/>
              <a:t>)</a:t>
            </a:r>
            <a:br>
              <a:rPr lang="en-US" altLang="zh-CN" sz="3400" dirty="0"/>
            </a:br>
            <a:r>
              <a:rPr lang="en-US" altLang="zh-CN" sz="3400" dirty="0" err="1"/>
              <a:t>git</a:t>
            </a:r>
            <a:r>
              <a:rPr lang="en-US" altLang="zh-CN" sz="3400" dirty="0"/>
              <a:t> </a:t>
            </a:r>
            <a:r>
              <a:rPr lang="en-US" altLang="zh-CN" sz="3400" dirty="0" err="1"/>
              <a:t>rm</a:t>
            </a:r>
            <a:r>
              <a:rPr lang="en-US" altLang="zh-CN" sz="3400" dirty="0"/>
              <a:t> --cached </a:t>
            </a:r>
            <a:r>
              <a:rPr lang="en-US" altLang="zh-CN" sz="3400" dirty="0" err="1"/>
              <a:t>a.a</a:t>
            </a:r>
            <a:r>
              <a:rPr lang="en-US" altLang="zh-CN" sz="3400" dirty="0"/>
              <a:t> </a:t>
            </a:r>
            <a:r>
              <a:rPr lang="zh-CN" altLang="en-US" sz="3400" dirty="0"/>
              <a:t>移除文件</a:t>
            </a:r>
            <a:r>
              <a:rPr lang="en-US" altLang="zh-CN" sz="3400" dirty="0"/>
              <a:t>(</a:t>
            </a:r>
            <a:r>
              <a:rPr lang="zh-CN" altLang="en-US" sz="3400" dirty="0"/>
              <a:t>只从暂存区中删除</a:t>
            </a:r>
            <a:r>
              <a:rPr lang="en-US" altLang="zh-CN" sz="3400" dirty="0"/>
              <a:t>)</a:t>
            </a:r>
            <a:br>
              <a:rPr lang="en-US" altLang="zh-CN" sz="3400" dirty="0"/>
            </a:br>
            <a:r>
              <a:rPr lang="en-US" altLang="zh-CN" sz="3400" dirty="0" err="1"/>
              <a:t>git</a:t>
            </a:r>
            <a:r>
              <a:rPr lang="en-US" altLang="zh-CN" sz="3400" dirty="0"/>
              <a:t> commit -m "remove" </a:t>
            </a:r>
            <a:r>
              <a:rPr lang="zh-CN" altLang="en-US" sz="3400" dirty="0"/>
              <a:t>移除文件</a:t>
            </a:r>
            <a:r>
              <a:rPr lang="en-US" altLang="zh-CN" sz="3400" dirty="0"/>
              <a:t>(</a:t>
            </a:r>
            <a:r>
              <a:rPr lang="zh-CN" altLang="en-US" sz="3400" dirty="0"/>
              <a:t>从</a:t>
            </a:r>
            <a:r>
              <a:rPr lang="en-US" altLang="zh-CN" sz="3400" dirty="0" err="1"/>
              <a:t>Git</a:t>
            </a:r>
            <a:r>
              <a:rPr lang="zh-CN" altLang="en-US" sz="3400" dirty="0"/>
              <a:t>中删除</a:t>
            </a:r>
            <a:r>
              <a:rPr lang="en-US" altLang="zh-CN" sz="3400" dirty="0"/>
              <a:t>)</a:t>
            </a:r>
            <a:br>
              <a:rPr lang="en-US" altLang="zh-CN" sz="3400" dirty="0"/>
            </a:br>
            <a:r>
              <a:rPr lang="en-US" altLang="zh-CN" sz="3400" dirty="0" err="1"/>
              <a:t>git</a:t>
            </a:r>
            <a:r>
              <a:rPr lang="en-US" altLang="zh-CN" sz="3400" dirty="0"/>
              <a:t> </a:t>
            </a:r>
            <a:r>
              <a:rPr lang="en-US" altLang="zh-CN" sz="3400" dirty="0" err="1"/>
              <a:t>rm</a:t>
            </a:r>
            <a:r>
              <a:rPr lang="en-US" altLang="zh-CN" sz="3400" dirty="0"/>
              <a:t> -f </a:t>
            </a:r>
            <a:r>
              <a:rPr lang="en-US" altLang="zh-CN" sz="3400" dirty="0" err="1"/>
              <a:t>a.a</a:t>
            </a:r>
            <a:r>
              <a:rPr lang="en-US" altLang="zh-CN" sz="3400" dirty="0"/>
              <a:t> </a:t>
            </a:r>
            <a:r>
              <a:rPr lang="zh-CN" altLang="en-US" sz="3400" dirty="0"/>
              <a:t>强行移除修改后文件</a:t>
            </a:r>
            <a:r>
              <a:rPr lang="en-US" altLang="zh-CN" sz="3400" dirty="0"/>
              <a:t>(</a:t>
            </a:r>
            <a:r>
              <a:rPr lang="zh-CN" altLang="en-US" sz="3400" dirty="0"/>
              <a:t>从暂存区和工作区中删除</a:t>
            </a:r>
            <a:r>
              <a:rPr lang="en-US" altLang="zh-CN" sz="3400" dirty="0"/>
              <a:t>)</a:t>
            </a:r>
            <a:br>
              <a:rPr lang="en-US" altLang="zh-CN" sz="3400" dirty="0"/>
            </a:br>
            <a:r>
              <a:rPr lang="en-US" altLang="zh-CN" sz="3400" dirty="0" err="1"/>
              <a:t>git</a:t>
            </a:r>
            <a:r>
              <a:rPr lang="en-US" altLang="zh-CN" sz="3400" dirty="0"/>
              <a:t> diff --cached </a:t>
            </a:r>
            <a:r>
              <a:rPr lang="zh-CN" altLang="en-US" sz="3400" dirty="0"/>
              <a:t>或 </a:t>
            </a:r>
            <a:r>
              <a:rPr lang="en-US" altLang="zh-CN" sz="3400" dirty="0"/>
              <a:t>$ </a:t>
            </a:r>
            <a:r>
              <a:rPr lang="en-US" altLang="zh-CN" sz="3400" dirty="0" err="1"/>
              <a:t>git</a:t>
            </a:r>
            <a:r>
              <a:rPr lang="en-US" altLang="zh-CN" sz="3400" dirty="0"/>
              <a:t> diff --staged </a:t>
            </a:r>
            <a:r>
              <a:rPr lang="zh-CN" altLang="en-US" sz="3400" dirty="0"/>
              <a:t>查看尚未提交的更新</a:t>
            </a:r>
            <a:br>
              <a:rPr lang="zh-CN" altLang="en-US" sz="3400" dirty="0"/>
            </a:br>
            <a:r>
              <a:rPr lang="en-US" altLang="zh-CN" sz="3400" dirty="0" err="1"/>
              <a:t>git</a:t>
            </a:r>
            <a:r>
              <a:rPr lang="en-US" altLang="zh-CN" sz="3400" dirty="0"/>
              <a:t> stash push </a:t>
            </a:r>
            <a:r>
              <a:rPr lang="zh-CN" altLang="en-US" sz="3400" dirty="0"/>
              <a:t>将文件给</a:t>
            </a:r>
            <a:r>
              <a:rPr lang="en-US" altLang="zh-CN" sz="3400" dirty="0"/>
              <a:t>push</a:t>
            </a:r>
            <a:r>
              <a:rPr lang="zh-CN" altLang="en-US" sz="3400" dirty="0"/>
              <a:t>到一个临时空间中</a:t>
            </a:r>
            <a:br>
              <a:rPr lang="zh-CN" altLang="en-US" sz="3400" dirty="0"/>
            </a:br>
            <a:r>
              <a:rPr lang="en-US" altLang="zh-CN" sz="3400" dirty="0" err="1"/>
              <a:t>git</a:t>
            </a:r>
            <a:r>
              <a:rPr lang="en-US" altLang="zh-CN" sz="3400" dirty="0"/>
              <a:t> stash pop </a:t>
            </a:r>
            <a:r>
              <a:rPr lang="zh-CN" altLang="en-US" sz="3400" dirty="0"/>
              <a:t>将文件从临时空间</a:t>
            </a:r>
            <a:r>
              <a:rPr lang="en-US" altLang="zh-CN" sz="3400" dirty="0"/>
              <a:t>pop</a:t>
            </a:r>
            <a:r>
              <a:rPr lang="zh-CN" altLang="en-US" sz="3400" dirty="0" smtClean="0"/>
              <a:t>下来</a:t>
            </a:r>
            <a:r>
              <a:rPr lang="en-US" altLang="zh-CN" sz="3400" dirty="0"/>
              <a:t/>
            </a:r>
            <a:br>
              <a:rPr lang="en-US" altLang="zh-CN" sz="3400" dirty="0"/>
            </a:br>
            <a:r>
              <a:rPr lang="en-US" altLang="zh-CN" sz="3400" dirty="0" err="1"/>
              <a:t>git</a:t>
            </a:r>
            <a:r>
              <a:rPr lang="en-US" altLang="zh-CN" sz="3400" dirty="0"/>
              <a:t> pull </a:t>
            </a:r>
            <a:r>
              <a:rPr lang="zh-CN" altLang="en-US" sz="3400" dirty="0"/>
              <a:t>本地与服务器端同步</a:t>
            </a:r>
            <a:br>
              <a:rPr lang="zh-CN" altLang="en-US" sz="3400" dirty="0"/>
            </a:br>
            <a:r>
              <a:rPr lang="en-US" altLang="zh-CN" sz="3400" dirty="0"/>
              <a:t>-----------------------------------------------------------------</a:t>
            </a:r>
            <a:br>
              <a:rPr lang="en-US" altLang="zh-CN" sz="3400" dirty="0"/>
            </a:br>
            <a:r>
              <a:rPr lang="en-US" altLang="zh-CN" sz="3400" dirty="0" err="1"/>
              <a:t>git</a:t>
            </a:r>
            <a:r>
              <a:rPr lang="en-US" altLang="zh-CN" sz="3400" dirty="0"/>
              <a:t> push (</a:t>
            </a:r>
            <a:r>
              <a:rPr lang="zh-CN" altLang="en-US" sz="3400" dirty="0"/>
              <a:t>远程仓库名</a:t>
            </a:r>
            <a:r>
              <a:rPr lang="en-US" altLang="zh-CN" sz="3400" dirty="0"/>
              <a:t>) (</a:t>
            </a:r>
            <a:r>
              <a:rPr lang="zh-CN" altLang="en-US" sz="3400" dirty="0"/>
              <a:t>分支名</a:t>
            </a:r>
            <a:r>
              <a:rPr lang="en-US" altLang="zh-CN" sz="3400" dirty="0"/>
              <a:t>) </a:t>
            </a:r>
            <a:r>
              <a:rPr lang="zh-CN" altLang="en-US" sz="3400" dirty="0"/>
              <a:t>将本地分支推送到服务器上去。</a:t>
            </a:r>
            <a:endParaRPr lang="en-US" altLang="zh-CN" sz="3400" dirty="0" smtClean="0"/>
          </a:p>
          <a:p>
            <a:pPr marL="109728" indent="0">
              <a:buNone/>
            </a:pPr>
            <a:endParaRPr lang="en-US" altLang="zh-CN" sz="3400" b="1" dirty="0"/>
          </a:p>
        </p:txBody>
      </p:sp>
    </p:spTree>
    <p:extLst>
      <p:ext uri="{BB962C8B-B14F-4D97-AF65-F5344CB8AC3E}">
        <p14:creationId xmlns:p14="http://schemas.microsoft.com/office/powerpoint/2010/main" val="2371049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32"/>
            <a:ext cx="8229600" cy="5717304"/>
          </a:xfrm>
        </p:spPr>
        <p:txBody>
          <a:bodyPr/>
          <a:lstStyle/>
          <a:p>
            <a:r>
              <a:rPr lang="zh-CN" altLang="en-US" b="1" dirty="0"/>
              <a:t>总结</a:t>
            </a:r>
            <a:endParaRPr lang="en-US" altLang="zh-CN" b="1" dirty="0"/>
          </a:p>
          <a:p>
            <a:r>
              <a:rPr lang="en-US" altLang="zh-CN" sz="2400" dirty="0" err="1"/>
              <a:t>Git</a:t>
            </a:r>
            <a:r>
              <a:rPr lang="zh-CN" altLang="en-US" sz="2400" dirty="0"/>
              <a:t>虽然极其强大，命令繁多，但常用的就那么十来个，掌握好这十几个常用命令，你已经可以得心应手地使用</a:t>
            </a:r>
            <a:r>
              <a:rPr lang="en-US" altLang="zh-CN" sz="2400" dirty="0" err="1"/>
              <a:t>Git</a:t>
            </a:r>
            <a:r>
              <a:rPr lang="zh-CN" altLang="en-US" sz="2400" dirty="0"/>
              <a:t>了。</a:t>
            </a:r>
            <a:endParaRPr lang="en-US" altLang="zh-CN" sz="2400" dirty="0"/>
          </a:p>
          <a:p>
            <a:r>
              <a:rPr lang="zh-CN" altLang="en-US" sz="2400" dirty="0"/>
              <a:t>拉取和提交代码的操作需要熟练掌握。</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57232"/>
            <a:ext cx="8229600" cy="5717304"/>
          </a:xfrm>
        </p:spPr>
        <p:txBody>
          <a:bodyPr/>
          <a:lstStyle/>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a:p>
            <a:pPr algn="ctr">
              <a:buNone/>
            </a:pPr>
            <a:r>
              <a:rPr lang="zh-CN" altLang="en-US" sz="6000" dirty="0" smtClean="0"/>
              <a:t>谢谢大家！</a:t>
            </a:r>
            <a:endParaRPr lang="zh-CN" altLang="en-US" sz="6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642926"/>
          </a:xfrm>
        </p:spPr>
        <p:txBody>
          <a:bodyPr>
            <a:noAutofit/>
          </a:bodyPr>
          <a:lstStyle/>
          <a:p>
            <a:r>
              <a:rPr lang="zh-CN" altLang="en-US" sz="2400" dirty="0"/>
              <a:t>安装成功之后在桌面上单击右键会有如下图所示的画面出现：</a:t>
            </a:r>
          </a:p>
        </p:txBody>
      </p:sp>
      <p:pic>
        <p:nvPicPr>
          <p:cNvPr id="6" name="内容占位符 5" descr="QQ截图20190423100441.png"/>
          <p:cNvPicPr>
            <a:picLocks noGrp="1" noChangeAspect="1"/>
          </p:cNvPicPr>
          <p:nvPr>
            <p:ph idx="1"/>
          </p:nvPr>
        </p:nvPicPr>
        <p:blipFill>
          <a:blip r:embed="rId2"/>
          <a:stretch>
            <a:fillRect/>
          </a:stretch>
        </p:blipFill>
        <p:spPr>
          <a:xfrm>
            <a:off x="2143108" y="1928802"/>
            <a:ext cx="3929090" cy="4073044"/>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000" dirty="0">
                <a:solidFill>
                  <a:schemeClr val="tx1"/>
                </a:solidFill>
              </a:rPr>
              <a:t>如果想汉语化请安装：</a:t>
            </a:r>
            <a:r>
              <a:rPr altLang="zh-CN" sz="2000" dirty="0">
                <a:solidFill>
                  <a:schemeClr val="tx1"/>
                </a:solidFill>
              </a:rPr>
              <a:t>\\</a:t>
            </a:r>
            <a:r>
              <a:rPr lang="zh-CN" sz="2000" dirty="0">
                <a:solidFill>
                  <a:schemeClr val="tx1"/>
                </a:solidFill>
              </a:rPr>
              <a:t>共享</a:t>
            </a:r>
            <a:r>
              <a:rPr altLang="zh-CN" sz="2000" dirty="0">
                <a:solidFill>
                  <a:schemeClr val="tx1"/>
                </a:solidFill>
              </a:rPr>
              <a:t>\</a:t>
            </a:r>
            <a:r>
              <a:rPr lang="zh-CN" sz="2000" dirty="0">
                <a:solidFill>
                  <a:schemeClr val="tx1"/>
                </a:solidFill>
              </a:rPr>
              <a:t>软件</a:t>
            </a:r>
            <a:r>
              <a:rPr altLang="zh-CN" sz="2000" dirty="0">
                <a:solidFill>
                  <a:schemeClr val="tx1"/>
                </a:solidFill>
              </a:rPr>
              <a:t>\</a:t>
            </a:r>
            <a:r>
              <a:rPr lang="zh-CN" sz="2000" dirty="0">
                <a:solidFill>
                  <a:schemeClr val="tx1"/>
                </a:solidFill>
              </a:rPr>
              <a:t>通用软件软件</a:t>
            </a:r>
            <a:r>
              <a:rPr altLang="zh-CN" sz="2000" dirty="0">
                <a:solidFill>
                  <a:schemeClr val="tx1"/>
                </a:solidFill>
              </a:rPr>
              <a:t>\</a:t>
            </a:r>
            <a:r>
              <a:rPr lang="zh-CN" sz="2000" dirty="0">
                <a:solidFill>
                  <a:schemeClr val="tx1"/>
                </a:solidFill>
              </a:rPr>
              <a:t>应用软件</a:t>
            </a:r>
            <a:r>
              <a:rPr altLang="zh-CN" sz="2000" dirty="0">
                <a:solidFill>
                  <a:schemeClr val="tx1"/>
                </a:solidFill>
              </a:rPr>
              <a:t>\SVN</a:t>
            </a:r>
            <a:r>
              <a:rPr lang="zh-CN" sz="2000" dirty="0">
                <a:solidFill>
                  <a:schemeClr val="tx1"/>
                </a:solidFill>
              </a:rPr>
              <a:t>管理工具</a:t>
            </a:r>
            <a:r>
              <a:rPr altLang="zh-CN" sz="2000" dirty="0">
                <a:solidFill>
                  <a:schemeClr val="tx1"/>
                </a:solidFill>
              </a:rPr>
              <a:t>\LanguagePack_1.9.7.27907-x64-zh_CN.msi</a:t>
            </a:r>
            <a:endParaRPr lang="zh-CN" altLang="en-US" sz="2000" dirty="0">
              <a:solidFill>
                <a:schemeClr val="tx1"/>
              </a:solidFill>
            </a:endParaRPr>
          </a:p>
        </p:txBody>
      </p:sp>
      <p:pic>
        <p:nvPicPr>
          <p:cNvPr id="4" name="内容占位符 3" descr="QQ截图20190423101655.png"/>
          <p:cNvPicPr>
            <a:picLocks noGrp="1" noChangeAspect="1"/>
          </p:cNvPicPr>
          <p:nvPr>
            <p:ph idx="1"/>
          </p:nvPr>
        </p:nvPicPr>
        <p:blipFill>
          <a:blip r:embed="rId2"/>
          <a:stretch>
            <a:fillRect/>
          </a:stretch>
        </p:blipFill>
        <p:spPr>
          <a:xfrm>
            <a:off x="500034" y="2643182"/>
            <a:ext cx="3786214" cy="3752846"/>
          </a:xfrm>
        </p:spPr>
      </p:pic>
      <p:pic>
        <p:nvPicPr>
          <p:cNvPr id="3074" name="Picture 2" descr="C:\Users\fjlk\Desktop\截图\QQ截图20190423101718.png"/>
          <p:cNvPicPr>
            <a:picLocks noChangeAspect="1" noChangeArrowheads="1"/>
          </p:cNvPicPr>
          <p:nvPr/>
        </p:nvPicPr>
        <p:blipFill>
          <a:blip r:embed="rId3"/>
          <a:srcRect/>
          <a:stretch>
            <a:fillRect/>
          </a:stretch>
        </p:blipFill>
        <p:spPr bwMode="auto">
          <a:xfrm>
            <a:off x="4572000" y="3286124"/>
            <a:ext cx="4366844" cy="3000396"/>
          </a:xfrm>
          <a:prstGeom prst="rect">
            <a:avLst/>
          </a:prstGeom>
          <a:noFill/>
        </p:spPr>
      </p:pic>
      <p:sp>
        <p:nvSpPr>
          <p:cNvPr id="6" name="TextBox 5"/>
          <p:cNvSpPr txBox="1"/>
          <p:nvPr/>
        </p:nvSpPr>
        <p:spPr>
          <a:xfrm>
            <a:off x="500034" y="2285992"/>
            <a:ext cx="3929090" cy="369332"/>
          </a:xfrm>
          <a:prstGeom prst="rect">
            <a:avLst/>
          </a:prstGeom>
          <a:noFill/>
        </p:spPr>
        <p:txBody>
          <a:bodyPr wrap="square" rtlCol="0">
            <a:spAutoFit/>
          </a:bodyPr>
          <a:lstStyle/>
          <a:p>
            <a:r>
              <a:rPr lang="zh-CN" altLang="en-US" dirty="0"/>
              <a:t>然后在</a:t>
            </a:r>
            <a:r>
              <a:rPr lang="en-US" altLang="zh-CN" dirty="0"/>
              <a:t>setting</a:t>
            </a:r>
            <a:r>
              <a:rPr lang="zh-CN" altLang="en-US" dirty="0"/>
              <a:t>中可以设置语言：</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714356"/>
            <a:ext cx="8229600" cy="928678"/>
          </a:xfrm>
        </p:spPr>
        <p:txBody>
          <a:bodyPr>
            <a:normAutofit/>
          </a:bodyPr>
          <a:lstStyle/>
          <a:p>
            <a:r>
              <a:rPr altLang="zh-CN" sz="2800" dirty="0"/>
              <a:t>SVN</a:t>
            </a:r>
            <a:r>
              <a:rPr lang="zh-CN" sz="2800" dirty="0"/>
              <a:t>的使用</a:t>
            </a:r>
            <a:endParaRPr lang="zh-CN" altLang="en-US" sz="2800" dirty="0"/>
          </a:p>
        </p:txBody>
      </p:sp>
      <p:sp>
        <p:nvSpPr>
          <p:cNvPr id="3" name="内容占位符 2"/>
          <p:cNvSpPr>
            <a:spLocks noGrp="1"/>
          </p:cNvSpPr>
          <p:nvPr>
            <p:ph idx="1"/>
          </p:nvPr>
        </p:nvSpPr>
        <p:spPr>
          <a:xfrm>
            <a:off x="457200" y="1571612"/>
            <a:ext cx="8229600" cy="5002924"/>
          </a:xfrm>
        </p:spPr>
        <p:txBody>
          <a:bodyPr/>
          <a:lstStyle/>
          <a:p>
            <a:r>
              <a:rPr lang="zh-CN" altLang="en-US" sz="2400" b="1" dirty="0"/>
              <a:t>检出项目</a:t>
            </a:r>
          </a:p>
          <a:p>
            <a:r>
              <a:rPr lang="zh-CN" altLang="en-US" sz="1800" dirty="0"/>
              <a:t>假如项目已经在服务器的仓库里，那么现在你要做的就是把它检出到本地。 </a:t>
            </a:r>
            <a:br>
              <a:rPr lang="zh-CN" altLang="en-US" sz="1800" dirty="0"/>
            </a:br>
            <a:r>
              <a:rPr lang="zh-CN" altLang="en-US" sz="1800" dirty="0"/>
              <a:t>首先创建一个空文件夹。在空文件夹内右键，选择</a:t>
            </a:r>
            <a:r>
              <a:rPr lang="en-US" altLang="zh-CN" sz="1800" dirty="0"/>
              <a:t>SVN</a:t>
            </a:r>
            <a:r>
              <a:rPr lang="zh-CN" altLang="en-US" sz="1800" dirty="0"/>
              <a:t>检出（</a:t>
            </a:r>
            <a:r>
              <a:rPr lang="en-US" altLang="zh-CN" sz="1800" dirty="0"/>
              <a:t>Checkout</a:t>
            </a:r>
            <a:r>
              <a:rPr lang="zh-CN" altLang="en-US" sz="1800" dirty="0"/>
              <a:t>）。</a:t>
            </a:r>
          </a:p>
          <a:p>
            <a:endParaRPr lang="zh-CN" altLang="en-US" dirty="0"/>
          </a:p>
        </p:txBody>
      </p:sp>
      <p:pic>
        <p:nvPicPr>
          <p:cNvPr id="6" name="图片 5" descr="QQ截图20190423102404.png"/>
          <p:cNvPicPr>
            <a:picLocks noChangeAspect="1"/>
          </p:cNvPicPr>
          <p:nvPr/>
        </p:nvPicPr>
        <p:blipFill>
          <a:blip r:embed="rId2"/>
          <a:stretch>
            <a:fillRect/>
          </a:stretch>
        </p:blipFill>
        <p:spPr>
          <a:xfrm>
            <a:off x="928662" y="2786058"/>
            <a:ext cx="1932922" cy="3357586"/>
          </a:xfrm>
          <a:prstGeom prst="rect">
            <a:avLst/>
          </a:prstGeom>
        </p:spPr>
      </p:pic>
      <p:cxnSp>
        <p:nvCxnSpPr>
          <p:cNvPr id="8" name="直接箭头连接符 7"/>
          <p:cNvCxnSpPr/>
          <p:nvPr/>
        </p:nvCxnSpPr>
        <p:spPr>
          <a:xfrm>
            <a:off x="3143240" y="4214818"/>
            <a:ext cx="107157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9" name="图片 8" descr="QQ截图20190423102615.png"/>
          <p:cNvPicPr>
            <a:picLocks noChangeAspect="1"/>
          </p:cNvPicPr>
          <p:nvPr/>
        </p:nvPicPr>
        <p:blipFill>
          <a:blip r:embed="rId3"/>
          <a:stretch>
            <a:fillRect/>
          </a:stretch>
        </p:blipFill>
        <p:spPr>
          <a:xfrm>
            <a:off x="4714876" y="2714620"/>
            <a:ext cx="4146727" cy="3429024"/>
          </a:xfrm>
          <a:prstGeom prst="rect">
            <a:avLst/>
          </a:prstGeom>
        </p:spPr>
      </p:pic>
      <p:sp>
        <p:nvSpPr>
          <p:cNvPr id="10" name="TextBox 9"/>
          <p:cNvSpPr txBox="1"/>
          <p:nvPr/>
        </p:nvSpPr>
        <p:spPr>
          <a:xfrm>
            <a:off x="2928926" y="3786190"/>
            <a:ext cx="1571636" cy="276999"/>
          </a:xfrm>
          <a:prstGeom prst="rect">
            <a:avLst/>
          </a:prstGeom>
          <a:noFill/>
        </p:spPr>
        <p:txBody>
          <a:bodyPr wrap="square" rtlCol="0">
            <a:spAutoFit/>
          </a:bodyPr>
          <a:lstStyle/>
          <a:p>
            <a:r>
              <a:rPr lang="zh-CN" altLang="en-US" sz="1200" dirty="0"/>
              <a:t>接下来看到如下画面</a:t>
            </a:r>
          </a:p>
        </p:txBody>
      </p:sp>
      <p:sp>
        <p:nvSpPr>
          <p:cNvPr id="11" name="TextBox 10"/>
          <p:cNvSpPr txBox="1"/>
          <p:nvPr/>
        </p:nvSpPr>
        <p:spPr>
          <a:xfrm>
            <a:off x="2928926" y="4357694"/>
            <a:ext cx="1857388" cy="276999"/>
          </a:xfrm>
          <a:prstGeom prst="rect">
            <a:avLst/>
          </a:prstGeom>
          <a:noFill/>
        </p:spPr>
        <p:txBody>
          <a:bodyPr wrap="square" rtlCol="0">
            <a:spAutoFit/>
          </a:bodyPr>
          <a:lstStyle/>
          <a:p>
            <a:r>
              <a:rPr lang="zh-CN" altLang="en-US" sz="1200" dirty="0"/>
              <a:t>填入版本库地址选择</a:t>
            </a:r>
            <a:r>
              <a:rPr lang="en-US" altLang="zh-CN" sz="1200" dirty="0"/>
              <a:t>OK</a:t>
            </a:r>
            <a:endParaRPr lang="zh-CN" alt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857232"/>
            <a:ext cx="8229600" cy="5717304"/>
          </a:xfrm>
        </p:spPr>
        <p:txBody>
          <a:bodyPr>
            <a:normAutofit/>
          </a:bodyPr>
          <a:lstStyle/>
          <a:p>
            <a:r>
              <a:rPr lang="zh-CN" altLang="en-US" sz="1600" dirty="0"/>
              <a:t>此时会弹出一个对话框让你输入账号密码，输入你的账号密码即可。记得勾选保存认证，不然每次操作都会让你输入。</a:t>
            </a:r>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zh-CN" altLang="en-US" sz="1600" dirty="0"/>
              <a:t>等几分钟就可以检出完毕。此时在你的目录下就能看到你的项目，现在可以开始愉快的工作了。</a:t>
            </a:r>
          </a:p>
        </p:txBody>
      </p:sp>
      <p:pic>
        <p:nvPicPr>
          <p:cNvPr id="6" name="图片 5" descr="image_1ak3e0eesor01kg616s81aj11h524b.png"/>
          <p:cNvPicPr>
            <a:picLocks noChangeAspect="1"/>
          </p:cNvPicPr>
          <p:nvPr/>
        </p:nvPicPr>
        <p:blipFill>
          <a:blip r:embed="rId2"/>
          <a:stretch>
            <a:fillRect/>
          </a:stretch>
        </p:blipFill>
        <p:spPr>
          <a:xfrm>
            <a:off x="928662" y="1500174"/>
            <a:ext cx="3000396" cy="2107215"/>
          </a:xfrm>
          <a:prstGeom prst="rect">
            <a:avLst/>
          </a:prstGeom>
        </p:spPr>
      </p:pic>
      <p:pic>
        <p:nvPicPr>
          <p:cNvPr id="7" name="图片 6" descr="image_1ak3e38931rr19dg1cbd1t8pn3g4o.png"/>
          <p:cNvPicPr>
            <a:picLocks noChangeAspect="1"/>
          </p:cNvPicPr>
          <p:nvPr/>
        </p:nvPicPr>
        <p:blipFill>
          <a:blip r:embed="rId3"/>
          <a:stretch>
            <a:fillRect/>
          </a:stretch>
        </p:blipFill>
        <p:spPr>
          <a:xfrm>
            <a:off x="928662" y="4286256"/>
            <a:ext cx="5294350" cy="24288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28670"/>
            <a:ext cx="8229600" cy="5645866"/>
          </a:xfrm>
        </p:spPr>
        <p:txBody>
          <a:bodyPr>
            <a:normAutofit/>
          </a:bodyPr>
          <a:lstStyle/>
          <a:p>
            <a:r>
              <a:rPr lang="zh-CN" altLang="en-US" sz="2400" b="1" dirty="0"/>
              <a:t>提交修改</a:t>
            </a:r>
            <a:endParaRPr lang="en-US" altLang="zh-CN" sz="2400" b="1" dirty="0"/>
          </a:p>
          <a:p>
            <a:r>
              <a:rPr lang="zh-CN" altLang="en-US" sz="1800" dirty="0"/>
              <a:t>绿色表示当前文件没有被修改过（看不见颜色的重启下电脑就好了）。</a:t>
            </a:r>
            <a:endParaRPr lang="en-US" altLang="zh-CN" sz="1800" dirty="0"/>
          </a:p>
          <a:p>
            <a:endParaRPr lang="zh-CN" altLang="en-US" sz="1800" b="1" dirty="0"/>
          </a:p>
        </p:txBody>
      </p:sp>
      <p:pic>
        <p:nvPicPr>
          <p:cNvPr id="4" name="图片 3" descr="image_1ak3g3u171j9j1r40mbp1hkv12ju9.png"/>
          <p:cNvPicPr>
            <a:picLocks noChangeAspect="1"/>
          </p:cNvPicPr>
          <p:nvPr/>
        </p:nvPicPr>
        <p:blipFill>
          <a:blip r:embed="rId2"/>
          <a:stretch>
            <a:fillRect/>
          </a:stretch>
        </p:blipFill>
        <p:spPr>
          <a:xfrm>
            <a:off x="928662" y="1785926"/>
            <a:ext cx="2019300" cy="1057275"/>
          </a:xfrm>
          <a:prstGeom prst="rect">
            <a:avLst/>
          </a:prstGeom>
        </p:spPr>
      </p:pic>
      <p:pic>
        <p:nvPicPr>
          <p:cNvPr id="5" name="图片 4" descr="image_1ak3g7ct21svq1lrejruu6e16okm.png"/>
          <p:cNvPicPr>
            <a:picLocks noChangeAspect="1"/>
          </p:cNvPicPr>
          <p:nvPr/>
        </p:nvPicPr>
        <p:blipFill>
          <a:blip r:embed="rId3"/>
          <a:stretch>
            <a:fillRect/>
          </a:stretch>
        </p:blipFill>
        <p:spPr>
          <a:xfrm>
            <a:off x="857224" y="3286124"/>
            <a:ext cx="2867025" cy="1104900"/>
          </a:xfrm>
          <a:prstGeom prst="rect">
            <a:avLst/>
          </a:prstGeom>
        </p:spPr>
      </p:pic>
      <p:pic>
        <p:nvPicPr>
          <p:cNvPr id="6" name="图片 5" descr="image_1ak3g9vfl1rqc1mvb19s81hg1t3913.png"/>
          <p:cNvPicPr>
            <a:picLocks noChangeAspect="1"/>
          </p:cNvPicPr>
          <p:nvPr/>
        </p:nvPicPr>
        <p:blipFill>
          <a:blip r:embed="rId4"/>
          <a:stretch>
            <a:fillRect/>
          </a:stretch>
        </p:blipFill>
        <p:spPr>
          <a:xfrm>
            <a:off x="928662" y="5143512"/>
            <a:ext cx="2286000" cy="1104900"/>
          </a:xfrm>
          <a:prstGeom prst="rect">
            <a:avLst/>
          </a:prstGeom>
        </p:spPr>
      </p:pic>
      <p:sp>
        <p:nvSpPr>
          <p:cNvPr id="9" name="TextBox 8"/>
          <p:cNvSpPr txBox="1"/>
          <p:nvPr/>
        </p:nvSpPr>
        <p:spPr>
          <a:xfrm>
            <a:off x="714348" y="2786058"/>
            <a:ext cx="6357982" cy="369332"/>
          </a:xfrm>
          <a:prstGeom prst="rect">
            <a:avLst/>
          </a:prstGeom>
          <a:noFill/>
        </p:spPr>
        <p:txBody>
          <a:bodyPr wrap="square" rtlCol="0">
            <a:spAutoFit/>
          </a:bodyPr>
          <a:lstStyle/>
          <a:p>
            <a:r>
              <a:rPr lang="zh-CN" altLang="en-US" dirty="0"/>
              <a:t>假如我现在在我是新项目</a:t>
            </a:r>
            <a:r>
              <a:rPr lang="en-US" altLang="zh-CN" dirty="0"/>
              <a:t>.txt</a:t>
            </a:r>
            <a:r>
              <a:rPr lang="zh-CN" altLang="en-US" dirty="0"/>
              <a:t>中加了一行字，然后保存。</a:t>
            </a:r>
          </a:p>
        </p:txBody>
      </p:sp>
      <p:sp>
        <p:nvSpPr>
          <p:cNvPr id="11" name="TextBox 10"/>
          <p:cNvSpPr txBox="1"/>
          <p:nvPr/>
        </p:nvSpPr>
        <p:spPr>
          <a:xfrm>
            <a:off x="785786" y="4643446"/>
            <a:ext cx="5357850" cy="369332"/>
          </a:xfrm>
          <a:prstGeom prst="rect">
            <a:avLst/>
          </a:prstGeom>
          <a:noFill/>
        </p:spPr>
        <p:txBody>
          <a:bodyPr wrap="square" rtlCol="0">
            <a:spAutoFit/>
          </a:bodyPr>
          <a:lstStyle/>
          <a:p>
            <a:r>
              <a:rPr lang="zh-CN" altLang="en-US" dirty="0"/>
              <a:t>发现现在变成了红色，红色表示已修改。</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14356"/>
            <a:ext cx="8229600" cy="5860180"/>
          </a:xfrm>
        </p:spPr>
        <p:txBody>
          <a:bodyPr>
            <a:normAutofit/>
          </a:bodyPr>
          <a:lstStyle/>
          <a:p>
            <a:r>
              <a:rPr lang="zh-CN" altLang="en-US" sz="1800" dirty="0"/>
              <a:t>怎么提交修改？ </a:t>
            </a:r>
            <a:br>
              <a:rPr lang="zh-CN" altLang="en-US" sz="1800" dirty="0"/>
            </a:br>
            <a:r>
              <a:rPr lang="zh-CN" altLang="en-US" sz="1800" dirty="0"/>
              <a:t>在目录下，右键选择提交（</a:t>
            </a:r>
            <a:r>
              <a:rPr lang="en-US" altLang="zh-CN" sz="1800" dirty="0"/>
              <a:t>SVN Commit</a:t>
            </a:r>
            <a:r>
              <a:rPr lang="zh-CN" altLang="en-US" sz="1800" dirty="0"/>
              <a:t>）。</a:t>
            </a:r>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pPr>
              <a:buNone/>
            </a:pPr>
            <a:endParaRPr lang="en-US" altLang="zh-CN" sz="1800" dirty="0"/>
          </a:p>
          <a:p>
            <a:r>
              <a:rPr lang="zh-CN" altLang="en-US" sz="1800" dirty="0"/>
              <a:t>务必记得输入提交信息（虽然不输入也能提交），提交信息可以方便日后查看。</a:t>
            </a:r>
            <a:endParaRPr lang="en-US" altLang="zh-CN" sz="1800" dirty="0"/>
          </a:p>
          <a:p>
            <a:endParaRPr lang="zh-CN" altLang="en-US" sz="1800" dirty="0"/>
          </a:p>
        </p:txBody>
      </p:sp>
      <p:pic>
        <p:nvPicPr>
          <p:cNvPr id="5" name="图片 4" descr="QQ截图20190423105055.png"/>
          <p:cNvPicPr>
            <a:picLocks noChangeAspect="1"/>
          </p:cNvPicPr>
          <p:nvPr/>
        </p:nvPicPr>
        <p:blipFill>
          <a:blip r:embed="rId2"/>
          <a:stretch>
            <a:fillRect/>
          </a:stretch>
        </p:blipFill>
        <p:spPr>
          <a:xfrm>
            <a:off x="1142976" y="1285860"/>
            <a:ext cx="1798345" cy="1928826"/>
          </a:xfrm>
          <a:prstGeom prst="rect">
            <a:avLst/>
          </a:prstGeom>
        </p:spPr>
      </p:pic>
      <p:pic>
        <p:nvPicPr>
          <p:cNvPr id="6" name="图片 5" descr="image_1ak3gif5h13l11rfmorm87g5a71t.png"/>
          <p:cNvPicPr>
            <a:picLocks noChangeAspect="1"/>
          </p:cNvPicPr>
          <p:nvPr/>
        </p:nvPicPr>
        <p:blipFill>
          <a:blip r:embed="rId3"/>
          <a:stretch>
            <a:fillRect/>
          </a:stretch>
        </p:blipFill>
        <p:spPr>
          <a:xfrm>
            <a:off x="857224" y="3857628"/>
            <a:ext cx="3429024" cy="2896360"/>
          </a:xfrm>
          <a:prstGeom prst="rect">
            <a:avLst/>
          </a:prstGeom>
        </p:spPr>
      </p:pic>
      <p:pic>
        <p:nvPicPr>
          <p:cNvPr id="7" name="图片 6" descr="image_1ak3gngr3o2amk41abkod91ogi2a.png"/>
          <p:cNvPicPr>
            <a:picLocks noChangeAspect="1"/>
          </p:cNvPicPr>
          <p:nvPr/>
        </p:nvPicPr>
        <p:blipFill>
          <a:blip r:embed="rId4"/>
          <a:stretch>
            <a:fillRect/>
          </a:stretch>
        </p:blipFill>
        <p:spPr>
          <a:xfrm>
            <a:off x="5643570" y="4714884"/>
            <a:ext cx="3371850" cy="1000125"/>
          </a:xfrm>
          <a:prstGeom prst="rect">
            <a:avLst/>
          </a:prstGeom>
        </p:spPr>
      </p:pic>
      <p:cxnSp>
        <p:nvCxnSpPr>
          <p:cNvPr id="9" name="直接箭头连接符 8"/>
          <p:cNvCxnSpPr/>
          <p:nvPr/>
        </p:nvCxnSpPr>
        <p:spPr>
          <a:xfrm>
            <a:off x="4357686" y="5143512"/>
            <a:ext cx="114300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86446" y="4214818"/>
            <a:ext cx="2857520" cy="338554"/>
          </a:xfrm>
          <a:prstGeom prst="rect">
            <a:avLst/>
          </a:prstGeom>
          <a:noFill/>
        </p:spPr>
        <p:txBody>
          <a:bodyPr wrap="square" rtlCol="0">
            <a:spAutoFit/>
          </a:bodyPr>
          <a:lstStyle/>
          <a:p>
            <a:r>
              <a:rPr lang="zh-CN" altLang="en-US" sz="1600" dirty="0"/>
              <a:t>提交完毕发现又变成了绿色：</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大连iAuto培训ppt母版Ver.0.1">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大连iAuto培训ppt母版Ver.0.1</Template>
  <TotalTime>846</TotalTime>
  <Words>2610</Words>
  <Application>Microsoft Office PowerPoint</Application>
  <PresentationFormat>全屏显示(4:3)</PresentationFormat>
  <Paragraphs>280</Paragraphs>
  <Slides>34</Slides>
  <Notes>2</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大连iAuto培训ppt母版Ver.0.1</vt:lpstr>
      <vt:lpstr>SVN与Git使用介绍</vt:lpstr>
      <vt:lpstr>SVN介绍</vt:lpstr>
      <vt:lpstr>SVN工作原理示意图</vt:lpstr>
      <vt:lpstr>安装成功之后在桌面上单击右键会有如下图所示的画面出现：</vt:lpstr>
      <vt:lpstr>如果想汉语化请安装：\\共享\软件\通用软件软件\应用软件\SVN管理工具\LanguagePack_1.9.7.27907-x64-zh_CN.msi</vt:lpstr>
      <vt:lpstr>SVN的使用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Git介绍</vt:lpstr>
      <vt:lpstr>Git的基本操作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fjlk</dc:creator>
  <cp:lastModifiedBy>Lvlianwei</cp:lastModifiedBy>
  <cp:revision>266</cp:revision>
  <dcterms:created xsi:type="dcterms:W3CDTF">2019-04-22T09:30:11Z</dcterms:created>
  <dcterms:modified xsi:type="dcterms:W3CDTF">2019-08-05T03:01:09Z</dcterms:modified>
</cp:coreProperties>
</file>