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71" r:id="rId5"/>
    <p:sldId id="262" r:id="rId6"/>
    <p:sldId id="278" r:id="rId7"/>
    <p:sldId id="277" r:id="rId8"/>
    <p:sldId id="287" r:id="rId9"/>
    <p:sldId id="288" r:id="rId10"/>
    <p:sldId id="282" r:id="rId11"/>
    <p:sldId id="276" r:id="rId12"/>
    <p:sldId id="283" r:id="rId13"/>
    <p:sldId id="267" r:id="rId14"/>
    <p:sldId id="279" r:id="rId15"/>
    <p:sldId id="280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FF9999"/>
    <a:srgbClr val="D7DFFF"/>
    <a:srgbClr val="415FFF"/>
    <a:srgbClr val="FF5050"/>
    <a:srgbClr val="879FFF"/>
    <a:srgbClr val="C4FCF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48219-AF50-4C76-8CC3-6DFF0C28F493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3A712-C4F2-4986-B9D0-E576AED28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3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7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67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6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配置成本与上手成本的降低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跨服务、跨流水线相关任务配置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3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Situation</a:t>
            </a:r>
            <a:r>
              <a:rPr lang="zh-CN" altLang="en-US" dirty="0"/>
              <a:t>、</a:t>
            </a:r>
            <a:r>
              <a:rPr lang="en-US" altLang="zh-CN" dirty="0"/>
              <a:t>Task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9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Situation</a:t>
            </a:r>
            <a:r>
              <a:rPr lang="zh-CN" altLang="en-US" dirty="0"/>
              <a:t>、</a:t>
            </a:r>
            <a:r>
              <a:rPr lang="en-US" altLang="zh-CN" dirty="0"/>
              <a:t>Task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6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4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3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7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DC95-CA93-4412-83B5-44E84C2AB4A2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672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2113"/>
            <a:ext cx="12192000" cy="3185887"/>
          </a:xfrm>
          <a:prstGeom prst="rect">
            <a:avLst/>
          </a:prstGeom>
        </p:spPr>
      </p:pic>
      <p:sp>
        <p:nvSpPr>
          <p:cNvPr id="7" name="文本占位符 17"/>
          <p:cNvSpPr txBox="1">
            <a:spLocks/>
          </p:cNvSpPr>
          <p:nvPr/>
        </p:nvSpPr>
        <p:spPr>
          <a:xfrm>
            <a:off x="816076" y="4044551"/>
            <a:ext cx="8747852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转正答辩</a:t>
            </a:r>
            <a:r>
              <a:rPr kumimoji="1" lang="en-US" altLang="zh-CN" sz="4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PPT</a:t>
            </a:r>
            <a:endParaRPr kumimoji="1" lang="zh-CN" altLang="en-US" sz="4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8" name="文本占位符 18"/>
          <p:cNvSpPr txBox="1">
            <a:spLocks/>
          </p:cNvSpPr>
          <p:nvPr/>
        </p:nvSpPr>
        <p:spPr>
          <a:xfrm>
            <a:off x="816076" y="4808197"/>
            <a:ext cx="10799233" cy="913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  </a:t>
            </a:r>
            <a:r>
              <a:rPr kumimoji="1" lang="zh-CN" altLang="en-US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姓名：</a:t>
            </a:r>
            <a:endParaRPr kumimoji="1" lang="en-US" altLang="zh-CN" sz="2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  </a:t>
            </a:r>
            <a:r>
              <a:rPr kumimoji="1" lang="zh-CN" altLang="en-US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导师：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908886-50B8-49D9-8B43-8BB49516A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29106"/>
              </p:ext>
            </p:extLst>
          </p:nvPr>
        </p:nvGraphicFramePr>
        <p:xfrm>
          <a:off x="647400" y="1781524"/>
          <a:ext cx="10629531" cy="4695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936">
                  <a:extLst>
                    <a:ext uri="{9D8B030D-6E8A-4147-A177-3AD203B41FA5}">
                      <a16:colId xmlns:a16="http://schemas.microsoft.com/office/drawing/2014/main" val="3119557974"/>
                    </a:ext>
                  </a:extLst>
                </a:gridCol>
                <a:gridCol w="1980597">
                  <a:extLst>
                    <a:ext uri="{9D8B030D-6E8A-4147-A177-3AD203B41FA5}">
                      <a16:colId xmlns:a16="http://schemas.microsoft.com/office/drawing/2014/main" val="44376891"/>
                    </a:ext>
                  </a:extLst>
                </a:gridCol>
                <a:gridCol w="1367161">
                  <a:extLst>
                    <a:ext uri="{9D8B030D-6E8A-4147-A177-3AD203B41FA5}">
                      <a16:colId xmlns:a16="http://schemas.microsoft.com/office/drawing/2014/main" val="1536648326"/>
                    </a:ext>
                  </a:extLst>
                </a:gridCol>
                <a:gridCol w="4385569">
                  <a:extLst>
                    <a:ext uri="{9D8B030D-6E8A-4147-A177-3AD203B41FA5}">
                      <a16:colId xmlns:a16="http://schemas.microsoft.com/office/drawing/2014/main" val="4278096440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397247065"/>
                    </a:ext>
                  </a:extLst>
                </a:gridCol>
              </a:tblGrid>
              <a:tr h="391267"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717837"/>
                  </a:ext>
                </a:extLst>
              </a:tr>
              <a:tr h="391267">
                <a:tc rowSpan="6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CICD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Sprint83(6.6-6.19)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代码合并、</a:t>
                      </a:r>
                      <a:r>
                        <a:rPr lang="en-US" altLang="zh-CN" sz="1400" dirty="0" err="1">
                          <a:ea typeface="vivo type CN简 Regular" panose="02000500000000000000"/>
                        </a:rPr>
                        <a:t>gitMerge</a:t>
                      </a:r>
                      <a:r>
                        <a:rPr lang="zh-CN" altLang="en-US" sz="1400" dirty="0">
                          <a:ea typeface="vivo type CN简 Regular" panose="02000500000000000000"/>
                        </a:rPr>
                        <a:t>校验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350998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Sprint84(6.21-7.3)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新版流水线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代码合并、</a:t>
                      </a:r>
                      <a:r>
                        <a:rPr lang="en-US" altLang="zh-CN" sz="1400" dirty="0" err="1">
                          <a:ea typeface="vivo type CN简 Regular" panose="02000500000000000000"/>
                        </a:rPr>
                        <a:t>Gitmerge</a:t>
                      </a:r>
                      <a:r>
                        <a:rPr lang="zh-CN" altLang="en-US" sz="1400" dirty="0">
                          <a:ea typeface="vivo type CN简 Regular" panose="02000500000000000000"/>
                        </a:rPr>
                        <a:t>校验上线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847536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流水线模板管理、任务组模板管理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205068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旧版流水线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Curl</a:t>
                      </a:r>
                      <a:r>
                        <a:rPr lang="zh-CN" altLang="en-US" sz="1400" dirty="0">
                          <a:ea typeface="vivo type CN简 Regular" panose="02000500000000000000"/>
                        </a:rPr>
                        <a:t>工具优化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756817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Sprint85(7.5-7.17)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a typeface="vivo type CN简 Regular" panose="02000500000000000000"/>
                        </a:rPr>
                        <a:t>流水线模板管理、任务组模板管理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005001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a typeface="vivo type CN简 Regular" panose="02000500000000000000"/>
                        </a:rPr>
                        <a:t>Sprint86(7.19-7.31)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30806"/>
                  </a:ext>
                </a:extLst>
              </a:tr>
              <a:tr h="391267">
                <a:tc rowSpan="3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CMDB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Sprint63(7.19-8.08)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公共文档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299885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Sprint64(8.02-8.24)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全局搜索、公共文档上线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494496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Sprint65(8.16-9.07)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58187"/>
                  </a:ext>
                </a:extLst>
              </a:tr>
              <a:tr h="391267">
                <a:tc rowSpan="2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CICD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>
                          <a:ea typeface="vivo type CN简 Regular" panose="02000500000000000000"/>
                        </a:rPr>
                        <a:t>Sprint88(8.16-8.27)</a:t>
                      </a: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新版流水线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a typeface="vivo type CN简 Regular" panose="02000500000000000000"/>
                        </a:rPr>
                        <a:t>回滚和回滚策略、交互优化等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797511"/>
                  </a:ext>
                </a:extLst>
              </a:tr>
              <a:tr h="391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旧版流水线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a typeface="vivo type CN简 Regular" panose="02000500000000000000"/>
                        </a:rPr>
                        <a:t>机器列表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vivo type CN简 Regular" panose="02000500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6116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AB4430E4-9F8E-442E-A4B2-B8A2BD545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0599" y="3967221"/>
            <a:ext cx="885714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三、负责工作模块的意见、想法及规划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73C8F0-844C-487D-820E-228EE17A7CD9}"/>
              </a:ext>
            </a:extLst>
          </p:cNvPr>
          <p:cNvSpPr txBox="1"/>
          <p:nvPr/>
        </p:nvSpPr>
        <p:spPr>
          <a:xfrm>
            <a:off x="1371688" y="1989789"/>
            <a:ext cx="426249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配置成本与上手成本的降低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实现跨服务、跨流水线相关任务配置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39B4C0-EA20-449F-AFF4-3F602F8C16F4}"/>
              </a:ext>
            </a:extLst>
          </p:cNvPr>
          <p:cNvSpPr txBox="1"/>
          <p:nvPr/>
        </p:nvSpPr>
        <p:spPr>
          <a:xfrm>
            <a:off x="1168406" y="1356086"/>
            <a:ext cx="416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ea typeface="vivo type CN简 Regular" panose="02000500000000000000"/>
              </a:rPr>
              <a:t>流水线模板管理 </a:t>
            </a:r>
            <a:r>
              <a:rPr kumimoji="1" lang="en-US" altLang="zh-CN" dirty="0">
                <a:ea typeface="vivo type CN简 Regular" panose="02000500000000000000"/>
              </a:rPr>
              <a:t>&amp; </a:t>
            </a:r>
            <a:r>
              <a:rPr kumimoji="1" lang="zh-CN" altLang="en-US" dirty="0">
                <a:ea typeface="vivo type CN简 Regular" panose="02000500000000000000"/>
              </a:rPr>
              <a:t>任务组模板管理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39E7F8-2B9B-4DAE-95DF-A6C2E366A86E}"/>
              </a:ext>
            </a:extLst>
          </p:cNvPr>
          <p:cNvSpPr txBox="1"/>
          <p:nvPr/>
        </p:nvSpPr>
        <p:spPr>
          <a:xfrm>
            <a:off x="6172802" y="1989789"/>
            <a:ext cx="3777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模板管理页面开发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任务卡片相关联模块调整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84C5A7-032D-4C9E-A7F3-1C070C325C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1" y="1269928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2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三、负责工作模块的意见、想法及规划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73C8F0-844C-487D-820E-228EE17A7CD9}"/>
              </a:ext>
            </a:extLst>
          </p:cNvPr>
          <p:cNvSpPr txBox="1"/>
          <p:nvPr/>
        </p:nvSpPr>
        <p:spPr>
          <a:xfrm>
            <a:off x="816075" y="1863978"/>
            <a:ext cx="875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达到配置成本与上手成本的降低，实现跨服务、跨流水线相关任务配置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39B4C0-EA20-449F-AFF4-3F602F8C16F4}"/>
              </a:ext>
            </a:extLst>
          </p:cNvPr>
          <p:cNvSpPr txBox="1"/>
          <p:nvPr/>
        </p:nvSpPr>
        <p:spPr>
          <a:xfrm>
            <a:off x="816076" y="1327914"/>
            <a:ext cx="875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流水线模板管理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9DE42D-5B78-44F6-ADC7-17B03AAE0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79" y="1049852"/>
            <a:ext cx="11262367" cy="550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2CA8AF-5F5A-417A-B51C-5246717EFBE1}"/>
              </a:ext>
            </a:extLst>
          </p:cNvPr>
          <p:cNvSpPr/>
          <p:nvPr/>
        </p:nvSpPr>
        <p:spPr>
          <a:xfrm>
            <a:off x="1599237" y="2343591"/>
            <a:ext cx="10020112" cy="1775828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2F6F136D-9688-4597-9968-7B05D4EA17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3374" y="1843554"/>
            <a:ext cx="360000" cy="36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36DBE2B-757B-4825-9ECB-234CF23FAB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1156" y="2798276"/>
            <a:ext cx="6091865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0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四、原有优秀工作经验介绍</a:t>
            </a:r>
          </a:p>
        </p:txBody>
      </p:sp>
    </p:spTree>
    <p:extLst>
      <p:ext uri="{BB962C8B-B14F-4D97-AF65-F5344CB8AC3E}">
        <p14:creationId xmlns:p14="http://schemas.microsoft.com/office/powerpoint/2010/main" val="213712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五、自我评价与规划</a:t>
            </a:r>
          </a:p>
        </p:txBody>
      </p:sp>
    </p:spTree>
    <p:extLst>
      <p:ext uri="{BB962C8B-B14F-4D97-AF65-F5344CB8AC3E}">
        <p14:creationId xmlns:p14="http://schemas.microsoft.com/office/powerpoint/2010/main" val="326683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六、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Q&amp;A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357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68608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6076" y="572877"/>
            <a:ext cx="7160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THANK</a:t>
            </a:r>
          </a:p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YOU</a:t>
            </a:r>
            <a:endParaRPr lang="zh-CN" altLang="en-US" sz="11500" dirty="0">
              <a:solidFill>
                <a:schemeClr val="bg1"/>
              </a:solidFill>
              <a:latin typeface="vivo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9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34455"/>
          </a:xfrm>
          <a:prstGeom prst="rect">
            <a:avLst/>
          </a:prstGeom>
        </p:spPr>
      </p:pic>
      <p:sp>
        <p:nvSpPr>
          <p:cNvPr id="7" name="文本占位符 17"/>
          <p:cNvSpPr txBox="1">
            <a:spLocks/>
          </p:cNvSpPr>
          <p:nvPr/>
        </p:nvSpPr>
        <p:spPr>
          <a:xfrm>
            <a:off x="1549103" y="314835"/>
            <a:ext cx="1415848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32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目录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50" y="230537"/>
            <a:ext cx="1415848" cy="3733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51237" y="1629201"/>
            <a:ext cx="947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导师</a:t>
            </a:r>
            <a:r>
              <a:rPr lang="zh-CN" altLang="en-US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篇</a:t>
            </a:r>
            <a:endParaRPr lang="en-US" altLang="zh-CN" b="1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9492" y="3427500"/>
            <a:ext cx="973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学员篇</a:t>
            </a:r>
            <a:endParaRPr lang="en-US" altLang="zh-CN" sz="2000" b="1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50655" y="2008441"/>
            <a:ext cx="128592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学员特点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5094" y="2395908"/>
            <a:ext cx="128592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辅导内容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0655" y="2769824"/>
            <a:ext cx="1901483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辅导思路及方式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5752" y="3928284"/>
            <a:ext cx="3183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对企业文化的认知和感受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25752" y="4361917"/>
            <a:ext cx="3799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试用期工作目标及达成情况总结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25752" y="479857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负责工作模块的意见、想法及规划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25752" y="5671903"/>
            <a:ext cx="2978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原有优秀工作经验介绍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25752" y="6108565"/>
            <a:ext cx="1579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Q&amp;A</a:t>
            </a:r>
          </a:p>
        </p:txBody>
      </p:sp>
      <p:sp>
        <p:nvSpPr>
          <p:cNvPr id="41" name="椭圆 40"/>
          <p:cNvSpPr/>
          <p:nvPr/>
        </p:nvSpPr>
        <p:spPr>
          <a:xfrm>
            <a:off x="1549103" y="1608790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1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549103" y="3432754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2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5752" y="5235241"/>
            <a:ext cx="23631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— </a:t>
            </a:r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自我评价与规划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23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86" y="1534998"/>
            <a:ext cx="3665626" cy="3532452"/>
          </a:xfrm>
          <a:prstGeom prst="rect">
            <a:avLst/>
          </a:prstGeom>
        </p:spPr>
      </p:pic>
      <p:sp>
        <p:nvSpPr>
          <p:cNvPr id="12" name="TextBox 6"/>
          <p:cNvSpPr txBox="1">
            <a:spLocks/>
          </p:cNvSpPr>
          <p:nvPr/>
        </p:nvSpPr>
        <p:spPr>
          <a:xfrm>
            <a:off x="4044097" y="2865942"/>
            <a:ext cx="4103801" cy="870563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92"/>
              </a:spcBef>
              <a:spcAft>
                <a:spcPts val="1578"/>
              </a:spcAft>
            </a:pPr>
            <a:r>
              <a:rPr lang="zh-CN" altLang="en-US" sz="3200" spc="148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黑体"/>
              </a:rPr>
              <a:t>导师篇</a:t>
            </a:r>
            <a:endParaRPr lang="en-US" altLang="zh-CN" sz="3200" spc="148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  <a:cs typeface="黑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6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935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7" name="椭圆 26"/>
          <p:cNvSpPr/>
          <p:nvPr/>
        </p:nvSpPr>
        <p:spPr>
          <a:xfrm>
            <a:off x="1530107" y="1609070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1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530107" y="3145671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2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2226099" y="1609070"/>
            <a:ext cx="5680723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学员背景</a:t>
            </a:r>
            <a:r>
              <a:rPr lang="zh-CN" altLang="en-US" sz="20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：</a:t>
            </a:r>
            <a:endParaRPr lang="en-US" altLang="zh-CN" sz="20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26098" y="4480766"/>
            <a:ext cx="6400800" cy="4047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辅导内容：</a:t>
            </a:r>
            <a:endParaRPr lang="en-US" altLang="zh-CN" sz="2000" dirty="0">
              <a:solidFill>
                <a:srgbClr val="00B0F0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26098" y="3059478"/>
            <a:ext cx="6400800" cy="4047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辅导思路及方式：</a:t>
            </a:r>
            <a:endParaRPr lang="en-US" altLang="zh-CN" sz="2000" dirty="0">
              <a:solidFill>
                <a:srgbClr val="00B0F0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530107" y="4572141"/>
            <a:ext cx="553299" cy="553299"/>
          </a:xfrm>
          <a:prstGeom prst="ellipse">
            <a:avLst/>
          </a:prstGeom>
          <a:solidFill>
            <a:srgbClr val="41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3</a:t>
            </a:r>
            <a:endParaRPr lang="zh-CN" altLang="en-US" dirty="0"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83405" y="2062203"/>
            <a:ext cx="6543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（请导师简要描述学员过往从业经历和过往负责的主要工作内容）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38737" y="3526738"/>
            <a:ext cx="64008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（请导师简要描述如何根据学员背景及特点，进行针对性的辅导）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38737" y="4942899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vivo type CN简 Light" panose="02000400000000000000" pitchFamily="50" charset="-122"/>
                <a:ea typeface="vivo type CN简 Light" panose="02000400000000000000" pitchFamily="50" charset="-122"/>
              </a:rPr>
              <a:t>（请导师简要描述每阶段的辅导内容）</a:t>
            </a:r>
            <a:endParaRPr lang="en-US" altLang="zh-CN" sz="1600" dirty="0">
              <a:latin typeface="vivo type CN简 Light" panose="02000400000000000000" pitchFamily="50" charset="-122"/>
              <a:ea typeface="vivo type CN简 Light" panose="020004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4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82" y="1662773"/>
            <a:ext cx="3665626" cy="3532452"/>
          </a:xfrm>
          <a:prstGeom prst="rect">
            <a:avLst/>
          </a:prstGeom>
        </p:spPr>
      </p:pic>
      <p:sp>
        <p:nvSpPr>
          <p:cNvPr id="8" name="TextBox 6"/>
          <p:cNvSpPr txBox="1">
            <a:spLocks/>
          </p:cNvSpPr>
          <p:nvPr/>
        </p:nvSpPr>
        <p:spPr>
          <a:xfrm>
            <a:off x="4044094" y="2993717"/>
            <a:ext cx="4103801" cy="870563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592"/>
              </a:spcBef>
              <a:spcAft>
                <a:spcPts val="1578"/>
              </a:spcAft>
            </a:pPr>
            <a:r>
              <a:rPr lang="zh-CN" altLang="en-US" sz="3200" spc="148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黑体"/>
              </a:rPr>
              <a:t>学员篇</a:t>
            </a:r>
            <a:endParaRPr lang="en-US" altLang="zh-CN" sz="3200" spc="148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  <a:cs typeface="黑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9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一、对企业文化的认知和感受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4EA582-6028-4393-A89B-729A36F0FEBA}"/>
              </a:ext>
            </a:extLst>
          </p:cNvPr>
          <p:cNvSpPr txBox="1"/>
          <p:nvPr/>
        </p:nvSpPr>
        <p:spPr>
          <a:xfrm>
            <a:off x="561861" y="1327914"/>
            <a:ext cx="1084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vivo type CN简 Light" panose="02000400000000000000" pitchFamily="50" charset="-122"/>
              </a:rPr>
              <a:t>企业文化：企业信奉和倡导，并在实践中真正实行的价值理念。它能保证我们首先做正确的事，然后把事做正确。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7208F1-B6C7-4F03-9FA3-32285963A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135" y="1908791"/>
            <a:ext cx="4585055" cy="342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62552E-9290-41AE-9B17-2097805E6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995" y="5550823"/>
            <a:ext cx="4713333" cy="72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E11278-5F42-412C-B2CF-905D12F68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384" y="1944025"/>
            <a:ext cx="4138805" cy="34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664ADB-518D-4AEC-8953-3A68C4D30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863" y="5499539"/>
            <a:ext cx="343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7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087718-0057-43C8-B189-B31147B3F0DE}"/>
              </a:ext>
            </a:extLst>
          </p:cNvPr>
          <p:cNvSpPr txBox="1"/>
          <p:nvPr/>
        </p:nvSpPr>
        <p:spPr>
          <a:xfrm>
            <a:off x="2496738" y="1930902"/>
            <a:ext cx="542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Light" panose="02000400000000000000" pitchFamily="50" charset="-122"/>
              </a:rPr>
              <a:t>CICD</a:t>
            </a:r>
            <a:r>
              <a:rPr lang="zh-CN" altLang="en-US" sz="1600" dirty="0">
                <a:ea typeface="vivo type CN简 Light" panose="02000400000000000000" pitchFamily="50" charset="-122"/>
              </a:rPr>
              <a:t>任务组模板管理 </a:t>
            </a:r>
            <a:r>
              <a:rPr lang="en-US" altLang="zh-CN" sz="1600" dirty="0">
                <a:ea typeface="vivo type CN简 Light" panose="02000400000000000000" pitchFamily="50" charset="-122"/>
              </a:rPr>
              <a:t>&amp; </a:t>
            </a:r>
            <a:r>
              <a:rPr lang="zh-CN" altLang="en-US" sz="1600" dirty="0">
                <a:ea typeface="vivo type CN简 Light" panose="02000400000000000000" pitchFamily="50" charset="-122"/>
              </a:rPr>
              <a:t>流水线模板管理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D0E960-8B27-46F3-99BC-4BEB95C26C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88" y="1909456"/>
            <a:ext cx="360000" cy="36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2FE1C74-111D-4046-B162-C5A23FDB57FC}"/>
              </a:ext>
            </a:extLst>
          </p:cNvPr>
          <p:cNvSpPr txBox="1"/>
          <p:nvPr/>
        </p:nvSpPr>
        <p:spPr>
          <a:xfrm>
            <a:off x="2496738" y="2669228"/>
            <a:ext cx="542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Light" panose="02000400000000000000" pitchFamily="50" charset="-122"/>
              </a:rPr>
              <a:t>CICD</a:t>
            </a:r>
            <a:r>
              <a:rPr lang="zh-CN" altLang="en-US" sz="1600" dirty="0">
                <a:ea typeface="vivo type CN简 Light" panose="02000400000000000000" pitchFamily="50" charset="-122"/>
              </a:rPr>
              <a:t>流水线回滚策略及需求优化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148CC7-8E18-4671-88FF-9C748DF0D3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88" y="2647782"/>
            <a:ext cx="360000" cy="360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3A9FD25-2014-4B31-B46E-70E954CA4FF5}"/>
              </a:ext>
            </a:extLst>
          </p:cNvPr>
          <p:cNvSpPr txBox="1"/>
          <p:nvPr/>
        </p:nvSpPr>
        <p:spPr>
          <a:xfrm>
            <a:off x="2496738" y="3429000"/>
            <a:ext cx="542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vivo type CN简 Light" panose="02000400000000000000" pitchFamily="50" charset="-122"/>
              </a:rPr>
              <a:t>CMDB</a:t>
            </a:r>
            <a:r>
              <a:rPr lang="zh-CN" altLang="en-US" sz="1600" dirty="0">
                <a:ea typeface="vivo type CN简 Light" panose="02000400000000000000" pitchFamily="50" charset="-122"/>
              </a:rPr>
              <a:t>文档管理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CCC8926-F417-4EB8-846F-2DF9C1A85C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88" y="3407554"/>
            <a:ext cx="360000" cy="3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781151-B6A8-4693-B76F-8CCD251091E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6256510" y="1981396"/>
            <a:ext cx="229683" cy="216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15A2BEF-8ACE-46DC-86BE-74CDC0F2336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6605677" y="1981396"/>
            <a:ext cx="229683" cy="216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45244C9-7E1C-4481-9E11-F77EE9D4E45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6954844" y="1981396"/>
            <a:ext cx="229683" cy="216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1D17396-3AE9-4637-BD89-2648FEFC101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7304011" y="1981396"/>
            <a:ext cx="229683" cy="216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27DACD5-653E-4193-929A-C42B0BC8366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t="23787" r="25803" b="29191"/>
          <a:stretch/>
        </p:blipFill>
        <p:spPr>
          <a:xfrm>
            <a:off x="7653176" y="1981396"/>
            <a:ext cx="229683" cy="216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541E1F6-ED99-4EF6-BF9E-9A58A4E0F7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861" y="4588545"/>
            <a:ext cx="10704762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7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7EA6A9F-3DFC-41BF-9619-D8B4DBB7ABA6}"/>
              </a:ext>
            </a:extLst>
          </p:cNvPr>
          <p:cNvCxnSpPr/>
          <p:nvPr/>
        </p:nvCxnSpPr>
        <p:spPr>
          <a:xfrm>
            <a:off x="1225742" y="3909288"/>
            <a:ext cx="10044000" cy="0"/>
          </a:xfrm>
          <a:prstGeom prst="line">
            <a:avLst/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AC0BA49D-5830-47F8-9658-A92B8A45A4D6}"/>
              </a:ext>
            </a:extLst>
          </p:cNvPr>
          <p:cNvSpPr/>
          <p:nvPr/>
        </p:nvSpPr>
        <p:spPr>
          <a:xfrm>
            <a:off x="1225742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2E584C6A-BCBC-465D-8B50-BD4B802EDED8}"/>
              </a:ext>
            </a:extLst>
          </p:cNvPr>
          <p:cNvSpPr/>
          <p:nvPr/>
        </p:nvSpPr>
        <p:spPr>
          <a:xfrm>
            <a:off x="2646165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AE457D4-E8E6-418F-AD4D-DBE4D11AD194}"/>
              </a:ext>
            </a:extLst>
          </p:cNvPr>
          <p:cNvSpPr/>
          <p:nvPr/>
        </p:nvSpPr>
        <p:spPr>
          <a:xfrm>
            <a:off x="4066588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AB9BB80C-5774-460A-97E0-1CF5E6D59530}"/>
              </a:ext>
            </a:extLst>
          </p:cNvPr>
          <p:cNvSpPr/>
          <p:nvPr/>
        </p:nvSpPr>
        <p:spPr>
          <a:xfrm>
            <a:off x="5487011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B19AE82-484C-45DB-8789-A5589E0806F0}"/>
              </a:ext>
            </a:extLst>
          </p:cNvPr>
          <p:cNvSpPr/>
          <p:nvPr/>
        </p:nvSpPr>
        <p:spPr>
          <a:xfrm>
            <a:off x="6907434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5681F9B7-D10D-40FF-95D3-8FCE51277ABC}"/>
              </a:ext>
            </a:extLst>
          </p:cNvPr>
          <p:cNvSpPr/>
          <p:nvPr/>
        </p:nvSpPr>
        <p:spPr>
          <a:xfrm>
            <a:off x="8327857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1D68B1B0-74BE-4488-9774-5E1A3413F589}"/>
              </a:ext>
            </a:extLst>
          </p:cNvPr>
          <p:cNvSpPr/>
          <p:nvPr/>
        </p:nvSpPr>
        <p:spPr>
          <a:xfrm>
            <a:off x="9748280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D5AC2215-E305-42C1-AE54-10D466A080FA}"/>
              </a:ext>
            </a:extLst>
          </p:cNvPr>
          <p:cNvSpPr/>
          <p:nvPr/>
        </p:nvSpPr>
        <p:spPr>
          <a:xfrm>
            <a:off x="11168701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E2D2BA-5A34-4F82-A8D1-136C626F8FC0}"/>
              </a:ext>
            </a:extLst>
          </p:cNvPr>
          <p:cNvSpPr txBox="1"/>
          <p:nvPr/>
        </p:nvSpPr>
        <p:spPr>
          <a:xfrm>
            <a:off x="10981478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9.6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0164B6-FCB1-4B0B-A314-20190E6B34FE}"/>
              </a:ext>
            </a:extLst>
          </p:cNvPr>
          <p:cNvSpPr txBox="1"/>
          <p:nvPr/>
        </p:nvSpPr>
        <p:spPr>
          <a:xfrm>
            <a:off x="1075467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6.7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DFAA9-7118-45B1-82AC-C1B29CD026AE}"/>
              </a:ext>
            </a:extLst>
          </p:cNvPr>
          <p:cNvSpPr txBox="1"/>
          <p:nvPr/>
        </p:nvSpPr>
        <p:spPr>
          <a:xfrm>
            <a:off x="1473105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sprint83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752E0E6-EF2D-4E43-A57D-4804C5F558A2}"/>
              </a:ext>
            </a:extLst>
          </p:cNvPr>
          <p:cNvSpPr txBox="1"/>
          <p:nvPr/>
        </p:nvSpPr>
        <p:spPr>
          <a:xfrm>
            <a:off x="2338012" y="3961051"/>
            <a:ext cx="5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6.21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F0B718-E5B8-4DA3-821D-FFC3ABA81705}"/>
              </a:ext>
            </a:extLst>
          </p:cNvPr>
          <p:cNvSpPr txBox="1"/>
          <p:nvPr/>
        </p:nvSpPr>
        <p:spPr>
          <a:xfrm>
            <a:off x="3933062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7.5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ACDA18D-31FD-4BF0-A50C-26A17031941D}"/>
              </a:ext>
            </a:extLst>
          </p:cNvPr>
          <p:cNvSpPr txBox="1"/>
          <p:nvPr/>
        </p:nvSpPr>
        <p:spPr>
          <a:xfrm>
            <a:off x="5306438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7.19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E15525A-131C-450F-8B71-D9D7C243807F}"/>
              </a:ext>
            </a:extLst>
          </p:cNvPr>
          <p:cNvSpPr txBox="1"/>
          <p:nvPr/>
        </p:nvSpPr>
        <p:spPr>
          <a:xfrm>
            <a:off x="6716765" y="3961051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8.2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EA3585-03E8-4B23-A721-3E97784CF356}"/>
              </a:ext>
            </a:extLst>
          </p:cNvPr>
          <p:cNvSpPr txBox="1"/>
          <p:nvPr/>
        </p:nvSpPr>
        <p:spPr>
          <a:xfrm>
            <a:off x="8071673" y="3961051"/>
            <a:ext cx="55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8.16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338138B-D00D-4551-BF7E-852F71E560E5}"/>
              </a:ext>
            </a:extLst>
          </p:cNvPr>
          <p:cNvSpPr txBox="1"/>
          <p:nvPr/>
        </p:nvSpPr>
        <p:spPr>
          <a:xfrm>
            <a:off x="9537411" y="3961051"/>
            <a:ext cx="57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8.30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8" name="箭头: 左 47">
            <a:extLst>
              <a:ext uri="{FF2B5EF4-FFF2-40B4-BE49-F238E27FC236}">
                <a16:creationId xmlns:a16="http://schemas.microsoft.com/office/drawing/2014/main" id="{66E806EB-2677-4B8C-AC21-942890489147}"/>
              </a:ext>
            </a:extLst>
          </p:cNvPr>
          <p:cNvSpPr/>
          <p:nvPr/>
        </p:nvSpPr>
        <p:spPr>
          <a:xfrm>
            <a:off x="10344546" y="1165460"/>
            <a:ext cx="1306800" cy="812793"/>
          </a:xfrm>
          <a:prstGeom prst="leftArrow">
            <a:avLst/>
          </a:prstGeom>
          <a:noFill/>
          <a:ln>
            <a:solidFill>
              <a:srgbClr val="D7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CICD</a:t>
            </a:r>
            <a:endParaRPr lang="zh-CN" altLang="en-US" dirty="0">
              <a:solidFill>
                <a:schemeClr val="tx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40EDB9B8-D519-49EB-B650-59CD64000365}"/>
              </a:ext>
            </a:extLst>
          </p:cNvPr>
          <p:cNvSpPr/>
          <p:nvPr/>
        </p:nvSpPr>
        <p:spPr>
          <a:xfrm>
            <a:off x="573862" y="5546684"/>
            <a:ext cx="1305781" cy="813600"/>
          </a:xfrm>
          <a:prstGeom prst="rightArrow">
            <a:avLst/>
          </a:prstGeom>
          <a:noFill/>
          <a:ln>
            <a:solidFill>
              <a:srgbClr val="D7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CMDB</a:t>
            </a:r>
            <a:endParaRPr lang="zh-CN" altLang="en-US" dirty="0">
              <a:solidFill>
                <a:schemeClr val="tx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504710-F6A7-4AA7-A757-F07232143762}"/>
              </a:ext>
            </a:extLst>
          </p:cNvPr>
          <p:cNvSpPr txBox="1"/>
          <p:nvPr/>
        </p:nvSpPr>
        <p:spPr>
          <a:xfrm>
            <a:off x="2991542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sprint84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9B39B87-9145-43F0-BD5D-61975D3B0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29023"/>
              </p:ext>
            </p:extLst>
          </p:nvPr>
        </p:nvGraphicFramePr>
        <p:xfrm>
          <a:off x="7051434" y="5132771"/>
          <a:ext cx="2019035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035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273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</a:t>
                      </a:r>
                      <a:r>
                        <a:rPr lang="zh-CN" altLang="en-US" sz="1100" dirty="0"/>
                        <a:t>后台管理</a:t>
                      </a:r>
                      <a:r>
                        <a:rPr lang="en-US" altLang="zh-CN" sz="1100" dirty="0"/>
                        <a:t>—</a:t>
                      </a:r>
                      <a:r>
                        <a:rPr lang="zh-CN" altLang="en-US" sz="1100" dirty="0"/>
                        <a:t>公共文档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 </a:t>
                      </a:r>
                      <a:r>
                        <a:rPr lang="zh-CN" altLang="en-US" sz="1100" dirty="0"/>
                        <a:t>全局搜索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9457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</a:t>
                      </a:r>
                      <a:r>
                        <a:rPr lang="zh-CN" altLang="en-US" sz="1100" dirty="0"/>
                        <a:t>相关需求修复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039154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02B6C039-9C47-4F3B-8657-A40CA9308B6B}"/>
              </a:ext>
            </a:extLst>
          </p:cNvPr>
          <p:cNvSpPr txBox="1"/>
          <p:nvPr/>
        </p:nvSpPr>
        <p:spPr>
          <a:xfrm>
            <a:off x="5883090" y="437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sprint63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F82E5-1C63-48BB-B919-3A9CAFBCDD05}"/>
              </a:ext>
            </a:extLst>
          </p:cNvPr>
          <p:cNvSpPr txBox="1"/>
          <p:nvPr/>
        </p:nvSpPr>
        <p:spPr>
          <a:xfrm>
            <a:off x="5806772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sprint86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BC2C4AE5-87D3-4E7E-9C0A-EC18CA0C4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40228"/>
              </p:ext>
            </p:extLst>
          </p:nvPr>
        </p:nvGraphicFramePr>
        <p:xfrm>
          <a:off x="4707242" y="2482843"/>
          <a:ext cx="1559538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538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流水线模板管理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任务组</a:t>
                      </a:r>
                      <a:r>
                        <a:rPr lang="en-US" altLang="zh-CN" sz="1100" dirty="0"/>
                        <a:t>(</a:t>
                      </a:r>
                      <a:r>
                        <a:rPr lang="zh-CN" altLang="en-US" sz="1100" dirty="0"/>
                        <a:t>模板</a:t>
                      </a:r>
                      <a:r>
                        <a:rPr lang="en-US" altLang="zh-CN" sz="1100" dirty="0"/>
                        <a:t>)</a:t>
                      </a:r>
                      <a:r>
                        <a:rPr lang="zh-CN" altLang="en-US" sz="1100" dirty="0"/>
                        <a:t>管理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9457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B372C5A-B681-4534-B76D-7285AFE3E723}"/>
              </a:ext>
            </a:extLst>
          </p:cNvPr>
          <p:cNvSpPr txBox="1"/>
          <p:nvPr/>
        </p:nvSpPr>
        <p:spPr>
          <a:xfrm>
            <a:off x="4373807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0C06BBEE-E460-4B4B-939E-4A271718F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966" y="3153320"/>
            <a:ext cx="1474870" cy="14323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716A69FC-F11E-4CB2-BA84-E20C06FF9E9F}"/>
              </a:ext>
            </a:extLst>
          </p:cNvPr>
          <p:cNvSpPr txBox="1"/>
          <p:nvPr/>
        </p:nvSpPr>
        <p:spPr>
          <a:xfrm>
            <a:off x="7271366" y="437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sprint64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3482EF-F4EB-451C-9F2A-1E365BA20210}"/>
              </a:ext>
            </a:extLst>
          </p:cNvPr>
          <p:cNvSpPr txBox="1"/>
          <p:nvPr/>
        </p:nvSpPr>
        <p:spPr>
          <a:xfrm>
            <a:off x="8696850" y="437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FD8A7D58-3093-4E73-A52C-1EB81FA70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586099" y="4837519"/>
            <a:ext cx="2795940" cy="124989"/>
          </a:xfrm>
          <a:prstGeom prst="rect">
            <a:avLst/>
          </a:prstGeom>
        </p:spPr>
      </p:pic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B296B21-7FCD-4E18-A057-75893F10C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72310"/>
              </p:ext>
            </p:extLst>
          </p:nvPr>
        </p:nvGraphicFramePr>
        <p:xfrm>
          <a:off x="1663993" y="2490885"/>
          <a:ext cx="2108344" cy="52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344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代码合并卡片、</a:t>
                      </a:r>
                      <a:r>
                        <a:rPr lang="en-US" altLang="zh-CN" sz="1100" dirty="0" err="1"/>
                        <a:t>Gitmerge</a:t>
                      </a:r>
                      <a:r>
                        <a:rPr lang="zh-CN" altLang="en-US" sz="1100" dirty="0"/>
                        <a:t>校验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66278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Curl</a:t>
                      </a:r>
                      <a:r>
                        <a:rPr lang="zh-CN" altLang="en-US" sz="1100" dirty="0"/>
                        <a:t>工具优化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81800"/>
                  </a:ext>
                </a:extLst>
              </a:tr>
            </a:tbl>
          </a:graphicData>
        </a:graphic>
      </p:graphicFrame>
      <p:pic>
        <p:nvPicPr>
          <p:cNvPr id="58" name="图片 57">
            <a:extLst>
              <a:ext uri="{FF2B5EF4-FFF2-40B4-BE49-F238E27FC236}">
                <a16:creationId xmlns:a16="http://schemas.microsoft.com/office/drawing/2014/main" id="{51C507E3-1AB9-43A1-8D7C-FFF678090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865" y="3160687"/>
            <a:ext cx="1575188" cy="128497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ADF6198C-88CA-4857-A022-09814CB6AAB5}"/>
              </a:ext>
            </a:extLst>
          </p:cNvPr>
          <p:cNvSpPr txBox="1"/>
          <p:nvPr/>
        </p:nvSpPr>
        <p:spPr>
          <a:xfrm>
            <a:off x="8696850" y="343264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sprint88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3C03737-91A7-4C1E-B5B0-56D53C80C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98359"/>
              </p:ext>
            </p:extLst>
          </p:nvPr>
        </p:nvGraphicFramePr>
        <p:xfrm>
          <a:off x="8133598" y="2490885"/>
          <a:ext cx="1980039" cy="52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39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回滚</a:t>
                      </a:r>
                      <a:r>
                        <a:rPr lang="en-US" altLang="zh-CN" sz="1100" dirty="0"/>
                        <a:t>&amp;</a:t>
                      </a:r>
                      <a:r>
                        <a:rPr lang="zh-CN" altLang="en-US" sz="1100" dirty="0"/>
                        <a:t>回滚策略、交互优化等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66278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机器列表等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8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1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二、试用期工作目标及达成情况总结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7EA6A9F-3DFC-41BF-9619-D8B4DBB7ABA6}"/>
              </a:ext>
            </a:extLst>
          </p:cNvPr>
          <p:cNvCxnSpPr/>
          <p:nvPr/>
        </p:nvCxnSpPr>
        <p:spPr>
          <a:xfrm>
            <a:off x="1225742" y="3909288"/>
            <a:ext cx="10044000" cy="0"/>
          </a:xfrm>
          <a:prstGeom prst="line">
            <a:avLst/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AC0BA49D-5830-47F8-9658-A92B8A45A4D6}"/>
              </a:ext>
            </a:extLst>
          </p:cNvPr>
          <p:cNvSpPr/>
          <p:nvPr/>
        </p:nvSpPr>
        <p:spPr>
          <a:xfrm>
            <a:off x="827071" y="3693288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2E584C6A-BCBC-465D-8B50-BD4B802EDED8}"/>
              </a:ext>
            </a:extLst>
          </p:cNvPr>
          <p:cNvSpPr/>
          <p:nvPr/>
        </p:nvSpPr>
        <p:spPr>
          <a:xfrm>
            <a:off x="2646165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AE457D4-E8E6-418F-AD4D-DBE4D11AD194}"/>
              </a:ext>
            </a:extLst>
          </p:cNvPr>
          <p:cNvSpPr/>
          <p:nvPr/>
        </p:nvSpPr>
        <p:spPr>
          <a:xfrm>
            <a:off x="4066588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AB9BB80C-5774-460A-97E0-1CF5E6D59530}"/>
              </a:ext>
            </a:extLst>
          </p:cNvPr>
          <p:cNvSpPr/>
          <p:nvPr/>
        </p:nvSpPr>
        <p:spPr>
          <a:xfrm>
            <a:off x="5487011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B19AE82-484C-45DB-8789-A5589E0806F0}"/>
              </a:ext>
            </a:extLst>
          </p:cNvPr>
          <p:cNvSpPr/>
          <p:nvPr/>
        </p:nvSpPr>
        <p:spPr>
          <a:xfrm>
            <a:off x="6907434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5681F9B7-D10D-40FF-95D3-8FCE51277ABC}"/>
              </a:ext>
            </a:extLst>
          </p:cNvPr>
          <p:cNvSpPr/>
          <p:nvPr/>
        </p:nvSpPr>
        <p:spPr>
          <a:xfrm>
            <a:off x="8327857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1D68B1B0-74BE-4488-9774-5E1A3413F589}"/>
              </a:ext>
            </a:extLst>
          </p:cNvPr>
          <p:cNvSpPr/>
          <p:nvPr/>
        </p:nvSpPr>
        <p:spPr>
          <a:xfrm>
            <a:off x="9748280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D5AC2215-E305-42C1-AE54-10D466A080FA}"/>
              </a:ext>
            </a:extLst>
          </p:cNvPr>
          <p:cNvSpPr/>
          <p:nvPr/>
        </p:nvSpPr>
        <p:spPr>
          <a:xfrm>
            <a:off x="11168701" y="3837288"/>
            <a:ext cx="144000" cy="144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DFAA9-7118-45B1-82AC-C1B29CD026AE}"/>
              </a:ext>
            </a:extLst>
          </p:cNvPr>
          <p:cNvSpPr txBox="1"/>
          <p:nvPr/>
        </p:nvSpPr>
        <p:spPr>
          <a:xfrm>
            <a:off x="1344111" y="3137726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sprint83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8" name="箭头: 左 47">
            <a:extLst>
              <a:ext uri="{FF2B5EF4-FFF2-40B4-BE49-F238E27FC236}">
                <a16:creationId xmlns:a16="http://schemas.microsoft.com/office/drawing/2014/main" id="{66E806EB-2677-4B8C-AC21-942890489147}"/>
              </a:ext>
            </a:extLst>
          </p:cNvPr>
          <p:cNvSpPr/>
          <p:nvPr/>
        </p:nvSpPr>
        <p:spPr>
          <a:xfrm>
            <a:off x="10344546" y="1165460"/>
            <a:ext cx="1306800" cy="812793"/>
          </a:xfrm>
          <a:prstGeom prst="leftArrow">
            <a:avLst/>
          </a:prstGeom>
          <a:noFill/>
          <a:ln>
            <a:solidFill>
              <a:srgbClr val="D7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CICD</a:t>
            </a:r>
            <a:endParaRPr lang="zh-CN" altLang="en-US" dirty="0">
              <a:solidFill>
                <a:schemeClr val="tx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40EDB9B8-D519-49EB-B650-59CD64000365}"/>
              </a:ext>
            </a:extLst>
          </p:cNvPr>
          <p:cNvSpPr/>
          <p:nvPr/>
        </p:nvSpPr>
        <p:spPr>
          <a:xfrm>
            <a:off x="573862" y="5546684"/>
            <a:ext cx="1305781" cy="813600"/>
          </a:xfrm>
          <a:prstGeom prst="rightArrow">
            <a:avLst/>
          </a:prstGeom>
          <a:noFill/>
          <a:ln>
            <a:solidFill>
              <a:srgbClr val="D7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CMDB</a:t>
            </a:r>
            <a:endParaRPr lang="zh-CN" altLang="en-US" dirty="0">
              <a:solidFill>
                <a:schemeClr val="tx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F504710-F6A7-4AA7-A757-F07232143762}"/>
              </a:ext>
            </a:extLst>
          </p:cNvPr>
          <p:cNvSpPr txBox="1"/>
          <p:nvPr/>
        </p:nvSpPr>
        <p:spPr>
          <a:xfrm>
            <a:off x="3002113" y="3127510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sprint84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9B39B87-9145-43F0-BD5D-61975D3B0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44000"/>
              </p:ext>
            </p:extLst>
          </p:nvPr>
        </p:nvGraphicFramePr>
        <p:xfrm>
          <a:off x="7058402" y="5154037"/>
          <a:ext cx="2019035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035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273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</a:t>
                      </a:r>
                      <a:r>
                        <a:rPr lang="zh-CN" altLang="en-US" sz="1100" dirty="0"/>
                        <a:t>后台管理</a:t>
                      </a:r>
                      <a:r>
                        <a:rPr lang="en-US" altLang="zh-CN" sz="1100" dirty="0"/>
                        <a:t>—</a:t>
                      </a:r>
                      <a:r>
                        <a:rPr lang="zh-CN" altLang="en-US" sz="1100" dirty="0"/>
                        <a:t>公共文档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 </a:t>
                      </a:r>
                      <a:r>
                        <a:rPr lang="zh-CN" altLang="en-US" sz="1100" dirty="0"/>
                        <a:t>全局搜索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9457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Vivo cloud</a:t>
                      </a:r>
                      <a:r>
                        <a:rPr lang="zh-CN" altLang="en-US" sz="1100" dirty="0"/>
                        <a:t>相关需求修复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039154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02B6C039-9C47-4F3B-8657-A40CA9308B6B}"/>
              </a:ext>
            </a:extLst>
          </p:cNvPr>
          <p:cNvSpPr txBox="1"/>
          <p:nvPr/>
        </p:nvSpPr>
        <p:spPr>
          <a:xfrm>
            <a:off x="5904336" y="437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sprint63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F82E5-1C63-48BB-B919-3A9CAFBCDD05}"/>
              </a:ext>
            </a:extLst>
          </p:cNvPr>
          <p:cNvSpPr txBox="1"/>
          <p:nvPr/>
        </p:nvSpPr>
        <p:spPr>
          <a:xfrm>
            <a:off x="5839375" y="3127510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sprint86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BC2C4AE5-87D3-4E7E-9C0A-EC18CA0C4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0967"/>
              </p:ext>
            </p:extLst>
          </p:nvPr>
        </p:nvGraphicFramePr>
        <p:xfrm>
          <a:off x="4857892" y="2169857"/>
          <a:ext cx="1559538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538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流水线模板管理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任务组</a:t>
                      </a:r>
                      <a:r>
                        <a:rPr lang="en-US" altLang="zh-CN" sz="1100" dirty="0"/>
                        <a:t>(</a:t>
                      </a:r>
                      <a:r>
                        <a:rPr lang="zh-CN" altLang="en-US" sz="1100" dirty="0"/>
                        <a:t>模板</a:t>
                      </a:r>
                      <a:r>
                        <a:rPr lang="en-US" altLang="zh-CN" sz="1100" dirty="0"/>
                        <a:t>)</a:t>
                      </a:r>
                      <a:r>
                        <a:rPr lang="zh-CN" altLang="en-US" sz="1100" dirty="0"/>
                        <a:t>管理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9457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B372C5A-B681-4534-B76D-7285AFE3E723}"/>
              </a:ext>
            </a:extLst>
          </p:cNvPr>
          <p:cNvSpPr txBox="1"/>
          <p:nvPr/>
        </p:nvSpPr>
        <p:spPr>
          <a:xfrm>
            <a:off x="4420744" y="3120588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0C06BBEE-E460-4B4B-939E-4A271718F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226" y="2866992"/>
            <a:ext cx="1474870" cy="14323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716A69FC-F11E-4CB2-BA84-E20C06FF9E9F}"/>
              </a:ext>
            </a:extLst>
          </p:cNvPr>
          <p:cNvSpPr txBox="1"/>
          <p:nvPr/>
        </p:nvSpPr>
        <p:spPr>
          <a:xfrm>
            <a:off x="7300593" y="4363582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sprint64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3482EF-F4EB-451C-9F2A-1E365BA20210}"/>
              </a:ext>
            </a:extLst>
          </p:cNvPr>
          <p:cNvSpPr txBox="1"/>
          <p:nvPr/>
        </p:nvSpPr>
        <p:spPr>
          <a:xfrm>
            <a:off x="8765310" y="4363581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sprint65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FD8A7D58-3093-4E73-A52C-1EB81FA70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605808" y="4873254"/>
            <a:ext cx="2795940" cy="124989"/>
          </a:xfrm>
          <a:prstGeom prst="rect">
            <a:avLst/>
          </a:prstGeom>
        </p:spPr>
      </p:pic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B296B21-7FCD-4E18-A057-75893F10C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44796"/>
              </p:ext>
            </p:extLst>
          </p:nvPr>
        </p:nvGraphicFramePr>
        <p:xfrm>
          <a:off x="1625955" y="2169857"/>
          <a:ext cx="2108344" cy="52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344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代码合并卡片、</a:t>
                      </a:r>
                      <a:r>
                        <a:rPr lang="en-US" altLang="zh-CN" sz="1100" dirty="0" err="1"/>
                        <a:t>Gitmerge</a:t>
                      </a:r>
                      <a:r>
                        <a:rPr lang="zh-CN" altLang="en-US" sz="1100" dirty="0"/>
                        <a:t>校验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66278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Curl</a:t>
                      </a:r>
                      <a:r>
                        <a:rPr lang="zh-CN" altLang="en-US" sz="1100" dirty="0"/>
                        <a:t>工具优化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81800"/>
                  </a:ext>
                </a:extLst>
              </a:tr>
            </a:tbl>
          </a:graphicData>
        </a:graphic>
      </p:graphicFrame>
      <p:pic>
        <p:nvPicPr>
          <p:cNvPr id="58" name="图片 57">
            <a:extLst>
              <a:ext uri="{FF2B5EF4-FFF2-40B4-BE49-F238E27FC236}">
                <a16:creationId xmlns:a16="http://schemas.microsoft.com/office/drawing/2014/main" id="{51C507E3-1AB9-43A1-8D7C-FFF678090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685" y="2874364"/>
            <a:ext cx="1575188" cy="128497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ADF6198C-88CA-4857-A022-09814CB6AAB5}"/>
              </a:ext>
            </a:extLst>
          </p:cNvPr>
          <p:cNvSpPr txBox="1"/>
          <p:nvPr/>
        </p:nvSpPr>
        <p:spPr>
          <a:xfrm>
            <a:off x="8669327" y="3153965"/>
            <a:ext cx="941520" cy="306467"/>
          </a:xfrm>
          <a:prstGeom prst="roundRect">
            <a:avLst/>
          </a:prstGeom>
          <a:noFill/>
          <a:ln>
            <a:solidFill>
              <a:srgbClr val="D7D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15FFF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sprint88</a:t>
            </a:r>
            <a:endParaRPr lang="zh-CN" altLang="en-US" sz="1200" dirty="0">
              <a:solidFill>
                <a:srgbClr val="415FFF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3C03737-91A7-4C1E-B5B0-56D53C80C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47067"/>
              </p:ext>
            </p:extLst>
          </p:nvPr>
        </p:nvGraphicFramePr>
        <p:xfrm>
          <a:off x="8087418" y="2169857"/>
          <a:ext cx="1980039" cy="525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39">
                  <a:extLst>
                    <a:ext uri="{9D8B030D-6E8A-4147-A177-3AD203B41FA5}">
                      <a16:colId xmlns:a16="http://schemas.microsoft.com/office/drawing/2014/main" val="21576656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回滚</a:t>
                      </a:r>
                      <a:r>
                        <a:rPr lang="en-US" altLang="zh-CN" sz="1100" dirty="0"/>
                        <a:t>&amp;</a:t>
                      </a:r>
                      <a:r>
                        <a:rPr lang="zh-CN" altLang="en-US" sz="1100" dirty="0"/>
                        <a:t>回滚策略、交互优化等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04293"/>
                  </a:ext>
                </a:extLst>
              </a:tr>
              <a:tr h="266278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机器列表等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81800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491CDCA8-9BE5-436E-9D35-22F06DF56313}"/>
              </a:ext>
            </a:extLst>
          </p:cNvPr>
          <p:cNvSpPr txBox="1"/>
          <p:nvPr/>
        </p:nvSpPr>
        <p:spPr>
          <a:xfrm>
            <a:off x="824922" y="3770788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6.7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E5FC7650-B967-4220-8AE3-AB5473FF053E}"/>
              </a:ext>
            </a:extLst>
          </p:cNvPr>
          <p:cNvSpPr/>
          <p:nvPr/>
        </p:nvSpPr>
        <p:spPr>
          <a:xfrm>
            <a:off x="2534420" y="366657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F9F1DD7-2D60-450D-BF9B-15C24C5EBD6D}"/>
              </a:ext>
            </a:extLst>
          </p:cNvPr>
          <p:cNvSpPr txBox="1"/>
          <p:nvPr/>
        </p:nvSpPr>
        <p:spPr>
          <a:xfrm>
            <a:off x="2495326" y="3744075"/>
            <a:ext cx="58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6.21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CC2E96AE-C843-4580-AE28-A7CB9038195B}"/>
              </a:ext>
            </a:extLst>
          </p:cNvPr>
          <p:cNvSpPr/>
          <p:nvPr/>
        </p:nvSpPr>
        <p:spPr>
          <a:xfrm>
            <a:off x="3983982" y="369863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4D20B0B-6F01-41F7-A9FB-75D9DD2C3886}"/>
              </a:ext>
            </a:extLst>
          </p:cNvPr>
          <p:cNvSpPr txBox="1"/>
          <p:nvPr/>
        </p:nvSpPr>
        <p:spPr>
          <a:xfrm>
            <a:off x="3981833" y="3776135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7.5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F3D6241-7A70-43D4-8AA1-8C3AEFB16578}"/>
              </a:ext>
            </a:extLst>
          </p:cNvPr>
          <p:cNvSpPr/>
          <p:nvPr/>
        </p:nvSpPr>
        <p:spPr>
          <a:xfrm>
            <a:off x="5362264" y="3693288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C3AC4-113C-4DB1-AFA3-121AF5E4C91F}"/>
              </a:ext>
            </a:extLst>
          </p:cNvPr>
          <p:cNvSpPr txBox="1"/>
          <p:nvPr/>
        </p:nvSpPr>
        <p:spPr>
          <a:xfrm>
            <a:off x="5341643" y="3770788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7.19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9899FBF2-5FB0-465A-AA90-D93FE9A5E751}"/>
              </a:ext>
            </a:extLst>
          </p:cNvPr>
          <p:cNvSpPr/>
          <p:nvPr/>
        </p:nvSpPr>
        <p:spPr>
          <a:xfrm>
            <a:off x="6762949" y="369863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53632B8-F0E3-435A-BC00-E21354E3234A}"/>
              </a:ext>
            </a:extLst>
          </p:cNvPr>
          <p:cNvSpPr txBox="1"/>
          <p:nvPr/>
        </p:nvSpPr>
        <p:spPr>
          <a:xfrm>
            <a:off x="6760800" y="3776135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8.2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489CA1DA-8FC6-4ED8-A506-927603F72857}"/>
              </a:ext>
            </a:extLst>
          </p:cNvPr>
          <p:cNvSpPr/>
          <p:nvPr/>
        </p:nvSpPr>
        <p:spPr>
          <a:xfrm>
            <a:off x="8212443" y="3687889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C75CC9D-2885-46AE-9E9E-8F4D74C02E56}"/>
              </a:ext>
            </a:extLst>
          </p:cNvPr>
          <p:cNvSpPr txBox="1"/>
          <p:nvPr/>
        </p:nvSpPr>
        <p:spPr>
          <a:xfrm>
            <a:off x="8173349" y="3765389"/>
            <a:ext cx="591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8.16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D6778A9E-B46F-4FBB-8F86-E18AABA6051B}"/>
              </a:ext>
            </a:extLst>
          </p:cNvPr>
          <p:cNvSpPr/>
          <p:nvPr/>
        </p:nvSpPr>
        <p:spPr>
          <a:xfrm>
            <a:off x="9595169" y="369863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B8CE97E-2DE9-470C-83D8-03BDE4824EBA}"/>
              </a:ext>
            </a:extLst>
          </p:cNvPr>
          <p:cNvSpPr txBox="1"/>
          <p:nvPr/>
        </p:nvSpPr>
        <p:spPr>
          <a:xfrm>
            <a:off x="9546839" y="3776135"/>
            <a:ext cx="591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8.30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BAAEA066-99AA-4592-91F2-C0706FADF5F3}"/>
              </a:ext>
            </a:extLst>
          </p:cNvPr>
          <p:cNvSpPr/>
          <p:nvPr/>
        </p:nvSpPr>
        <p:spPr>
          <a:xfrm>
            <a:off x="11057063" y="3698635"/>
            <a:ext cx="432000" cy="432000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CC0881E-4265-42DE-8FDD-F0DBF730BBDF}"/>
              </a:ext>
            </a:extLst>
          </p:cNvPr>
          <p:cNvSpPr txBox="1"/>
          <p:nvPr/>
        </p:nvSpPr>
        <p:spPr>
          <a:xfrm>
            <a:off x="11054914" y="3776135"/>
            <a:ext cx="515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vivo type 简 Medium" panose="02000700000000000000" pitchFamily="2" charset="-122"/>
                <a:ea typeface="vivo type 简 Medium" panose="02000700000000000000" pitchFamily="2" charset="-122"/>
              </a:rPr>
              <a:t>9.6</a:t>
            </a:r>
            <a:endParaRPr lang="zh-CN" altLang="en-US" sz="1200" dirty="0">
              <a:solidFill>
                <a:schemeClr val="bg1"/>
              </a:solidFill>
              <a:latin typeface="vivo type 简 Medium" panose="02000700000000000000" pitchFamily="2" charset="-122"/>
              <a:ea typeface="vivo type 简 Medium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99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637</Words>
  <Application>Microsoft Office PowerPoint</Application>
  <PresentationFormat>宽屏</PresentationFormat>
  <Paragraphs>148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vivo Bold</vt:lpstr>
      <vt:lpstr>vivo type CN简 Bold</vt:lpstr>
      <vt:lpstr>vivo type CN简 Light</vt:lpstr>
      <vt:lpstr>vivo type CN简 Regular</vt:lpstr>
      <vt:lpstr>vivo type 简 Medium</vt:lpstr>
      <vt:lpstr>等线</vt:lpstr>
      <vt:lpstr>方正兰亭中黑_GBK</vt:lpstr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邹丹</dc:creator>
  <cp:lastModifiedBy> 吕利利</cp:lastModifiedBy>
  <cp:revision>94</cp:revision>
  <dcterms:created xsi:type="dcterms:W3CDTF">2019-03-21T01:16:59Z</dcterms:created>
  <dcterms:modified xsi:type="dcterms:W3CDTF">2021-08-25T09:47:49Z</dcterms:modified>
</cp:coreProperties>
</file>