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93" r:id="rId2"/>
    <p:sldId id="352" r:id="rId3"/>
    <p:sldId id="1010" r:id="rId4"/>
    <p:sldId id="1011" r:id="rId5"/>
    <p:sldId id="1019" r:id="rId6"/>
    <p:sldId id="312" r:id="rId7"/>
    <p:sldId id="311" r:id="rId8"/>
    <p:sldId id="1013" r:id="rId9"/>
    <p:sldId id="1018" r:id="rId10"/>
    <p:sldId id="1016" r:id="rId11"/>
    <p:sldId id="1015" r:id="rId12"/>
    <p:sldId id="1001" r:id="rId13"/>
    <p:sldId id="1002" r:id="rId14"/>
    <p:sldId id="1003" r:id="rId15"/>
    <p:sldId id="347" r:id="rId16"/>
  </p:sldIdLst>
  <p:sldSz cx="24382413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A88539-2F17-4B18-B118-A52608E2AC15}">
          <p14:sldIdLst>
            <p14:sldId id="293"/>
            <p14:sldId id="352"/>
            <p14:sldId id="1010"/>
            <p14:sldId id="1011"/>
            <p14:sldId id="1019"/>
            <p14:sldId id="312"/>
            <p14:sldId id="311"/>
            <p14:sldId id="1013"/>
            <p14:sldId id="1018"/>
            <p14:sldId id="1016"/>
            <p14:sldId id="1015"/>
            <p14:sldId id="1001"/>
            <p14:sldId id="1002"/>
            <p14:sldId id="1003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0FF"/>
    <a:srgbClr val="003948"/>
    <a:srgbClr val="FF7575"/>
    <a:srgbClr val="361212"/>
    <a:srgbClr val="7A0000"/>
    <a:srgbClr val="66DECD"/>
    <a:srgbClr val="F0B519"/>
    <a:srgbClr val="FFD200"/>
    <a:srgbClr val="3C007C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6" autoAdjust="0"/>
    <p:restoredTop sz="95921" autoAdjust="0"/>
  </p:normalViewPr>
  <p:slideViewPr>
    <p:cSldViewPr snapToGrid="0" snapToObjects="1" showGuides="1">
      <p:cViewPr varScale="1">
        <p:scale>
          <a:sx n="35" d="100"/>
          <a:sy n="35" d="100"/>
        </p:scale>
        <p:origin x="102" y="450"/>
      </p:cViewPr>
      <p:guideLst>
        <p:guide orient="horz" pos="432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6A7B-1B4F-1140-92A6-C6824A8D2EC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3F247-190E-8442-A6E6-7354B66410C5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65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4C82-C2E4-B543-8475-BD56381FBFD2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5093F-09A4-C64B-A363-EE9B37DE0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41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093F-09A4-C64B-A363-EE9B37DE08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738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38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8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5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7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5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7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8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</a:p>
          <a:p>
            <a:r>
              <a:rPr lang="zh-CN" altLang="en-US" dirty="0"/>
              <a:t>表单校验问题变得很复杂。复杂性主要体现在：</a:t>
            </a:r>
            <a:endParaRPr lang="en-US" altLang="zh-CN" dirty="0"/>
          </a:p>
          <a:p>
            <a:r>
              <a:rPr lang="zh-CN" altLang="en-US" dirty="0"/>
              <a:t>校验时机：表单事件变化、还是手动提交时校验；校验方式：是使用的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的表单校验方式？还是使用自定义的方式进行校验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增加对比图</a:t>
            </a:r>
            <a:r>
              <a:rPr lang="en-US" altLang="zh-CN" dirty="0"/>
              <a:t>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根据父组件的校验标识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进行拦截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2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4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#1封面（浅色背景时使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图片占位符 4"/>
          <p:cNvSpPr>
            <a:spLocks noGrp="1"/>
          </p:cNvSpPr>
          <p:nvPr>
            <p:ph type="pic" sz="quarter" idx="19"/>
          </p:nvPr>
        </p:nvSpPr>
        <p:spPr>
          <a:xfrm>
            <a:off x="1" y="-32643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6" name="图片占位符 61"/>
          <p:cNvSpPr>
            <a:spLocks noGrp="1"/>
          </p:cNvSpPr>
          <p:nvPr>
            <p:ph type="pic" sz="quarter" idx="18" hasCustomPrompt="1"/>
          </p:nvPr>
        </p:nvSpPr>
        <p:spPr>
          <a:xfrm>
            <a:off x="6350" y="7153835"/>
            <a:ext cx="24376063" cy="6562163"/>
          </a:xfrm>
          <a:solidFill>
            <a:srgbClr val="415FFF"/>
          </a:solidFill>
        </p:spPr>
        <p:txBody>
          <a:bodyPr>
            <a:normAutofit/>
          </a:bodyPr>
          <a:lstStyle>
            <a:lvl1pPr algn="ctr">
              <a:defRPr sz="100" b="0" i="0">
                <a:solidFill>
                  <a:schemeClr val="bg1">
                    <a:alpha val="20000"/>
                  </a:schemeClr>
                </a:solidFill>
                <a:latin typeface="VCustom FontS Light" charset="-122"/>
                <a:ea typeface="VCustom FontS Light" charset="-122"/>
                <a:cs typeface="VCustom FontS Light" charset="-122"/>
              </a:defRPr>
            </a:lvl1pPr>
          </a:lstStyle>
          <a:p>
            <a:r>
              <a:rPr lang="zh-CN" altLang="en-US" dirty="0"/>
              <a:t>将图片拖动到占位符，或单击添加图标</a:t>
            </a:r>
            <a:endParaRPr lang="de-DE" altLang="zh-CN" dirty="0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14499" y="7519654"/>
            <a:ext cx="10799234" cy="146055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altLang="zh-CN" sz="7200" b="1" i="0" u="none" baseline="0" smtClean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公司导向</a:t>
            </a:r>
            <a:r>
              <a:rPr lang="en-US" altLang="zh-CN" noProof="0" dirty="0"/>
              <a:t>PPT</a:t>
            </a:r>
            <a:r>
              <a:rPr lang="zh-CN" altLang="en-US" noProof="0" dirty="0"/>
              <a:t>封面示范</a:t>
            </a:r>
            <a:endParaRPr lang="en-US" noProof="0" dirty="0"/>
          </a:p>
        </p:txBody>
      </p:sp>
      <p:sp>
        <p:nvSpPr>
          <p:cNvPr id="4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714499" y="9394933"/>
            <a:ext cx="10799233" cy="91372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封面副标题可在此处添加</a:t>
            </a:r>
            <a:endParaRPr lang="en-US" altLang="zh-CN" noProof="0" dirty="0"/>
          </a:p>
        </p:txBody>
      </p:sp>
      <p:sp>
        <p:nvSpPr>
          <p:cNvPr id="5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99" y="12266989"/>
            <a:ext cx="7906579" cy="67996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日期可在此处添加 </a:t>
            </a:r>
            <a:r>
              <a:rPr lang="en-US" altLang="zh-CN" noProof="0" dirty="0"/>
              <a:t>|</a:t>
            </a:r>
            <a:r>
              <a:rPr lang="zh-CN" altLang="en-US" noProof="0" dirty="0"/>
              <a:t> 汇报部门</a:t>
            </a:r>
            <a:endParaRPr lang="en-US" noProof="0" dirty="0"/>
          </a:p>
        </p:txBody>
      </p:sp>
      <p:sp>
        <p:nvSpPr>
          <p:cNvPr id="74" name="背景需要插入一副合适的图片"/>
          <p:cNvSpPr txBox="1"/>
          <p:nvPr userDrawn="1"/>
        </p:nvSpPr>
        <p:spPr>
          <a:xfrm>
            <a:off x="818992" y="-1094653"/>
            <a:ext cx="9614812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封面（浅色背景时使用）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52" name="图片占位符 7"/>
          <p:cNvSpPr>
            <a:spLocks noGrp="1"/>
          </p:cNvSpPr>
          <p:nvPr userDrawn="1">
            <p:ph type="pic" sz="quarter" idx="20"/>
          </p:nvPr>
        </p:nvSpPr>
        <p:spPr>
          <a:xfrm>
            <a:off x="1686055" y="947020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73" name="文本框 172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4" name="矩形 173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5" name="矩形 174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6" name="组 175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7" name="文本框 176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8" name="组 177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9" name="矩形 178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3" name="组 182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4" name="文本框 183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5" name="组 184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6" name="矩形 185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0" name="组 189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1" name="组 190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2" name="文本框 191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8" name="组 197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0" name="矩形 199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9" name="文本框 198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4" name="组 203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5" name="矩形 204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文本框 208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0" name="组 209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1" name="组 210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3" name="矩形 212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2" name="文本框 211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7" name="组 216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8" name="矩形 21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文本框 221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3" name="组 222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4" name="矩形 223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0" name="文本框 229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6" orient="horz" pos="8153" userDrawn="1">
          <p15:clr>
            <a:srgbClr val="FBAE40"/>
          </p15:clr>
        </p15:guide>
        <p15:guide id="17" orient="horz" pos="5658" userDrawn="1">
          <p15:clr>
            <a:srgbClr val="FBAE40"/>
          </p15:clr>
        </p15:guide>
        <p15:guide id="18" orient="horz" pos="595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#9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内容占位符 3"/>
          <p:cNvSpPr>
            <a:spLocks noGrp="1"/>
          </p:cNvSpPr>
          <p:nvPr>
            <p:ph sz="quarter" idx="57"/>
          </p:nvPr>
        </p:nvSpPr>
        <p:spPr>
          <a:xfrm>
            <a:off x="1749424" y="2668433"/>
            <a:ext cx="20883563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69" name="直线箭头连接符 68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"/>
          <p:cNvSpPr/>
          <p:nvPr userDrawn="1"/>
        </p:nvSpPr>
        <p:spPr>
          <a:xfrm>
            <a:off x="0" y="-19095"/>
            <a:ext cx="24384662" cy="18644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5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492234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181" name="文本框 18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82" name="矩形 18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83" name="矩形 18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84" name="组 18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85" name="文本框 18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6" name="组 18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7" name="矩形 18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1" name="组 19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92" name="文本框 19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3" name="组 19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94" name="矩形 19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8" name="组 19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9" name="组 19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0" name="文本框 19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5" name="组 20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6" name="组 20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8" name="矩形 20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1" name="矩形 21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7" name="文本框 20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2" name="组 21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13" name="矩形 21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6" name="矩形 21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7" name="文本框 21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8" name="组 21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9" name="组 21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21" name="矩形 22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2" name="矩形 22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3" name="矩形 22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4" name="矩形 22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0" name="文本框 21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5" name="组 22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6" name="矩形 22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文本框 22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32" name="矩形 23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矩形 23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5" name="矩形 23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6" name="矩形 23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7" name="矩形 23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8" name="文本框 23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2" name="文本框 24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3" name="文本框 24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4" name="文本框 24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5" name="文本框 24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6" name="文本框 24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9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8" name="文本占位符 3"/>
          <p:cNvSpPr>
            <a:spLocks noGrp="1"/>
          </p:cNvSpPr>
          <p:nvPr>
            <p:ph type="body" sz="quarter" idx="61"/>
          </p:nvPr>
        </p:nvSpPr>
        <p:spPr>
          <a:xfrm>
            <a:off x="751645" y="509685"/>
            <a:ext cx="19514302" cy="68805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000" b="1" dirty="0"/>
              <a:t>数据治理 </a:t>
            </a:r>
            <a:r>
              <a:rPr lang="en-US" altLang="zh-CN" sz="4000" b="1" dirty="0"/>
              <a:t>| </a:t>
            </a:r>
            <a:r>
              <a:rPr lang="zh-CN" altLang="en-US" sz="4000" dirty="0">
                <a:solidFill>
                  <a:srgbClr val="FFFF00"/>
                </a:solidFill>
              </a:rPr>
              <a:t>提升全员数据质量意识，优化数据架构，全年数据故障呈收敛下降趋势；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2" orient="horz" pos="1666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0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1135270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92517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54" name="内容占位符 3"/>
          <p:cNvSpPr>
            <a:spLocks noGrp="1"/>
          </p:cNvSpPr>
          <p:nvPr>
            <p:ph sz="quarter" idx="57"/>
          </p:nvPr>
        </p:nvSpPr>
        <p:spPr>
          <a:xfrm>
            <a:off x="1749425" y="2668433"/>
            <a:ext cx="9533574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5" name="内容占位符 3"/>
          <p:cNvSpPr>
            <a:spLocks noGrp="1"/>
          </p:cNvSpPr>
          <p:nvPr>
            <p:ph sz="quarter" idx="59"/>
          </p:nvPr>
        </p:nvSpPr>
        <p:spPr>
          <a:xfrm>
            <a:off x="13006672" y="2668433"/>
            <a:ext cx="9626316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89" name="直线箭头连接符 88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1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3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8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86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87" name="文本框 18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88" name="矩形 18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89" name="矩形 18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90" name="组 18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91" name="文本框 19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2" name="组 19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7" name="组 19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98" name="文本框 19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9" name="组 19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00" name="矩形 19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4" name="组 20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12" name="组 21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14" name="矩形 21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3" name="文本框 21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8" name="组 21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19" name="矩形 21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文本框 22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24" name="组 22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25" name="组 22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27" name="矩形 22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8" name="矩形 22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9" name="矩形 22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0" name="矩形 22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6" name="文本框 22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32" name="矩形 23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矩形 23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5" name="矩形 23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6" name="文本框 23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7" name="组 23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38" name="矩形 23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9" name="矩形 23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0" name="矩形 23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1" name="矩形 24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2" name="矩形 24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3" name="矩形 24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4" name="文本框 24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6" name="文本框 24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7" name="文本框 24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8" name="文本框 24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9" name="文本框 24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0" name="文本框 24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1" name="文本框 25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2" name="文本框 25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9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 userDrawn="1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pos="14257" userDrawn="1">
          <p15:clr>
            <a:srgbClr val="FBAE40"/>
          </p15:clr>
        </p15:guide>
        <p15:guide id="26" pos="7113" userDrawn="1">
          <p15:clr>
            <a:srgbClr val="FBAE40"/>
          </p15:clr>
        </p15:guide>
        <p15:guide id="27" pos="8178" userDrawn="1">
          <p15:clr>
            <a:srgbClr val="FBAE40"/>
          </p15:clr>
        </p15:guide>
        <p15:guide id="28" orient="horz" pos="166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1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 userDrawn="1"/>
        </p:nvSpPr>
        <p:spPr>
          <a:xfrm>
            <a:off x="1135271" y="2271557"/>
            <a:ext cx="6875261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6335050" y="2271557"/>
            <a:ext cx="6875261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8735160" y="2271557"/>
            <a:ext cx="6875261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62" name="内容占位符 3"/>
          <p:cNvSpPr>
            <a:spLocks noGrp="1"/>
          </p:cNvSpPr>
          <p:nvPr>
            <p:ph sz="quarter" idx="67"/>
          </p:nvPr>
        </p:nvSpPr>
        <p:spPr>
          <a:xfrm>
            <a:off x="1749427" y="2609851"/>
            <a:ext cx="5649916" cy="997267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3" name="内容占位符 3"/>
          <p:cNvSpPr>
            <a:spLocks noGrp="1"/>
          </p:cNvSpPr>
          <p:nvPr>
            <p:ph sz="quarter" idx="69"/>
          </p:nvPr>
        </p:nvSpPr>
        <p:spPr>
          <a:xfrm>
            <a:off x="16949206" y="2609851"/>
            <a:ext cx="5683782" cy="997267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4" name="内容占位符 3"/>
          <p:cNvSpPr>
            <a:spLocks noGrp="1"/>
          </p:cNvSpPr>
          <p:nvPr>
            <p:ph sz="quarter" idx="71"/>
          </p:nvPr>
        </p:nvSpPr>
        <p:spPr>
          <a:xfrm>
            <a:off x="9349316" y="2609851"/>
            <a:ext cx="5649916" cy="997267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05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108" name="直线箭头连接符 107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110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12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91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92" name="文本框 191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93" name="矩形 19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94" name="矩形 193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95" name="组 194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96" name="文本框 19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7" name="组 19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98" name="矩形 19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2" name="组 201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03" name="文本框 202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04" name="组 203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05" name="矩形 204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7" name="矩形 206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9" name="组 208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10" name="组 209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12" name="矩形 211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1" name="文本框 210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6" name="组 215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17" name="组 216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19" name="矩形 218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0" name="矩形 219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1" name="矩形 220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2" name="矩形 221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8" name="文本框 217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3" name="组 222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24" name="矩形 223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文本框 22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29" name="组 228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30" name="组 229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32" name="矩形 231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3" name="矩形 232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4" name="矩形 233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5" name="矩形 234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1" name="文本框 230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6" name="组 235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37" name="矩形 23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8" name="矩形 23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9" name="矩形 23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0" name="矩形 23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1" name="文本框 240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2" name="组 241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43" name="矩形 242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4" name="矩形 243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5" name="矩形 244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6" name="矩形 245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7" name="矩形 246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8" name="矩形 247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9" name="文本框 248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1" name="文本框 250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2" name="文本框 251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3" name="文本框 252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4" name="文本框 253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5" name="文本框 254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6" name="文本框 255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7" name="文本框 256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72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2" name="矩形 8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 userDrawn="1">
          <p15:clr>
            <a:srgbClr val="FBAE40"/>
          </p15:clr>
        </p15:guide>
        <p15:guide id="11" pos="717" userDrawn="1">
          <p15:clr>
            <a:srgbClr val="FBAE40"/>
          </p15:clr>
        </p15:guide>
        <p15:guide id="12" pos="354">
          <p15:clr>
            <a:srgbClr val="FBAE40"/>
          </p15:clr>
        </p15:guide>
        <p15:guide id="14" pos="14257" userDrawn="1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2" orient="horz" pos="1644" userDrawn="1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pos="14619" userDrawn="1">
          <p15:clr>
            <a:srgbClr val="FBAE40"/>
          </p15:clr>
        </p15:guide>
        <p15:guide id="26" pos="4663" userDrawn="1">
          <p15:clr>
            <a:srgbClr val="FBAE40"/>
          </p15:clr>
        </p15:guide>
        <p15:guide id="27" pos="5049" userDrawn="1">
          <p15:clr>
            <a:srgbClr val="FBAE40"/>
          </p15:clr>
        </p15:guide>
        <p15:guide id="28" pos="5502" userDrawn="1">
          <p15:clr>
            <a:srgbClr val="FBAE40"/>
          </p15:clr>
        </p15:guide>
        <p15:guide id="29" pos="5888" userDrawn="1">
          <p15:clr>
            <a:srgbClr val="FBAE40"/>
          </p15:clr>
        </p15:guide>
        <p15:guide id="30" pos="9449" userDrawn="1">
          <p15:clr>
            <a:srgbClr val="FBAE40"/>
          </p15:clr>
        </p15:guide>
        <p15:guide id="31" pos="9811" userDrawn="1">
          <p15:clr>
            <a:srgbClr val="FBAE40"/>
          </p15:clr>
        </p15:guide>
        <p15:guide id="32" pos="10288" userDrawn="1">
          <p15:clr>
            <a:srgbClr val="FBAE40"/>
          </p15:clr>
        </p15:guide>
        <p15:guide id="33" pos="1067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2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2"/>
          <p:cNvSpPr>
            <a:spLocks noGrp="1"/>
          </p:cNvSpPr>
          <p:nvPr>
            <p:ph type="pic" sz="quarter" idx="38"/>
          </p:nvPr>
        </p:nvSpPr>
        <p:spPr>
          <a:xfrm>
            <a:off x="0" y="1858611"/>
            <a:ext cx="24382413" cy="11857389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 i="0">
                <a:latin typeface="vivo type CN简 Light" panose="02000400000000000000" charset="-122"/>
                <a:ea typeface="vivo type CN简 Light" panose="02000400000000000000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cxnSp>
        <p:nvCxnSpPr>
          <p:cNvPr id="95" name="直线箭头连接符 94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9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5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6" name="文本框 175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7" name="矩形 176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8" name="矩形 177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9" name="组 178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80" name="文本框 179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1" name="组 180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2" name="矩形 181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7" name="文本框 18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8" name="组 18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9" name="矩形 18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3" name="组 192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4" name="组 193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6" name="矩形 195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5" name="文本框 194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1" name="组 200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3" name="矩形 202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2" name="文本框 201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7" name="组 206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8" name="矩形 20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矩形 21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文本框 211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3" name="组 212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4" name="组 213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6" name="矩形 215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5" name="文本框 214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1" name="矩形 220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文本框 224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6" name="组 225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7" name="矩形 226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矩形 231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3" name="文本框 232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#12 iqoo&amp;nex 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8" name="图片占位符 7"/>
          <p:cNvSpPr>
            <a:spLocks noGrp="1"/>
          </p:cNvSpPr>
          <p:nvPr>
            <p:ph type="pic" sz="quarter" idx="61" hasCustomPrompt="1"/>
          </p:nvPr>
        </p:nvSpPr>
        <p:spPr>
          <a:xfrm>
            <a:off x="20919650" y="594031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34" name="图片占位符 2"/>
          <p:cNvSpPr>
            <a:spLocks noGrp="1"/>
          </p:cNvSpPr>
          <p:nvPr>
            <p:ph type="pic" sz="quarter" idx="38"/>
          </p:nvPr>
        </p:nvSpPr>
        <p:spPr>
          <a:xfrm>
            <a:off x="50552" y="1747244"/>
            <a:ext cx="24382413" cy="11857389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 i="0">
                <a:latin typeface="vivo type CN简 Light" panose="02000400000000000000" charset="-122"/>
                <a:ea typeface="vivo type CN简 Light" panose="02000400000000000000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cxnSp>
        <p:nvCxnSpPr>
          <p:cNvPr id="95" name="直线箭头连接符 94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5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6" name="文本框 175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7" name="矩形 176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8" name="矩形 177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9" name="组 178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80" name="文本框 179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1" name="组 180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2" name="矩形 181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7" name="文本框 18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8" name="组 18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9" name="矩形 18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3" name="组 192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4" name="组 193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6" name="矩形 195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5" name="文本框 194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1" name="组 200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3" name="矩形 202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2" name="文本框 201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7" name="组 206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8" name="矩形 20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矩形 21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文本框 211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3" name="组 212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4" name="组 213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6" name="矩形 215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5" name="文本框 214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1" name="矩形 220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文本框 224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6" name="组 225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7" name="矩形 226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矩形 231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3" name="文本框 232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7905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7">
          <p15:clr>
            <a:srgbClr val="FBAE40"/>
          </p15:clr>
        </p15:guide>
        <p15:guide id="2" pos="354">
          <p15:clr>
            <a:srgbClr val="FBAE40"/>
          </p15:clr>
        </p15:guide>
        <p15:guide id="3" pos="14620">
          <p15:clr>
            <a:srgbClr val="FBAE40"/>
          </p15:clr>
        </p15:guide>
        <p15:guide id="4" pos="15006">
          <p15:clr>
            <a:srgbClr val="FBAE40"/>
          </p15:clr>
        </p15:guide>
        <p15:guide id="5" orient="horz" pos="7926">
          <p15:clr>
            <a:srgbClr val="FBAE40"/>
          </p15:clr>
        </p15:guide>
        <p15:guide id="6" orient="horz" pos="5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3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1135270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vivo type CN简 Regular" panose="02000500000000000000" charset="-122"/>
              <a:ea typeface="vivo type CN简 Regular" panose="02000500000000000000" charset="-122"/>
              <a:cs typeface="+mn-cs"/>
              <a:sym typeface="Helvetica Neue Medium"/>
            </a:endParaRPr>
          </a:p>
        </p:txBody>
      </p:sp>
      <p:sp>
        <p:nvSpPr>
          <p:cNvPr id="42" name="图片占位符 2"/>
          <p:cNvSpPr>
            <a:spLocks noGrp="1"/>
          </p:cNvSpPr>
          <p:nvPr>
            <p:ph type="pic" sz="quarter" idx="60"/>
          </p:nvPr>
        </p:nvSpPr>
        <p:spPr>
          <a:xfrm>
            <a:off x="1138238" y="2249488"/>
            <a:ext cx="10814050" cy="480155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vivo type CN简 Light" panose="02000400000000000000" charset="-122"/>
                <a:ea typeface="vivo type CN简 Light" panose="020004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12380031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vivo type CN简 Regular" panose="02000500000000000000" charset="-122"/>
              <a:ea typeface="vivo type CN简 Regular" panose="02000500000000000000" charset="-122"/>
              <a:cs typeface="+mn-cs"/>
              <a:sym typeface="Helvetica Neue Medium"/>
            </a:endParaRP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75" name="内容占位符 4"/>
          <p:cNvSpPr>
            <a:spLocks noGrp="1"/>
          </p:cNvSpPr>
          <p:nvPr>
            <p:ph sz="quarter" idx="76"/>
          </p:nvPr>
        </p:nvSpPr>
        <p:spPr>
          <a:xfrm>
            <a:off x="1574800" y="7418898"/>
            <a:ext cx="9940640" cy="552399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8" name="图片占位符 2"/>
          <p:cNvSpPr>
            <a:spLocks noGrp="1"/>
          </p:cNvSpPr>
          <p:nvPr>
            <p:ph type="pic" sz="quarter" idx="77"/>
          </p:nvPr>
        </p:nvSpPr>
        <p:spPr>
          <a:xfrm>
            <a:off x="12400008" y="2249488"/>
            <a:ext cx="10814050" cy="480155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vivo type CN简 Light" panose="02000400000000000000" charset="-122"/>
                <a:ea typeface="vivo type CN简 Light" panose="020004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9" name="内容占位符 4"/>
          <p:cNvSpPr>
            <a:spLocks noGrp="1"/>
          </p:cNvSpPr>
          <p:nvPr>
            <p:ph sz="quarter" idx="78"/>
          </p:nvPr>
        </p:nvSpPr>
        <p:spPr>
          <a:xfrm>
            <a:off x="12836570" y="7418898"/>
            <a:ext cx="9940640" cy="552399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97" name="直线箭头连接符 96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9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01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8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86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87" name="文本框 18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88" name="矩形 18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89" name="矩形 18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90" name="组 18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91" name="文本框 19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2" name="组 19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7" name="组 19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98" name="文本框 19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9" name="组 19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00" name="矩形 19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4" name="组 20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12" name="组 21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14" name="矩形 21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3" name="文本框 21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8" name="组 21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19" name="矩形 21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文本框 22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24" name="组 22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25" name="组 22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27" name="矩形 22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8" name="矩形 22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9" name="矩形 22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0" name="矩形 22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6" name="文本框 22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32" name="矩形 23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矩形 23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5" name="矩形 23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6" name="文本框 23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7" name="组 23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38" name="矩形 23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9" name="矩形 23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0" name="矩形 23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1" name="矩形 24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2" name="矩形 24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3" name="矩形 24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4" name="文本框 24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6" name="文本框 24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7" name="文本框 24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8" name="文本框 24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9" name="文本框 24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0" name="文本框 24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1" name="文本框 25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2" name="文本框 25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2" name="矩形 8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5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 userDrawn="1"/>
        </p:nvSpPr>
        <p:spPr>
          <a:xfrm>
            <a:off x="1135271" y="2271557"/>
            <a:ext cx="6923529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6284860" y="2271557"/>
            <a:ext cx="6925452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8715254" y="2271557"/>
            <a:ext cx="691506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图片占位符 2"/>
          <p:cNvSpPr>
            <a:spLocks noGrp="1"/>
          </p:cNvSpPr>
          <p:nvPr>
            <p:ph type="pic" sz="quarter" idx="38"/>
          </p:nvPr>
        </p:nvSpPr>
        <p:spPr>
          <a:xfrm>
            <a:off x="1138237" y="2249489"/>
            <a:ext cx="6920563" cy="388715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78" name="内容占位符 4"/>
          <p:cNvSpPr>
            <a:spLocks noGrp="1"/>
          </p:cNvSpPr>
          <p:nvPr>
            <p:ph sz="quarter" idx="76"/>
          </p:nvPr>
        </p:nvSpPr>
        <p:spPr>
          <a:xfrm>
            <a:off x="1498600" y="6425919"/>
            <a:ext cx="6199838" cy="651696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7" name="图片占位符 2"/>
          <p:cNvSpPr>
            <a:spLocks noGrp="1"/>
          </p:cNvSpPr>
          <p:nvPr>
            <p:ph type="pic" sz="quarter" idx="77"/>
          </p:nvPr>
        </p:nvSpPr>
        <p:spPr>
          <a:xfrm>
            <a:off x="8709757" y="2249489"/>
            <a:ext cx="6920563" cy="388715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88" name="内容占位符 4"/>
          <p:cNvSpPr>
            <a:spLocks noGrp="1"/>
          </p:cNvSpPr>
          <p:nvPr>
            <p:ph sz="quarter" idx="78"/>
          </p:nvPr>
        </p:nvSpPr>
        <p:spPr>
          <a:xfrm>
            <a:off x="9070120" y="6425919"/>
            <a:ext cx="6199838" cy="651696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quarter" idx="79"/>
          </p:nvPr>
        </p:nvSpPr>
        <p:spPr>
          <a:xfrm>
            <a:off x="16281277" y="2249489"/>
            <a:ext cx="6920563" cy="388715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90" name="内容占位符 4"/>
          <p:cNvSpPr>
            <a:spLocks noGrp="1"/>
          </p:cNvSpPr>
          <p:nvPr>
            <p:ph sz="quarter" idx="80"/>
          </p:nvPr>
        </p:nvSpPr>
        <p:spPr>
          <a:xfrm>
            <a:off x="16641640" y="6425919"/>
            <a:ext cx="6199838" cy="651696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72" name="直线箭头连接符 71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76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211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212" name="文本框 211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213" name="矩形 21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214" name="矩形 213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15" name="组 214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16" name="文本框 21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17" name="组 21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18" name="矩形 21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0" name="矩形 21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1" name="矩形 22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22" name="组 221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23" name="文本框 222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24" name="组 223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25" name="矩形 224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6" name="矩形 225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7" name="矩形 226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8" name="矩形 227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29" name="组 228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30" name="组 229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32" name="矩形 231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3" name="矩形 232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4" name="矩形 233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5" name="矩形 234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1" name="文本框 230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6" name="组 235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37" name="组 236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39" name="矩形 238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1" name="矩形 240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2" name="矩形 241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8" name="文本框 237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3" name="组 242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44" name="矩形 243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5" name="矩形 244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6" name="矩形 245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7" name="矩形 24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8" name="文本框 24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49" name="组 248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50" name="组 249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52" name="矩形 251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3" name="矩形 252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51" name="文本框 250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57" name="矩形 25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8" name="矩形 25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9" name="矩形 25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0" name="矩形 25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1" name="文本框 260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62" name="组 261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63" name="矩形 262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4" name="矩形 263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5" name="矩形 264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6" name="矩形 265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7" name="矩形 266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8" name="矩形 267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69" name="文本框 268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1" name="文本框 270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2" name="文本框 271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3" name="文本框 272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4" name="文本框 273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5" name="文本框 274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6" name="文本框 275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7" name="文本框 276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84" name="图片占位符 7"/>
          <p:cNvSpPr>
            <a:spLocks noGrp="1"/>
          </p:cNvSpPr>
          <p:nvPr>
            <p:ph type="pic" sz="quarter" idx="81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5" name="矩形 8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6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6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 userDrawn="1"/>
        </p:nvSpPr>
        <p:spPr>
          <a:xfrm>
            <a:off x="1135271" y="2271557"/>
            <a:ext cx="5154243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426041" y="2271557"/>
            <a:ext cx="515822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6785615" y="2271557"/>
            <a:ext cx="515127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图片占位符 2"/>
          <p:cNvSpPr>
            <a:spLocks noGrp="1"/>
          </p:cNvSpPr>
          <p:nvPr>
            <p:ph type="pic" sz="quarter" idx="38"/>
          </p:nvPr>
        </p:nvSpPr>
        <p:spPr>
          <a:xfrm>
            <a:off x="1138237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72" name="矩形 71"/>
          <p:cNvSpPr/>
          <p:nvPr userDrawn="1"/>
        </p:nvSpPr>
        <p:spPr>
          <a:xfrm>
            <a:off x="18051024" y="2271557"/>
            <a:ext cx="515822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76"/>
          </p:nvPr>
        </p:nvSpPr>
        <p:spPr>
          <a:xfrm>
            <a:off x="1447801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quarter" idx="77"/>
          </p:nvPr>
        </p:nvSpPr>
        <p:spPr>
          <a:xfrm>
            <a:off x="6785615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86" name="内容占位符 4"/>
          <p:cNvSpPr>
            <a:spLocks noGrp="1"/>
          </p:cNvSpPr>
          <p:nvPr>
            <p:ph sz="quarter" idx="78"/>
          </p:nvPr>
        </p:nvSpPr>
        <p:spPr>
          <a:xfrm>
            <a:off x="7095179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7" name="图片占位符 2"/>
          <p:cNvSpPr>
            <a:spLocks noGrp="1"/>
          </p:cNvSpPr>
          <p:nvPr>
            <p:ph type="pic" sz="quarter" idx="79"/>
          </p:nvPr>
        </p:nvSpPr>
        <p:spPr>
          <a:xfrm>
            <a:off x="12426041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88" name="内容占位符 4"/>
          <p:cNvSpPr>
            <a:spLocks noGrp="1"/>
          </p:cNvSpPr>
          <p:nvPr>
            <p:ph sz="quarter" idx="80"/>
          </p:nvPr>
        </p:nvSpPr>
        <p:spPr>
          <a:xfrm>
            <a:off x="12735605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quarter" idx="81"/>
          </p:nvPr>
        </p:nvSpPr>
        <p:spPr>
          <a:xfrm>
            <a:off x="18057973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90" name="内容占位符 4"/>
          <p:cNvSpPr>
            <a:spLocks noGrp="1"/>
          </p:cNvSpPr>
          <p:nvPr>
            <p:ph sz="quarter" idx="82"/>
          </p:nvPr>
        </p:nvSpPr>
        <p:spPr>
          <a:xfrm>
            <a:off x="18367537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101" name="直线箭头连接符 100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103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05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96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97" name="文本框 19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98" name="矩形 19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99" name="矩形 19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00" name="组 19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01" name="文本框 20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02" name="组 20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03" name="矩形 20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7" name="组 20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08" name="文本框 20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09" name="组 20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10" name="矩形 20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1" name="矩形 21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2" name="矩形 21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14" name="组 21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15" name="组 21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17" name="矩形 21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0" name="矩形 21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6" name="文本框 21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1" name="组 22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22" name="组 22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24" name="矩形 22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5" name="矩形 22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6" name="矩形 22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7" name="矩形 22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3" name="文本框 22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8" name="组 22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29" name="矩形 22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矩形 23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文本框 23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35" name="组 23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37" name="矩形 23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6" name="文本框 23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1" name="组 24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42" name="矩形 24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3" name="矩形 24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4" name="矩形 24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5" name="矩形 24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6" name="文本框 24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7" name="组 24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48" name="矩形 24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9" name="矩形 24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0" name="矩形 24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1" name="矩形 25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2" name="矩形 25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3" name="矩形 25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54" name="文本框 25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6" name="文本框 25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7" name="文本框 25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8" name="文本框 25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9" name="文本框 25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60" name="文本框 25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61" name="文本框 26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62" name="文本框 26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91" name="图片占位符 7"/>
          <p:cNvSpPr>
            <a:spLocks noGrp="1"/>
          </p:cNvSpPr>
          <p:nvPr>
            <p:ph type="pic" sz="quarter" idx="83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尾页（深色背景时使用）">
    <p:bg>
      <p:bgPr>
        <a:solidFill>
          <a:srgbClr val="41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4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2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501264" y="12076096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90" name="背景需要插入一副合适的图片"/>
          <p:cNvSpPr txBox="1"/>
          <p:nvPr userDrawn="1"/>
        </p:nvSpPr>
        <p:spPr>
          <a:xfrm>
            <a:off x="818992" y="-1094653"/>
            <a:ext cx="9608400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#2. </a:t>
            </a:r>
            <a:r>
              <a:rPr lang="zh-CN" altLang="en-US" sz="2600" b="0" i="0" baseline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 尾页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（深色背景时使用）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437408" y="12280767"/>
            <a:ext cx="6454299" cy="552566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en-US" altLang="zh-CN" noProof="0" dirty="0" err="1"/>
              <a:t>www.vivo.com</a:t>
            </a:r>
            <a:endParaRPr lang="en-US" altLang="zh-CN" noProof="0" dirty="0"/>
          </a:p>
        </p:txBody>
      </p:sp>
      <p:sp>
        <p:nvSpPr>
          <p:cNvPr id="2" name="矩形 1"/>
          <p:cNvSpPr/>
          <p:nvPr userDrawn="1"/>
        </p:nvSpPr>
        <p:spPr>
          <a:xfrm>
            <a:off x="1356052" y="1962835"/>
            <a:ext cx="163521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0" b="1" i="0" noProof="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S" charset="-122"/>
              </a:rPr>
              <a:t>THANK </a:t>
            </a:r>
          </a:p>
          <a:p>
            <a:pPr lvl="0"/>
            <a:r>
              <a:rPr lang="en-US" altLang="zh-CN" sz="20000" b="1" i="0" noProof="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S" charset="-122"/>
              </a:rPr>
              <a:t>YOU</a:t>
            </a:r>
          </a:p>
        </p:txBody>
      </p:sp>
      <p:sp>
        <p:nvSpPr>
          <p:cNvPr id="134" name="文本框 133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35" name="矩形 134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36" name="矩形 135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37" name="组 136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38" name="文本框 137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39" name="组 138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40" name="矩形 139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1" name="矩形 140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2" name="矩形 141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44" name="组 143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45" name="文本框 144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46" name="组 145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8" name="矩形 147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9" name="矩形 148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0" name="矩形 149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51" name="组 150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52" name="组 151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54" name="矩形 153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53" name="文本框 152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59" name="组 158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61" name="矩形 160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2" name="矩形 161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3" name="矩形 162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4" name="矩形 163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60" name="文本框 159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65" name="组 164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66" name="矩形 16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0" name="文本框 169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171" name="组 170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172" name="组 171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174" name="矩形 173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7" name="矩形 176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73" name="文本框 172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78" name="组 177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179" name="矩形 17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0" name="矩形 17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1" name="矩形 18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3" name="文本框 182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84" name="组 183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185" name="矩形 184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0" name="矩形 189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91" name="文本框 190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3" name="文本框 192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4" name="文本框 193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5" name="文本框 194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6" name="文本框 195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7" name="文本框 196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8" name="文本框 197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9" name="文本框 198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2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3" name="矩形 72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737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0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（深色背景时使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4"/>
          <p:cNvSpPr>
            <a:spLocks noGrp="1"/>
          </p:cNvSpPr>
          <p:nvPr>
            <p:ph type="pic" sz="quarter" idx="19"/>
          </p:nvPr>
        </p:nvSpPr>
        <p:spPr>
          <a:xfrm>
            <a:off x="1" y="-32643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2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1186423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714500" y="5690211"/>
            <a:ext cx="12273492" cy="115146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600" b="1" i="0" spc="0" baseline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简 Bold" panose="02000800000000000000" pitchFamily="50" charset="-122"/>
              </a:defRPr>
            </a:lvl1pPr>
          </a:lstStyle>
          <a:p>
            <a:pPr lvl="0"/>
            <a:r>
              <a:rPr lang="en-US" altLang="zh-CN" noProof="0" dirty="0"/>
              <a:t>THANK YOU</a:t>
            </a:r>
            <a:endParaRPr lang="en-US" noProof="0" dirty="0"/>
          </a:p>
        </p:txBody>
      </p:sp>
      <p:sp>
        <p:nvSpPr>
          <p:cNvPr id="90" name="背景需要插入一副合适的图片"/>
          <p:cNvSpPr txBox="1"/>
          <p:nvPr userDrawn="1"/>
        </p:nvSpPr>
        <p:spPr>
          <a:xfrm>
            <a:off x="818992" y="-1094653"/>
            <a:ext cx="9608400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#2. </a:t>
            </a:r>
            <a:r>
              <a:rPr lang="zh-CN" altLang="en-US" sz="2600" b="0" i="0" baseline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 尾页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（深色背景时使用）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166" name="文本框 165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67" name="矩形 166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8" name="矩形 167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69" name="组 168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0" name="文本框 169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1" name="组 170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2" name="矩形 171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3" name="矩形 172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6" name="组 17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77" name="文本框 17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8" name="组 17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79" name="矩形 17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3" name="组 182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4" name="组 183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86" name="矩形 185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5" name="文本框 184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1" name="组 190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2" name="文本框 191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8" name="矩形 19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9" name="矩形 19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2" name="文本框 201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06" name="矩形 205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7" name="矩形 206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5" name="文本框 204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0" name="组 209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1" name="矩形 210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矩形 211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文本框 214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6" name="组 215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17" name="矩形 216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8" name="矩形 217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3" name="文本框 222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5" name="文本框 224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7" name="文本框 226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8" name="文本框 227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9" name="文本框 228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1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2" name="矩形 7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737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0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2封面（深色背景时使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图片占位符 4"/>
          <p:cNvSpPr>
            <a:spLocks noGrp="1"/>
          </p:cNvSpPr>
          <p:nvPr>
            <p:ph type="pic" sz="quarter" idx="19"/>
          </p:nvPr>
        </p:nvSpPr>
        <p:spPr>
          <a:xfrm>
            <a:off x="1" y="-32643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0" name="图片占位符 61"/>
          <p:cNvSpPr>
            <a:spLocks noGrp="1"/>
          </p:cNvSpPr>
          <p:nvPr>
            <p:ph type="pic" sz="quarter" idx="18" hasCustomPrompt="1"/>
          </p:nvPr>
        </p:nvSpPr>
        <p:spPr>
          <a:xfrm>
            <a:off x="6350" y="7153835"/>
            <a:ext cx="24376063" cy="6562163"/>
          </a:xfrm>
          <a:solidFill>
            <a:srgbClr val="415FFF"/>
          </a:solidFill>
        </p:spPr>
        <p:txBody>
          <a:bodyPr>
            <a:normAutofit/>
          </a:bodyPr>
          <a:lstStyle>
            <a:lvl1pPr algn="ctr">
              <a:defRPr sz="100" b="0" i="0">
                <a:solidFill>
                  <a:schemeClr val="bg1">
                    <a:alpha val="20000"/>
                  </a:schemeClr>
                </a:solidFill>
                <a:latin typeface="VCustom FontS Light" charset="-122"/>
                <a:ea typeface="VCustom FontS Light" charset="-122"/>
                <a:cs typeface="VCustom FontS Light" charset="-122"/>
              </a:defRPr>
            </a:lvl1pPr>
          </a:lstStyle>
          <a:p>
            <a:r>
              <a:rPr lang="zh-CN" altLang="en-US" dirty="0"/>
              <a:t>将图片拖动到占位符，或单击添加图标</a:t>
            </a:r>
            <a:endParaRPr lang="de-DE" altLang="zh-CN" dirty="0"/>
          </a:p>
        </p:txBody>
      </p:sp>
      <p:sp>
        <p:nvSpPr>
          <p:cNvPr id="7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14499" y="7519654"/>
            <a:ext cx="10799234" cy="146055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altLang="zh-CN" sz="7200" b="1" i="0" u="none" baseline="0" smtClean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公司导向</a:t>
            </a:r>
            <a:r>
              <a:rPr lang="en-US" altLang="zh-CN" noProof="0" dirty="0"/>
              <a:t>PPT</a:t>
            </a:r>
            <a:r>
              <a:rPr lang="zh-CN" altLang="en-US" noProof="0" dirty="0"/>
              <a:t>封面示范</a:t>
            </a:r>
            <a:endParaRPr lang="en-US" noProof="0" dirty="0"/>
          </a:p>
        </p:txBody>
      </p:sp>
      <p:sp>
        <p:nvSpPr>
          <p:cNvPr id="7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714499" y="9394933"/>
            <a:ext cx="10799233" cy="91372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封面副标题可在此处添加</a:t>
            </a:r>
            <a:endParaRPr lang="en-US" altLang="zh-CN" noProof="0" dirty="0"/>
          </a:p>
        </p:txBody>
      </p:sp>
      <p:sp>
        <p:nvSpPr>
          <p:cNvPr id="73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74" name="背景需要插入一副合适的图片"/>
          <p:cNvSpPr txBox="1"/>
          <p:nvPr userDrawn="1"/>
        </p:nvSpPr>
        <p:spPr>
          <a:xfrm>
            <a:off x="818992" y="-1094653"/>
            <a:ext cx="9614812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封面（深色背景时使用）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4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99" y="12266989"/>
            <a:ext cx="7906579" cy="67996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日期可在此处添加 </a:t>
            </a:r>
            <a:r>
              <a:rPr lang="en-US" altLang="zh-CN" noProof="0" dirty="0"/>
              <a:t>|</a:t>
            </a:r>
            <a:r>
              <a:rPr lang="zh-CN" altLang="en-US" noProof="0" dirty="0"/>
              <a:t> 汇报部门</a:t>
            </a:r>
            <a:endParaRPr lang="en-US" noProof="0" dirty="0"/>
          </a:p>
        </p:txBody>
      </p:sp>
      <p:sp>
        <p:nvSpPr>
          <p:cNvPr id="172" name="文本框 171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3" name="矩形 17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4" name="矩形 173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5" name="组 174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6" name="文本框 17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7" name="组 17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8" name="矩形 17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9" name="矩形 17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2" name="组 181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3" name="文本框 182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4" name="组 183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5" name="矩形 184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6" name="矩形 185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9" name="组 188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0" name="组 189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2" name="矩形 191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1" name="文本框 190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6" name="组 195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7" name="组 196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9" name="矩形 198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8" name="文本框 197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4" name="矩形 203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文本框 20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9" name="组 208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0" name="组 209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2" name="矩形 211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1" name="文本框 210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6" name="组 215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7" name="矩形 21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8" name="矩形 21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文本框 220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2" name="组 221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3" name="矩形 222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9" name="文本框 228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6" orient="horz" pos="8153" userDrawn="1">
          <p15:clr>
            <a:srgbClr val="FBAE40"/>
          </p15:clr>
        </p15:guide>
        <p15:guide id="17" orient="horz" pos="5658" userDrawn="1">
          <p15:clr>
            <a:srgbClr val="FBAE40"/>
          </p15:clr>
        </p15:guide>
        <p15:guide id="18" orient="horz" pos="59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157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59" name="矩形 158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0" name="矩形 159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61" name="组 160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62" name="文本框 161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63" name="组 162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64" name="矩形 163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5" name="矩形 164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6" name="矩形 165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7" name="矩形 166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68" name="组 167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69" name="文本框 168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0" name="组 169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71" name="矩形 170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2" name="矩形 171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3" name="矩形 172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5" name="组 174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76" name="组 175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78" name="矩形 177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9" name="矩形 178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77" name="文本框 176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83" name="组 182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85" name="矩形 184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6" name="矩形 185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4" name="文本框 183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89" name="组 188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0" name="矩形 189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1" name="矩形 190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4" name="文本框 193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195" name="组 194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196" name="组 195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198" name="矩形 197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7" name="文本框 196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2" name="组 201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03" name="矩形 20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文本框 206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09" name="矩形 208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矩形 210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矩形 211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15" name="文本框 214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7" name="文本框 216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8" name="文本框 217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9" name="文本框 218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0" name="文本框 219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1" name="文本框 220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2" name="文本框 221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3" name="文本框 222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67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68" name="矩形 67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69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737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0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2403-3A2B-7341-859C-AF9A1DF858CC}" type="datetimeFigureOut">
              <a:rPr kumimoji="1" lang="zh-CN" altLang="en-US" smtClean="0"/>
              <a:pPr/>
              <a:t>2021/12/21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002-77F2-A247-957C-A41EAB49841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964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#7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94" name="直线箭头连接符 93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6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8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138238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138238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5" name="文本框 174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6" name="矩形 175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7" name="矩形 176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8" name="组 177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9" name="文本框 178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0" name="组 179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1" name="矩形 180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5" name="组 184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6" name="文本框 185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7" name="组 186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8" name="矩形 187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2" name="组 191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3" name="组 192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5" name="矩形 194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4" name="文本框 193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9" name="组 198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0" name="组 199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2" name="矩形 201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1" name="文本框 200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6" name="组 205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7" name="矩形 20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文本框 210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2" name="组 211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3" name="组 212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5" name="矩形 214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4" name="文本框 213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9" name="组 218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0" name="矩形 219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文本框 223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5" name="组 224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6" name="矩形 225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2" name="文本框 231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0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6080E-A1B6-A440-B9ED-A5F34253D4B4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135270" y="1900238"/>
            <a:ext cx="22071862" cy="10293350"/>
          </a:xfrm>
        </p:spPr>
        <p:txBody>
          <a:bodyPr/>
          <a:lstStyle>
            <a:lvl1pPr marL="457177" indent="-457177">
              <a:buFont typeface="Wingdings" pitchFamily="2" charset="2"/>
              <a:buChar char="l"/>
              <a:defRPr/>
            </a:lvl1pPr>
            <a:lvl2pPr marL="1371531" indent="-457177">
              <a:buFont typeface="Arial" panose="020B0604020202020204" pitchFamily="34" charset="0"/>
              <a:buChar char="•"/>
              <a:defRPr/>
            </a:lvl2pPr>
            <a:lvl3pPr marL="2285886" indent="-457177">
              <a:buFont typeface="Wingdings" pitchFamily="2" charset="2"/>
              <a:buChar char="Ø"/>
              <a:defRPr/>
            </a:lvl3pPr>
            <a:lvl4pPr marL="3200240" indent="-457177">
              <a:buSzPct val="50000"/>
              <a:buFont typeface="Wingdings" pitchFamily="2" charset="2"/>
              <a:buChar char="u"/>
              <a:defRPr/>
            </a:lvl4pPr>
            <a:lvl5pPr marL="4114594" indent="-457177">
              <a:buFont typeface="Wingdings" pitchFamily="2" charset="2"/>
              <a:buChar char="ü"/>
              <a:defRPr/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9558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orient="horz" pos="5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3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714500" y="2451776"/>
            <a:ext cx="5486400" cy="1032151"/>
          </a:xfrm>
        </p:spPr>
        <p:txBody>
          <a:bodyPr anchor="b">
            <a:norm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目录</a:t>
            </a:r>
            <a:endParaRPr lang="en-US" noProof="0" dirty="0"/>
          </a:p>
        </p:txBody>
      </p:sp>
      <p:sp>
        <p:nvSpPr>
          <p:cNvPr id="92" name="背景需要插入一副合适的图片"/>
          <p:cNvSpPr txBox="1"/>
          <p:nvPr userDrawn="1"/>
        </p:nvSpPr>
        <p:spPr>
          <a:xfrm>
            <a:off x="818992" y="-694544"/>
            <a:ext cx="1309654" cy="5027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目录</a:t>
            </a: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1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1714500" y="3992042"/>
            <a:ext cx="20953413" cy="8950845"/>
          </a:xfrm>
        </p:spPr>
        <p:txBody>
          <a:bodyPr>
            <a:normAutofit/>
          </a:bodyPr>
          <a:lstStyle>
            <a:lvl1pPr marL="0" marR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3200" b="0" i="0">
                <a:solidFill>
                  <a:schemeClr val="bg1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1828709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2743063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3657417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#1.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#2.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#3.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#4.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#5.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#6.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38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232" name="矩形 23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233" name="矩形 23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34" name="组 23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35" name="文本框 23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37" name="矩形 23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42" name="文本框 24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43" name="组 24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44" name="矩形 24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5" name="矩形 24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6" name="矩形 24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7" name="矩形 24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48" name="组 24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49" name="组 24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51" name="矩形 25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2" name="矩形 25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3" name="矩形 25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50" name="文本框 24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55" name="组 25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56" name="组 25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58" name="矩形 25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9" name="矩形 25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0" name="矩形 25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1" name="矩形 26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57" name="文本框 25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62" name="组 26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63" name="矩形 26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4" name="矩形 26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5" name="矩形 26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6" name="矩形 26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7" name="文本框 26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68" name="组 26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69" name="组 26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71" name="矩形 27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2" name="矩形 27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3" name="矩形 27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4" name="矩形 27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70" name="文本框 26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75" name="组 27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76" name="矩形 27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7" name="矩形 27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8" name="矩形 27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0" name="文本框 27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81" name="组 28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82" name="矩形 28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5" name="矩形 28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6" name="矩形 28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7" name="矩形 28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88" name="文本框 28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0" name="文本框 28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1" name="文本框 29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2" name="文本框 29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3" name="文本框 29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4" name="文本框 29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5" name="文本框 29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6" name="文本框 29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1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2" name="矩形 7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7" orient="horz" pos="2188">
          <p15:clr>
            <a:srgbClr val="FBAE40"/>
          </p15:clr>
        </p15:guide>
        <p15:guide id="19" orient="horz" pos="2506">
          <p15:clr>
            <a:srgbClr val="FBAE40"/>
          </p15:clr>
        </p15:guide>
        <p15:guide id="20" pos="7453">
          <p15:clr>
            <a:srgbClr val="FBAE40"/>
          </p15:clr>
        </p15:guide>
        <p15:guide id="21" pos="7906">
          <p15:clr>
            <a:srgbClr val="FBAE40"/>
          </p15:clr>
        </p15:guide>
        <p15:guide id="22" pos="14279">
          <p15:clr>
            <a:srgbClr val="FBAE40"/>
          </p15:clr>
        </p15:guide>
        <p15:guide id="23" orient="horz" pos="815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4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714500" y="2451776"/>
            <a:ext cx="5486400" cy="1032151"/>
          </a:xfrm>
        </p:spPr>
        <p:txBody>
          <a:bodyPr anchor="b">
            <a:norm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目录</a:t>
            </a:r>
            <a:endParaRPr lang="en-US" noProof="0" dirty="0"/>
          </a:p>
        </p:txBody>
      </p:sp>
      <p:sp>
        <p:nvSpPr>
          <p:cNvPr id="92" name="背景需要插入一副合适的图片"/>
          <p:cNvSpPr txBox="1"/>
          <p:nvPr userDrawn="1"/>
        </p:nvSpPr>
        <p:spPr>
          <a:xfrm>
            <a:off x="818992" y="-694544"/>
            <a:ext cx="1437894" cy="5027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目录</a:t>
            </a: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2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1714501" y="3992042"/>
            <a:ext cx="10117138" cy="8950845"/>
          </a:xfrm>
        </p:spPr>
        <p:txBody>
          <a:bodyPr>
            <a:normAutofit/>
          </a:bodyPr>
          <a:lstStyle>
            <a:lvl1pPr marL="0" marR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3200" b="0" i="0">
                <a:solidFill>
                  <a:schemeClr val="bg1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1828709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2743063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3657417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#1.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#2.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#3.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#4.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#5.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#6.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29" hasCustomPrompt="1"/>
          </p:nvPr>
        </p:nvSpPr>
        <p:spPr>
          <a:xfrm>
            <a:off x="12550775" y="3992043"/>
            <a:ext cx="10117138" cy="8950844"/>
          </a:xfrm>
        </p:spPr>
        <p:txBody>
          <a:bodyPr>
            <a:normAutofit/>
          </a:bodyPr>
          <a:lstStyle>
            <a:lvl1pPr marL="0" marR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3200" b="0" i="0">
                <a:solidFill>
                  <a:schemeClr val="bg1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1828709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2743063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3657417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#7.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#8.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#9.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#10.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#11.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#12.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39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67" name="文本框 16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68" name="矩形 16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9" name="矩形 16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0" name="组 16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1" name="文本框 17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2" name="组 17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3" name="矩形 17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7" name="组 17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78" name="文本框 17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9" name="组 17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0" name="矩形 17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4" name="组 18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5" name="组 18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87" name="矩形 18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6" name="文本框 18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1" name="组 19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2" name="组 19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4" name="矩形 19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3" name="文本框 19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8" name="组 19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9" name="矩形 19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2" name="矩形 20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3" name="文本框 20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4" name="组 20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2" name="矩形 21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6" name="文本框 21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7" name="组 21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18" name="矩形 21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4" name="文本框 22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7" name="文本框 22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8" name="文本框 22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9" name="文本框 22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2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3" name="矩形 72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7" orient="horz" pos="2188" userDrawn="1">
          <p15:clr>
            <a:srgbClr val="FBAE40"/>
          </p15:clr>
        </p15:guide>
        <p15:guide id="19" orient="horz" pos="2506">
          <p15:clr>
            <a:srgbClr val="FBAE40"/>
          </p15:clr>
        </p15:guide>
        <p15:guide id="20" pos="7453">
          <p15:clr>
            <a:srgbClr val="FBAE40"/>
          </p15:clr>
        </p15:guide>
        <p15:guide id="21" pos="7906">
          <p15:clr>
            <a:srgbClr val="FBAE40"/>
          </p15:clr>
        </p15:guide>
        <p15:guide id="22" pos="14279">
          <p15:clr>
            <a:srgbClr val="FBAE40"/>
          </p15:clr>
        </p15:guide>
        <p15:guide id="23" orient="horz" pos="81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5标题页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714500" y="2856810"/>
            <a:ext cx="11217600" cy="32455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0000" b="1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en-US" altLang="zh-CN" noProof="0" dirty="0"/>
              <a:t>#1</a:t>
            </a:r>
            <a:endParaRPr lang="en-US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14500" y="6102350"/>
            <a:ext cx="11217600" cy="324554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0000" b="0" i="0">
                <a:solidFill>
                  <a:srgbClr val="E5E5E5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主标题在此处添加</a:t>
            </a:r>
            <a:endParaRPr lang="en-US" altLang="zh-CN" noProof="0" dirty="0"/>
          </a:p>
        </p:txBody>
      </p:sp>
      <p:sp>
        <p:nvSpPr>
          <p:cNvPr id="38" name="背景需要插入一副合适的图片"/>
          <p:cNvSpPr txBox="1"/>
          <p:nvPr userDrawn="1"/>
        </p:nvSpPr>
        <p:spPr>
          <a:xfrm>
            <a:off x="818992" y="-1494763"/>
            <a:ext cx="9281387" cy="130292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标题页面（可选）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此背景（蓝块）可以根据不同的项目性质而选择不同的辅助色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*如需修改色块颜色，请进入母版中修改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39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714500" y="12394391"/>
            <a:ext cx="6454299" cy="552566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en-US" altLang="zh-CN" noProof="0" dirty="0" err="1"/>
              <a:t>www.vivo.com</a:t>
            </a:r>
            <a:endParaRPr lang="en-US" altLang="zh-CN" noProof="0" dirty="0"/>
          </a:p>
        </p:txBody>
      </p:sp>
      <p:sp>
        <p:nvSpPr>
          <p:cNvPr id="167" name="文本框 16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68" name="矩形 16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9" name="矩形 16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0" name="组 16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1" name="文本框 17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2" name="组 17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3" name="矩形 17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7" name="组 17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78" name="文本框 17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9" name="组 17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0" name="矩形 17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4" name="组 18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5" name="组 18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87" name="矩形 18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6" name="文本框 18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1" name="组 19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2" name="组 19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4" name="矩形 19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3" name="文本框 19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8" name="组 19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9" name="矩形 19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2" name="矩形 20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3" name="文本框 20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4" name="组 20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2" name="矩形 21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6" name="文本框 21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7" name="组 21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18" name="矩形 21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4" name="文本框 22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7" name="文本框 22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8" name="文本框 22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9" name="文本框 22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2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3" name="矩形 72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9" orient="horz" pos="38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6标题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rgbClr val="415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vivo type CN简 Regular" panose="02000500000000000000" charset="-122"/>
              <a:ea typeface="vivo type CN简 Regular" panose="02000500000000000000" charset="-122"/>
            </a:endParaRP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38238" y="844551"/>
            <a:ext cx="8737694" cy="415861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2000" b="0" i="0" spc="-150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主标题可在此处添加</a:t>
            </a:r>
            <a:endParaRPr lang="en-US" altLang="zh-CN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136962" y="5021263"/>
            <a:ext cx="22072288" cy="13805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0" i="0" spc="-150" baseline="0">
                <a:solidFill>
                  <a:srgbClr val="E5E5E5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  <a:endParaRPr lang="en-US" altLang="zh-CN" noProof="0" dirty="0"/>
          </a:p>
        </p:txBody>
      </p:sp>
      <p:sp>
        <p:nvSpPr>
          <p:cNvPr id="67" name="背景需要插入一副合适的图片"/>
          <p:cNvSpPr txBox="1"/>
          <p:nvPr userDrawn="1"/>
        </p:nvSpPr>
        <p:spPr>
          <a:xfrm>
            <a:off x="818992" y="-1494763"/>
            <a:ext cx="9281387" cy="130292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标题页面（可选）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此背景（蓝块）可以根据不同的项目性质而选择不同的辅助色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*如需修改色块颜色，请进入母版中修改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42" name="图片占位符 7"/>
          <p:cNvSpPr>
            <a:spLocks noGrp="1"/>
          </p:cNvSpPr>
          <p:nvPr>
            <p:ph type="pic" sz="quarter" idx="33" hasCustomPrompt="1"/>
          </p:nvPr>
        </p:nvSpPr>
        <p:spPr>
          <a:xfrm>
            <a:off x="20364002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6754951" y="12394391"/>
            <a:ext cx="6454299" cy="552566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sz="20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6754951" y="12022187"/>
            <a:ext cx="6454299" cy="552566"/>
          </a:xfrm>
        </p:spPr>
        <p:txBody>
          <a:bodyPr anchor="b">
            <a:noAutofit/>
          </a:bodyPr>
          <a:lstStyle>
            <a:lvl1pPr marL="0" indent="0" algn="r">
              <a:lnSpc>
                <a:spcPct val="150000"/>
              </a:lnSpc>
              <a:buNone/>
              <a:defRPr sz="24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zh-CN" altLang="en-US" noProof="0" dirty="0"/>
              <a:t>部门名称</a:t>
            </a:r>
            <a:endParaRPr lang="en-US" altLang="zh-CN" noProof="0" dirty="0"/>
          </a:p>
        </p:txBody>
      </p:sp>
      <p:sp>
        <p:nvSpPr>
          <p:cNvPr id="171" name="文本框 17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2" name="矩形 17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3" name="矩形 17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4" name="组 17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5" name="文本框 17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6" name="组 17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7" name="矩形 17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8" name="矩形 17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9" name="矩形 17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1" name="组 18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2" name="文本框 18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3" name="组 18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4" name="矩形 18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6" name="矩形 18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8" name="组 18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0" name="文本框 18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5" name="组 19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6" name="组 19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8" name="矩形 19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7" name="文本框 19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2" name="组 20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3" name="矩形 20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文本框 20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9" name="组 20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1" name="矩形 21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2" name="矩形 21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0" name="文本框 20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5" name="组 21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6" name="矩形 21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7" name="矩形 21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8" name="矩形 21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文本框 21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1" name="组 22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2" name="矩形 22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8" name="文本框 22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5" name="矩形 7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6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6" orient="horz" pos="8153" userDrawn="1">
          <p15:clr>
            <a:srgbClr val="FBAE40"/>
          </p15:clr>
        </p15:guide>
        <p15:guide id="20" orient="horz" pos="31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7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94" name="直线箭头连接符 93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6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8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138238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138238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5" name="文本框 174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6" name="矩形 175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7" name="矩形 176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8" name="组 177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9" name="文本框 178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0" name="组 179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1" name="矩形 180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5" name="组 184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6" name="文本框 185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7" name="组 186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8" name="矩形 187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2" name="组 191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3" name="组 192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5" name="矩形 194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4" name="文本框 193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9" name="组 198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0" name="组 199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2" name="矩形 201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1" name="文本框 200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6" name="组 205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7" name="矩形 20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文本框 210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2" name="组 211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3" name="组 212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5" name="矩形 214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4" name="文本框 213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9" name="组 218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0" name="矩形 219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文本框 223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5" name="组 224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6" name="矩形 225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2" name="文本框 231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0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orient="horz" pos="5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8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1138238" y="2268953"/>
            <a:ext cx="22071012" cy="10679478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94" name="直线箭头连接符 93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6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8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138238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240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138238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242" name="矩形 24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243" name="矩形 24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44" name="组 24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45" name="文本框 24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46" name="组 24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47" name="矩形 24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8" name="矩形 24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9" name="矩形 24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0" name="矩形 24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51" name="组 25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52" name="文本框 25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53" name="组 25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54" name="矩形 25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7" name="矩形 25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58" name="组 25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59" name="组 25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61" name="矩形 26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2" name="矩形 26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60" name="文本框 25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65" name="组 26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66" name="组 26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68" name="矩形 26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9" name="矩形 26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0" name="矩形 26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1" name="矩形 27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67" name="文本框 26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72" name="组 27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73" name="矩形 27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4" name="矩形 27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5" name="矩形 27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6" name="矩形 27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7" name="文本框 27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78" name="组 27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79" name="组 27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81" name="矩形 28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2" name="矩形 28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3" name="矩形 28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4" name="矩形 28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80" name="文本框 27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85" name="组 28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86" name="矩形 28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7" name="矩形 28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8" name="矩形 28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9" name="矩形 28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0" name="文本框 28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91" name="组 29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92" name="矩形 29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3" name="矩形 29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4" name="矩形 29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5" name="矩形 29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6" name="矩形 29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7" name="矩形 29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98" name="文本框 29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0" name="文本框 29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1" name="文本框 30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2" name="文本框 30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3" name="文本框 30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4" name="文本框 30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5" name="文本框 30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6" name="文本框 30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1" orient="horz" pos="1417" userDrawn="1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orient="horz" pos="5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9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1138238" y="2268953"/>
            <a:ext cx="22071012" cy="10679478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45" name="内容占位符 3"/>
          <p:cNvSpPr>
            <a:spLocks noGrp="1"/>
          </p:cNvSpPr>
          <p:nvPr>
            <p:ph sz="quarter" idx="57"/>
          </p:nvPr>
        </p:nvSpPr>
        <p:spPr>
          <a:xfrm>
            <a:off x="1749424" y="2668433"/>
            <a:ext cx="20883563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03" name="矩形 10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竞品配色</a:t>
            </a:r>
            <a:endParaRPr lang="zh-CN" altLang="en-US" sz="3200" dirty="0"/>
          </a:p>
        </p:txBody>
      </p:sp>
      <p:sp>
        <p:nvSpPr>
          <p:cNvPr id="116" name="矩形 115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品牌配色</a:t>
            </a:r>
            <a:endParaRPr lang="zh-CN" altLang="en-US" sz="3200" dirty="0"/>
          </a:p>
        </p:txBody>
      </p:sp>
      <p:sp>
        <p:nvSpPr>
          <p:cNvPr id="64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69" name="直线箭头连接符 68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1" name="图片占位符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72" name="Textplatzhalter 3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75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grpSp>
        <p:nvGrpSpPr>
          <p:cNvPr id="43" name="组 42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46" name="文本框 4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47" name="组 4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9" name="矩形 4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0" name="矩形 4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1" name="矩形 5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56" name="组 5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57" name="文本框 5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58" name="组 5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1" name="矩形 6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2" name="矩形 6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65" name="组 64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66" name="组 65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74" name="矩形 73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00394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6" name="矩形 75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2" name="矩形 81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6" name="矩形 85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73" name="文本框 72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88" name="组 87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89" name="组 88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92" name="矩形 91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7575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3" name="矩形 92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rgbClr val="7A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4" name="矩形 93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5" name="矩形 94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rgbClr val="361212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91" name="文本框 90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" name="组 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99" name="矩形 9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8" name="文本框 9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77" name="组 76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79" name="矩形 78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0" name="矩形 79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1" name="矩形 80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3" name="矩形 82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78" name="文本框 77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84" name="组 83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85" name="矩形 84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8" name="文本框 117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sp>
        <p:nvSpPr>
          <p:cNvPr id="122" name="Textplatzhalter 3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105" name="矩形 104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>
            <a:off x="-5325922" y="7292598"/>
            <a:ext cx="1294488" cy="523220"/>
          </a:xfrm>
          <a:prstGeom prst="rect">
            <a:avLst/>
          </a:prstGeom>
          <a:solidFill>
            <a:srgbClr val="7A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>
            <a:off x="-2483071" y="7282708"/>
            <a:ext cx="119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>
            <a:off x="-3899230" y="5572324"/>
            <a:ext cx="1252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41" name="文本框 14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 err="1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97" name="矩形 96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10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>
          <p15:clr>
            <a:srgbClr val="FBAE40"/>
          </p15:clr>
        </p15:guide>
        <p15:guide id="11" pos="717" userDrawn="1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2" orient="horz" pos="1644" userDrawn="1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fld id="{BB7F2403-3A2B-7341-859C-AF9A1DF858CC}" type="datetimeFigureOut">
              <a:rPr kumimoji="1" lang="zh-CN" altLang="en-US" smtClean="0"/>
              <a:pPr/>
              <a:t>2021/12/21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fld id="{3A479002-77F2-A247-957C-A41EAB49841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8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20" r:id="rId3"/>
    <p:sldLayoutId id="2147483719" r:id="rId4"/>
    <p:sldLayoutId id="2147483690" r:id="rId5"/>
    <p:sldLayoutId id="2147483692" r:id="rId6"/>
    <p:sldLayoutId id="2147483724" r:id="rId7"/>
    <p:sldLayoutId id="2147483706" r:id="rId8"/>
    <p:sldLayoutId id="2147483722" r:id="rId9"/>
    <p:sldLayoutId id="2147483726" r:id="rId10"/>
    <p:sldLayoutId id="2147483707" r:id="rId11"/>
    <p:sldLayoutId id="2147483708" r:id="rId12"/>
    <p:sldLayoutId id="2147483698" r:id="rId13"/>
    <p:sldLayoutId id="2147483727" r:id="rId14"/>
    <p:sldLayoutId id="2147483704" r:id="rId15"/>
    <p:sldLayoutId id="2147483705" r:id="rId16"/>
    <p:sldLayoutId id="2147483721" r:id="rId17"/>
    <p:sldLayoutId id="2147483725" r:id="rId18"/>
    <p:sldLayoutId id="2147483703" r:id="rId19"/>
    <p:sldLayoutId id="2147483718" r:id="rId20"/>
    <p:sldLayoutId id="2147483730" r:id="rId21"/>
    <p:sldLayoutId id="2147483731" r:id="rId22"/>
    <p:sldLayoutId id="2147483732" r:id="rId2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vivo type CNS" charset="-122"/>
          <a:ea typeface="vivo type CNS" charset="-122"/>
          <a:cs typeface="vivo type CNS" charset="-122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otophoto.cn/tupian/duihao-38216419.htm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hyperlink" Target="https://pixabay.com/zh/%E5%85%89%E6%A0%87-%E5%8D%95%E5%87%BB-%E9%97%AE%E5%8F%B7-%E6%B3%A8%E6%84%8F-%E8%AF%B7%E6%B1%82-%E9%97%AE%E9%A2%98-%E5%93%8D%E5%BA%94-%E4%BB%BB%E5%8A%A1-%E9%87%8D%E8%A6%81%E6%80%A7-1872305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xumenger.com/finance-knowledge-01-20161117/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2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0"/>
            <a:ext cx="24382412" cy="8743951"/>
          </a:xfrm>
        </p:spPr>
      </p:pic>
      <p:sp>
        <p:nvSpPr>
          <p:cNvPr id="2" name="矩形 1"/>
          <p:cNvSpPr/>
          <p:nvPr/>
        </p:nvSpPr>
        <p:spPr>
          <a:xfrm>
            <a:off x="0" y="7519654"/>
            <a:ext cx="24382413" cy="61963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1714499" y="8022718"/>
            <a:ext cx="20698934" cy="1460559"/>
          </a:xfrm>
        </p:spPr>
        <p:txBody>
          <a:bodyPr/>
          <a:lstStyle/>
          <a:p>
            <a:r>
              <a:rPr kumimoji="1"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2021</a:t>
            </a:r>
            <a:r>
              <a:rPr kumimoji="1" lang="zh-CN" altLang="en-US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年个人工作述职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1714499" y="9925040"/>
            <a:ext cx="10799233" cy="1912881"/>
          </a:xfrm>
        </p:spPr>
        <p:txBody>
          <a:bodyPr/>
          <a:lstStyle/>
          <a:p>
            <a:r>
              <a:rPr kumimoji="1" lang="zh-CN" altLang="en-US" sz="4000" dirty="0"/>
              <a:t>中心：云平台中心</a:t>
            </a:r>
            <a:endParaRPr kumimoji="1" lang="en-US" altLang="zh-CN" sz="4000" dirty="0"/>
          </a:p>
          <a:p>
            <a:r>
              <a:rPr kumimoji="1" lang="zh-CN" altLang="en-US" sz="4000" dirty="0"/>
              <a:t>小组：云平台组</a:t>
            </a:r>
            <a:endParaRPr kumimoji="1" lang="en-US" altLang="zh-CN" sz="4000" dirty="0"/>
          </a:p>
          <a:p>
            <a:r>
              <a:rPr kumimoji="1" lang="zh-CN" altLang="en-US" sz="4000"/>
              <a:t>姓名：吕利利</a:t>
            </a:r>
            <a:endParaRPr kumimoji="1" lang="zh-CN" altLang="en-US" sz="4000" dirty="0"/>
          </a:p>
        </p:txBody>
      </p:sp>
      <p:sp>
        <p:nvSpPr>
          <p:cNvPr id="13" name="图片占位符 8"/>
          <p:cNvSpPr>
            <a:spLocks noGrp="1"/>
          </p:cNvSpPr>
          <p:nvPr>
            <p:ph type="pic" sz="quarter" idx="59"/>
          </p:nvPr>
        </p:nvSpPr>
        <p:spPr>
          <a:xfrm>
            <a:off x="20918835" y="-2228747"/>
            <a:ext cx="2289600" cy="601200"/>
          </a:xfrm>
        </p:spPr>
      </p:sp>
      <p:sp>
        <p:nvSpPr>
          <p:cNvPr id="14" name="图片占位符 3"/>
          <p:cNvSpPr>
            <a:spLocks noGrp="1"/>
          </p:cNvSpPr>
          <p:nvPr>
            <p:ph type="pic" sz="quarter" idx="38"/>
          </p:nvPr>
        </p:nvSpPr>
        <p:spPr>
          <a:xfrm>
            <a:off x="20918835" y="-1212116"/>
            <a:ext cx="2289600" cy="601200"/>
          </a:xfrm>
        </p:spPr>
      </p:sp>
      <p:pic>
        <p:nvPicPr>
          <p:cNvPr id="10" name="图片占位符 9"/>
          <p:cNvPicPr>
            <a:picLocks noGrp="1" noChangeAspect="1"/>
          </p:cNvPicPr>
          <p:nvPr>
            <p:ph type="pic" sz="quarter" idx="20"/>
          </p:nvPr>
        </p:nvPicPr>
        <p:blipFill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3" b="293"/>
          <a:stretch>
            <a:fillRect/>
          </a:stretch>
        </p:blipFill>
        <p:spPr>
          <a:xfrm>
            <a:off x="21392451" y="549668"/>
            <a:ext cx="2289600" cy="6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171" y="7399134"/>
            <a:ext cx="9756705" cy="50827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71" y="2337652"/>
            <a:ext cx="8048668" cy="41589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998AAF-8F86-4AD2-A49C-1E3CA2666FD1}"/>
              </a:ext>
            </a:extLst>
          </p:cNvPr>
          <p:cNvSpPr txBox="1"/>
          <p:nvPr/>
        </p:nvSpPr>
        <p:spPr>
          <a:xfrm>
            <a:off x="4685321" y="6717049"/>
            <a:ext cx="2457724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CICD</a:t>
            </a:r>
            <a:r>
              <a:rPr kumimoji="1" lang="zh-CN" altLang="en-US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旧版流水线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979382-A05F-4288-AA6D-73FCFA037898}"/>
              </a:ext>
            </a:extLst>
          </p:cNvPr>
          <p:cNvSpPr txBox="1"/>
          <p:nvPr/>
        </p:nvSpPr>
        <p:spPr>
          <a:xfrm>
            <a:off x="4685321" y="12665263"/>
            <a:ext cx="2975173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CMDB – vivo cloud</a:t>
            </a:r>
            <a:endParaRPr kumimoji="1" lang="zh-CN" altLang="en-US" sz="2400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B1ABCF-51BE-45BE-852B-714413004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8242" y="2176667"/>
            <a:ext cx="10080000" cy="490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B32246-A833-4E24-B4CE-BA8CBC8FF3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8242" y="7729335"/>
            <a:ext cx="10080000" cy="49165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17B36-55E1-42CD-AB26-DD3FDD04DF64}"/>
              </a:ext>
            </a:extLst>
          </p:cNvPr>
          <p:cNvSpPr txBox="1"/>
          <p:nvPr/>
        </p:nvSpPr>
        <p:spPr>
          <a:xfrm>
            <a:off x="16258278" y="7178714"/>
            <a:ext cx="2779928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公共文档</a:t>
            </a:r>
            <a:r>
              <a:rPr kumimoji="1" lang="en-US" altLang="zh-CN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文档设置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D5A0A5-82C9-4C68-A033-882B3BCD385A}"/>
              </a:ext>
            </a:extLst>
          </p:cNvPr>
          <p:cNvSpPr txBox="1"/>
          <p:nvPr/>
        </p:nvSpPr>
        <p:spPr>
          <a:xfrm>
            <a:off x="16940356" y="12896724"/>
            <a:ext cx="1415772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全局搜索</a:t>
            </a:r>
          </a:p>
        </p:txBody>
      </p:sp>
    </p:spTree>
    <p:extLst>
      <p:ext uri="{BB962C8B-B14F-4D97-AF65-F5344CB8AC3E}">
        <p14:creationId xmlns:p14="http://schemas.microsoft.com/office/powerpoint/2010/main" val="2330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不足情况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D5BB70-4DAD-4E34-BE38-220C512AD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1" y="4450680"/>
            <a:ext cx="11067555" cy="59663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DD2E30-301A-4560-8D62-2AE067C87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336" y="4320786"/>
            <a:ext cx="10579569" cy="62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工作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&amp;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团队感想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64DA6B-FD8A-A347-B347-92F271D7E0A5}"/>
              </a:ext>
            </a:extLst>
          </p:cNvPr>
          <p:cNvSpPr txBox="1"/>
          <p:nvPr/>
        </p:nvSpPr>
        <p:spPr>
          <a:xfrm>
            <a:off x="2453606" y="2879571"/>
            <a:ext cx="19431813" cy="795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工作</a:t>
            </a:r>
            <a:endParaRPr kumimoji="1"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00150" lvl="1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比较：系统复杂，系统承载的内容量多，交互逻辑复杂，交互细节要求完整；</a:t>
            </a:r>
            <a:endParaRPr lang="en-US" altLang="zh-CN" sz="28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1200150" lvl="1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思考：需求闭环，最终交付的质量、交付价值；</a:t>
            </a:r>
            <a:endParaRPr lang="en-US" altLang="zh-CN" sz="28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1200150" lvl="1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观点：完成需求是第一要务，更好的完成需求是其次，能积极帮助到业务优化是目标，团队整体进步、项目更好更良性发展是核心；</a:t>
            </a:r>
            <a:endParaRPr lang="en-US" altLang="zh-CN" sz="28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1200150" lvl="1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展望：技术进步，理解</a:t>
            </a:r>
            <a:r>
              <a:rPr lang="en-US" altLang="zh-CN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DevOps</a:t>
            </a: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8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1200150" lvl="1" indent="-742950">
              <a:lnSpc>
                <a:spcPct val="150000"/>
              </a:lnSpc>
              <a:buFont typeface="+mj-ea"/>
              <a:buAutoNum type="circleNumDbPlain"/>
            </a:pPr>
            <a:endParaRPr kumimoji="1"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团队</a:t>
            </a:r>
            <a:endParaRPr kumimoji="1"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00150" lvl="1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工作氛围良好，沟通良好，配合良好，主动承担；</a:t>
            </a:r>
            <a:endParaRPr lang="en-US" altLang="zh-CN" sz="28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1200150" lvl="1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严肃认真，精益求精；</a:t>
            </a:r>
            <a:endParaRPr lang="en-US" altLang="zh-CN" sz="28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1200150" lvl="1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一点点建议：积极但略少一点点活泼；</a:t>
            </a:r>
            <a:endParaRPr lang="en-US" altLang="zh-CN" sz="28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69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2022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年工作规划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规划与建议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20340" y="2928014"/>
            <a:ext cx="18280380" cy="78599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短期：</a:t>
            </a:r>
            <a:endParaRPr kumimoji="1"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71550" lvl="1" indent="-514350">
              <a:lnSpc>
                <a:spcPct val="200000"/>
              </a:lnSpc>
              <a:buFontTx/>
              <a:buAutoNum type="arabicPeriod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了解业务，查漏补缺；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完成项目流水线开发，积极推动功能优化，争取早日上线使用；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71550" lvl="1" indent="-514350">
              <a:lnSpc>
                <a:spcPct val="200000"/>
              </a:lnSpc>
              <a:buFontTx/>
              <a:buAutoNum type="arabicPeriod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对已知缺陷积极改进，支撑需求实现，对所负责模块的现存问题逐一优化；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优化前端风格样式，提升交互体验；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长期：</a:t>
            </a:r>
            <a:endParaRPr kumimoji="1"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了解系统设计、交互设计等的相关知识，培养设计思维，以便能结合实际业务，从更合理的角度对交互进行优化，提升用户体验；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多总结、多归纳、多沉淀；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延伸技术栈，结合业务需求，学习相关开发技能。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90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2022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年工作规划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团队意见与建议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84371" y="4441371"/>
            <a:ext cx="387798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持续专注</a:t>
            </a:r>
            <a:r>
              <a:rPr kumimoji="1" lang="zh-CN" altLang="en-US" sz="3200">
                <a:latin typeface="Microsoft YaHei" charset="-122"/>
                <a:ea typeface="Microsoft YaHei" charset="-122"/>
                <a:cs typeface="Microsoft YaHei" charset="-122"/>
              </a:rPr>
              <a:t>，轻松工作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96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5" name="图片占位符 8"/>
          <p:cNvSpPr>
            <a:spLocks noGrp="1"/>
          </p:cNvSpPr>
          <p:nvPr>
            <p:ph type="pic" sz="quarter" idx="59"/>
          </p:nvPr>
        </p:nvSpPr>
        <p:spPr>
          <a:xfrm>
            <a:off x="20922380" y="-2288997"/>
            <a:ext cx="2289600" cy="601200"/>
          </a:xfrm>
        </p:spPr>
      </p:sp>
      <p:sp>
        <p:nvSpPr>
          <p:cNvPr id="6" name="图片占位符 10"/>
          <p:cNvSpPr>
            <a:spLocks noGrp="1"/>
          </p:cNvSpPr>
          <p:nvPr>
            <p:ph type="pic" sz="quarter" idx="38"/>
          </p:nvPr>
        </p:nvSpPr>
        <p:spPr>
          <a:xfrm>
            <a:off x="20918835" y="-1212116"/>
            <a:ext cx="2289600" cy="601200"/>
          </a:xfrm>
        </p:spPr>
      </p:sp>
    </p:spTree>
    <p:extLst>
      <p:ext uri="{BB962C8B-B14F-4D97-AF65-F5344CB8AC3E}">
        <p14:creationId xmlns:p14="http://schemas.microsoft.com/office/powerpoint/2010/main" val="90538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7" name="图片占位符 6"/>
          <p:cNvSpPr>
            <a:spLocks noGrp="1"/>
          </p:cNvSpPr>
          <p:nvPr>
            <p:ph type="pic" sz="quarter" idx="59"/>
          </p:nvPr>
        </p:nvSpPr>
        <p:spPr/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9616" y="523273"/>
            <a:ext cx="2289600" cy="60233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11" name="Shape 129"/>
          <p:cNvSpPr/>
          <p:nvPr/>
        </p:nvSpPr>
        <p:spPr>
          <a:xfrm>
            <a:off x="2731024" y="3714570"/>
            <a:ext cx="18909776" cy="7627281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 indent="-514350" algn="l" defTabSz="457200">
              <a:defRPr sz="6000">
                <a:solidFill>
                  <a:srgbClr val="009EDB"/>
                </a:solidFill>
                <a:latin typeface="Noto Sans S Chinese Bold Bold"/>
                <a:ea typeface="Noto Sans S Chinese Bold Bold"/>
                <a:cs typeface="Noto Sans S Chinese Bold Bold"/>
                <a:sym typeface="Noto Sans S Chinese Bold Bold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年工作总结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个人成果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经验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不足情况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原因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工作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团队感想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年工作规划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工作规划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建议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团队建议与意见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线连接符 10"/>
          <p:cNvCxnSpPr>
            <a:cxnSpLocks/>
          </p:cNvCxnSpPr>
          <p:nvPr/>
        </p:nvCxnSpPr>
        <p:spPr>
          <a:xfrm>
            <a:off x="2040171" y="3938392"/>
            <a:ext cx="0" cy="7403459"/>
          </a:xfrm>
          <a:prstGeom prst="line">
            <a:avLst/>
          </a:prstGeom>
          <a:noFill/>
          <a:ln w="1270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C449553-E391-754F-BE92-D1A9D84C3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580" y="3938392"/>
            <a:ext cx="8781036" cy="65857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8FA2E6F-87F8-3E43-9C15-AC11793A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171" y="3056209"/>
            <a:ext cx="2322063" cy="88218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82764" tIns="91382" rIns="182764" bIns="91382" anchor="ctr"/>
          <a:lstStyle/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ea typeface="微软雅黑" pitchFamily="34" charset="-122"/>
              </a:rPr>
              <a:t>目 录</a:t>
            </a:r>
          </a:p>
        </p:txBody>
      </p:sp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F091E6B9-223F-6443-AA03-23C3D12E2D2D}"/>
              </a:ext>
            </a:extLst>
          </p:cNvPr>
          <p:cNvCxnSpPr/>
          <p:nvPr/>
        </p:nvCxnSpPr>
        <p:spPr>
          <a:xfrm>
            <a:off x="2040173" y="3938392"/>
            <a:ext cx="6671720" cy="0"/>
          </a:xfrm>
          <a:prstGeom prst="line">
            <a:avLst/>
          </a:prstGeom>
          <a:ln>
            <a:solidFill>
              <a:srgbClr val="426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11905" y="2831514"/>
            <a:ext cx="711160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工作周期：</a:t>
            </a:r>
            <a:r>
              <a:rPr kumimoji="1" lang="en-US" altLang="zh-CN" sz="36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Q2</a:t>
            </a:r>
            <a:r>
              <a:rPr kumimoji="1" lang="zh-CN" altLang="en-US" sz="36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36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sz="36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36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sz="36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号）</a:t>
            </a:r>
            <a:r>
              <a:rPr kumimoji="1" lang="en-US" altLang="zh-CN" sz="36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- ……</a:t>
            </a:r>
            <a:endParaRPr kumimoji="1" lang="zh-CN" altLang="en-US" sz="3600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03669" y="5263222"/>
            <a:ext cx="11441431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  </a:t>
            </a:r>
            <a:r>
              <a:rPr kumimoji="1" lang="en-US" altLang="zh-CN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1.</a:t>
            </a:r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CICD</a:t>
            </a:r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新版流水线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03669" y="9354905"/>
            <a:ext cx="11441431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  </a:t>
            </a:r>
            <a:r>
              <a:rPr kumimoji="1" lang="en-US" altLang="zh-CN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3.</a:t>
            </a:r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CMDB</a:t>
            </a:r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mr-IN" altLang="zh-CN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–</a:t>
            </a:r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vivo</a:t>
            </a:r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cloud</a:t>
            </a:r>
            <a:endParaRPr kumimoji="1" lang="zh-CN" altLang="en-US" sz="4400" b="1" dirty="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03669" y="7309063"/>
            <a:ext cx="11441431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  </a:t>
            </a:r>
            <a:r>
              <a:rPr kumimoji="1" lang="en-US" altLang="zh-CN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2.</a:t>
            </a:r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CICD</a:t>
            </a:r>
            <a:r>
              <a:rPr kumimoji="1" lang="zh-CN" altLang="en-US" sz="4400" b="1" dirty="0">
                <a:solidFill>
                  <a:prstClr val="white"/>
                </a:solidFill>
                <a:latin typeface="DengXian" charset="-122"/>
                <a:ea typeface="DengXian" charset="-122"/>
                <a:cs typeface="DengXian" charset="-122"/>
              </a:rPr>
              <a:t>旧版流水线</a:t>
            </a:r>
          </a:p>
        </p:txBody>
      </p:sp>
    </p:spTree>
    <p:extLst>
      <p:ext uri="{BB962C8B-B14F-4D97-AF65-F5344CB8AC3E}">
        <p14:creationId xmlns:p14="http://schemas.microsoft.com/office/powerpoint/2010/main" val="358170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DEC8E-9BC1-4AEC-8719-2AF0AB30D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503" y="2656102"/>
            <a:ext cx="19731405" cy="97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AC53E8F-EB43-42F2-B2F6-D4FDD265F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415" y="3513339"/>
            <a:ext cx="9410700" cy="59245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3D1D571-E5EE-439D-9F06-47D8473EC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7358" y="3513339"/>
            <a:ext cx="9410700" cy="532447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53196"/>
              </p:ext>
            </p:extLst>
          </p:nvPr>
        </p:nvGraphicFramePr>
        <p:xfrm>
          <a:off x="4123764" y="10226539"/>
          <a:ext cx="16284295" cy="195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6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63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条目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规划与完成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应用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反馈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63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新建模板 → 保存 → 复用（跨服务、跨项目）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（未知）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2800" dirty="0"/>
                        <a:t> 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（未知）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63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适配现有表单，整体取消校验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（未知）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60F6FE0-00F7-46EE-9F34-793CCECB45CA}"/>
              </a:ext>
            </a:extLst>
          </p:cNvPr>
          <p:cNvSpPr txBox="1"/>
          <p:nvPr/>
        </p:nvSpPr>
        <p:spPr>
          <a:xfrm>
            <a:off x="1446415" y="2754862"/>
            <a:ext cx="3057247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流水线模板管理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5D6AC5-4C24-41C2-8EA4-34B105937588}"/>
              </a:ext>
            </a:extLst>
          </p:cNvPr>
          <p:cNvSpPr txBox="1"/>
          <p:nvPr/>
        </p:nvSpPr>
        <p:spPr>
          <a:xfrm>
            <a:off x="11567358" y="2754862"/>
            <a:ext cx="3057247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任务组模板管理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EBB5373-57AD-4EF6-B16A-C1716F4AB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855897" y="10961139"/>
            <a:ext cx="449952" cy="4481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7D24C4A-C24A-40DF-B2AC-EF965AAD7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629048" y="11612825"/>
            <a:ext cx="449952" cy="448136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86DE0647-E1B3-431F-8A7A-100CE40ACD2E}"/>
              </a:ext>
            </a:extLst>
          </p:cNvPr>
          <p:cNvSpPr/>
          <p:nvPr/>
        </p:nvSpPr>
        <p:spPr>
          <a:xfrm>
            <a:off x="11456171" y="4088531"/>
            <a:ext cx="1969738" cy="1193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D11EF48-9FDF-4EBC-8D83-D37411DCBC62}"/>
              </a:ext>
            </a:extLst>
          </p:cNvPr>
          <p:cNvSpPr/>
          <p:nvPr/>
        </p:nvSpPr>
        <p:spPr>
          <a:xfrm>
            <a:off x="1321929" y="4061480"/>
            <a:ext cx="1969738" cy="1193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FAB2BE-D30D-44A5-B565-97E25142257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2263" r="10098"/>
          <a:stretch/>
        </p:blipFill>
        <p:spPr>
          <a:xfrm>
            <a:off x="2694901" y="10546128"/>
            <a:ext cx="1193531" cy="12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9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389345-B820-488F-A247-AD6943D233A8}"/>
              </a:ext>
            </a:extLst>
          </p:cNvPr>
          <p:cNvSpPr txBox="1"/>
          <p:nvPr/>
        </p:nvSpPr>
        <p:spPr>
          <a:xfrm>
            <a:off x="2952757" y="12809763"/>
            <a:ext cx="721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容器部署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自定义任务组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流水线模板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6146BE-D012-459D-9EC7-136237992038}"/>
              </a:ext>
            </a:extLst>
          </p:cNvPr>
          <p:cNvSpPr txBox="1"/>
          <p:nvPr/>
        </p:nvSpPr>
        <p:spPr>
          <a:xfrm>
            <a:off x="12888275" y="12809763"/>
            <a:ext cx="640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容器部署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72C052-4AEC-442C-BA86-4FE8FB409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539" y="2159374"/>
            <a:ext cx="9215318" cy="10439320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ED49A6-A848-400A-94C1-53E4AD9D26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11955832" y="2159374"/>
            <a:ext cx="9207715" cy="1043932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标题 5">
            <a:extLst>
              <a:ext uri="{FF2B5EF4-FFF2-40B4-BE49-F238E27FC236}">
                <a16:creationId xmlns:a16="http://schemas.microsoft.com/office/drawing/2014/main" id="{62A9FFF1-622F-4538-AD1E-6E5B29928646}"/>
              </a:ext>
            </a:extLst>
          </p:cNvPr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</p:spTree>
    <p:extLst>
      <p:ext uri="{BB962C8B-B14F-4D97-AF65-F5344CB8AC3E}">
        <p14:creationId xmlns:p14="http://schemas.microsoft.com/office/powerpoint/2010/main" val="186249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6C0358F-ED95-43F2-9E8D-55C197715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0381" y="2385810"/>
            <a:ext cx="9462419" cy="797242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ADB51ED-C177-4901-877F-55B6A6AD4BA3}"/>
              </a:ext>
            </a:extLst>
          </p:cNvPr>
          <p:cNvSpPr/>
          <p:nvPr/>
        </p:nvSpPr>
        <p:spPr>
          <a:xfrm>
            <a:off x="12805365" y="4321167"/>
            <a:ext cx="6115064" cy="61914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6CE50E-4443-4FEC-9D43-6C0C720E1943}"/>
              </a:ext>
            </a:extLst>
          </p:cNvPr>
          <p:cNvSpPr txBox="1"/>
          <p:nvPr/>
        </p:nvSpPr>
        <p:spPr>
          <a:xfrm>
            <a:off x="12940381" y="9939390"/>
            <a:ext cx="1062782" cy="499624"/>
          </a:xfrm>
          <a:prstGeom prst="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5E8B2CC-E5E3-46F0-9D8D-297FEF40A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577" y="4247540"/>
            <a:ext cx="9557710" cy="6191474"/>
          </a:xfrm>
          <a:prstGeom prst="rect">
            <a:avLst/>
          </a:prstGeom>
        </p:spPr>
      </p:pic>
      <p:sp>
        <p:nvSpPr>
          <p:cNvPr id="21" name="标题 5">
            <a:extLst>
              <a:ext uri="{FF2B5EF4-FFF2-40B4-BE49-F238E27FC236}">
                <a16:creationId xmlns:a16="http://schemas.microsoft.com/office/drawing/2014/main" id="{38976165-ADD6-4897-9273-46A391CA597A}"/>
              </a:ext>
            </a:extLst>
          </p:cNvPr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02594B-1BB1-49EE-A739-C37E648C5E6A}"/>
              </a:ext>
            </a:extLst>
          </p:cNvPr>
          <p:cNvSpPr/>
          <p:nvPr/>
        </p:nvSpPr>
        <p:spPr>
          <a:xfrm>
            <a:off x="19017991" y="4321167"/>
            <a:ext cx="3447276" cy="61914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DFFA93-E163-4389-B62F-69F4F78B8A9D}"/>
              </a:ext>
            </a:extLst>
          </p:cNvPr>
          <p:cNvSpPr txBox="1"/>
          <p:nvPr/>
        </p:nvSpPr>
        <p:spPr>
          <a:xfrm>
            <a:off x="22602586" y="9875177"/>
            <a:ext cx="1062782" cy="499624"/>
          </a:xfrm>
          <a:prstGeom prst="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5C3DA7-46CB-423D-84AC-A1127419CE45}"/>
              </a:ext>
            </a:extLst>
          </p:cNvPr>
          <p:cNvSpPr txBox="1"/>
          <p:nvPr/>
        </p:nvSpPr>
        <p:spPr>
          <a:xfrm>
            <a:off x="4696425" y="11074316"/>
            <a:ext cx="341632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任务组表单校验流程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01C156-C034-41AD-8D63-7B17AA9004A9}"/>
              </a:ext>
            </a:extLst>
          </p:cNvPr>
          <p:cNvSpPr txBox="1"/>
          <p:nvPr/>
        </p:nvSpPr>
        <p:spPr>
          <a:xfrm>
            <a:off x="16696798" y="10837559"/>
            <a:ext cx="3057247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去除表单校验流程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E718A5E-20C0-4912-8F0C-171E24B7FC5B}"/>
              </a:ext>
            </a:extLst>
          </p:cNvPr>
          <p:cNvSpPr/>
          <p:nvPr/>
        </p:nvSpPr>
        <p:spPr>
          <a:xfrm>
            <a:off x="11330287" y="7133857"/>
            <a:ext cx="860919" cy="755374"/>
          </a:xfrm>
          <a:prstGeom prst="rightArrow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4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 animBg="1"/>
      <p:bldP spid="23" grpId="0" animBg="1"/>
      <p:bldP spid="24" grpId="0" animBg="1"/>
      <p:bldP spid="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9803E2-C0A6-471A-AEFF-4C9DC49B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334" y="3128471"/>
            <a:ext cx="6901263" cy="88533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CE796E-A864-446E-8402-3FB3B3992ACB}"/>
              </a:ext>
            </a:extLst>
          </p:cNvPr>
          <p:cNvSpPr txBox="1"/>
          <p:nvPr/>
        </p:nvSpPr>
        <p:spPr>
          <a:xfrm>
            <a:off x="3919218" y="12218876"/>
            <a:ext cx="2743200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发布计划流程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6940186" y="5852591"/>
            <a:ext cx="3083045" cy="2922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69756" y="8915750"/>
            <a:ext cx="1415772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部署阶段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63B532-90FE-41AB-8E62-E20CBF7419B7}"/>
              </a:ext>
            </a:extLst>
          </p:cNvPr>
          <p:cNvSpPr txBox="1"/>
          <p:nvPr/>
        </p:nvSpPr>
        <p:spPr>
          <a:xfrm>
            <a:off x="1002465" y="2425177"/>
            <a:ext cx="4698722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发布计划（项目流水线）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F0EBD55-16C8-462C-A751-B1442D0139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404"/>
          <a:stretch/>
        </p:blipFill>
        <p:spPr>
          <a:xfrm>
            <a:off x="17261641" y="2656102"/>
            <a:ext cx="6489107" cy="43097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E01466F-E128-4D24-80C8-2E983D5B9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2681" y="7287964"/>
            <a:ext cx="13168067" cy="37172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5C6F52C-B14E-4CCF-B45C-5C9DE4B60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8609" y="2656102"/>
            <a:ext cx="6620449" cy="43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3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B45208-1EB0-4269-BB37-DF66F0F39E0A}"/>
              </a:ext>
            </a:extLst>
          </p:cNvPr>
          <p:cNvSpPr txBox="1"/>
          <p:nvPr/>
        </p:nvSpPr>
        <p:spPr>
          <a:xfrm>
            <a:off x="2624352" y="2500196"/>
            <a:ext cx="1762021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kumimoji="1" lang="zh-CN" altLang="en-US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0E1ABE-6CE5-46D6-B38F-646870286A5D}"/>
              </a:ext>
            </a:extLst>
          </p:cNvPr>
          <p:cNvSpPr txBox="1"/>
          <p:nvPr/>
        </p:nvSpPr>
        <p:spPr>
          <a:xfrm>
            <a:off x="2624352" y="6862950"/>
            <a:ext cx="1762021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kumimoji="1" lang="en-US" altLang="zh-CN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 </a:t>
            </a:r>
            <a:r>
              <a:rPr kumimoji="1" lang="zh-CN" altLang="en-US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A69040-34AF-47AB-979E-D8E15266363B}"/>
              </a:ext>
            </a:extLst>
          </p:cNvPr>
          <p:cNvSpPr txBox="1"/>
          <p:nvPr/>
        </p:nvSpPr>
        <p:spPr>
          <a:xfrm>
            <a:off x="2624352" y="10739095"/>
            <a:ext cx="2377574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kumimoji="1" lang="en-US" altLang="zh-CN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 </a:t>
            </a:r>
            <a:r>
              <a:rPr kumimoji="1" lang="zh-CN" altLang="en-US" sz="24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前端交互问题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C352633-B90C-437E-9A2F-A911551F4F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31791"/>
          <a:stretch/>
        </p:blipFill>
        <p:spPr>
          <a:xfrm>
            <a:off x="637060" y="5891610"/>
            <a:ext cx="1598797" cy="148544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C09A407-E4C4-4DA4-A2AB-9B06C17B0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76" y="2051381"/>
            <a:ext cx="12597231" cy="1144987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B0634D8F-3D4C-47D4-B0C9-941131EAA5D9}"/>
              </a:ext>
            </a:extLst>
          </p:cNvPr>
          <p:cNvSpPr txBox="1"/>
          <p:nvPr/>
        </p:nvSpPr>
        <p:spPr>
          <a:xfrm>
            <a:off x="2624352" y="3121952"/>
            <a:ext cx="8168081" cy="3587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项目节点流水线只截取服务节点下流水线的部署阶段，设计理念与服务节点下流水线不一致；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系统功能设计不够完整，如发布计划前置页是否可执行发布操作、及执行发布操作时相关联模块的顺序等；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功能点的合理性；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功能点必要性，如上线工单绑定等；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部分功能点不够明确，如流水线编辑；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28909F-7A7E-4128-B6E5-8E019582B035}"/>
              </a:ext>
            </a:extLst>
          </p:cNvPr>
          <p:cNvSpPr txBox="1"/>
          <p:nvPr/>
        </p:nvSpPr>
        <p:spPr>
          <a:xfrm>
            <a:off x="2624352" y="11295389"/>
            <a:ext cx="8168081" cy="104817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交互是否必要；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类似功能点，交互时机和交互方式统一；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3627B4-83B3-4D9F-BF29-EFA092396BCB}"/>
              </a:ext>
            </a:extLst>
          </p:cNvPr>
          <p:cNvSpPr txBox="1"/>
          <p:nvPr/>
        </p:nvSpPr>
        <p:spPr>
          <a:xfrm>
            <a:off x="2624352" y="7445110"/>
            <a:ext cx="8168081" cy="30794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上线工单绑定绑定功能没有实现；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执行发布计划只能进入到流水线详情页面执行；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流水线详情只提供查看运行详情和部署阶段，不具备对部署卡片编辑的能力；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项目节点所提的多服务部署工单，在工单系统中展示缺少字段</a:t>
            </a:r>
            <a:r>
              <a:rPr kumimoji="1"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，查看项目流水线上香</a:t>
            </a: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用单；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C0D29A-35CF-4396-B53F-5061F9639D85}"/>
              </a:ext>
            </a:extLst>
          </p:cNvPr>
          <p:cNvSpPr txBox="1"/>
          <p:nvPr/>
        </p:nvSpPr>
        <p:spPr>
          <a:xfrm>
            <a:off x="831164" y="744511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2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存在问题</a:t>
            </a:r>
          </a:p>
        </p:txBody>
      </p:sp>
    </p:spTree>
    <p:extLst>
      <p:ext uri="{BB962C8B-B14F-4D97-AF65-F5344CB8AC3E}">
        <p14:creationId xmlns:p14="http://schemas.microsoft.com/office/powerpoint/2010/main" val="205063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vo Base Color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375FFF"/>
      </a:accent1>
      <a:accent2>
        <a:srgbClr val="00C8FF"/>
      </a:accent2>
      <a:accent3>
        <a:srgbClr val="1D00E6"/>
      </a:accent3>
      <a:accent4>
        <a:srgbClr val="7800F9"/>
      </a:accent4>
      <a:accent5>
        <a:srgbClr val="8E9FFE"/>
      </a:accent5>
      <a:accent6>
        <a:srgbClr val="91E6F9"/>
      </a:accent6>
      <a:hlink>
        <a:srgbClr val="5F5AFF"/>
      </a:hlink>
      <a:folHlink>
        <a:srgbClr val="9B6AF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1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0070C0"/>
        </a:solidFill>
        <a:ln>
          <a:solidFill>
            <a:schemeClr val="accent5"/>
          </a:solidFill>
        </a:ln>
      </a:spPr>
      <a:bodyPr wrap="square" rtlCol="0">
        <a:spAutoFit/>
      </a:bodyPr>
      <a:lstStyle>
        <a:defPPr>
          <a:defRPr kumimoji="1" sz="3200" dirty="0" smtClean="0">
            <a:solidFill>
              <a:prstClr val="white"/>
            </a:solidFill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30912</TotalTime>
  <Words>794</Words>
  <Application>Microsoft Office PowerPoint</Application>
  <PresentationFormat>自定义</PresentationFormat>
  <Paragraphs>107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Helvetica Neue</vt:lpstr>
      <vt:lpstr>Helvetica Neue Medium</vt:lpstr>
      <vt:lpstr>Noto Sans S Chinese Bold Bold</vt:lpstr>
      <vt:lpstr>VCustom FontS Light</vt:lpstr>
      <vt:lpstr>vivo type CNS</vt:lpstr>
      <vt:lpstr>vivo type CNS Light</vt:lpstr>
      <vt:lpstr>vivo type CN简 Bold</vt:lpstr>
      <vt:lpstr>vivo type CN简 Light</vt:lpstr>
      <vt:lpstr>vivo type CN简 Regular</vt:lpstr>
      <vt:lpstr>V定制字体 简 Bold</vt:lpstr>
      <vt:lpstr>DengXian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 004</dc:creator>
  <cp:lastModifiedBy>吕利利</cp:lastModifiedBy>
  <cp:revision>1583</cp:revision>
  <dcterms:created xsi:type="dcterms:W3CDTF">2018-12-24T08:48:41Z</dcterms:created>
  <dcterms:modified xsi:type="dcterms:W3CDTF">2021-12-21T10:49:17Z</dcterms:modified>
</cp:coreProperties>
</file>