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528" r:id="rId2"/>
    <p:sldId id="556" r:id="rId3"/>
    <p:sldId id="569" r:id="rId4"/>
    <p:sldId id="573" r:id="rId5"/>
    <p:sldId id="570" r:id="rId6"/>
    <p:sldId id="571" r:id="rId7"/>
    <p:sldId id="566" r:id="rId8"/>
    <p:sldId id="567" r:id="rId9"/>
    <p:sldId id="568" r:id="rId10"/>
    <p:sldId id="564" r:id="rId11"/>
    <p:sldId id="574" r:id="rId12"/>
    <p:sldId id="424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BCE"/>
    <a:srgbClr val="C3E1FF"/>
    <a:srgbClr val="F4E4AF"/>
    <a:srgbClr val="F3F3F3"/>
    <a:srgbClr val="F16A46"/>
    <a:srgbClr val="FE800D"/>
    <a:srgbClr val="EDFBDC"/>
    <a:srgbClr val="F8EAD0"/>
    <a:srgbClr val="F0E0AA"/>
    <a:srgbClr val="FBE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1321" autoAdjust="0"/>
  </p:normalViewPr>
  <p:slideViewPr>
    <p:cSldViewPr>
      <p:cViewPr varScale="1">
        <p:scale>
          <a:sx n="105" d="100"/>
          <a:sy n="105" d="100"/>
        </p:scale>
        <p:origin x="106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9187CE-D63E-4820-AA4B-068AC7ECED15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D673CBD-A165-4492-B414-4929BD236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42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BDA2281-F0C4-4362-8F6B-71B8408BF513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D1F50CF-EA44-452C-A244-1C96088EB2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8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</a:t>
            </a:r>
            <a:r>
              <a:rPr lang="en-US" baseline="0" dirty="0"/>
              <a:t> you for the introduction. My topic is… </a:t>
            </a:r>
            <a:endParaRPr lang="en-US" dirty="0"/>
          </a:p>
          <a:p>
            <a:pPr defTabSz="96661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3DECA-5C7A-4BCF-8AB7-69B7CA37FF2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024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disease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focus on is osteoarthritis. The left picture is a healthy human knee joint. The right one is a human knee with osteoarthritis with cartilage degeneration</a:t>
            </a:r>
            <a:r>
              <a:rPr lang="en-US" baseline="0" dirty="0"/>
              <a:t>. In contrast, healthy joint has a layer of cartilage. It is white, shining and smooth.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3DECA-5C7A-4BCF-8AB7-69B7CA37FF24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173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disease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focus on is osteoarthritis. The left picture is a healthy human knee joint. The right one is a human knee with osteoarthritis with cartilage degeneration</a:t>
            </a:r>
            <a:r>
              <a:rPr lang="en-US" baseline="0" dirty="0"/>
              <a:t>. In contrast, healthy joint has a layer of cartilage. It is white, shining and smooth.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3DECA-5C7A-4BCF-8AB7-69B7CA37FF2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173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82658">
              <a:defRPr/>
            </a:pPr>
            <a:endParaRPr lang="en-US" altLang="zh-CN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3DECA-5C7A-4BCF-8AB7-69B7CA37FF2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550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disease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focus on is osteoarthritis. The left picture is a healthy human knee joint. The right one is a human knee with osteoarthritis with cartilage degeneration</a:t>
            </a:r>
            <a:r>
              <a:rPr lang="en-US" baseline="0" dirty="0"/>
              <a:t>. In contrast, healthy joint has a layer of cartilage. It is white, shining and smooth.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3DECA-5C7A-4BCF-8AB7-69B7CA37FF2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311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disease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focus on is osteoarthritis. The left picture is a healthy human knee joint. The right one is a human knee with osteoarthritis with cartilage degeneration</a:t>
            </a:r>
            <a:r>
              <a:rPr lang="en-US" baseline="0" dirty="0"/>
              <a:t>. In contrast, healthy joint has a layer of cartilage. It is white, shining and smooth.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3DECA-5C7A-4BCF-8AB7-69B7CA37FF2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06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disease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focus on is osteoarthritis. The left picture is a healthy human knee joint. The right one is a human knee with osteoarthritis with cartilage degeneration</a:t>
            </a:r>
            <a:r>
              <a:rPr lang="en-US" baseline="0" dirty="0"/>
              <a:t>. In contrast, healthy joint has a layer of cartilage. It is white, shining and smooth.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3DECA-5C7A-4BCF-8AB7-69B7CA37FF2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06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disease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focus on is osteoarthritis. The left picture is a healthy human knee joint. The right one is a human knee with osteoarthritis with cartilage degeneration</a:t>
            </a:r>
            <a:r>
              <a:rPr lang="en-US" baseline="0" dirty="0"/>
              <a:t>. In contrast, healthy joint has a layer of cartilage. It is white, shining and smooth.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3DECA-5C7A-4BCF-8AB7-69B7CA37FF2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55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disease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focus on is osteoarthritis. The left picture is a healthy human knee joint. The right one is a human knee with osteoarthritis with cartilage degeneration</a:t>
            </a:r>
            <a:r>
              <a:rPr lang="en-US" baseline="0" dirty="0"/>
              <a:t>. In contrast, healthy joint has a layer of cartilage. It is white, shining and smooth.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3DECA-5C7A-4BCF-8AB7-69B7CA37FF2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229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disease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focus on is osteoarthritis. The left picture is a healthy human knee joint. The right one is a human knee with osteoarthritis with cartilage degeneration</a:t>
            </a:r>
            <a:r>
              <a:rPr lang="en-US" baseline="0" dirty="0"/>
              <a:t>. In contrast, healthy joint has a layer of cartilage. It is white, shining and smooth.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3DECA-5C7A-4BCF-8AB7-69B7CA37FF24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19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disease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focus on is osteoarthritis. The left picture is a healthy human knee joint. The right one is a human knee with osteoarthritis with cartilage degeneration</a:t>
            </a:r>
            <a:r>
              <a:rPr lang="en-US" baseline="0" dirty="0"/>
              <a:t>. In contrast, healthy joint has a layer of cartilage. It is white, shining and smooth.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3DECA-5C7A-4BCF-8AB7-69B7CA37FF2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55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disease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focus on is osteoarthritis. The left picture is a healthy human knee joint. The right one is a human knee with osteoarthritis with cartilage degeneration</a:t>
            </a:r>
            <a:r>
              <a:rPr lang="en-US" baseline="0" dirty="0"/>
              <a:t>. In contrast, healthy joint has a layer of cartilage. It is white, shining and smooth.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3DECA-5C7A-4BCF-8AB7-69B7CA37FF2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25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81F201-3AE3-4051-83E4-C70EF039D279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4439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AB25EF-3FA4-4EBB-8EAE-D8F02CDB79F2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940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488"/>
            <a:ext cx="2057400" cy="67675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6019800" cy="67675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A106E-1406-480E-A436-1CCDCAAF353C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652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2974D-5B7A-403C-8B92-F7EB11FEE641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021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B2499-30B2-431F-88AA-DC3821D90BB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440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D8486-DD4B-431B-9A8E-E9DB21F6013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3125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C0B49-F6CD-41A9-A01E-791C84438CF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892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80883-58AF-4D72-A69C-E435168CD0B5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046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CA76B-6CB6-4C1D-9DDD-749720791B03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410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855A0-DBD4-4544-8ED0-9E6BD83008F4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1921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B1E83-6B58-4201-AB95-DCCB31EED02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31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88"/>
            <a:ext cx="8229600" cy="150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7462838" y="624522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74216E-A609-40F7-9AB4-23A2CDFF3C27}" type="slidenum">
              <a:rPr lang="en-US" altLang="en-US">
                <a:solidFill>
                  <a:prstClr val="black"/>
                </a:solidFill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prstClr val="black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6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hf hdr="0" ftr="0" dt="0"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82588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hyperlink" Target="https://nsidc.org/cryosphere/quickfacts/seaice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hyperlink" Target="https://earthobservatory.nasa.gov/Features/SeaIce/page3.php" TargetMode="External"/><Relationship Id="rId5" Type="http://schemas.openxmlformats.org/officeDocument/2006/relationships/hyperlink" Target="https://earthobservatory.nasa.gov/Features/WorldOfChange/sea_ice.php" TargetMode="Externa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8.jpeg"/><Relationship Id="rId5" Type="http://schemas.openxmlformats.org/officeDocument/2006/relationships/image" Target="../media/image2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rgbClr val="004B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2052" name="Rectangle 6"/>
          <p:cNvSpPr>
            <a:spLocks/>
          </p:cNvSpPr>
          <p:nvPr/>
        </p:nvSpPr>
        <p:spPr bwMode="auto">
          <a:xfrm>
            <a:off x="152400" y="3916678"/>
            <a:ext cx="883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1850"/>
              </a:spcBef>
              <a:buSzTx/>
              <a:buNone/>
            </a:pPr>
            <a:endParaRPr lang="en-US" altLang="en-US" sz="16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054" name="Rectangle 9"/>
          <p:cNvSpPr>
            <a:spLocks/>
          </p:cNvSpPr>
          <p:nvPr/>
        </p:nvSpPr>
        <p:spPr bwMode="auto">
          <a:xfrm>
            <a:off x="381000" y="1508781"/>
            <a:ext cx="8382000" cy="128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b="1" dirty="0"/>
              <a:t>Monthly Extent of </a:t>
            </a:r>
            <a:r>
              <a:rPr lang="en-US" altLang="zh-CN" b="1" dirty="0" smtClean="0"/>
              <a:t>North Pole Sea </a:t>
            </a:r>
            <a:r>
              <a:rPr lang="en-US" altLang="zh-CN" b="1"/>
              <a:t>Ice </a:t>
            </a:r>
            <a:r>
              <a:rPr lang="en-US" altLang="zh-CN" b="1" smtClean="0"/>
              <a:t>Flow</a:t>
            </a:r>
            <a:endParaRPr lang="en-US" b="1" dirty="0" smtClean="0"/>
          </a:p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en-US" b="1" dirty="0" smtClean="0"/>
              <a:t>from 1979 to 2017 </a:t>
            </a:r>
            <a:endParaRPr lang="en-US" altLang="en-US" sz="3600" b="1" i="1" dirty="0"/>
          </a:p>
        </p:txBody>
      </p:sp>
      <p:sp>
        <p:nvSpPr>
          <p:cNvPr id="2055" name="Line 10"/>
          <p:cNvSpPr>
            <a:spLocks noChangeShapeType="1"/>
          </p:cNvSpPr>
          <p:nvPr/>
        </p:nvSpPr>
        <p:spPr bwMode="auto">
          <a:xfrm>
            <a:off x="-7030" y="3503615"/>
            <a:ext cx="9144000" cy="1587"/>
          </a:xfrm>
          <a:prstGeom prst="line">
            <a:avLst/>
          </a:prstGeom>
          <a:noFill/>
          <a:ln w="63500">
            <a:solidFill>
              <a:srgbClr val="F9D70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5952" y="301957"/>
            <a:ext cx="6133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STAT 641 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Statistical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Data Analytics Case Study 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0" y="3505200"/>
            <a:ext cx="9146884" cy="3352800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>
            <a:off x="956430" y="3858618"/>
            <a:ext cx="7512916" cy="14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 eaLnBrk="1" hangingPunct="1">
              <a:spcBef>
                <a:spcPts val="1850"/>
              </a:spcBef>
              <a:buSzTx/>
              <a:buFontTx/>
              <a:buNone/>
            </a:pPr>
            <a:r>
              <a:rPr lang="en-US" altLang="en-US" sz="2400" b="1" u="sng" dirty="0" smtClean="0">
                <a:solidFill>
                  <a:schemeClr val="bg1"/>
                </a:solidFill>
                <a:cs typeface="Arial" charset="0"/>
              </a:rPr>
              <a:t>Group 3: Mengxi </a:t>
            </a:r>
            <a:r>
              <a:rPr lang="en-US" altLang="en-US" sz="2400" b="1" u="sng" dirty="0">
                <a:solidFill>
                  <a:schemeClr val="bg1"/>
                </a:solidFill>
                <a:cs typeface="Arial" charset="0"/>
              </a:rPr>
              <a:t>Lv, </a:t>
            </a:r>
            <a:r>
              <a:rPr lang="en-US" altLang="en-US" sz="2400" b="1" u="sng" dirty="0" err="1">
                <a:solidFill>
                  <a:schemeClr val="bg1"/>
                </a:solidFill>
                <a:cs typeface="Arial" charset="0"/>
              </a:rPr>
              <a:t>Michela</a:t>
            </a:r>
            <a:r>
              <a:rPr lang="en-US" altLang="en-US" sz="2400" b="1" u="sng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en-US" sz="2400" b="1" u="sng" dirty="0" smtClean="0">
                <a:solidFill>
                  <a:schemeClr val="bg1"/>
                </a:solidFill>
                <a:cs typeface="Arial" charset="0"/>
              </a:rPr>
              <a:t>Gao, </a:t>
            </a:r>
            <a:r>
              <a:rPr lang="en-US" altLang="en-US" sz="2400" b="1" u="sng" dirty="0" err="1" smtClean="0">
                <a:solidFill>
                  <a:schemeClr val="bg1"/>
                </a:solidFill>
                <a:cs typeface="Arial" charset="0"/>
              </a:rPr>
              <a:t>Rujia</a:t>
            </a:r>
            <a:r>
              <a:rPr lang="en-US" altLang="en-US" sz="2400" b="1" u="sng" dirty="0" smtClean="0">
                <a:solidFill>
                  <a:schemeClr val="bg1"/>
                </a:solidFill>
                <a:cs typeface="Arial" charset="0"/>
              </a:rPr>
              <a:t> Wei</a:t>
            </a:r>
            <a:endParaRPr lang="en-US" altLang="en-US" sz="2400" b="1" u="sng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spcBef>
                <a:spcPts val="1850"/>
              </a:spcBef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cs typeface="Arial" charset="0"/>
              </a:rPr>
              <a:t>Advisor: Thomas W. Ilvento</a:t>
            </a:r>
          </a:p>
          <a:p>
            <a:pPr algn="ctr" eaLnBrk="1" hangingPunct="1">
              <a:spcBef>
                <a:spcPts val="1850"/>
              </a:spcBef>
              <a:buSzTx/>
              <a:buFontTx/>
              <a:buNone/>
            </a:pPr>
            <a:endParaRPr lang="en-US" altLang="en-US" sz="2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Rectangle 7"/>
          <p:cNvSpPr>
            <a:spLocks/>
          </p:cNvSpPr>
          <p:nvPr/>
        </p:nvSpPr>
        <p:spPr bwMode="auto">
          <a:xfrm>
            <a:off x="2194586" y="5397500"/>
            <a:ext cx="5394901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Arial" charset="0"/>
              </a:rPr>
              <a:t>Statistics Program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Arial" charset="0"/>
              </a:rPr>
              <a:t>University </a:t>
            </a:r>
            <a:r>
              <a:rPr lang="en-US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Arial" charset="0"/>
              </a:rPr>
              <a:t>of Delaware</a:t>
            </a:r>
          </a:p>
        </p:txBody>
      </p:sp>
      <p:pic>
        <p:nvPicPr>
          <p:cNvPr id="2057" name="Picture 15" descr="http://www.campuslabs.com/wp-content/uploads/2012/07/u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56" y="5958013"/>
            <a:ext cx="883514" cy="88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02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077" name="Rectangle 3"/>
          <p:cNvSpPr>
            <a:spLocks/>
          </p:cNvSpPr>
          <p:nvPr/>
        </p:nvSpPr>
        <p:spPr bwMode="auto">
          <a:xfrm>
            <a:off x="0" y="6743700"/>
            <a:ext cx="9144000" cy="115888"/>
          </a:xfrm>
          <a:prstGeom prst="rect">
            <a:avLst/>
          </a:prstGeom>
          <a:solidFill>
            <a:srgbClr val="F9D7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078" name="Picture 14" descr="https://lh3.googleusercontent.com/-eJI3Asee5SQ/AAAAAAAAAAI/AAAAAAAAABE/F2UPav0EvOk/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27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21"/>
          <p:cNvSpPr>
            <a:spLocks noChangeArrowheads="1"/>
          </p:cNvSpPr>
          <p:nvPr/>
        </p:nvSpPr>
        <p:spPr bwMode="auto">
          <a:xfrm>
            <a:off x="0" y="115888"/>
            <a:ext cx="304800" cy="457200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D07502E5-D32E-45B9-BBEA-ADCA7B6C7B80}"/>
              </a:ext>
            </a:extLst>
          </p:cNvPr>
          <p:cNvSpPr>
            <a:spLocks/>
          </p:cNvSpPr>
          <p:nvPr/>
        </p:nvSpPr>
        <p:spPr bwMode="auto">
          <a:xfrm>
            <a:off x="381000" y="165100"/>
            <a:ext cx="8509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Conclusion</a:t>
            </a:r>
            <a:endParaRPr lang="en-US" altLang="en-US" sz="2800" b="1" dirty="0">
              <a:solidFill>
                <a:schemeClr val="accent2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38" y="868708"/>
            <a:ext cx="8286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b="1" dirty="0">
              <a:latin typeface="Roboto"/>
            </a:endParaRPr>
          </a:p>
          <a:p>
            <a:pPr fontAlgn="base"/>
            <a:r>
              <a:rPr lang="en-US" sz="2400" b="1" dirty="0" smtClean="0">
                <a:latin typeface="Roboto"/>
              </a:rPr>
              <a:t> </a:t>
            </a:r>
            <a:endParaRPr lang="en-US" sz="2400" b="1" i="0" dirty="0">
              <a:effectLst/>
              <a:latin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253" y="891567"/>
            <a:ext cx="81584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Regression and ARIMA are both suitable models to analyze the data </a:t>
            </a:r>
            <a:r>
              <a:rPr lang="en-US" sz="2400" b="1" dirty="0" smtClean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</a:t>
            </a:r>
            <a:r>
              <a:rPr lang="en-US" sz="2400" b="1" dirty="0" smtClean="0"/>
              <a:t>here is evidence of </a:t>
            </a:r>
            <a:r>
              <a:rPr lang="en-US" sz="2400" b="1" dirty="0"/>
              <a:t>shrinkage of north sea ice over </a:t>
            </a:r>
            <a:r>
              <a:rPr lang="en-US" sz="2400" b="1" dirty="0" smtClean="0"/>
              <a:t>time based on our analysis of the extend of North Ice sea from </a:t>
            </a:r>
            <a:r>
              <a:rPr lang="en-US" sz="2400" b="1" dirty="0"/>
              <a:t>1979 to 2017 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Reasons for the shrinkage of north ice sear include: natural variability, sea ice melting, global warming, and arctic oscillation 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946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077" name="Rectangle 3"/>
          <p:cNvSpPr>
            <a:spLocks/>
          </p:cNvSpPr>
          <p:nvPr/>
        </p:nvSpPr>
        <p:spPr bwMode="auto">
          <a:xfrm>
            <a:off x="0" y="6743700"/>
            <a:ext cx="9144000" cy="115888"/>
          </a:xfrm>
          <a:prstGeom prst="rect">
            <a:avLst/>
          </a:prstGeom>
          <a:solidFill>
            <a:srgbClr val="F9D7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078" name="Picture 14" descr="https://lh3.googleusercontent.com/-eJI3Asee5SQ/AAAAAAAAAAI/AAAAAAAAABE/F2UPav0EvOk/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27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21"/>
          <p:cNvSpPr>
            <a:spLocks noChangeArrowheads="1"/>
          </p:cNvSpPr>
          <p:nvPr/>
        </p:nvSpPr>
        <p:spPr bwMode="auto">
          <a:xfrm>
            <a:off x="0" y="115888"/>
            <a:ext cx="304800" cy="457200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D07502E5-D32E-45B9-BBEA-ADCA7B6C7B80}"/>
              </a:ext>
            </a:extLst>
          </p:cNvPr>
          <p:cNvSpPr>
            <a:spLocks/>
          </p:cNvSpPr>
          <p:nvPr/>
        </p:nvSpPr>
        <p:spPr bwMode="auto">
          <a:xfrm>
            <a:off x="381000" y="165100"/>
            <a:ext cx="8509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Sources</a:t>
            </a:r>
            <a:endParaRPr lang="en-US" altLang="en-US" sz="2800" b="1" dirty="0">
              <a:solidFill>
                <a:schemeClr val="accent2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38" y="868708"/>
            <a:ext cx="8286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b="1" dirty="0">
              <a:latin typeface="Roboto"/>
            </a:endParaRPr>
          </a:p>
          <a:p>
            <a:pPr fontAlgn="base"/>
            <a:r>
              <a:rPr lang="en-US" sz="2400" b="1" dirty="0" smtClean="0">
                <a:latin typeface="Roboto"/>
              </a:rPr>
              <a:t> </a:t>
            </a:r>
            <a:endParaRPr lang="en-US" sz="2400" b="1" i="0" dirty="0">
              <a:effectLst/>
              <a:latin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253" y="891567"/>
            <a:ext cx="81584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zh-CN" sz="2400" dirty="0" smtClean="0">
                <a:hlinkClick r:id="rId5"/>
              </a:rPr>
              <a:t>https</a:t>
            </a:r>
            <a:r>
              <a:rPr lang="en-US" altLang="zh-CN" sz="2400" dirty="0">
                <a:hlinkClick r:id="rId5"/>
              </a:rPr>
              <a:t>://earthobservatory.nasa.gov/Features/WorldOfChange/sea_ice.php</a:t>
            </a:r>
            <a:endParaRPr lang="en-US" altLang="zh-CN" sz="2400" dirty="0"/>
          </a:p>
          <a:p>
            <a:pPr fontAlgn="t"/>
            <a:r>
              <a:rPr lang="en-US" altLang="zh-CN" sz="2400" dirty="0"/>
              <a:t>paragraph 6</a:t>
            </a:r>
          </a:p>
          <a:p>
            <a:pPr fontAlgn="t"/>
            <a:r>
              <a:rPr lang="en-US" altLang="zh-CN" sz="2400" dirty="0"/>
              <a:t> </a:t>
            </a:r>
          </a:p>
          <a:p>
            <a:pPr fontAlgn="t"/>
            <a:r>
              <a:rPr lang="en-US" altLang="zh-CN" sz="2400" dirty="0" smtClean="0">
                <a:hlinkClick r:id="rId6"/>
              </a:rPr>
              <a:t>https</a:t>
            </a:r>
            <a:r>
              <a:rPr lang="en-US" altLang="zh-CN" sz="2400" dirty="0">
                <a:hlinkClick r:id="rId6"/>
              </a:rPr>
              <a:t>://earthobservatory.nasa.gov/Features/SeaIce/page3.php</a:t>
            </a:r>
            <a:endParaRPr lang="en-US" altLang="zh-CN" sz="2400" dirty="0"/>
          </a:p>
          <a:p>
            <a:pPr fontAlgn="t"/>
            <a:r>
              <a:rPr lang="en-US" altLang="zh-CN" sz="2400" dirty="0"/>
              <a:t>paragraph 9</a:t>
            </a:r>
          </a:p>
          <a:p>
            <a:pPr fontAlgn="t"/>
            <a:r>
              <a:rPr lang="en-US" altLang="zh-CN" sz="2400" dirty="0"/>
              <a:t> </a:t>
            </a:r>
          </a:p>
          <a:p>
            <a:pPr fontAlgn="t"/>
            <a:r>
              <a:rPr lang="en-US" altLang="zh-CN" sz="2400" dirty="0" smtClean="0">
                <a:hlinkClick r:id="rId7"/>
              </a:rPr>
              <a:t>https</a:t>
            </a:r>
            <a:r>
              <a:rPr lang="en-US" altLang="zh-CN" sz="2400" dirty="0">
                <a:hlinkClick r:id="rId7"/>
              </a:rPr>
              <a:t>://nsidc.org/cryosphere/quickfacts/seaice.html</a:t>
            </a:r>
            <a:endParaRPr lang="en-US" altLang="zh-CN" sz="2400" dirty="0"/>
          </a:p>
          <a:p>
            <a:pPr fontAlgn="t"/>
            <a:r>
              <a:rPr lang="en-US" altLang="zh-CN" sz="2400" dirty="0"/>
              <a:t>2</a:t>
            </a:r>
            <a:r>
              <a:rPr lang="en-US" altLang="zh-CN" sz="2400" baseline="30000" dirty="0"/>
              <a:t>nd</a:t>
            </a:r>
            <a:r>
              <a:rPr lang="en-US" altLang="zh-CN" sz="2400" dirty="0"/>
              <a:t> to last bullet point near the bottom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797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077" name="Rectangle 3"/>
          <p:cNvSpPr>
            <a:spLocks/>
          </p:cNvSpPr>
          <p:nvPr/>
        </p:nvSpPr>
        <p:spPr bwMode="auto">
          <a:xfrm>
            <a:off x="0" y="6743700"/>
            <a:ext cx="9144000" cy="115888"/>
          </a:xfrm>
          <a:prstGeom prst="rect">
            <a:avLst/>
          </a:prstGeom>
          <a:solidFill>
            <a:srgbClr val="F9D7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084" name="Rectangle 21"/>
          <p:cNvSpPr>
            <a:spLocks noChangeArrowheads="1"/>
          </p:cNvSpPr>
          <p:nvPr/>
        </p:nvSpPr>
        <p:spPr bwMode="auto">
          <a:xfrm>
            <a:off x="0" y="115888"/>
            <a:ext cx="304800" cy="457200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381000" y="2506452"/>
            <a:ext cx="8509000" cy="140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8000" b="1" dirty="0">
                <a:solidFill>
                  <a:srgbClr val="0C779D"/>
                </a:solidFill>
                <a:cs typeface="Arial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15577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077" name="Rectangle 3"/>
          <p:cNvSpPr>
            <a:spLocks/>
          </p:cNvSpPr>
          <p:nvPr/>
        </p:nvSpPr>
        <p:spPr bwMode="auto">
          <a:xfrm>
            <a:off x="0" y="6743700"/>
            <a:ext cx="9144000" cy="115888"/>
          </a:xfrm>
          <a:prstGeom prst="rect">
            <a:avLst/>
          </a:prstGeom>
          <a:solidFill>
            <a:srgbClr val="F9D7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078" name="Picture 14" descr="https://lh3.googleusercontent.com/-eJI3Asee5SQ/AAAAAAAAAAI/AAAAAAAAABE/F2UPav0EvOk/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27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21"/>
          <p:cNvSpPr>
            <a:spLocks noChangeArrowheads="1"/>
          </p:cNvSpPr>
          <p:nvPr/>
        </p:nvSpPr>
        <p:spPr bwMode="auto">
          <a:xfrm>
            <a:off x="0" y="115888"/>
            <a:ext cx="304800" cy="457200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07502E5-D32E-45B9-BBEA-ADCA7B6C7B80}"/>
              </a:ext>
            </a:extLst>
          </p:cNvPr>
          <p:cNvSpPr>
            <a:spLocks/>
          </p:cNvSpPr>
          <p:nvPr/>
        </p:nvSpPr>
        <p:spPr bwMode="auto">
          <a:xfrm>
            <a:off x="381000" y="165100"/>
            <a:ext cx="8509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Arctic Sea Ice</a:t>
            </a:r>
            <a:endParaRPr lang="en-US" altLang="en-US" sz="2800" b="1" dirty="0">
              <a:solidFill>
                <a:schemeClr val="accent2">
                  <a:lumMod val="50000"/>
                </a:schemeClr>
              </a:solidFill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375" y="622300"/>
            <a:ext cx="6953250" cy="53054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0781" y="5896045"/>
            <a:ext cx="7589437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Aim : to analyze </a:t>
            </a:r>
            <a:r>
              <a:rPr lang="en-US" sz="2000" b="1" dirty="0"/>
              <a:t>whether there is evidence of shrinkage of north sea ice over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867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077" name="Rectangle 3"/>
          <p:cNvSpPr>
            <a:spLocks/>
          </p:cNvSpPr>
          <p:nvPr/>
        </p:nvSpPr>
        <p:spPr bwMode="auto">
          <a:xfrm>
            <a:off x="0" y="6743700"/>
            <a:ext cx="9144000" cy="115888"/>
          </a:xfrm>
          <a:prstGeom prst="rect">
            <a:avLst/>
          </a:prstGeom>
          <a:solidFill>
            <a:srgbClr val="F9D7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3078" name="Picture 14" descr="https://lh3.googleusercontent.com/-eJI3Asee5SQ/AAAAAAAAAAI/AAAAAAAAABE/F2UPav0EvOk/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27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21"/>
          <p:cNvSpPr>
            <a:spLocks noChangeArrowheads="1"/>
          </p:cNvSpPr>
          <p:nvPr/>
        </p:nvSpPr>
        <p:spPr bwMode="auto">
          <a:xfrm>
            <a:off x="0" y="115888"/>
            <a:ext cx="304800" cy="457200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D07502E5-D32E-45B9-BBEA-ADCA7B6C7B80}"/>
              </a:ext>
            </a:extLst>
          </p:cNvPr>
          <p:cNvSpPr>
            <a:spLocks/>
          </p:cNvSpPr>
          <p:nvPr/>
        </p:nvSpPr>
        <p:spPr bwMode="auto">
          <a:xfrm>
            <a:off x="381000" y="165100"/>
            <a:ext cx="8509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About the data</a:t>
            </a:r>
            <a:endParaRPr lang="en-US" altLang="en-US" sz="2800" b="1" dirty="0">
              <a:solidFill>
                <a:schemeClr val="accent2">
                  <a:lumMod val="50000"/>
                </a:schemeClr>
              </a:solidFill>
              <a:cs typeface="Arial" charset="0"/>
            </a:endParaRPr>
          </a:p>
          <a:p>
            <a:pPr marL="496888" indent="-457200" eaLnBrk="1" hangingPunct="1">
              <a:spcBef>
                <a:spcPct val="0"/>
              </a:spcBef>
              <a:buSzTx/>
            </a:pPr>
            <a:r>
              <a:rPr lang="en-US" altLang="en-US" sz="2800" b="1" dirty="0" smtClean="0">
                <a:cs typeface="Arial" charset="0"/>
              </a:rPr>
              <a:t>combined </a:t>
            </a:r>
            <a:r>
              <a:rPr lang="en-US" altLang="en-US" sz="2800" b="1" dirty="0">
                <a:cs typeface="Arial" charset="0"/>
              </a:rPr>
              <a:t>provided data</a:t>
            </a:r>
          </a:p>
          <a:p>
            <a:pPr marL="496888" indent="-457200" eaLnBrk="1" hangingPunct="1">
              <a:spcBef>
                <a:spcPct val="0"/>
              </a:spcBef>
              <a:buSzTx/>
            </a:pPr>
            <a:r>
              <a:rPr lang="en-US" altLang="en-US" sz="2800" b="1" dirty="0" smtClean="0">
                <a:cs typeface="Arial" charset="0"/>
              </a:rPr>
              <a:t>eliminate </a:t>
            </a:r>
            <a:r>
              <a:rPr lang="en-US" altLang="en-US" sz="2800" b="1" dirty="0">
                <a:cs typeface="Arial" charset="0"/>
              </a:rPr>
              <a:t>extraneous data</a:t>
            </a:r>
          </a:p>
          <a:p>
            <a:pPr marL="496888" indent="-457200" eaLnBrk="1" hangingPunct="1">
              <a:spcBef>
                <a:spcPct val="0"/>
              </a:spcBef>
              <a:buSzTx/>
            </a:pPr>
            <a:r>
              <a:rPr lang="en-US" altLang="en-US" sz="2800" b="1" dirty="0" smtClean="0">
                <a:cs typeface="Arial" charset="0"/>
              </a:rPr>
              <a:t>fill </a:t>
            </a:r>
            <a:r>
              <a:rPr lang="en-US" altLang="en-US" sz="2800" b="1" dirty="0">
                <a:cs typeface="Arial" charset="0"/>
              </a:rPr>
              <a:t>in missing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5" y="856067"/>
            <a:ext cx="8286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b="1" dirty="0">
              <a:latin typeface="Roboto"/>
            </a:endParaRPr>
          </a:p>
          <a:p>
            <a:pPr fontAlgn="base"/>
            <a:r>
              <a:rPr lang="en-US" sz="2400" b="1" dirty="0" smtClean="0">
                <a:latin typeface="Roboto"/>
              </a:rPr>
              <a:t> </a:t>
            </a:r>
            <a:endParaRPr lang="en-US" sz="2400" b="1" i="0" dirty="0">
              <a:effectLst/>
              <a:latin typeface="Roboto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86" y="1948228"/>
            <a:ext cx="4325572" cy="432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9802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077" name="Rectangle 3"/>
          <p:cNvSpPr>
            <a:spLocks/>
          </p:cNvSpPr>
          <p:nvPr/>
        </p:nvSpPr>
        <p:spPr bwMode="auto">
          <a:xfrm>
            <a:off x="0" y="6743700"/>
            <a:ext cx="9144000" cy="115888"/>
          </a:xfrm>
          <a:prstGeom prst="rect">
            <a:avLst/>
          </a:prstGeom>
          <a:solidFill>
            <a:srgbClr val="F9D7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3078" name="Picture 14" descr="https://lh3.googleusercontent.com/-eJI3Asee5SQ/AAAAAAAAAAI/AAAAAAAAABE/F2UPav0EvOk/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27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21"/>
          <p:cNvSpPr>
            <a:spLocks noChangeArrowheads="1"/>
          </p:cNvSpPr>
          <p:nvPr/>
        </p:nvSpPr>
        <p:spPr bwMode="auto">
          <a:xfrm>
            <a:off x="0" y="115888"/>
            <a:ext cx="304800" cy="457200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D07502E5-D32E-45B9-BBEA-ADCA7B6C7B80}"/>
              </a:ext>
            </a:extLst>
          </p:cNvPr>
          <p:cNvSpPr>
            <a:spLocks/>
          </p:cNvSpPr>
          <p:nvPr/>
        </p:nvSpPr>
        <p:spPr bwMode="auto">
          <a:xfrm>
            <a:off x="381000" y="165100"/>
            <a:ext cx="8509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Regression Model: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extent = b1*year + b2*month + b0 </a:t>
            </a:r>
            <a:endParaRPr lang="en-US" altLang="en-US" sz="2800" b="1" dirty="0">
              <a:solidFill>
                <a:schemeClr val="accent2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38" y="868708"/>
            <a:ext cx="8286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b="1" dirty="0">
              <a:latin typeface="Roboto"/>
            </a:endParaRPr>
          </a:p>
          <a:p>
            <a:pPr fontAlgn="base"/>
            <a:r>
              <a:rPr lang="en-US" sz="2400" b="1" dirty="0" smtClean="0">
                <a:latin typeface="Roboto"/>
              </a:rPr>
              <a:t> </a:t>
            </a:r>
            <a:endParaRPr lang="en-US" sz="2400" b="1" i="0" dirty="0">
              <a:effectLst/>
              <a:latin typeface="Roboto"/>
            </a:endParaRPr>
          </a:p>
        </p:txBody>
      </p:sp>
      <p:pic>
        <p:nvPicPr>
          <p:cNvPr id="12" name="图片 11" descr="Screen Shot 2017-11-02 at 7.52.4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57" y="1143025"/>
            <a:ext cx="6173869" cy="1280146"/>
          </a:xfrm>
          <a:prstGeom prst="rect">
            <a:avLst/>
          </a:prstGeom>
        </p:spPr>
      </p:pic>
      <p:pic>
        <p:nvPicPr>
          <p:cNvPr id="2" name="图片 1" descr="Screen Shot 2017-11-02 at 8.23.1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74" y="2514610"/>
            <a:ext cx="3383243" cy="4148037"/>
          </a:xfrm>
          <a:prstGeom prst="rect">
            <a:avLst/>
          </a:prstGeom>
        </p:spPr>
      </p:pic>
      <p:pic>
        <p:nvPicPr>
          <p:cNvPr id="14" name="图片 13" descr="Screen Shot 2017-11-02 at 7.49.5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47" y="2788928"/>
            <a:ext cx="2614079" cy="21945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456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077" name="Rectangle 3"/>
          <p:cNvSpPr>
            <a:spLocks/>
          </p:cNvSpPr>
          <p:nvPr/>
        </p:nvSpPr>
        <p:spPr bwMode="auto">
          <a:xfrm>
            <a:off x="0" y="6743700"/>
            <a:ext cx="9144000" cy="115888"/>
          </a:xfrm>
          <a:prstGeom prst="rect">
            <a:avLst/>
          </a:prstGeom>
          <a:solidFill>
            <a:srgbClr val="F9D7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078" name="Picture 14" descr="https://lh3.googleusercontent.com/-eJI3Asee5SQ/AAAAAAAAAAI/AAAAAAAAABE/F2UPav0EvOk/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27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21"/>
          <p:cNvSpPr>
            <a:spLocks noChangeArrowheads="1"/>
          </p:cNvSpPr>
          <p:nvPr/>
        </p:nvSpPr>
        <p:spPr bwMode="auto">
          <a:xfrm>
            <a:off x="0" y="115888"/>
            <a:ext cx="304800" cy="457200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D07502E5-D32E-45B9-BBEA-ADCA7B6C7B80}"/>
              </a:ext>
            </a:extLst>
          </p:cNvPr>
          <p:cNvSpPr>
            <a:spLocks/>
          </p:cNvSpPr>
          <p:nvPr/>
        </p:nvSpPr>
        <p:spPr bwMode="auto">
          <a:xfrm>
            <a:off x="381000" y="165100"/>
            <a:ext cx="8509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Regression Model: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extent = b1*year + b2*month + b0 </a:t>
            </a:r>
            <a:endParaRPr lang="en-US" altLang="en-US" sz="2800" b="1" dirty="0">
              <a:solidFill>
                <a:schemeClr val="accent2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38" y="868708"/>
            <a:ext cx="8286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b="1" dirty="0">
              <a:latin typeface="Roboto"/>
            </a:endParaRPr>
          </a:p>
          <a:p>
            <a:pPr fontAlgn="base"/>
            <a:r>
              <a:rPr lang="en-US" sz="2400" b="1" dirty="0" smtClean="0">
                <a:latin typeface="Roboto"/>
              </a:rPr>
              <a:t> </a:t>
            </a:r>
            <a:endParaRPr lang="en-US" sz="2400" b="1" i="0" dirty="0">
              <a:effectLst/>
              <a:latin typeface="Roboto"/>
            </a:endParaRPr>
          </a:p>
        </p:txBody>
      </p:sp>
      <p:pic>
        <p:nvPicPr>
          <p:cNvPr id="22" name="图片 21" descr="Screen Shot 2017-11-02 at 7.27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9" y="1417342"/>
            <a:ext cx="2590800" cy="2425700"/>
          </a:xfrm>
          <a:prstGeom prst="rect">
            <a:avLst/>
          </a:prstGeom>
        </p:spPr>
      </p:pic>
      <p:pic>
        <p:nvPicPr>
          <p:cNvPr id="23" name="图片 22" descr="Screen Shot 2017-11-02 at 7.31.0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53" y="1417342"/>
            <a:ext cx="2565400" cy="2476500"/>
          </a:xfrm>
          <a:prstGeom prst="rect">
            <a:avLst/>
          </a:prstGeom>
        </p:spPr>
      </p:pic>
      <p:pic>
        <p:nvPicPr>
          <p:cNvPr id="24" name="图片 23" descr="Screen Shot 2017-11-02 at 7.31.45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9" y="4160512"/>
            <a:ext cx="2578100" cy="2438400"/>
          </a:xfrm>
          <a:prstGeom prst="rect">
            <a:avLst/>
          </a:prstGeom>
        </p:spPr>
      </p:pic>
      <p:pic>
        <p:nvPicPr>
          <p:cNvPr id="25" name="图片 24" descr="Screen Shot 2017-11-02 at 8.01.25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53" y="4160512"/>
            <a:ext cx="2260600" cy="2425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330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077" name="Rectangle 3"/>
          <p:cNvSpPr>
            <a:spLocks/>
          </p:cNvSpPr>
          <p:nvPr/>
        </p:nvSpPr>
        <p:spPr bwMode="auto">
          <a:xfrm>
            <a:off x="0" y="6743700"/>
            <a:ext cx="9144000" cy="115888"/>
          </a:xfrm>
          <a:prstGeom prst="rect">
            <a:avLst/>
          </a:prstGeom>
          <a:solidFill>
            <a:srgbClr val="F9D7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078" name="Picture 14" descr="https://lh3.googleusercontent.com/-eJI3Asee5SQ/AAAAAAAAAAI/AAAAAAAAABE/F2UPav0EvOk/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27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21"/>
          <p:cNvSpPr>
            <a:spLocks noChangeArrowheads="1"/>
          </p:cNvSpPr>
          <p:nvPr/>
        </p:nvSpPr>
        <p:spPr bwMode="auto">
          <a:xfrm>
            <a:off x="0" y="115888"/>
            <a:ext cx="304800" cy="457200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D07502E5-D32E-45B9-BBEA-ADCA7B6C7B80}"/>
              </a:ext>
            </a:extLst>
          </p:cNvPr>
          <p:cNvSpPr>
            <a:spLocks/>
          </p:cNvSpPr>
          <p:nvPr/>
        </p:nvSpPr>
        <p:spPr bwMode="auto">
          <a:xfrm>
            <a:off x="381000" y="165100"/>
            <a:ext cx="8509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Regression Model: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extent = b1*year + b2*month + b0 </a:t>
            </a:r>
            <a:endParaRPr lang="en-US" altLang="en-US" sz="2800" b="1" dirty="0">
              <a:solidFill>
                <a:schemeClr val="accent2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38" y="868708"/>
            <a:ext cx="8286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b="1" dirty="0">
              <a:latin typeface="Roboto"/>
            </a:endParaRPr>
          </a:p>
          <a:p>
            <a:pPr fontAlgn="base"/>
            <a:r>
              <a:rPr lang="en-US" sz="2400" b="1" dirty="0" smtClean="0">
                <a:latin typeface="Roboto"/>
              </a:rPr>
              <a:t> </a:t>
            </a:r>
            <a:endParaRPr lang="en-US" sz="2400" b="1" i="0" dirty="0">
              <a:effectLst/>
              <a:latin typeface="Roboto"/>
            </a:endParaRPr>
          </a:p>
        </p:txBody>
      </p:sp>
      <p:pic>
        <p:nvPicPr>
          <p:cNvPr id="14" name="图片 13" descr="Screen Shot 2017-11-02 at 7.35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1" y="1329301"/>
            <a:ext cx="7223681" cy="53915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4727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84" y="622300"/>
            <a:ext cx="8395940" cy="6010043"/>
          </a:xfrm>
          <a:prstGeom prst="rect">
            <a:avLst/>
          </a:prstGeom>
        </p:spPr>
      </p:pic>
      <p:sp>
        <p:nvSpPr>
          <p:cNvPr id="3076" name="Rectangle 2"/>
          <p:cNvSpPr>
            <a:spLocks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077" name="Rectangle 3"/>
          <p:cNvSpPr>
            <a:spLocks/>
          </p:cNvSpPr>
          <p:nvPr/>
        </p:nvSpPr>
        <p:spPr bwMode="auto">
          <a:xfrm>
            <a:off x="0" y="6743700"/>
            <a:ext cx="9144000" cy="115888"/>
          </a:xfrm>
          <a:prstGeom prst="rect">
            <a:avLst/>
          </a:prstGeom>
          <a:solidFill>
            <a:srgbClr val="F9D7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078" name="Picture 14" descr="https://lh3.googleusercontent.com/-eJI3Asee5SQ/AAAAAAAAAAI/AAAAAAAAABE/F2UPav0EvOk/phot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27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21"/>
          <p:cNvSpPr>
            <a:spLocks noChangeArrowheads="1"/>
          </p:cNvSpPr>
          <p:nvPr/>
        </p:nvSpPr>
        <p:spPr bwMode="auto">
          <a:xfrm>
            <a:off x="0" y="115888"/>
            <a:ext cx="304800" cy="457200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502E5-D32E-45B9-BBEA-ADCA7B6C7B80}"/>
              </a:ext>
            </a:extLst>
          </p:cNvPr>
          <p:cNvSpPr>
            <a:spLocks/>
          </p:cNvSpPr>
          <p:nvPr/>
        </p:nvSpPr>
        <p:spPr bwMode="auto">
          <a:xfrm>
            <a:off x="381000" y="165100"/>
            <a:ext cx="8509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ARIMA Model</a:t>
            </a:r>
            <a:endParaRPr lang="en-US" altLang="en-US" sz="2800" b="1" dirty="0">
              <a:solidFill>
                <a:schemeClr val="accent2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514622" y="2611453"/>
            <a:ext cx="1508744" cy="365756"/>
          </a:xfrm>
          <a:prstGeom prst="rect">
            <a:avLst/>
          </a:prstGeom>
          <a:solidFill>
            <a:srgbClr val="BBE0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Seasonality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66171" y="3627321"/>
            <a:ext cx="1508744" cy="365756"/>
          </a:xfrm>
          <a:prstGeom prst="rect">
            <a:avLst/>
          </a:prstGeom>
          <a:solidFill>
            <a:srgbClr val="BBE0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C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Drift trend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20269" y="1343548"/>
            <a:ext cx="1307578" cy="365756"/>
          </a:xfrm>
          <a:prstGeom prst="rect">
            <a:avLst/>
          </a:prstGeom>
          <a:solidFill>
            <a:srgbClr val="BBE0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Raw data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746654" y="4861229"/>
            <a:ext cx="1508744" cy="365756"/>
          </a:xfrm>
          <a:prstGeom prst="rect">
            <a:avLst/>
          </a:prstGeom>
          <a:solidFill>
            <a:srgbClr val="BBE0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C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rPr>
              <a:t>Residuals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1015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077" name="Rectangle 3"/>
          <p:cNvSpPr>
            <a:spLocks/>
          </p:cNvSpPr>
          <p:nvPr/>
        </p:nvSpPr>
        <p:spPr bwMode="auto">
          <a:xfrm>
            <a:off x="0" y="6743700"/>
            <a:ext cx="9144000" cy="115888"/>
          </a:xfrm>
          <a:prstGeom prst="rect">
            <a:avLst/>
          </a:prstGeom>
          <a:solidFill>
            <a:srgbClr val="F9D7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078" name="Picture 14" descr="https://lh3.googleusercontent.com/-eJI3Asee5SQ/AAAAAAAAAAI/AAAAAAAAABE/F2UPav0EvOk/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27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21"/>
          <p:cNvSpPr>
            <a:spLocks noChangeArrowheads="1"/>
          </p:cNvSpPr>
          <p:nvPr/>
        </p:nvSpPr>
        <p:spPr bwMode="auto">
          <a:xfrm>
            <a:off x="0" y="115888"/>
            <a:ext cx="304800" cy="457200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502E5-D32E-45B9-BBEA-ADCA7B6C7B80}"/>
              </a:ext>
            </a:extLst>
          </p:cNvPr>
          <p:cNvSpPr>
            <a:spLocks/>
          </p:cNvSpPr>
          <p:nvPr/>
        </p:nvSpPr>
        <p:spPr bwMode="auto">
          <a:xfrm>
            <a:off x="381000" y="165100"/>
            <a:ext cx="8509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ARIMA(1,0,1)(0,1,1)[12] with drift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7405" y="818789"/>
            <a:ext cx="58254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Coefficients</a:t>
            </a:r>
            <a:r>
              <a:rPr lang="en-US" dirty="0"/>
              <a:t>:</a:t>
            </a:r>
          </a:p>
          <a:p>
            <a:r>
              <a:rPr lang="en-US" dirty="0"/>
              <a:t>         ar1     </a:t>
            </a:r>
            <a:r>
              <a:rPr lang="en-US" dirty="0" smtClean="0"/>
              <a:t>      ma1           sma1          drift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 0.5954      0.3337     -</a:t>
            </a:r>
            <a:r>
              <a:rPr lang="en-US" dirty="0"/>
              <a:t>0.8114  </a:t>
            </a:r>
            <a:r>
              <a:rPr lang="en-US" dirty="0" smtClean="0"/>
              <a:t>    -</a:t>
            </a:r>
            <a:r>
              <a:rPr lang="en-US" dirty="0"/>
              <a:t>0.0045</a:t>
            </a:r>
          </a:p>
          <a:p>
            <a:r>
              <a:rPr lang="en-US" dirty="0" err="1"/>
              <a:t>s.e.</a:t>
            </a:r>
            <a:r>
              <a:rPr lang="en-US" dirty="0"/>
              <a:t>  0.0492  </a:t>
            </a:r>
            <a:r>
              <a:rPr lang="en-US" dirty="0" smtClean="0"/>
              <a:t>    0.0586      0.0295       0.0006</a:t>
            </a:r>
            <a:endParaRPr lang="en-US" dirty="0"/>
          </a:p>
          <a:p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AIC</a:t>
            </a:r>
            <a:r>
              <a:rPr lang="en-US" b="1" dirty="0">
                <a:solidFill>
                  <a:srgbClr val="C00000"/>
                </a:solidFill>
              </a:rPr>
              <a:t>=-7.76   </a:t>
            </a:r>
            <a:r>
              <a:rPr lang="en-US" b="1" dirty="0" err="1">
                <a:solidFill>
                  <a:srgbClr val="C00000"/>
                </a:solidFill>
              </a:rPr>
              <a:t>AICc</a:t>
            </a:r>
            <a:r>
              <a:rPr lang="en-US" b="1" dirty="0">
                <a:solidFill>
                  <a:srgbClr val="C00000"/>
                </a:solidFill>
              </a:rPr>
              <a:t>=-7.62   </a:t>
            </a:r>
            <a:r>
              <a:rPr lang="en-US" b="1" dirty="0" smtClean="0">
                <a:solidFill>
                  <a:srgbClr val="C00000"/>
                </a:solidFill>
              </a:rPr>
              <a:t>BIC=12.82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47374" r="50765"/>
          <a:stretch/>
        </p:blipFill>
        <p:spPr>
          <a:xfrm>
            <a:off x="5887163" y="696485"/>
            <a:ext cx="2540549" cy="23203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48488" t="51343" r="3606" b="1936"/>
          <a:stretch/>
        </p:blipFill>
        <p:spPr>
          <a:xfrm>
            <a:off x="5890939" y="2822359"/>
            <a:ext cx="2342397" cy="19519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l="9988" t="6791" r="10494" b="20420"/>
          <a:stretch/>
        </p:blipFill>
        <p:spPr>
          <a:xfrm>
            <a:off x="6035024" y="4789752"/>
            <a:ext cx="2468854" cy="192021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70050" y="3225830"/>
            <a:ext cx="32111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Prediction for next 20 years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5789" t="26259" r="3460" b="22043"/>
          <a:stretch/>
        </p:blipFill>
        <p:spPr>
          <a:xfrm>
            <a:off x="304800" y="3528469"/>
            <a:ext cx="5566420" cy="112941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14648" y="5381354"/>
            <a:ext cx="5785079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Conclusion </a:t>
            </a:r>
            <a:r>
              <a:rPr lang="en-US" sz="2400" b="1" dirty="0" smtClean="0"/>
              <a:t>: </a:t>
            </a:r>
            <a:r>
              <a:rPr lang="en-US" sz="2400" b="1" dirty="0" smtClean="0"/>
              <a:t>there </a:t>
            </a:r>
            <a:r>
              <a:rPr lang="en-US" sz="2400" b="1" dirty="0"/>
              <a:t>is evidence of shrinkage of north sea ice over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324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66293" y="888183"/>
            <a:ext cx="4155432" cy="2558901"/>
            <a:chOff x="1007294" y="551860"/>
            <a:chExt cx="4155432" cy="2558901"/>
          </a:xfrm>
        </p:grpSpPr>
        <p:pic>
          <p:nvPicPr>
            <p:cNvPr id="1030" name="Picture 6" descr="Image result for natural diversit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94" y="1068224"/>
              <a:ext cx="3423246" cy="204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258464" y="551860"/>
              <a:ext cx="39042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 smtClean="0"/>
                <a:t>Natural variability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b="1" dirty="0"/>
            </a:p>
          </p:txBody>
        </p:sp>
      </p:grpSp>
      <p:sp>
        <p:nvSpPr>
          <p:cNvPr id="3076" name="Rectangle 2"/>
          <p:cNvSpPr>
            <a:spLocks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077" name="Rectangle 3"/>
          <p:cNvSpPr>
            <a:spLocks/>
          </p:cNvSpPr>
          <p:nvPr/>
        </p:nvSpPr>
        <p:spPr bwMode="auto">
          <a:xfrm>
            <a:off x="0" y="6743700"/>
            <a:ext cx="9144000" cy="115888"/>
          </a:xfrm>
          <a:prstGeom prst="rect">
            <a:avLst/>
          </a:prstGeom>
          <a:solidFill>
            <a:srgbClr val="F9D7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078" name="Picture 14" descr="https://lh3.googleusercontent.com/-eJI3Asee5SQ/AAAAAAAAAAI/AAAAAAAAABE/F2UPav0EvOk/phot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27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21"/>
          <p:cNvSpPr>
            <a:spLocks noChangeArrowheads="1"/>
          </p:cNvSpPr>
          <p:nvPr/>
        </p:nvSpPr>
        <p:spPr bwMode="auto">
          <a:xfrm>
            <a:off x="0" y="115888"/>
            <a:ext cx="304800" cy="457200"/>
          </a:xfrm>
          <a:prstGeom prst="rect">
            <a:avLst/>
          </a:prstGeom>
          <a:solidFill>
            <a:srgbClr val="004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D07502E5-D32E-45B9-BBEA-ADCA7B6C7B80}"/>
              </a:ext>
            </a:extLst>
          </p:cNvPr>
          <p:cNvSpPr>
            <a:spLocks/>
          </p:cNvSpPr>
          <p:nvPr/>
        </p:nvSpPr>
        <p:spPr bwMode="auto">
          <a:xfrm>
            <a:off x="381000" y="165100"/>
            <a:ext cx="8509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spcBef>
                <a:spcPts val="700"/>
              </a:spcBef>
              <a:buSzPct val="100000"/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spcBef>
                <a:spcPts val="5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spcBef>
                <a:spcPts val="500"/>
              </a:spcBef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Why is the North Ice Sea Shrinking?</a:t>
            </a:r>
            <a:endParaRPr lang="en-US" altLang="en-US" sz="2800" b="1" dirty="0">
              <a:solidFill>
                <a:schemeClr val="accent2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38" y="868708"/>
            <a:ext cx="8286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b="1" dirty="0">
              <a:latin typeface="Roboto"/>
            </a:endParaRPr>
          </a:p>
          <a:p>
            <a:pPr fontAlgn="base"/>
            <a:r>
              <a:rPr lang="en-US" sz="2400" b="1" dirty="0" smtClean="0">
                <a:latin typeface="Roboto"/>
              </a:rPr>
              <a:t> </a:t>
            </a:r>
            <a:endParaRPr lang="en-US" sz="2400" b="1" i="0" dirty="0">
              <a:effectLst/>
              <a:latin typeface="Roboto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6588" y="3721463"/>
            <a:ext cx="4620960" cy="2509218"/>
            <a:chOff x="484759" y="3811558"/>
            <a:chExt cx="4620960" cy="2509218"/>
          </a:xfrm>
        </p:grpSpPr>
        <p:pic>
          <p:nvPicPr>
            <p:cNvPr id="10" name="Picture 2" descr="Image result for natural variabilit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59" y="4284233"/>
              <a:ext cx="4620960" cy="2036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022123" y="3811558"/>
              <a:ext cx="32079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b="1" dirty="0" smtClean="0"/>
                <a:t>Melting the sea ice</a:t>
              </a:r>
              <a:endParaRPr lang="en-US" sz="24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03512" y="3721463"/>
            <a:ext cx="3487033" cy="2539092"/>
            <a:chOff x="2920818" y="3095777"/>
            <a:chExt cx="3487033" cy="25390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0818" y="3566290"/>
              <a:ext cx="3487033" cy="206857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329454" y="3095777"/>
              <a:ext cx="28360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 smtClean="0"/>
                <a:t>Global warming</a:t>
              </a:r>
              <a:endParaRPr lang="en-US" sz="24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29662" y="888183"/>
            <a:ext cx="3615333" cy="2649081"/>
            <a:chOff x="5557244" y="1078248"/>
            <a:chExt cx="3176496" cy="2282914"/>
          </a:xfrm>
        </p:grpSpPr>
        <p:pic>
          <p:nvPicPr>
            <p:cNvPr id="1028" name="Picture 4" descr="Related 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181" y="1674065"/>
              <a:ext cx="3116559" cy="1687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557244" y="1078248"/>
              <a:ext cx="3042484" cy="875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000" b="1" dirty="0" smtClean="0"/>
                <a:t>Arctic oscillation cause </a:t>
              </a:r>
            </a:p>
            <a:p>
              <a:pPr algn="ctr"/>
              <a:r>
                <a:rPr lang="en-US" sz="2000" b="1" dirty="0" smtClean="0"/>
                <a:t>the ice transport</a:t>
              </a:r>
            </a:p>
            <a:p>
              <a:pPr algn="ctr"/>
              <a:r>
                <a:rPr lang="en-US" sz="2000" b="1" dirty="0" smtClean="0"/>
                <a:t> </a:t>
              </a:r>
              <a:endParaRPr lang="en-US" sz="2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3464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heme/theme1.xml><?xml version="1.0" encoding="utf-8"?>
<a:theme xmlns:a="http://schemas.openxmlformats.org/drawingml/2006/main" name="3_Struttura predefinita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truttura predefinita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18352</TotalTime>
  <Words>787</Words>
  <Application>Microsoft Office PowerPoint</Application>
  <PresentationFormat>On-screen Show (4:3)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</vt:lpstr>
      <vt:lpstr>宋体</vt:lpstr>
      <vt:lpstr>ヒラギノ角ゴ ProN W3</vt:lpstr>
      <vt:lpstr>Arial</vt:lpstr>
      <vt:lpstr>Calibri</vt:lpstr>
      <vt:lpstr>Wingdings</vt:lpstr>
      <vt:lpstr>3_Struttura predefinita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Yilu Zhou</dc:creator>
  <cp:lastModifiedBy>Lv, Mengxi</cp:lastModifiedBy>
  <cp:revision>1727</cp:revision>
  <dcterms:created xsi:type="dcterms:W3CDTF">2016-06-22T04:09:13Z</dcterms:created>
  <dcterms:modified xsi:type="dcterms:W3CDTF">2017-11-03T15:07:28Z</dcterms:modified>
</cp:coreProperties>
</file>