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5" r:id="rId8"/>
    <p:sldId id="261" r:id="rId9"/>
    <p:sldId id="267" r:id="rId10"/>
    <p:sldId id="266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0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8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2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F626-EEF8-4BA1-A064-3AB33FCC160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57754-5EB7-4230-AEF4-4B99FE24F5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198E-9878-4A7B-A555-F71EF5113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温湿度传感和具像化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5DFE4-9A17-4DFC-9602-B35637D66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温湿度传感器的应用</a:t>
            </a:r>
          </a:p>
        </p:txBody>
      </p:sp>
    </p:spTree>
    <p:extLst>
      <p:ext uri="{BB962C8B-B14F-4D97-AF65-F5344CB8AC3E}">
        <p14:creationId xmlns:p14="http://schemas.microsoft.com/office/powerpoint/2010/main" val="319603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DBA6C16-96A2-4ECB-BEA6-C345459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altLang="zh-CN" dirty="0" err="1"/>
              <a:t>processinG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809EA-C61E-48A2-8FF5-EC4DDDFA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0"/>
            <a:ext cx="6169703" cy="6724357"/>
          </a:xfrm>
        </p:spPr>
        <p:txBody>
          <a:bodyPr anchor="ctr">
            <a:normAutofit fontScale="77500" lnSpcReduction="20000"/>
          </a:bodyPr>
          <a:lstStyle/>
          <a:p>
            <a:r>
              <a:rPr lang="en-US" altLang="zh-CN" dirty="0"/>
              <a:t> if(</a:t>
            </a:r>
            <a:r>
              <a:rPr lang="en-US" altLang="zh-CN" dirty="0" err="1"/>
              <a:t>sensorValue</a:t>
            </a:r>
            <a:r>
              <a:rPr lang="en-US" altLang="zh-CN" dirty="0"/>
              <a:t>&lt;=25){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rect</a:t>
            </a:r>
            <a:r>
              <a:rPr lang="en-US" altLang="zh-CN" dirty="0"/>
              <a:t>(random(120,260), random(40,180), 50,50);</a:t>
            </a:r>
          </a:p>
          <a:p>
            <a:r>
              <a:rPr lang="en-US" altLang="zh-CN" dirty="0"/>
              <a:t>   fill(0);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if(</a:t>
            </a:r>
            <a:r>
              <a:rPr lang="en-US" altLang="zh-CN" dirty="0" err="1"/>
              <a:t>sensorValue</a:t>
            </a:r>
            <a:r>
              <a:rPr lang="en-US" altLang="zh-CN" dirty="0"/>
              <a:t>&gt;25&amp;sensorValue&lt;=50){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rect</a:t>
            </a:r>
            <a:r>
              <a:rPr lang="en-US" altLang="zh-CN" dirty="0"/>
              <a:t>(random(120,260), random(40,180), 50,50);</a:t>
            </a:r>
          </a:p>
          <a:p>
            <a:r>
              <a:rPr lang="en-US" altLang="zh-CN" dirty="0"/>
              <a:t>   fill(0,random(1,255),0);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if(</a:t>
            </a:r>
            <a:r>
              <a:rPr lang="en-US" altLang="zh-CN" dirty="0" err="1"/>
              <a:t>sensorValue</a:t>
            </a:r>
            <a:r>
              <a:rPr lang="en-US" altLang="zh-CN" dirty="0"/>
              <a:t>&gt;50&amp;sensorValue&lt;=75){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rect</a:t>
            </a:r>
            <a:r>
              <a:rPr lang="en-US" altLang="zh-CN" dirty="0"/>
              <a:t>(random(120,260), random(40,180), 50,50);</a:t>
            </a:r>
          </a:p>
          <a:p>
            <a:r>
              <a:rPr lang="en-US" altLang="zh-CN" dirty="0"/>
              <a:t>   fill(c);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if(</a:t>
            </a:r>
            <a:r>
              <a:rPr lang="en-US" altLang="zh-CN" dirty="0" err="1"/>
              <a:t>sensorValue</a:t>
            </a:r>
            <a:r>
              <a:rPr lang="en-US" altLang="zh-CN" dirty="0"/>
              <a:t>&gt;75&amp;sensorValue&lt;=100){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(random(120,260), random(40,180), 50,50);</a:t>
            </a:r>
          </a:p>
          <a:p>
            <a:r>
              <a:rPr lang="en-US" altLang="zh-CN" dirty="0"/>
              <a:t>  fill(255,random(180,220),random(180,220));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40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监视器&#10;&#10;已生成高可信度的说明">
            <a:extLst>
              <a:ext uri="{FF2B5EF4-FFF2-40B4-BE49-F238E27FC236}">
                <a16:creationId xmlns:a16="http://schemas.microsoft.com/office/drawing/2014/main" id="{ABC69EE3-8C5E-49B4-A01C-898B5DD1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62" y="1116345"/>
            <a:ext cx="5596743" cy="38661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BA6C16-96A2-4ECB-BEA6-C345459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CN" sz="3600"/>
              <a:t>processinG</a:t>
            </a:r>
            <a:r>
              <a:rPr lang="zh-CN" altLang="en-US" sz="3600"/>
              <a:t>模块</a:t>
            </a:r>
            <a:r>
              <a:rPr lang="en-US" altLang="zh-CN" sz="3600"/>
              <a:t>——</a:t>
            </a:r>
            <a:r>
              <a:rPr lang="zh-CN" altLang="en-US" sz="3600"/>
              <a:t>效果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CCD6C6-B9FB-4196-8527-A4EB1F8B638B}"/>
              </a:ext>
            </a:extLst>
          </p:cNvPr>
          <p:cNvSpPr txBox="1"/>
          <p:nvPr/>
        </p:nvSpPr>
        <p:spPr>
          <a:xfrm>
            <a:off x="659301" y="3975652"/>
            <a:ext cx="282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图示为温度较低时</a:t>
            </a:r>
            <a:endParaRPr lang="en-US" altLang="zh-CN" dirty="0"/>
          </a:p>
          <a:p>
            <a:r>
              <a:rPr lang="zh-CN" altLang="en-US" dirty="0"/>
              <a:t>风信子呈现出萌芽状态</a:t>
            </a:r>
            <a:endParaRPr lang="en-US" altLang="zh-CN" dirty="0"/>
          </a:p>
          <a:p>
            <a:r>
              <a:rPr lang="zh-CN" altLang="en-US" dirty="0"/>
              <a:t>该图或许比较粗糙，但或可应用于杯外壁上的图案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84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8D5BB-61DF-4E70-8634-6BCCC55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联系与变化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41ADF-018D-4621-BA7F-4204129D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</a:t>
            </a:r>
            <a:r>
              <a:rPr lang="en-US" altLang="zh-CN" dirty="0" err="1"/>
              <a:t>arduino</a:t>
            </a:r>
            <a:r>
              <a:rPr lang="zh-CN" altLang="en-US" dirty="0"/>
              <a:t>监视环境温湿度变化</a:t>
            </a:r>
            <a:endParaRPr lang="en-US" altLang="zh-CN" dirty="0"/>
          </a:p>
          <a:p>
            <a:r>
              <a:rPr lang="zh-CN" altLang="en-US" dirty="0"/>
              <a:t>当温度过低时，绿灯亮起；温度过高时，红灯亮起</a:t>
            </a:r>
            <a:endParaRPr lang="en-US" altLang="zh-CN" dirty="0"/>
          </a:p>
          <a:p>
            <a:r>
              <a:rPr lang="zh-CN" altLang="en-US" dirty="0"/>
              <a:t>同时把数据传到</a:t>
            </a:r>
            <a:r>
              <a:rPr lang="en-US" altLang="zh-CN" dirty="0"/>
              <a:t>processing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在一定范围内，可以实现随着温度变化，图像中风信子的生长状态也发生着变化</a:t>
            </a:r>
            <a:endParaRPr lang="en-US" altLang="zh-CN" dirty="0"/>
          </a:p>
          <a:p>
            <a:r>
              <a:rPr lang="zh-CN" altLang="en-US" dirty="0"/>
              <a:t>可应用于：保温杯，隔热杯、热水壶等难以测量温度，但使用时需要预先知晓温度的情况下</a:t>
            </a:r>
            <a:endParaRPr lang="en-US" altLang="zh-CN" dirty="0"/>
          </a:p>
          <a:p>
            <a:r>
              <a:rPr lang="zh-CN" altLang="en-US" dirty="0"/>
              <a:t>若条件允许，可装入蓝牙或</a:t>
            </a:r>
            <a:r>
              <a:rPr lang="en-US" altLang="zh-CN" dirty="0" err="1"/>
              <a:t>WiFi</a:t>
            </a:r>
            <a:r>
              <a:rPr lang="zh-CN" altLang="en-US" dirty="0"/>
              <a:t>通讯设备和芯片装置，以实现手机随时控制</a:t>
            </a:r>
          </a:p>
        </p:txBody>
      </p:sp>
    </p:spTree>
    <p:extLst>
      <p:ext uri="{BB962C8B-B14F-4D97-AF65-F5344CB8AC3E}">
        <p14:creationId xmlns:p14="http://schemas.microsoft.com/office/powerpoint/2010/main" val="67884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1" name="Group 4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42" name="Rect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30B41A6-194B-4787-AF0C-7E8578D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34438"/>
            <a:ext cx="7405874" cy="281377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altLang="zh-CN" sz="4800">
                <a:solidFill>
                  <a:srgbClr val="000000"/>
                </a:solidFill>
              </a:rPr>
              <a:t>                   </a:t>
            </a:r>
            <a:r>
              <a:rPr lang="zh-CN" altLang="en-US" sz="4800">
                <a:solidFill>
                  <a:srgbClr val="000000"/>
                </a:solidFill>
              </a:rPr>
              <a:t>谢谢</a:t>
            </a:r>
            <a:endParaRPr lang="en-US" altLang="zh-CN" sz="4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2" name="Picture 51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7" name="Rectangle 5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内容占位符 4" descr="图片包含 室内, 餐桌, 花瓶&#10;&#10;已生成极高可信度的说明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3926" y="1452891"/>
            <a:ext cx="4821551" cy="31930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77B4D7-D2F3-47CB-9D88-5741613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/>
              <a:t>目的：监测环境温度并给予适当提醒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26302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环境温湿度</a:t>
            </a:r>
            <a:endParaRPr lang="en-US" altLang="zh-CN" dirty="0"/>
          </a:p>
          <a:p>
            <a:r>
              <a:rPr lang="zh-CN" altLang="en-US" dirty="0"/>
              <a:t>热水壶、保温杯、隔热杯</a:t>
            </a:r>
            <a:endParaRPr lang="en-US" altLang="zh-CN" dirty="0"/>
          </a:p>
          <a:p>
            <a:r>
              <a:rPr lang="zh-CN" altLang="en-US" dirty="0"/>
              <a:t>泡牛奶、泡茶、制作食品时</a:t>
            </a:r>
            <a:endParaRPr lang="en-US" altLang="zh-CN" dirty="0"/>
          </a:p>
          <a:p>
            <a:r>
              <a:rPr lang="zh-CN" altLang="en-US" dirty="0"/>
              <a:t>风信子的生长过程</a:t>
            </a:r>
            <a:endParaRPr lang="en-US" altLang="zh-CN" dirty="0"/>
          </a:p>
          <a:p>
            <a:r>
              <a:rPr lang="zh-CN" altLang="en-US" dirty="0"/>
              <a:t>可以通过可视化的图案表现出来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0463-C01F-4393-B621-3D26E830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所需元件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C7D8E-E797-422B-A1FE-F934C4F1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LCD</a:t>
            </a:r>
            <a:r>
              <a:rPr lang="zh-CN" altLang="en-US" dirty="0"/>
              <a:t>显示屏（</a:t>
            </a:r>
            <a:r>
              <a:rPr lang="en-US" altLang="zh-CN" dirty="0"/>
              <a:t>16</a:t>
            </a:r>
            <a:r>
              <a:rPr lang="zh-CN" altLang="en-US" dirty="0"/>
              <a:t>针脚）</a:t>
            </a:r>
            <a:endParaRPr lang="en-US" altLang="zh-CN" dirty="0"/>
          </a:p>
          <a:p>
            <a:r>
              <a:rPr lang="zh-CN" altLang="en-US" dirty="0"/>
              <a:t>温湿度传感器</a:t>
            </a:r>
            <a:endParaRPr lang="en-US" altLang="zh-CN" dirty="0"/>
          </a:p>
          <a:p>
            <a:r>
              <a:rPr lang="zh-CN" altLang="en-US" dirty="0"/>
              <a:t>红色、绿色</a:t>
            </a:r>
            <a:r>
              <a:rPr lang="en-US" altLang="zh-CN" dirty="0"/>
              <a:t>led</a:t>
            </a:r>
            <a:r>
              <a:rPr lang="zh-CN" altLang="en-US" dirty="0"/>
              <a:t>小灯泡各一只</a:t>
            </a:r>
            <a:endParaRPr lang="en-US" altLang="zh-CN" dirty="0"/>
          </a:p>
          <a:p>
            <a:r>
              <a:rPr lang="zh-CN" altLang="en-US" dirty="0"/>
              <a:t>电位器</a:t>
            </a:r>
            <a:endParaRPr lang="en-US" altLang="zh-CN" dirty="0"/>
          </a:p>
          <a:p>
            <a:r>
              <a:rPr lang="en-US" altLang="zh-CN" dirty="0"/>
              <a:t>UNO</a:t>
            </a:r>
            <a:r>
              <a:rPr lang="zh-CN" altLang="en-US" dirty="0"/>
              <a:t>板</a:t>
            </a:r>
            <a:endParaRPr lang="en-US" altLang="zh-CN" dirty="0"/>
          </a:p>
          <a:p>
            <a:r>
              <a:rPr lang="zh-CN" altLang="en-US" dirty="0"/>
              <a:t>接线若干</a:t>
            </a:r>
          </a:p>
        </p:txBody>
      </p:sp>
    </p:spTree>
    <p:extLst>
      <p:ext uri="{BB962C8B-B14F-4D97-AF65-F5344CB8AC3E}">
        <p14:creationId xmlns:p14="http://schemas.microsoft.com/office/powerpoint/2010/main" val="8340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9" name="Picture 23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文字, 地图&#10;&#10;已生成高可信度的说明">
            <a:extLst>
              <a:ext uri="{FF2B5EF4-FFF2-40B4-BE49-F238E27FC236}">
                <a16:creationId xmlns:a16="http://schemas.microsoft.com/office/drawing/2014/main" id="{0C46595B-9F32-4FEE-8B1F-485952BA8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7" y="1116345"/>
            <a:ext cx="4940792" cy="38661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77B4D7-D2F3-47CB-9D88-5741613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CN" sz="3600"/>
              <a:t>Arduino</a:t>
            </a:r>
            <a:r>
              <a:rPr lang="zh-CN" altLang="en-US" sz="3600"/>
              <a:t>模块</a:t>
            </a:r>
            <a:r>
              <a:rPr lang="en-US" altLang="zh-CN" sz="3600"/>
              <a:t>——</a:t>
            </a:r>
            <a:r>
              <a:rPr lang="zh-CN" altLang="en-US" sz="3600"/>
              <a:t>电路图</a:t>
            </a:r>
          </a:p>
        </p:txBody>
      </p:sp>
    </p:spTree>
    <p:extLst>
      <p:ext uri="{BB962C8B-B14F-4D97-AF65-F5344CB8AC3E}">
        <p14:creationId xmlns:p14="http://schemas.microsoft.com/office/powerpoint/2010/main" val="25590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3" name="Picture 52" descr="图片包含 室内, 家具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8" name="Rectangle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电子产品&#10;&#10;已生成极高可信度的说明">
            <a:extLst>
              <a:ext uri="{FF2B5EF4-FFF2-40B4-BE49-F238E27FC236}">
                <a16:creationId xmlns:a16="http://schemas.microsoft.com/office/drawing/2014/main" id="{1DB81546-3843-4E70-957F-CDD9631BD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2762" y="-92028"/>
            <a:ext cx="3534141" cy="62829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C3F593-DA76-42EC-A190-97885E58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CN" sz="3600"/>
              <a:t>Arduino</a:t>
            </a:r>
            <a:r>
              <a:rPr lang="zh-CN" altLang="en-US" sz="3600"/>
              <a:t>模块</a:t>
            </a:r>
            <a:r>
              <a:rPr lang="en-US" altLang="zh-CN" sz="3600"/>
              <a:t>——</a:t>
            </a:r>
            <a:r>
              <a:rPr lang="zh-CN" altLang="en-US" sz="3600"/>
              <a:t>实物效果图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51C088-93B8-4764-BE91-76E7B81BFA93}"/>
              </a:ext>
            </a:extLst>
          </p:cNvPr>
          <p:cNvSpPr txBox="1"/>
          <p:nvPr/>
        </p:nvSpPr>
        <p:spPr>
          <a:xfrm>
            <a:off x="659301" y="3975652"/>
            <a:ext cx="26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</a:t>
            </a:r>
            <a:r>
              <a:rPr lang="en-US" altLang="zh-CN" dirty="0"/>
              <a:t>&lt;45</a:t>
            </a:r>
            <a:r>
              <a:rPr lang="zh-CN" altLang="en-US" dirty="0"/>
              <a:t>℃时，绿色小灯亮起。</a:t>
            </a:r>
          </a:p>
        </p:txBody>
      </p:sp>
    </p:spTree>
    <p:extLst>
      <p:ext uri="{BB962C8B-B14F-4D97-AF65-F5344CB8AC3E}">
        <p14:creationId xmlns:p14="http://schemas.microsoft.com/office/powerpoint/2010/main" val="357707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22286D2-5A83-4EDA-9646-4D21159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zh-CN" alt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模块</a:t>
            </a:r>
            <a:r>
              <a:rPr lang="en-US" altLang="zh-CN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代码</a:t>
            </a:r>
            <a:endParaRPr lang="en-US" altLang="zh-CN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3B4463-C43A-4C95-8805-6D9FA7E3D56C}"/>
              </a:ext>
            </a:extLst>
          </p:cNvPr>
          <p:cNvSpPr txBox="1"/>
          <p:nvPr/>
        </p:nvSpPr>
        <p:spPr>
          <a:xfrm>
            <a:off x="4885151" y="1600199"/>
            <a:ext cx="61697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#include &lt;</a:t>
            </a:r>
            <a:r>
              <a:rPr lang="en-US" altLang="zh-CN" dirty="0" err="1"/>
              <a:t>LiquidCrystal.h</a:t>
            </a:r>
            <a:r>
              <a:rPr lang="en-US" altLang="zh-CN" dirty="0"/>
              <a:t>&gt;//</a:t>
            </a:r>
            <a:r>
              <a:rPr lang="zh-CN" altLang="en-US" dirty="0"/>
              <a:t>温湿度感受器和</a:t>
            </a:r>
            <a:r>
              <a:rPr lang="en-US" altLang="zh-CN" dirty="0"/>
              <a:t>LCD</a:t>
            </a:r>
            <a:r>
              <a:rPr lang="zh-CN" altLang="en-US" dirty="0"/>
              <a:t>显示屏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#include &lt;dht11.h&gt;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#define DHT11PIN 8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dht11 </a:t>
            </a:r>
            <a:r>
              <a:rPr lang="en-US" altLang="zh-CN" dirty="0" err="1"/>
              <a:t>DHT11</a:t>
            </a:r>
            <a:r>
              <a:rPr lang="en-US" altLang="zh-CN" dirty="0"/>
              <a:t>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sensorValue</a:t>
            </a:r>
            <a:r>
              <a:rPr lang="en-US" altLang="zh-CN" dirty="0"/>
              <a:t> = (float)DHT11.temperature 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// initialize the library with the numbers of the interface pins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/>
              <a:t>LiquidCrystal</a:t>
            </a:r>
            <a:r>
              <a:rPr lang="en-US" altLang="zh-CN" dirty="0"/>
              <a:t> </a:t>
            </a:r>
            <a:r>
              <a:rPr lang="en-US" altLang="zh-CN" dirty="0" err="1"/>
              <a:t>lcd</a:t>
            </a:r>
            <a:r>
              <a:rPr lang="en-US" altLang="zh-CN" dirty="0"/>
              <a:t>(12, 11, 5, 4, 3, 2);</a:t>
            </a:r>
          </a:p>
          <a:p>
            <a:pPr defTabSz="914400"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altLang="zh-CN" dirty="0"/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void setup() {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pinMode</a:t>
            </a:r>
            <a:r>
              <a:rPr lang="en-US" altLang="zh-CN" dirty="0"/>
              <a:t>(DHT11PIN, OUTPUT);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pinMode</a:t>
            </a:r>
            <a:r>
              <a:rPr lang="en-US" altLang="zh-CN" dirty="0"/>
              <a:t>(13,OUTPUT);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pinMode</a:t>
            </a:r>
            <a:r>
              <a:rPr lang="en-US" altLang="zh-CN" dirty="0"/>
              <a:t>(9,OUTPUT);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Serial.begin</a:t>
            </a:r>
            <a:r>
              <a:rPr lang="en-US" altLang="zh-CN" dirty="0"/>
              <a:t>(9600); 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// set up the LCD's number of columns and rows: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lcd.begin</a:t>
            </a:r>
            <a:r>
              <a:rPr lang="en-US" altLang="zh-CN" dirty="0"/>
              <a:t>(16, 2);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}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22286D2-5A83-4EDA-9646-4D21159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zh-CN" alt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模块</a:t>
            </a:r>
            <a:r>
              <a:rPr lang="en-US" altLang="zh-CN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——</a:t>
            </a:r>
            <a:r>
              <a:rPr lang="zh-CN" alt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代码</a:t>
            </a:r>
            <a:endParaRPr lang="en-US" altLang="zh-CN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3B4463-C43A-4C95-8805-6D9FA7E3D56C}"/>
              </a:ext>
            </a:extLst>
          </p:cNvPr>
          <p:cNvSpPr txBox="1"/>
          <p:nvPr/>
        </p:nvSpPr>
        <p:spPr>
          <a:xfrm>
            <a:off x="4885151" y="0"/>
            <a:ext cx="6169703" cy="685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void loop() {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chk</a:t>
            </a:r>
            <a:r>
              <a:rPr lang="en-US" altLang="zh-CN" dirty="0"/>
              <a:t> = DHT11.read(DHT11PIN);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lcd.setCursor</a:t>
            </a:r>
            <a:r>
              <a:rPr lang="en-US" altLang="zh-CN" dirty="0"/>
              <a:t>(0, 0);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("</a:t>
            </a:r>
            <a:r>
              <a:rPr lang="en-US" altLang="zh-CN" dirty="0" err="1"/>
              <a:t>Tep</a:t>
            </a:r>
            <a:r>
              <a:rPr lang="en-US" altLang="zh-CN" dirty="0"/>
              <a:t>: ");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((float)DHT11.temperature, 2);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("C");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// set the cursor to column 0, line 1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// (note: line 1 is the second row, since counting begins with 0):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lcd.setCursor</a:t>
            </a:r>
            <a:r>
              <a:rPr lang="en-US" altLang="zh-CN" dirty="0"/>
              <a:t>(0, 1);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// print the number of seconds since reset: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("Hum: ");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((float)DHT11.humidity, 2);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en-US" altLang="zh-CN" dirty="0" err="1"/>
              <a:t>lcd.print</a:t>
            </a:r>
            <a:r>
              <a:rPr lang="en-US" altLang="zh-CN" dirty="0"/>
              <a:t>("%");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delay(200);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if ((float)DHT11.temperature &lt; 45) {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  </a:t>
            </a:r>
            <a:r>
              <a:rPr lang="en-US" altLang="zh-CN" dirty="0" err="1"/>
              <a:t>digitalWrite</a:t>
            </a:r>
            <a:r>
              <a:rPr lang="en-US" altLang="zh-CN" dirty="0"/>
              <a:t>(9, HIGH);//</a:t>
            </a:r>
            <a:r>
              <a:rPr lang="zh-CN" altLang="en-US" dirty="0"/>
              <a:t>过冷时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if ((float)DHT11.temperature &gt; 85) {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  </a:t>
            </a:r>
            <a:r>
              <a:rPr lang="en-US" altLang="zh-CN" dirty="0" err="1"/>
              <a:t>digitalWrite</a:t>
            </a:r>
            <a:r>
              <a:rPr lang="en-US" altLang="zh-CN" dirty="0"/>
              <a:t>(13,HIGH);//</a:t>
            </a:r>
            <a:r>
              <a:rPr lang="zh-CN" altLang="en-US" dirty="0"/>
              <a:t>过热时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altLang="zh-CN" dirty="0"/>
              <a:t>} 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Serial.print</a:t>
            </a:r>
            <a:r>
              <a:rPr lang="en-US" altLang="zh-CN" dirty="0"/>
              <a:t>(</a:t>
            </a:r>
            <a:r>
              <a:rPr lang="en-US" altLang="zh-CN" dirty="0" err="1"/>
              <a:t>sensorValue</a:t>
            </a:r>
            <a:r>
              <a:rPr lang="en-US" altLang="zh-CN" dirty="0"/>
              <a:t>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Serial.println</a:t>
            </a:r>
            <a:r>
              <a:rPr lang="en-US" altLang="zh-CN" dirty="0"/>
              <a:t>();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0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DBA6C16-96A2-4ECB-BEA6-C345459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altLang="zh-CN" err="1"/>
              <a:t>processinG</a:t>
            </a:r>
            <a:r>
              <a:rPr lang="zh-CN" altLang="en-US"/>
              <a:t>模块</a:t>
            </a:r>
            <a:r>
              <a:rPr lang="en-US" altLang="zh-CN"/>
              <a:t>——</a:t>
            </a:r>
            <a:r>
              <a:rPr lang="zh-CN" altLang="en-US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809EA-C61E-48A2-8FF5-EC4DDDFA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0"/>
            <a:ext cx="6169703" cy="68580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altLang="zh-CN" dirty="0"/>
              <a:t>import controlP5.*;</a:t>
            </a:r>
          </a:p>
          <a:p>
            <a:r>
              <a:rPr lang="en-US" altLang="zh-CN" dirty="0"/>
              <a:t>ControlP5 cp5;</a:t>
            </a:r>
          </a:p>
          <a:p>
            <a:r>
              <a:rPr lang="en-US" altLang="zh-CN" dirty="0" err="1"/>
              <a:t>PImage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rectNum</a:t>
            </a:r>
            <a:r>
              <a:rPr lang="en-US" altLang="zh-CN" dirty="0"/>
              <a:t> = 200;</a:t>
            </a:r>
          </a:p>
          <a:p>
            <a:r>
              <a:rPr lang="en-US" altLang="zh-CN" dirty="0"/>
              <a:t>float x = 400;</a:t>
            </a:r>
          </a:p>
          <a:p>
            <a:r>
              <a:rPr lang="en-US" altLang="zh-CN" dirty="0"/>
              <a:t>float y = 400;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xDiv</a:t>
            </a:r>
            <a:r>
              <a:rPr lang="en-US" altLang="zh-CN" dirty="0"/>
              <a:t> = 200;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yDiv</a:t>
            </a:r>
            <a:r>
              <a:rPr lang="en-US" altLang="zh-CN" dirty="0"/>
              <a:t> = 200;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processing.serial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Serial </a:t>
            </a:r>
            <a:r>
              <a:rPr lang="en-US" altLang="zh-CN" dirty="0" err="1"/>
              <a:t>serial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sensorValue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void setup() {</a:t>
            </a:r>
          </a:p>
          <a:p>
            <a:r>
              <a:rPr lang="en-US" altLang="zh-CN" dirty="0"/>
              <a:t>  serial = new Serial(this, "COM3", 9600);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loadImage</a:t>
            </a:r>
            <a:r>
              <a:rPr lang="en-US" altLang="zh-CN" dirty="0"/>
              <a:t>("3.jpg");</a:t>
            </a:r>
          </a:p>
          <a:p>
            <a:r>
              <a:rPr lang="en-US" altLang="zh-CN" dirty="0"/>
              <a:t>  size(453,300);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8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DBA6C16-96A2-4ECB-BEA6-C345459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altLang="zh-CN" err="1"/>
              <a:t>processinG</a:t>
            </a:r>
            <a:r>
              <a:rPr lang="zh-CN" altLang="en-US"/>
              <a:t>模块</a:t>
            </a:r>
            <a:r>
              <a:rPr lang="en-US" altLang="zh-CN"/>
              <a:t>——</a:t>
            </a:r>
            <a:r>
              <a:rPr lang="zh-CN" altLang="en-US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809EA-C61E-48A2-8FF5-EC4DDDFA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0"/>
            <a:ext cx="6169703" cy="6858000"/>
          </a:xfrm>
        </p:spPr>
        <p:txBody>
          <a:bodyPr anchor="ctr">
            <a:normAutofit lnSpcReduction="10000"/>
          </a:bodyPr>
          <a:lstStyle/>
          <a:p>
            <a:r>
              <a:rPr lang="en-US" altLang="zh-CN" dirty="0"/>
              <a:t>void draw() {</a:t>
            </a:r>
          </a:p>
          <a:p>
            <a:r>
              <a:rPr lang="en-US" altLang="zh-CN" dirty="0"/>
              <a:t>  cp5 = new ControlP5(this);</a:t>
            </a:r>
          </a:p>
          <a:p>
            <a:r>
              <a:rPr lang="en-US" altLang="zh-CN" dirty="0"/>
              <a:t>  cp5.addSlider("x", 0, 500, 20, 40, 100, 20);</a:t>
            </a:r>
          </a:p>
          <a:p>
            <a:r>
              <a:rPr lang="en-US" altLang="zh-CN" dirty="0"/>
              <a:t>  cp5.addSlider("y", 0, 500, 20, 40, 100, 20);</a:t>
            </a:r>
          </a:p>
          <a:p>
            <a:r>
              <a:rPr lang="en-US" altLang="zh-CN" dirty="0"/>
              <a:t>  image(</a:t>
            </a:r>
            <a:r>
              <a:rPr lang="en-US" altLang="zh-CN" dirty="0" err="1"/>
              <a:t>img</a:t>
            </a:r>
            <a:r>
              <a:rPr lang="en-US" altLang="zh-CN" dirty="0"/>
              <a:t>, 0, 0);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drawRect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drawRect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rectNum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++)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</a:t>
            </a:r>
            <a:r>
              <a:rPr lang="en-US" altLang="zh-CN" dirty="0" err="1"/>
              <a:t>int</a:t>
            </a:r>
            <a:r>
              <a:rPr lang="en-US" altLang="zh-CN" dirty="0"/>
              <a:t>(random(width));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 = </a:t>
            </a:r>
            <a:r>
              <a:rPr lang="en-US" altLang="zh-CN" dirty="0" err="1"/>
              <a:t>int</a:t>
            </a:r>
            <a:r>
              <a:rPr lang="en-US" altLang="zh-CN" dirty="0"/>
              <a:t>(random(height));</a:t>
            </a:r>
          </a:p>
          <a:p>
            <a:r>
              <a:rPr lang="en-US" altLang="zh-CN" dirty="0"/>
              <a:t>    color c = </a:t>
            </a:r>
            <a:r>
              <a:rPr lang="en-US" altLang="zh-CN" dirty="0" err="1"/>
              <a:t>img.get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rectMode</a:t>
            </a:r>
            <a:r>
              <a:rPr lang="en-US" altLang="zh-CN" dirty="0"/>
              <a:t>(CENTER);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2931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891</Words>
  <Application>Microsoft Office PowerPoint</Application>
  <PresentationFormat>宽屏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Gill Sans MT</vt:lpstr>
      <vt:lpstr>画廊</vt:lpstr>
      <vt:lpstr>温湿度传感和具像化</vt:lpstr>
      <vt:lpstr>目的：监测环境温度并给予适当提醒</vt:lpstr>
      <vt:lpstr>Arduino所需元件</vt:lpstr>
      <vt:lpstr>Arduino模块——电路图</vt:lpstr>
      <vt:lpstr>Arduino模块——实物效果图</vt:lpstr>
      <vt:lpstr>Arduino模块——代码</vt:lpstr>
      <vt:lpstr>Arduino模块——代码</vt:lpstr>
      <vt:lpstr>processinG模块——代码</vt:lpstr>
      <vt:lpstr>processinG模块——代码</vt:lpstr>
      <vt:lpstr>processinG模块——代码</vt:lpstr>
      <vt:lpstr>processinG模块——效果</vt:lpstr>
      <vt:lpstr>联系与变化</vt:lpstr>
      <vt:lpstr>                  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温湿度传感和具像化</dc:title>
  <dc:creator>吕敏</dc:creator>
  <cp:lastModifiedBy>吕敏</cp:lastModifiedBy>
  <cp:revision>8</cp:revision>
  <dcterms:created xsi:type="dcterms:W3CDTF">2017-07-02T05:54:04Z</dcterms:created>
  <dcterms:modified xsi:type="dcterms:W3CDTF">2017-07-03T04:00:26Z</dcterms:modified>
</cp:coreProperties>
</file>