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99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7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71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9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4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6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6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6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4B08-02BE-4279-8D32-91B802CE37D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175-98B4-4BA1-AB63-ACDCAF26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477" y="1957358"/>
            <a:ext cx="7337047" cy="822674"/>
          </a:xfrm>
        </p:spPr>
        <p:txBody>
          <a:bodyPr>
            <a:normAutofit/>
          </a:bodyPr>
          <a:lstStyle/>
          <a:p>
            <a:pPr algn="ctr"/>
            <a:r>
              <a:rPr lang="en-GB" sz="4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VỆ LUẬN VĂN THẠC SỸ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61-5F7C-4E85-959B-F75B957F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477" y="2973277"/>
            <a:ext cx="7787763" cy="14211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7700" b="1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77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7700" b="1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77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8000" b="1" i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BỘ DỮ LIỆU MÀU PHA CỦA BỘ MỰC CHUẨN DỰA TRÊN PHƯƠNG PHÁP TỔNG HỢP PHỔ CÁC MÀU THÀNH PHẦN</a:t>
            </a:r>
            <a:endParaRPr lang="en-GB" sz="8000" i="1">
              <a:solidFill>
                <a:schemeClr val="tx1"/>
              </a:solidFill>
              <a:latin typeface="Cambria Math" panose="020405030504060302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6C55-EBEB-4DF1-957D-B4CF38A66FF2}"/>
              </a:ext>
            </a:extLst>
          </p:cNvPr>
          <p:cNvSpPr txBox="1"/>
          <p:nvPr/>
        </p:nvSpPr>
        <p:spPr>
          <a:xfrm>
            <a:off x="1864311" y="4563122"/>
            <a:ext cx="52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3B023-760C-471F-9BC4-0762023B0A42}"/>
              </a:ext>
            </a:extLst>
          </p:cNvPr>
          <p:cNvSpPr txBox="1"/>
          <p:nvPr/>
        </p:nvSpPr>
        <p:spPr>
          <a:xfrm>
            <a:off x="2574526" y="5038387"/>
            <a:ext cx="52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GB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E19-D13D-4FF0-B5F2-2E623A2226B2}"/>
              </a:ext>
            </a:extLst>
          </p:cNvPr>
          <p:cNvSpPr txBox="1"/>
          <p:nvPr/>
        </p:nvSpPr>
        <p:spPr>
          <a:xfrm>
            <a:off x="2574526" y="5438483"/>
            <a:ext cx="52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GB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3AFCEB-0B56-408C-96C5-E72D2530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4" y="121257"/>
            <a:ext cx="784275" cy="11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60A813-81E0-4482-9870-32DD6DE2FE2C}"/>
              </a:ext>
            </a:extLst>
          </p:cNvPr>
          <p:cNvSpPr txBox="1"/>
          <p:nvPr/>
        </p:nvSpPr>
        <p:spPr>
          <a:xfrm>
            <a:off x="2339951" y="206802"/>
            <a:ext cx="49148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HÀ NỘI</a:t>
            </a:r>
            <a:endParaRPr lang="en-GB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181D-B4AF-408E-A30F-6A455844523B}"/>
              </a:ext>
            </a:extLst>
          </p:cNvPr>
          <p:cNvSpPr txBox="1"/>
          <p:nvPr/>
        </p:nvSpPr>
        <p:spPr>
          <a:xfrm>
            <a:off x="2829246" y="699820"/>
            <a:ext cx="3485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HÓA HỌC</a:t>
            </a:r>
            <a:endParaRPr lang="en-GB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C1BCA-7817-4D66-8C4E-F27633A383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3" y="2268859"/>
            <a:ext cx="6625929" cy="4007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13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B1.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tỷ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,…, 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 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1840" y="2082183"/>
            <a:ext cx="68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 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thỏa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7F3309-5F68-42F6-95EB-3BDBC23779D3}"/>
                  </a:ext>
                </a:extLst>
              </p:cNvPr>
              <p:cNvSpPr txBox="1"/>
              <p:nvPr/>
            </p:nvSpPr>
            <p:spPr>
              <a:xfrm>
                <a:off x="2384764" y="2939547"/>
                <a:ext cx="3688672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≤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≤100 %,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≤6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=100%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GB" sz="18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7F3309-5F68-42F6-95EB-3BDBC2377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64" y="2939547"/>
                <a:ext cx="3688672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2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B2.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69483"/>
            <a:ext cx="7581530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31x1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6EB27C-35E4-457D-9D31-AD03BBA4D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85305"/>
              </p:ext>
            </p:extLst>
          </p:nvPr>
        </p:nvGraphicFramePr>
        <p:xfrm>
          <a:off x="1568741" y="2603834"/>
          <a:ext cx="1317071" cy="128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990600" progId="Equation.DSMT4">
                  <p:embed/>
                </p:oleObj>
              </mc:Choice>
              <mc:Fallback>
                <p:oleObj name="Equation" r:id="rId2" imgW="1016000" imgH="990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36EB27C-35E4-457D-9D31-AD03BBA4D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741" y="2603834"/>
                        <a:ext cx="1317071" cy="1280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448052" y="4007947"/>
            <a:ext cx="4701077" cy="17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ma trận biểu diễn phổ của 6 màu cơ bản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ma trận biểu diễn hệ số tỷ lệ của 6 màu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BD4CF2-862D-45A4-A03E-45D654609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69365"/>
              </p:ext>
            </p:extLst>
          </p:nvPr>
        </p:nvGraphicFramePr>
        <p:xfrm>
          <a:off x="6266577" y="4017870"/>
          <a:ext cx="1992711" cy="10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939800" progId="Equation.DSMT4">
                  <p:embed/>
                </p:oleObj>
              </mc:Choice>
              <mc:Fallback>
                <p:oleObj name="Equation" r:id="rId4" imgW="1752600" imgH="939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DBD4CF2-862D-45A4-A03E-45D654609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577" y="4017870"/>
                        <a:ext cx="1992711" cy="1055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76" y="5830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03F31FE-DA09-47CA-92A9-AD74FFA46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63444"/>
              </p:ext>
            </p:extLst>
          </p:nvPr>
        </p:nvGraphicFramePr>
        <p:xfrm>
          <a:off x="6265453" y="5187219"/>
          <a:ext cx="667822" cy="10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939600" progId="Equation.DSMT4">
                  <p:embed/>
                </p:oleObj>
              </mc:Choice>
              <mc:Fallback>
                <p:oleObj name="Equation" r:id="rId6" imgW="583920" imgH="939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03F31FE-DA09-47CA-92A9-AD74FFA46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453" y="5187219"/>
                        <a:ext cx="667822" cy="1055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66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B3. Chuyển đổi sang hệ màu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31383"/>
            <a:ext cx="7581530" cy="70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 phổ màu thu được, ta thực hiện tính toán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 ứng theo công thức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384552" y="4149395"/>
            <a:ext cx="7105772" cy="249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là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hệ số chuẩn hóa sao cho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là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số phản xạ của màu tại bước sóng    tương ứng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,        ,        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các hàm Observer tương ứng với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hàm Illuminant đặc trưng cho màu đang được nhìn dưới ánh sáng    	nào, ví dụ D65 Illuminant là ánh sáng ban ngày.</a:t>
            </a:r>
            <a:endParaRPr lang="en-GB" sz="1800" i="1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76" y="55001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F9B673-83AC-4798-8DD9-708E48C5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965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0323E9B-C4D3-4D5F-8320-A099406A4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27195"/>
              </p:ext>
            </p:extLst>
          </p:nvPr>
        </p:nvGraphicFramePr>
        <p:xfrm>
          <a:off x="1448052" y="2724455"/>
          <a:ext cx="1805688" cy="142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1346200" progId="Equation.DSMT4">
                  <p:embed/>
                </p:oleObj>
              </mc:Choice>
              <mc:Fallback>
                <p:oleObj name="Equation" r:id="rId2" imgW="1727200" imgH="1346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0323E9B-C4D3-4D5F-8320-A099406A4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52" y="2724455"/>
                        <a:ext cx="1805688" cy="142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DAB6352C-235E-42BB-8D7A-06288CB0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0D6B083-0F47-4D69-8107-709D69F50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0539"/>
              </p:ext>
            </p:extLst>
          </p:nvPr>
        </p:nvGraphicFramePr>
        <p:xfrm>
          <a:off x="1613151" y="4543568"/>
          <a:ext cx="1427493" cy="52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431613" progId="Equation.DSMT4">
                  <p:embed/>
                </p:oleObj>
              </mc:Choice>
              <mc:Fallback>
                <p:oleObj name="Equation" r:id="rId4" imgW="1180588" imgH="431613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0D6B083-0F47-4D69-8107-709D69F50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151" y="4543568"/>
                        <a:ext cx="1427493" cy="529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933CAB9A-E601-435C-9AD1-95AF8BE0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D07D598-F847-4778-AFDB-357E74FAF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724481"/>
              </p:ext>
            </p:extLst>
          </p:nvPr>
        </p:nvGraphicFramePr>
        <p:xfrm>
          <a:off x="1604930" y="5111656"/>
          <a:ext cx="383507" cy="25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225" imgH="203024" progId="Equation.DSMT4">
                  <p:embed/>
                </p:oleObj>
              </mc:Choice>
              <mc:Fallback>
                <p:oleObj name="Equation" r:id="rId6" imgW="317225" imgH="203024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D07D598-F847-4778-AFDB-357E74FAF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30" y="5111656"/>
                        <a:ext cx="383507" cy="255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915D3D8-C5A6-4A24-85F0-653757BEC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47222"/>
              </p:ext>
            </p:extLst>
          </p:nvPr>
        </p:nvGraphicFramePr>
        <p:xfrm>
          <a:off x="5666181" y="5126778"/>
          <a:ext cx="172954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77646" progId="Equation.DSMT4">
                  <p:embed/>
                </p:oleObj>
              </mc:Choice>
              <mc:Fallback>
                <p:oleObj name="Equation" r:id="rId8" imgW="139579" imgH="177646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915D3D8-C5A6-4A24-85F0-653757BEC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181" y="5126778"/>
                        <a:ext cx="172954" cy="21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>
            <a:extLst>
              <a:ext uri="{FF2B5EF4-FFF2-40B4-BE49-F238E27FC236}">
                <a16:creationId xmlns:a16="http://schemas.microsoft.com/office/drawing/2014/main" id="{83BF70AD-C368-4027-A518-48931AF1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30" y="5786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12E33F2-F2DE-4896-AABF-DD4BC322B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12128"/>
              </p:ext>
            </p:extLst>
          </p:nvPr>
        </p:nvGraphicFramePr>
        <p:xfrm>
          <a:off x="1598613" y="5532880"/>
          <a:ext cx="383507" cy="29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057" imgH="241195" progId="Equation.DSMT4">
                  <p:embed/>
                </p:oleObj>
              </mc:Choice>
              <mc:Fallback>
                <p:oleObj name="Equation" r:id="rId10" imgW="330057" imgH="241195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12E33F2-F2DE-4896-AABF-DD4BC322B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532880"/>
                        <a:ext cx="383507" cy="293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8">
            <a:extLst>
              <a:ext uri="{FF2B5EF4-FFF2-40B4-BE49-F238E27FC236}">
                <a16:creationId xmlns:a16="http://schemas.microsoft.com/office/drawing/2014/main" id="{A6891BF8-796B-4177-A626-DC20B027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004CCC5-F537-498A-ACD0-807CFC932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5024"/>
              </p:ext>
            </p:extLst>
          </p:nvPr>
        </p:nvGraphicFramePr>
        <p:xfrm>
          <a:off x="2057945" y="5542405"/>
          <a:ext cx="366677" cy="2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057" imgH="241195" progId="Equation.DSMT4">
                  <p:embed/>
                </p:oleObj>
              </mc:Choice>
              <mc:Fallback>
                <p:oleObj name="Equation" r:id="rId12" imgW="330057" imgH="241195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4004CCC5-F537-498A-ACD0-807CFC932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945" y="5542405"/>
                        <a:ext cx="366677" cy="28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0">
            <a:extLst>
              <a:ext uri="{FF2B5EF4-FFF2-40B4-BE49-F238E27FC236}">
                <a16:creationId xmlns:a16="http://schemas.microsoft.com/office/drawing/2014/main" id="{D2E6F6EE-6235-4294-B6A0-F9950696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D996846-D6DB-4EA2-9492-D55E47018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12952"/>
              </p:ext>
            </p:extLst>
          </p:nvPr>
        </p:nvGraphicFramePr>
        <p:xfrm>
          <a:off x="2519497" y="5551928"/>
          <a:ext cx="346697" cy="27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225" imgH="241091" progId="Equation.DSMT4">
                  <p:embed/>
                </p:oleObj>
              </mc:Choice>
              <mc:Fallback>
                <p:oleObj name="Equation" r:id="rId14" imgW="317225" imgH="241091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D996846-D6DB-4EA2-9492-D55E47018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497" y="5551928"/>
                        <a:ext cx="346697" cy="273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2">
            <a:extLst>
              <a:ext uri="{FF2B5EF4-FFF2-40B4-BE49-F238E27FC236}">
                <a16:creationId xmlns:a16="http://schemas.microsoft.com/office/drawing/2014/main" id="{ADFCAF57-F89F-45E5-8E11-FA1CFAD7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65D4334-F4BB-4FB1-8A9D-D957D13D0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35750"/>
              </p:ext>
            </p:extLst>
          </p:nvPr>
        </p:nvGraphicFramePr>
        <p:xfrm>
          <a:off x="1597809" y="6016079"/>
          <a:ext cx="367520" cy="2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7225" imgH="203024" progId="Equation.DSMT4">
                  <p:embed/>
                </p:oleObj>
              </mc:Choice>
              <mc:Fallback>
                <p:oleObj name="Equation" r:id="rId16" imgW="317225" imgH="203024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865D4334-F4BB-4FB1-8A9D-D957D13D0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809" y="6016079"/>
                        <a:ext cx="367520" cy="245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1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B3. Chuyển đổi sang hệ màu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31383"/>
            <a:ext cx="7581530" cy="70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khi tính ra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không gian CIE XYZ, ta tính được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L*, a*, b*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không gian CIE LAB như sau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384552" y="4362755"/>
            <a:ext cx="7105772" cy="12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là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hệ số chuẩn hóa sao cho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1800" i="1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76" y="55001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F9B673-83AC-4798-8DD9-708E48C5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965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B6352C-235E-42BB-8D7A-06288CB0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33CAB9A-E601-435C-9AD1-95AF8BE0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83BF70AD-C368-4027-A518-48931AF1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30" y="5786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891BF8-796B-4177-A626-DC20B027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2E6F6EE-6235-4294-B6A0-F9950696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DFCAF57-F89F-45E5-8E11-FA1CFAD7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C62AD2-E20D-4E85-94D1-6A086211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664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A74F3E5-055A-4F63-8E2E-97BD02A83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15394"/>
              </p:ext>
            </p:extLst>
          </p:nvPr>
        </p:nvGraphicFramePr>
        <p:xfrm>
          <a:off x="1448051" y="2649415"/>
          <a:ext cx="2014567" cy="168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1574800" progId="Equation.DSMT4">
                  <p:embed/>
                </p:oleObj>
              </mc:Choice>
              <mc:Fallback>
                <p:oleObj name="Equation" r:id="rId2" imgW="1879600" imgH="1574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A74F3E5-055A-4F63-8E2E-97BD02A83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51" y="2649415"/>
                        <a:ext cx="2014567" cy="1688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8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CƠ SỞ LÝ THUYẾT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PHÂN TÍCH, THIẾT KẾ VÀ TRIỂN KHAI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XỬ LÝ, TÍNH TOÁN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THỰC HIỆN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8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35BA-C8B9-48EA-B0A2-4029496FAA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30" y="2441360"/>
            <a:ext cx="7256016" cy="22638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701AD-EB72-4FE8-8E46-D1E6F3CC7E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29" y="2503169"/>
            <a:ext cx="6960093" cy="2530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73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12E52-0285-4E99-A329-A4D169BCE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3212" y="2189254"/>
            <a:ext cx="2059616" cy="42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tỷ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35B6-6599-435B-8F07-CBE70BEA5DDC}"/>
                  </a:ext>
                </a:extLst>
              </p:cNvPr>
              <p:cNvSpPr txBox="1"/>
              <p:nvPr/>
            </p:nvSpPr>
            <p:spPr>
              <a:xfrm>
                <a:off x="1624614" y="2810640"/>
                <a:ext cx="3910614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≤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≤100 %,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≤6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=100%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GB" sz="18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35B6-6599-435B-8F07-CBE70BEA5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4" y="2810640"/>
                <a:ext cx="3910614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4EAC03-E6CE-4253-AD4F-FC50ED94B979}"/>
              </a:ext>
            </a:extLst>
          </p:cNvPr>
          <p:cNvSpPr txBox="1"/>
          <p:nvPr/>
        </p:nvSpPr>
        <p:spPr>
          <a:xfrm>
            <a:off x="1757779" y="2166151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Bộ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số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1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a­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2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3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4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5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6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thỏa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mãn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A53BE-69FE-4A17-8F27-30B33E426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553" y="2890750"/>
            <a:ext cx="3710866" cy="22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nhập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2F6E0-11D3-48B5-AFD0-29C744771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0056" y="2282176"/>
            <a:ext cx="2510429" cy="43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hiển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26AAD-90D0-4622-9DA6-C35B05E6A7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2975" y="2068497"/>
            <a:ext cx="4871406" cy="46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15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B4E3F0B891645BBECD6281405BF1D" ma:contentTypeVersion="2" ma:contentTypeDescription="Create a new document." ma:contentTypeScope="" ma:versionID="4388262d296421db1e2874e9aaeaf85b">
  <xsd:schema xmlns:xsd="http://www.w3.org/2001/XMLSchema" xmlns:xs="http://www.w3.org/2001/XMLSchema" xmlns:p="http://schemas.microsoft.com/office/2006/metadata/properties" xmlns:ns3="0c444a09-d3c5-41f0-bbb8-71f6b5acb096" targetNamespace="http://schemas.microsoft.com/office/2006/metadata/properties" ma:root="true" ma:fieldsID="6b86ffa71a8261b03be52d5974b088ad" ns3:_="">
    <xsd:import namespace="0c444a09-d3c5-41f0-bbb8-71f6b5acb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44a09-d3c5-41f0-bbb8-71f6b5acb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39CF13-7B50-4380-9D10-DCAD98B507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B0CA4-F34B-4DDC-8ED7-0AB4E737A3B2}">
  <ds:schemaRefs>
    <ds:schemaRef ds:uri="http://purl.org/dc/dcmitype/"/>
    <ds:schemaRef ds:uri="http://schemas.microsoft.com/office/2006/documentManagement/types"/>
    <ds:schemaRef ds:uri="0c444a09-d3c5-41f0-bbb8-71f6b5acb096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9E2070-4BEE-485A-AE63-CCFC1B96BA92}">
  <ds:schemaRefs>
    <ds:schemaRef ds:uri="0c444a09-d3c5-41f0-bbb8-71f6b5acb0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537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Cambria Math</vt:lpstr>
      <vt:lpstr>Century Gothic</vt:lpstr>
      <vt:lpstr>Tahoma</vt:lpstr>
      <vt:lpstr>Times New Roman</vt:lpstr>
      <vt:lpstr>Wingdings 3</vt:lpstr>
      <vt:lpstr>Wisp</vt:lpstr>
      <vt:lpstr>Equation</vt:lpstr>
      <vt:lpstr>BẢO VỆ LUẬN VĂN THẠC SỸ</vt:lpstr>
      <vt:lpstr>PowerPoint Presentation</vt:lpstr>
      <vt:lpstr>II. PHÂN TÍCH, THIẾT KẾ VÀ TRIỂN KHAI</vt:lpstr>
      <vt:lpstr>II. PHÂN TÍCH, THIẾT KẾ VÀ TRIỂN KHAI</vt:lpstr>
      <vt:lpstr>II. PHÂN TÍCH, THIẾT KẾ VÀ TRIỂN KHAI</vt:lpstr>
      <vt:lpstr>II. PHÂN TÍCH, THIẾT KẾ VÀ TRIỂN KHAI</vt:lpstr>
      <vt:lpstr>II. PHÂN TÍCH, THIẾT KẾ VÀ TRIỂN KHAI</vt:lpstr>
      <vt:lpstr>II. PHÂN TÍCH, THIẾT KẾ VÀ TRIỂN KHAI</vt:lpstr>
      <vt:lpstr>II. PHÂN TÍCH, THIẾT KẾ VÀ TRIỂN KHAI</vt:lpstr>
      <vt:lpstr>III. XỬ LÝ, TÍNH TOÁN</vt:lpstr>
      <vt:lpstr>III. XỬ LÝ, TÍNH TOÁN</vt:lpstr>
      <vt:lpstr>III. XỬ LÝ, TÍNH TOÁN</vt:lpstr>
      <vt:lpstr>III. XỬ LÝ, TÍNH TOÁN</vt:lpstr>
      <vt:lpstr>III. XỬ LÝ, TÍNH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LUẬN VĂN THẠC SỸ</dc:title>
  <dc:creator>Minh Luong</dc:creator>
  <cp:lastModifiedBy>Lương Văn Minh</cp:lastModifiedBy>
  <cp:revision>3</cp:revision>
  <dcterms:created xsi:type="dcterms:W3CDTF">2021-04-19T11:22:09Z</dcterms:created>
  <dcterms:modified xsi:type="dcterms:W3CDTF">2021-04-28T12:55:12Z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0x010100797B4E3F0B891645BBECD6281405BF1D</vt:lpwstr>
  </property>
</Properties>
</file>