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1"/>
  </p:notesMasterIdLst>
  <p:sldIdLst>
    <p:sldId id="258" r:id="rId2"/>
    <p:sldId id="257" r:id="rId3"/>
    <p:sldId id="286" r:id="rId4"/>
    <p:sldId id="263" r:id="rId5"/>
    <p:sldId id="285" r:id="rId6"/>
    <p:sldId id="261" r:id="rId7"/>
    <p:sldId id="290" r:id="rId8"/>
    <p:sldId id="291" r:id="rId9"/>
    <p:sldId id="289" r:id="rId10"/>
    <p:sldId id="292" r:id="rId11"/>
    <p:sldId id="293" r:id="rId12"/>
    <p:sldId id="267" r:id="rId13"/>
    <p:sldId id="268" r:id="rId14"/>
    <p:sldId id="269" r:id="rId15"/>
    <p:sldId id="28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628"/>
    <a:srgbClr val="000000"/>
    <a:srgbClr val="FFFF00"/>
    <a:srgbClr val="E3D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68165-7A9F-4802-8831-5E4682043560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A4F96BB-8C06-4655-AEF2-BD5D7BE760CF}">
      <dgm:prSet phldrT="[Text]"/>
      <dgm:spPr/>
      <dgm:t>
        <a:bodyPr/>
        <a:lstStyle/>
        <a:p>
          <a:r>
            <a:rPr lang="vi-VN"/>
            <a:t>1. Hash function overview</a:t>
          </a:r>
          <a:endParaRPr lang="en-US"/>
        </a:p>
      </dgm:t>
    </dgm:pt>
    <dgm:pt modelId="{32BF7308-30C7-4139-BF4F-2C6240F757A4}" type="parTrans" cxnId="{3EB7FF9C-9CF3-46AA-8367-B1E9C175D57A}">
      <dgm:prSet/>
      <dgm:spPr/>
      <dgm:t>
        <a:bodyPr/>
        <a:lstStyle/>
        <a:p>
          <a:endParaRPr lang="en-US"/>
        </a:p>
      </dgm:t>
    </dgm:pt>
    <dgm:pt modelId="{09746AD1-6628-4F91-8EDF-8640D100A7B2}" type="sibTrans" cxnId="{3EB7FF9C-9CF3-46AA-8367-B1E9C175D57A}">
      <dgm:prSet/>
      <dgm:spPr/>
      <dgm:t>
        <a:bodyPr/>
        <a:lstStyle/>
        <a:p>
          <a:endParaRPr lang="en-US"/>
        </a:p>
      </dgm:t>
    </dgm:pt>
    <dgm:pt modelId="{46433325-080C-421F-8442-B3FC8F011C5B}">
      <dgm:prSet phldrT="[Text]"/>
      <dgm:spPr/>
      <dgm:t>
        <a:bodyPr/>
        <a:lstStyle/>
        <a:p>
          <a:r>
            <a:rPr lang="vi-VN"/>
            <a:t>2. SHA-512 hash function</a:t>
          </a:r>
          <a:endParaRPr lang="en-US"/>
        </a:p>
      </dgm:t>
    </dgm:pt>
    <dgm:pt modelId="{DB08E9D8-9E76-4767-AB03-346015E69CE5}" type="parTrans" cxnId="{29B1FEC0-2A4B-417E-A4FF-F2035F8B5FF8}">
      <dgm:prSet/>
      <dgm:spPr/>
      <dgm:t>
        <a:bodyPr/>
        <a:lstStyle/>
        <a:p>
          <a:endParaRPr lang="en-US"/>
        </a:p>
      </dgm:t>
    </dgm:pt>
    <dgm:pt modelId="{FB4E8A24-3675-4C4D-AF18-F2C116C44A3E}" type="sibTrans" cxnId="{29B1FEC0-2A4B-417E-A4FF-F2035F8B5FF8}">
      <dgm:prSet/>
      <dgm:spPr/>
      <dgm:t>
        <a:bodyPr/>
        <a:lstStyle/>
        <a:p>
          <a:endParaRPr lang="en-US"/>
        </a:p>
      </dgm:t>
    </dgm:pt>
    <dgm:pt modelId="{433C8624-8B10-438D-AEDF-B38DD5CB0282}">
      <dgm:prSet phldrT="[Text]"/>
      <dgm:spPr/>
      <dgm:t>
        <a:bodyPr/>
        <a:lstStyle/>
        <a:p>
          <a:r>
            <a:rPr lang="vi-VN"/>
            <a:t>3. Implement</a:t>
          </a:r>
          <a:r>
            <a:rPr lang="en-US"/>
            <a:t> SHA-512 hash function and test</a:t>
          </a:r>
        </a:p>
      </dgm:t>
    </dgm:pt>
    <dgm:pt modelId="{F7D678B4-4543-4CF2-AC68-649B5EE9AAE7}" type="parTrans" cxnId="{9CC61142-DD86-40D3-B9C0-3A231F6094E2}">
      <dgm:prSet/>
      <dgm:spPr/>
      <dgm:t>
        <a:bodyPr/>
        <a:lstStyle/>
        <a:p>
          <a:endParaRPr lang="en-US"/>
        </a:p>
      </dgm:t>
    </dgm:pt>
    <dgm:pt modelId="{278FBC2F-092E-4610-8961-F088F5EA430F}" type="sibTrans" cxnId="{9CC61142-DD86-40D3-B9C0-3A231F6094E2}">
      <dgm:prSet/>
      <dgm:spPr/>
      <dgm:t>
        <a:bodyPr/>
        <a:lstStyle/>
        <a:p>
          <a:endParaRPr lang="en-US"/>
        </a:p>
      </dgm:t>
    </dgm:pt>
    <dgm:pt modelId="{3B5196D3-9D40-4FB7-8214-4A28580D7293}" type="pres">
      <dgm:prSet presAssocID="{BDE68165-7A9F-4802-8831-5E4682043560}" presName="vert0" presStyleCnt="0">
        <dgm:presLayoutVars>
          <dgm:dir/>
          <dgm:animOne val="branch"/>
          <dgm:animLvl val="lvl"/>
        </dgm:presLayoutVars>
      </dgm:prSet>
      <dgm:spPr/>
    </dgm:pt>
    <dgm:pt modelId="{34099301-661D-4342-8187-046F41AC5859}" type="pres">
      <dgm:prSet presAssocID="{7A4F96BB-8C06-4655-AEF2-BD5D7BE760CF}" presName="thickLine" presStyleLbl="alignNode1" presStyleIdx="0" presStyleCnt="3"/>
      <dgm:spPr/>
    </dgm:pt>
    <dgm:pt modelId="{985A5ABF-521E-4225-B37A-D5FC91D9F9F7}" type="pres">
      <dgm:prSet presAssocID="{7A4F96BB-8C06-4655-AEF2-BD5D7BE760CF}" presName="horz1" presStyleCnt="0"/>
      <dgm:spPr/>
    </dgm:pt>
    <dgm:pt modelId="{8060D410-2AB6-4A4E-A6EB-1CF390560DFC}" type="pres">
      <dgm:prSet presAssocID="{7A4F96BB-8C06-4655-AEF2-BD5D7BE760CF}" presName="tx1" presStyleLbl="revTx" presStyleIdx="0" presStyleCnt="3"/>
      <dgm:spPr/>
    </dgm:pt>
    <dgm:pt modelId="{68064AAF-CC4A-432C-93F4-F68CDE9368FA}" type="pres">
      <dgm:prSet presAssocID="{7A4F96BB-8C06-4655-AEF2-BD5D7BE760CF}" presName="vert1" presStyleCnt="0"/>
      <dgm:spPr/>
    </dgm:pt>
    <dgm:pt modelId="{EC0CEAFF-85B3-4B4A-B6D1-E142FDE0D69F}" type="pres">
      <dgm:prSet presAssocID="{46433325-080C-421F-8442-B3FC8F011C5B}" presName="thickLine" presStyleLbl="alignNode1" presStyleIdx="1" presStyleCnt="3"/>
      <dgm:spPr/>
    </dgm:pt>
    <dgm:pt modelId="{1C01A0F8-973E-40FC-BB92-2772222D70FE}" type="pres">
      <dgm:prSet presAssocID="{46433325-080C-421F-8442-B3FC8F011C5B}" presName="horz1" presStyleCnt="0"/>
      <dgm:spPr/>
    </dgm:pt>
    <dgm:pt modelId="{DEF70812-488B-4349-BB1F-3EEE32CA3B75}" type="pres">
      <dgm:prSet presAssocID="{46433325-080C-421F-8442-B3FC8F011C5B}" presName="tx1" presStyleLbl="revTx" presStyleIdx="1" presStyleCnt="3"/>
      <dgm:spPr/>
    </dgm:pt>
    <dgm:pt modelId="{3DAD977C-CD8A-41EB-A98F-01EBECA216CD}" type="pres">
      <dgm:prSet presAssocID="{46433325-080C-421F-8442-B3FC8F011C5B}" presName="vert1" presStyleCnt="0"/>
      <dgm:spPr/>
    </dgm:pt>
    <dgm:pt modelId="{1381A99C-BF69-430E-9FA5-ADC0A0E0689A}" type="pres">
      <dgm:prSet presAssocID="{433C8624-8B10-438D-AEDF-B38DD5CB0282}" presName="thickLine" presStyleLbl="alignNode1" presStyleIdx="2" presStyleCnt="3"/>
      <dgm:spPr/>
    </dgm:pt>
    <dgm:pt modelId="{C07C57F6-A9D3-44A1-9372-0B60E1CD9612}" type="pres">
      <dgm:prSet presAssocID="{433C8624-8B10-438D-AEDF-B38DD5CB0282}" presName="horz1" presStyleCnt="0"/>
      <dgm:spPr/>
    </dgm:pt>
    <dgm:pt modelId="{836F1A63-9C7D-4D38-9E86-6D5207640AE6}" type="pres">
      <dgm:prSet presAssocID="{433C8624-8B10-438D-AEDF-B38DD5CB0282}" presName="tx1" presStyleLbl="revTx" presStyleIdx="2" presStyleCnt="3"/>
      <dgm:spPr/>
    </dgm:pt>
    <dgm:pt modelId="{DE7B5D08-9E56-40E0-A707-237C99409A97}" type="pres">
      <dgm:prSet presAssocID="{433C8624-8B10-438D-AEDF-B38DD5CB0282}" presName="vert1" presStyleCnt="0"/>
      <dgm:spPr/>
    </dgm:pt>
  </dgm:ptLst>
  <dgm:cxnLst>
    <dgm:cxn modelId="{0EB38C00-0B64-40CF-A458-0911AC721C99}" type="presOf" srcId="{7A4F96BB-8C06-4655-AEF2-BD5D7BE760CF}" destId="{8060D410-2AB6-4A4E-A6EB-1CF390560DFC}" srcOrd="0" destOrd="0" presId="urn:microsoft.com/office/officeart/2008/layout/LinedList"/>
    <dgm:cxn modelId="{A2852014-4517-4F4C-9DBF-0B5677E10EE6}" type="presOf" srcId="{46433325-080C-421F-8442-B3FC8F011C5B}" destId="{DEF70812-488B-4349-BB1F-3EEE32CA3B75}" srcOrd="0" destOrd="0" presId="urn:microsoft.com/office/officeart/2008/layout/LinedList"/>
    <dgm:cxn modelId="{9CC61142-DD86-40D3-B9C0-3A231F6094E2}" srcId="{BDE68165-7A9F-4802-8831-5E4682043560}" destId="{433C8624-8B10-438D-AEDF-B38DD5CB0282}" srcOrd="2" destOrd="0" parTransId="{F7D678B4-4543-4CF2-AC68-649B5EE9AAE7}" sibTransId="{278FBC2F-092E-4610-8961-F088F5EA430F}"/>
    <dgm:cxn modelId="{0B83C247-C36E-4124-B3B4-9EE7992B1170}" type="presOf" srcId="{433C8624-8B10-438D-AEDF-B38DD5CB0282}" destId="{836F1A63-9C7D-4D38-9E86-6D5207640AE6}" srcOrd="0" destOrd="0" presId="urn:microsoft.com/office/officeart/2008/layout/LinedList"/>
    <dgm:cxn modelId="{3EB7FF9C-9CF3-46AA-8367-B1E9C175D57A}" srcId="{BDE68165-7A9F-4802-8831-5E4682043560}" destId="{7A4F96BB-8C06-4655-AEF2-BD5D7BE760CF}" srcOrd="0" destOrd="0" parTransId="{32BF7308-30C7-4139-BF4F-2C6240F757A4}" sibTransId="{09746AD1-6628-4F91-8EDF-8640D100A7B2}"/>
    <dgm:cxn modelId="{29B1FEC0-2A4B-417E-A4FF-F2035F8B5FF8}" srcId="{BDE68165-7A9F-4802-8831-5E4682043560}" destId="{46433325-080C-421F-8442-B3FC8F011C5B}" srcOrd="1" destOrd="0" parTransId="{DB08E9D8-9E76-4767-AB03-346015E69CE5}" sibTransId="{FB4E8A24-3675-4C4D-AF18-F2C116C44A3E}"/>
    <dgm:cxn modelId="{8633FBC5-A955-4957-9985-3C9A93E09A4C}" type="presOf" srcId="{BDE68165-7A9F-4802-8831-5E4682043560}" destId="{3B5196D3-9D40-4FB7-8214-4A28580D7293}" srcOrd="0" destOrd="0" presId="urn:microsoft.com/office/officeart/2008/layout/LinedList"/>
    <dgm:cxn modelId="{E8DC5A10-FEB9-49FB-BC28-197BD874470B}" type="presParOf" srcId="{3B5196D3-9D40-4FB7-8214-4A28580D7293}" destId="{34099301-661D-4342-8187-046F41AC5859}" srcOrd="0" destOrd="0" presId="urn:microsoft.com/office/officeart/2008/layout/LinedList"/>
    <dgm:cxn modelId="{3402E805-56FA-4634-9076-A3DB8E99B602}" type="presParOf" srcId="{3B5196D3-9D40-4FB7-8214-4A28580D7293}" destId="{985A5ABF-521E-4225-B37A-D5FC91D9F9F7}" srcOrd="1" destOrd="0" presId="urn:microsoft.com/office/officeart/2008/layout/LinedList"/>
    <dgm:cxn modelId="{D4B2A002-AC69-498A-AD45-72AC6D00D1C3}" type="presParOf" srcId="{985A5ABF-521E-4225-B37A-D5FC91D9F9F7}" destId="{8060D410-2AB6-4A4E-A6EB-1CF390560DFC}" srcOrd="0" destOrd="0" presId="urn:microsoft.com/office/officeart/2008/layout/LinedList"/>
    <dgm:cxn modelId="{035096E1-40BC-4D52-BA9A-5C807623CA29}" type="presParOf" srcId="{985A5ABF-521E-4225-B37A-D5FC91D9F9F7}" destId="{68064AAF-CC4A-432C-93F4-F68CDE9368FA}" srcOrd="1" destOrd="0" presId="urn:microsoft.com/office/officeart/2008/layout/LinedList"/>
    <dgm:cxn modelId="{40522EFB-0697-4687-AA87-0BA31BC02363}" type="presParOf" srcId="{3B5196D3-9D40-4FB7-8214-4A28580D7293}" destId="{EC0CEAFF-85B3-4B4A-B6D1-E142FDE0D69F}" srcOrd="2" destOrd="0" presId="urn:microsoft.com/office/officeart/2008/layout/LinedList"/>
    <dgm:cxn modelId="{D5583A96-EA51-491F-B261-F29178704F18}" type="presParOf" srcId="{3B5196D3-9D40-4FB7-8214-4A28580D7293}" destId="{1C01A0F8-973E-40FC-BB92-2772222D70FE}" srcOrd="3" destOrd="0" presId="urn:microsoft.com/office/officeart/2008/layout/LinedList"/>
    <dgm:cxn modelId="{32247A64-18CC-4485-8C57-87C5D4A0E085}" type="presParOf" srcId="{1C01A0F8-973E-40FC-BB92-2772222D70FE}" destId="{DEF70812-488B-4349-BB1F-3EEE32CA3B75}" srcOrd="0" destOrd="0" presId="urn:microsoft.com/office/officeart/2008/layout/LinedList"/>
    <dgm:cxn modelId="{7320DBA5-3B88-4CF5-91DA-DC042A864450}" type="presParOf" srcId="{1C01A0F8-973E-40FC-BB92-2772222D70FE}" destId="{3DAD977C-CD8A-41EB-A98F-01EBECA216CD}" srcOrd="1" destOrd="0" presId="urn:microsoft.com/office/officeart/2008/layout/LinedList"/>
    <dgm:cxn modelId="{F041A770-DE82-471C-B415-A5E880A41D95}" type="presParOf" srcId="{3B5196D3-9D40-4FB7-8214-4A28580D7293}" destId="{1381A99C-BF69-430E-9FA5-ADC0A0E0689A}" srcOrd="4" destOrd="0" presId="urn:microsoft.com/office/officeart/2008/layout/LinedList"/>
    <dgm:cxn modelId="{AA257FB6-B8A0-4967-99E9-FAE2B03F3EC2}" type="presParOf" srcId="{3B5196D3-9D40-4FB7-8214-4A28580D7293}" destId="{C07C57F6-A9D3-44A1-9372-0B60E1CD9612}" srcOrd="5" destOrd="0" presId="urn:microsoft.com/office/officeart/2008/layout/LinedList"/>
    <dgm:cxn modelId="{8C1A4E6D-5B0D-4C7F-B916-103D55E9875A}" type="presParOf" srcId="{C07C57F6-A9D3-44A1-9372-0B60E1CD9612}" destId="{836F1A63-9C7D-4D38-9E86-6D5207640AE6}" srcOrd="0" destOrd="0" presId="urn:microsoft.com/office/officeart/2008/layout/LinedList"/>
    <dgm:cxn modelId="{7113681F-CD18-4AA6-8AE9-746CB6FA12C2}" type="presParOf" srcId="{C07C57F6-A9D3-44A1-9372-0B60E1CD9612}" destId="{DE7B5D08-9E56-40E0-A707-237C99409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E68165-7A9F-4802-8831-5E4682043560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A4F96BB-8C06-4655-AEF2-BD5D7BE760CF}">
      <dgm:prSet phldrT="[Text]"/>
      <dgm:spPr/>
      <dgm:t>
        <a:bodyPr/>
        <a:lstStyle/>
        <a:p>
          <a:r>
            <a:rPr lang="vi-VN" b="1"/>
            <a:t>1. Hash function overview</a:t>
          </a:r>
          <a:endParaRPr lang="en-US" b="1"/>
        </a:p>
      </dgm:t>
    </dgm:pt>
    <dgm:pt modelId="{32BF7308-30C7-4139-BF4F-2C6240F757A4}" type="parTrans" cxnId="{3EB7FF9C-9CF3-46AA-8367-B1E9C175D57A}">
      <dgm:prSet/>
      <dgm:spPr/>
      <dgm:t>
        <a:bodyPr/>
        <a:lstStyle/>
        <a:p>
          <a:endParaRPr lang="en-US"/>
        </a:p>
      </dgm:t>
    </dgm:pt>
    <dgm:pt modelId="{09746AD1-6628-4F91-8EDF-8640D100A7B2}" type="sibTrans" cxnId="{3EB7FF9C-9CF3-46AA-8367-B1E9C175D57A}">
      <dgm:prSet/>
      <dgm:spPr/>
      <dgm:t>
        <a:bodyPr/>
        <a:lstStyle/>
        <a:p>
          <a:endParaRPr lang="en-US"/>
        </a:p>
      </dgm:t>
    </dgm:pt>
    <dgm:pt modelId="{46433325-080C-421F-8442-B3FC8F011C5B}">
      <dgm:prSet phldrT="[Text]"/>
      <dgm:spPr/>
      <dgm:t>
        <a:bodyPr/>
        <a:lstStyle/>
        <a:p>
          <a:r>
            <a:rPr lang="vi-VN">
              <a:solidFill>
                <a:schemeClr val="bg1">
                  <a:lumMod val="50000"/>
                </a:schemeClr>
              </a:solidFill>
            </a:rPr>
            <a:t>2. SHA-512 hash function</a:t>
          </a:r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DB08E9D8-9E76-4767-AB03-346015E69CE5}" type="parTrans" cxnId="{29B1FEC0-2A4B-417E-A4FF-F2035F8B5FF8}">
      <dgm:prSet/>
      <dgm:spPr/>
      <dgm:t>
        <a:bodyPr/>
        <a:lstStyle/>
        <a:p>
          <a:endParaRPr lang="en-US"/>
        </a:p>
      </dgm:t>
    </dgm:pt>
    <dgm:pt modelId="{FB4E8A24-3675-4C4D-AF18-F2C116C44A3E}" type="sibTrans" cxnId="{29B1FEC0-2A4B-417E-A4FF-F2035F8B5FF8}">
      <dgm:prSet/>
      <dgm:spPr/>
      <dgm:t>
        <a:bodyPr/>
        <a:lstStyle/>
        <a:p>
          <a:endParaRPr lang="en-US"/>
        </a:p>
      </dgm:t>
    </dgm:pt>
    <dgm:pt modelId="{433C8624-8B10-438D-AEDF-B38DD5CB0282}">
      <dgm:prSet phldrT="[Text]"/>
      <dgm:spPr/>
      <dgm:t>
        <a:bodyPr/>
        <a:lstStyle/>
        <a:p>
          <a:r>
            <a:rPr lang="vi-VN">
              <a:solidFill>
                <a:schemeClr val="bg1">
                  <a:lumMod val="50000"/>
                </a:schemeClr>
              </a:solidFill>
            </a:rPr>
            <a:t>3. Implement</a:t>
          </a:r>
          <a:r>
            <a:rPr lang="en-US">
              <a:solidFill>
                <a:schemeClr val="bg1">
                  <a:lumMod val="50000"/>
                </a:schemeClr>
              </a:solidFill>
            </a:rPr>
            <a:t> SHA-512 hash function and test</a:t>
          </a:r>
        </a:p>
      </dgm:t>
    </dgm:pt>
    <dgm:pt modelId="{F7D678B4-4543-4CF2-AC68-649B5EE9AAE7}" type="parTrans" cxnId="{9CC61142-DD86-40D3-B9C0-3A231F6094E2}">
      <dgm:prSet/>
      <dgm:spPr/>
      <dgm:t>
        <a:bodyPr/>
        <a:lstStyle/>
        <a:p>
          <a:endParaRPr lang="en-US"/>
        </a:p>
      </dgm:t>
    </dgm:pt>
    <dgm:pt modelId="{278FBC2F-092E-4610-8961-F088F5EA430F}" type="sibTrans" cxnId="{9CC61142-DD86-40D3-B9C0-3A231F6094E2}">
      <dgm:prSet/>
      <dgm:spPr/>
      <dgm:t>
        <a:bodyPr/>
        <a:lstStyle/>
        <a:p>
          <a:endParaRPr lang="en-US"/>
        </a:p>
      </dgm:t>
    </dgm:pt>
    <dgm:pt modelId="{3B5196D3-9D40-4FB7-8214-4A28580D7293}" type="pres">
      <dgm:prSet presAssocID="{BDE68165-7A9F-4802-8831-5E4682043560}" presName="vert0" presStyleCnt="0">
        <dgm:presLayoutVars>
          <dgm:dir/>
          <dgm:animOne val="branch"/>
          <dgm:animLvl val="lvl"/>
        </dgm:presLayoutVars>
      </dgm:prSet>
      <dgm:spPr/>
    </dgm:pt>
    <dgm:pt modelId="{34099301-661D-4342-8187-046F41AC5859}" type="pres">
      <dgm:prSet presAssocID="{7A4F96BB-8C06-4655-AEF2-BD5D7BE760CF}" presName="thickLine" presStyleLbl="alignNode1" presStyleIdx="0" presStyleCnt="3"/>
      <dgm:spPr/>
    </dgm:pt>
    <dgm:pt modelId="{985A5ABF-521E-4225-B37A-D5FC91D9F9F7}" type="pres">
      <dgm:prSet presAssocID="{7A4F96BB-8C06-4655-AEF2-BD5D7BE760CF}" presName="horz1" presStyleCnt="0"/>
      <dgm:spPr/>
    </dgm:pt>
    <dgm:pt modelId="{8060D410-2AB6-4A4E-A6EB-1CF390560DFC}" type="pres">
      <dgm:prSet presAssocID="{7A4F96BB-8C06-4655-AEF2-BD5D7BE760CF}" presName="tx1" presStyleLbl="revTx" presStyleIdx="0" presStyleCnt="3"/>
      <dgm:spPr/>
    </dgm:pt>
    <dgm:pt modelId="{68064AAF-CC4A-432C-93F4-F68CDE9368FA}" type="pres">
      <dgm:prSet presAssocID="{7A4F96BB-8C06-4655-AEF2-BD5D7BE760CF}" presName="vert1" presStyleCnt="0"/>
      <dgm:spPr/>
    </dgm:pt>
    <dgm:pt modelId="{EC0CEAFF-85B3-4B4A-B6D1-E142FDE0D69F}" type="pres">
      <dgm:prSet presAssocID="{46433325-080C-421F-8442-B3FC8F011C5B}" presName="thickLine" presStyleLbl="alignNode1" presStyleIdx="1" presStyleCnt="3"/>
      <dgm:spPr/>
    </dgm:pt>
    <dgm:pt modelId="{1C01A0F8-973E-40FC-BB92-2772222D70FE}" type="pres">
      <dgm:prSet presAssocID="{46433325-080C-421F-8442-B3FC8F011C5B}" presName="horz1" presStyleCnt="0"/>
      <dgm:spPr/>
    </dgm:pt>
    <dgm:pt modelId="{DEF70812-488B-4349-BB1F-3EEE32CA3B75}" type="pres">
      <dgm:prSet presAssocID="{46433325-080C-421F-8442-B3FC8F011C5B}" presName="tx1" presStyleLbl="revTx" presStyleIdx="1" presStyleCnt="3"/>
      <dgm:spPr/>
    </dgm:pt>
    <dgm:pt modelId="{3DAD977C-CD8A-41EB-A98F-01EBECA216CD}" type="pres">
      <dgm:prSet presAssocID="{46433325-080C-421F-8442-B3FC8F011C5B}" presName="vert1" presStyleCnt="0"/>
      <dgm:spPr/>
    </dgm:pt>
    <dgm:pt modelId="{1381A99C-BF69-430E-9FA5-ADC0A0E0689A}" type="pres">
      <dgm:prSet presAssocID="{433C8624-8B10-438D-AEDF-B38DD5CB0282}" presName="thickLine" presStyleLbl="alignNode1" presStyleIdx="2" presStyleCnt="3"/>
      <dgm:spPr/>
    </dgm:pt>
    <dgm:pt modelId="{C07C57F6-A9D3-44A1-9372-0B60E1CD9612}" type="pres">
      <dgm:prSet presAssocID="{433C8624-8B10-438D-AEDF-B38DD5CB0282}" presName="horz1" presStyleCnt="0"/>
      <dgm:spPr/>
    </dgm:pt>
    <dgm:pt modelId="{836F1A63-9C7D-4D38-9E86-6D5207640AE6}" type="pres">
      <dgm:prSet presAssocID="{433C8624-8B10-438D-AEDF-B38DD5CB0282}" presName="tx1" presStyleLbl="revTx" presStyleIdx="2" presStyleCnt="3"/>
      <dgm:spPr/>
    </dgm:pt>
    <dgm:pt modelId="{DE7B5D08-9E56-40E0-A707-237C99409A97}" type="pres">
      <dgm:prSet presAssocID="{433C8624-8B10-438D-AEDF-B38DD5CB0282}" presName="vert1" presStyleCnt="0"/>
      <dgm:spPr/>
    </dgm:pt>
  </dgm:ptLst>
  <dgm:cxnLst>
    <dgm:cxn modelId="{0EB38C00-0B64-40CF-A458-0911AC721C99}" type="presOf" srcId="{7A4F96BB-8C06-4655-AEF2-BD5D7BE760CF}" destId="{8060D410-2AB6-4A4E-A6EB-1CF390560DFC}" srcOrd="0" destOrd="0" presId="urn:microsoft.com/office/officeart/2008/layout/LinedList"/>
    <dgm:cxn modelId="{A2852014-4517-4F4C-9DBF-0B5677E10EE6}" type="presOf" srcId="{46433325-080C-421F-8442-B3FC8F011C5B}" destId="{DEF70812-488B-4349-BB1F-3EEE32CA3B75}" srcOrd="0" destOrd="0" presId="urn:microsoft.com/office/officeart/2008/layout/LinedList"/>
    <dgm:cxn modelId="{9CC61142-DD86-40D3-B9C0-3A231F6094E2}" srcId="{BDE68165-7A9F-4802-8831-5E4682043560}" destId="{433C8624-8B10-438D-AEDF-B38DD5CB0282}" srcOrd="2" destOrd="0" parTransId="{F7D678B4-4543-4CF2-AC68-649B5EE9AAE7}" sibTransId="{278FBC2F-092E-4610-8961-F088F5EA430F}"/>
    <dgm:cxn modelId="{0B83C247-C36E-4124-B3B4-9EE7992B1170}" type="presOf" srcId="{433C8624-8B10-438D-AEDF-B38DD5CB0282}" destId="{836F1A63-9C7D-4D38-9E86-6D5207640AE6}" srcOrd="0" destOrd="0" presId="urn:microsoft.com/office/officeart/2008/layout/LinedList"/>
    <dgm:cxn modelId="{3EB7FF9C-9CF3-46AA-8367-B1E9C175D57A}" srcId="{BDE68165-7A9F-4802-8831-5E4682043560}" destId="{7A4F96BB-8C06-4655-AEF2-BD5D7BE760CF}" srcOrd="0" destOrd="0" parTransId="{32BF7308-30C7-4139-BF4F-2C6240F757A4}" sibTransId="{09746AD1-6628-4F91-8EDF-8640D100A7B2}"/>
    <dgm:cxn modelId="{29B1FEC0-2A4B-417E-A4FF-F2035F8B5FF8}" srcId="{BDE68165-7A9F-4802-8831-5E4682043560}" destId="{46433325-080C-421F-8442-B3FC8F011C5B}" srcOrd="1" destOrd="0" parTransId="{DB08E9D8-9E76-4767-AB03-346015E69CE5}" sibTransId="{FB4E8A24-3675-4C4D-AF18-F2C116C44A3E}"/>
    <dgm:cxn modelId="{8633FBC5-A955-4957-9985-3C9A93E09A4C}" type="presOf" srcId="{BDE68165-7A9F-4802-8831-5E4682043560}" destId="{3B5196D3-9D40-4FB7-8214-4A28580D7293}" srcOrd="0" destOrd="0" presId="urn:microsoft.com/office/officeart/2008/layout/LinedList"/>
    <dgm:cxn modelId="{E8DC5A10-FEB9-49FB-BC28-197BD874470B}" type="presParOf" srcId="{3B5196D3-9D40-4FB7-8214-4A28580D7293}" destId="{34099301-661D-4342-8187-046F41AC5859}" srcOrd="0" destOrd="0" presId="urn:microsoft.com/office/officeart/2008/layout/LinedList"/>
    <dgm:cxn modelId="{3402E805-56FA-4634-9076-A3DB8E99B602}" type="presParOf" srcId="{3B5196D3-9D40-4FB7-8214-4A28580D7293}" destId="{985A5ABF-521E-4225-B37A-D5FC91D9F9F7}" srcOrd="1" destOrd="0" presId="urn:microsoft.com/office/officeart/2008/layout/LinedList"/>
    <dgm:cxn modelId="{D4B2A002-AC69-498A-AD45-72AC6D00D1C3}" type="presParOf" srcId="{985A5ABF-521E-4225-B37A-D5FC91D9F9F7}" destId="{8060D410-2AB6-4A4E-A6EB-1CF390560DFC}" srcOrd="0" destOrd="0" presId="urn:microsoft.com/office/officeart/2008/layout/LinedList"/>
    <dgm:cxn modelId="{035096E1-40BC-4D52-BA9A-5C807623CA29}" type="presParOf" srcId="{985A5ABF-521E-4225-B37A-D5FC91D9F9F7}" destId="{68064AAF-CC4A-432C-93F4-F68CDE9368FA}" srcOrd="1" destOrd="0" presId="urn:microsoft.com/office/officeart/2008/layout/LinedList"/>
    <dgm:cxn modelId="{40522EFB-0697-4687-AA87-0BA31BC02363}" type="presParOf" srcId="{3B5196D3-9D40-4FB7-8214-4A28580D7293}" destId="{EC0CEAFF-85B3-4B4A-B6D1-E142FDE0D69F}" srcOrd="2" destOrd="0" presId="urn:microsoft.com/office/officeart/2008/layout/LinedList"/>
    <dgm:cxn modelId="{D5583A96-EA51-491F-B261-F29178704F18}" type="presParOf" srcId="{3B5196D3-9D40-4FB7-8214-4A28580D7293}" destId="{1C01A0F8-973E-40FC-BB92-2772222D70FE}" srcOrd="3" destOrd="0" presId="urn:microsoft.com/office/officeart/2008/layout/LinedList"/>
    <dgm:cxn modelId="{32247A64-18CC-4485-8C57-87C5D4A0E085}" type="presParOf" srcId="{1C01A0F8-973E-40FC-BB92-2772222D70FE}" destId="{DEF70812-488B-4349-BB1F-3EEE32CA3B75}" srcOrd="0" destOrd="0" presId="urn:microsoft.com/office/officeart/2008/layout/LinedList"/>
    <dgm:cxn modelId="{7320DBA5-3B88-4CF5-91DA-DC042A864450}" type="presParOf" srcId="{1C01A0F8-973E-40FC-BB92-2772222D70FE}" destId="{3DAD977C-CD8A-41EB-A98F-01EBECA216CD}" srcOrd="1" destOrd="0" presId="urn:microsoft.com/office/officeart/2008/layout/LinedList"/>
    <dgm:cxn modelId="{F041A770-DE82-471C-B415-A5E880A41D95}" type="presParOf" srcId="{3B5196D3-9D40-4FB7-8214-4A28580D7293}" destId="{1381A99C-BF69-430E-9FA5-ADC0A0E0689A}" srcOrd="4" destOrd="0" presId="urn:microsoft.com/office/officeart/2008/layout/LinedList"/>
    <dgm:cxn modelId="{AA257FB6-B8A0-4967-99E9-FAE2B03F3EC2}" type="presParOf" srcId="{3B5196D3-9D40-4FB7-8214-4A28580D7293}" destId="{C07C57F6-A9D3-44A1-9372-0B60E1CD9612}" srcOrd="5" destOrd="0" presId="urn:microsoft.com/office/officeart/2008/layout/LinedList"/>
    <dgm:cxn modelId="{8C1A4E6D-5B0D-4C7F-B916-103D55E9875A}" type="presParOf" srcId="{C07C57F6-A9D3-44A1-9372-0B60E1CD9612}" destId="{836F1A63-9C7D-4D38-9E86-6D5207640AE6}" srcOrd="0" destOrd="0" presId="urn:microsoft.com/office/officeart/2008/layout/LinedList"/>
    <dgm:cxn modelId="{7113681F-CD18-4AA6-8AE9-746CB6FA12C2}" type="presParOf" srcId="{C07C57F6-A9D3-44A1-9372-0B60E1CD9612}" destId="{DE7B5D08-9E56-40E0-A707-237C99409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E68165-7A9F-4802-8831-5E4682043560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A4F96BB-8C06-4655-AEF2-BD5D7BE760CF}">
      <dgm:prSet phldrT="[Text]"/>
      <dgm:spPr/>
      <dgm:t>
        <a:bodyPr/>
        <a:lstStyle/>
        <a:p>
          <a:r>
            <a:rPr lang="vi-VN" b="0">
              <a:solidFill>
                <a:schemeClr val="bg1">
                  <a:lumMod val="50000"/>
                </a:schemeClr>
              </a:solidFill>
            </a:rPr>
            <a:t>1. Hash function overview</a:t>
          </a:r>
          <a:endParaRPr lang="en-US" b="0">
            <a:solidFill>
              <a:schemeClr val="bg1">
                <a:lumMod val="50000"/>
              </a:schemeClr>
            </a:solidFill>
          </a:endParaRPr>
        </a:p>
      </dgm:t>
    </dgm:pt>
    <dgm:pt modelId="{32BF7308-30C7-4139-BF4F-2C6240F757A4}" type="parTrans" cxnId="{3EB7FF9C-9CF3-46AA-8367-B1E9C175D57A}">
      <dgm:prSet/>
      <dgm:spPr/>
      <dgm:t>
        <a:bodyPr/>
        <a:lstStyle/>
        <a:p>
          <a:endParaRPr lang="en-US"/>
        </a:p>
      </dgm:t>
    </dgm:pt>
    <dgm:pt modelId="{09746AD1-6628-4F91-8EDF-8640D100A7B2}" type="sibTrans" cxnId="{3EB7FF9C-9CF3-46AA-8367-B1E9C175D57A}">
      <dgm:prSet/>
      <dgm:spPr/>
      <dgm:t>
        <a:bodyPr/>
        <a:lstStyle/>
        <a:p>
          <a:endParaRPr lang="en-US"/>
        </a:p>
      </dgm:t>
    </dgm:pt>
    <dgm:pt modelId="{46433325-080C-421F-8442-B3FC8F011C5B}">
      <dgm:prSet phldrT="[Text]"/>
      <dgm:spPr/>
      <dgm:t>
        <a:bodyPr/>
        <a:lstStyle/>
        <a:p>
          <a:r>
            <a:rPr lang="vi-VN" b="1">
              <a:solidFill>
                <a:schemeClr val="tx1"/>
              </a:solidFill>
            </a:rPr>
            <a:t>2. SHA-512 hash function</a:t>
          </a:r>
          <a:endParaRPr lang="en-US" b="1">
            <a:solidFill>
              <a:schemeClr val="tx1"/>
            </a:solidFill>
          </a:endParaRPr>
        </a:p>
      </dgm:t>
    </dgm:pt>
    <dgm:pt modelId="{DB08E9D8-9E76-4767-AB03-346015E69CE5}" type="parTrans" cxnId="{29B1FEC0-2A4B-417E-A4FF-F2035F8B5FF8}">
      <dgm:prSet/>
      <dgm:spPr/>
      <dgm:t>
        <a:bodyPr/>
        <a:lstStyle/>
        <a:p>
          <a:endParaRPr lang="en-US"/>
        </a:p>
      </dgm:t>
    </dgm:pt>
    <dgm:pt modelId="{FB4E8A24-3675-4C4D-AF18-F2C116C44A3E}" type="sibTrans" cxnId="{29B1FEC0-2A4B-417E-A4FF-F2035F8B5FF8}">
      <dgm:prSet/>
      <dgm:spPr/>
      <dgm:t>
        <a:bodyPr/>
        <a:lstStyle/>
        <a:p>
          <a:endParaRPr lang="en-US"/>
        </a:p>
      </dgm:t>
    </dgm:pt>
    <dgm:pt modelId="{433C8624-8B10-438D-AEDF-B38DD5CB0282}">
      <dgm:prSet phldrT="[Text]"/>
      <dgm:spPr/>
      <dgm:t>
        <a:bodyPr/>
        <a:lstStyle/>
        <a:p>
          <a:r>
            <a:rPr lang="vi-VN">
              <a:solidFill>
                <a:schemeClr val="bg1">
                  <a:lumMod val="50000"/>
                </a:schemeClr>
              </a:solidFill>
            </a:rPr>
            <a:t>3. Implement</a:t>
          </a:r>
          <a:r>
            <a:rPr lang="en-US">
              <a:solidFill>
                <a:schemeClr val="bg1">
                  <a:lumMod val="50000"/>
                </a:schemeClr>
              </a:solidFill>
            </a:rPr>
            <a:t> SHA-512 hash function and test</a:t>
          </a:r>
        </a:p>
      </dgm:t>
    </dgm:pt>
    <dgm:pt modelId="{F7D678B4-4543-4CF2-AC68-649B5EE9AAE7}" type="parTrans" cxnId="{9CC61142-DD86-40D3-B9C0-3A231F6094E2}">
      <dgm:prSet/>
      <dgm:spPr/>
      <dgm:t>
        <a:bodyPr/>
        <a:lstStyle/>
        <a:p>
          <a:endParaRPr lang="en-US"/>
        </a:p>
      </dgm:t>
    </dgm:pt>
    <dgm:pt modelId="{278FBC2F-092E-4610-8961-F088F5EA430F}" type="sibTrans" cxnId="{9CC61142-DD86-40D3-B9C0-3A231F6094E2}">
      <dgm:prSet/>
      <dgm:spPr/>
      <dgm:t>
        <a:bodyPr/>
        <a:lstStyle/>
        <a:p>
          <a:endParaRPr lang="en-US"/>
        </a:p>
      </dgm:t>
    </dgm:pt>
    <dgm:pt modelId="{3B5196D3-9D40-4FB7-8214-4A28580D7293}" type="pres">
      <dgm:prSet presAssocID="{BDE68165-7A9F-4802-8831-5E4682043560}" presName="vert0" presStyleCnt="0">
        <dgm:presLayoutVars>
          <dgm:dir/>
          <dgm:animOne val="branch"/>
          <dgm:animLvl val="lvl"/>
        </dgm:presLayoutVars>
      </dgm:prSet>
      <dgm:spPr/>
    </dgm:pt>
    <dgm:pt modelId="{34099301-661D-4342-8187-046F41AC5859}" type="pres">
      <dgm:prSet presAssocID="{7A4F96BB-8C06-4655-AEF2-BD5D7BE760CF}" presName="thickLine" presStyleLbl="alignNode1" presStyleIdx="0" presStyleCnt="3"/>
      <dgm:spPr/>
    </dgm:pt>
    <dgm:pt modelId="{985A5ABF-521E-4225-B37A-D5FC91D9F9F7}" type="pres">
      <dgm:prSet presAssocID="{7A4F96BB-8C06-4655-AEF2-BD5D7BE760CF}" presName="horz1" presStyleCnt="0"/>
      <dgm:spPr/>
    </dgm:pt>
    <dgm:pt modelId="{8060D410-2AB6-4A4E-A6EB-1CF390560DFC}" type="pres">
      <dgm:prSet presAssocID="{7A4F96BB-8C06-4655-AEF2-BD5D7BE760CF}" presName="tx1" presStyleLbl="revTx" presStyleIdx="0" presStyleCnt="3"/>
      <dgm:spPr/>
    </dgm:pt>
    <dgm:pt modelId="{68064AAF-CC4A-432C-93F4-F68CDE9368FA}" type="pres">
      <dgm:prSet presAssocID="{7A4F96BB-8C06-4655-AEF2-BD5D7BE760CF}" presName="vert1" presStyleCnt="0"/>
      <dgm:spPr/>
    </dgm:pt>
    <dgm:pt modelId="{EC0CEAFF-85B3-4B4A-B6D1-E142FDE0D69F}" type="pres">
      <dgm:prSet presAssocID="{46433325-080C-421F-8442-B3FC8F011C5B}" presName="thickLine" presStyleLbl="alignNode1" presStyleIdx="1" presStyleCnt="3"/>
      <dgm:spPr/>
    </dgm:pt>
    <dgm:pt modelId="{1C01A0F8-973E-40FC-BB92-2772222D70FE}" type="pres">
      <dgm:prSet presAssocID="{46433325-080C-421F-8442-B3FC8F011C5B}" presName="horz1" presStyleCnt="0"/>
      <dgm:spPr/>
    </dgm:pt>
    <dgm:pt modelId="{DEF70812-488B-4349-BB1F-3EEE32CA3B75}" type="pres">
      <dgm:prSet presAssocID="{46433325-080C-421F-8442-B3FC8F011C5B}" presName="tx1" presStyleLbl="revTx" presStyleIdx="1" presStyleCnt="3"/>
      <dgm:spPr/>
    </dgm:pt>
    <dgm:pt modelId="{3DAD977C-CD8A-41EB-A98F-01EBECA216CD}" type="pres">
      <dgm:prSet presAssocID="{46433325-080C-421F-8442-B3FC8F011C5B}" presName="vert1" presStyleCnt="0"/>
      <dgm:spPr/>
    </dgm:pt>
    <dgm:pt modelId="{1381A99C-BF69-430E-9FA5-ADC0A0E0689A}" type="pres">
      <dgm:prSet presAssocID="{433C8624-8B10-438D-AEDF-B38DD5CB0282}" presName="thickLine" presStyleLbl="alignNode1" presStyleIdx="2" presStyleCnt="3"/>
      <dgm:spPr/>
    </dgm:pt>
    <dgm:pt modelId="{C07C57F6-A9D3-44A1-9372-0B60E1CD9612}" type="pres">
      <dgm:prSet presAssocID="{433C8624-8B10-438D-AEDF-B38DD5CB0282}" presName="horz1" presStyleCnt="0"/>
      <dgm:spPr/>
    </dgm:pt>
    <dgm:pt modelId="{836F1A63-9C7D-4D38-9E86-6D5207640AE6}" type="pres">
      <dgm:prSet presAssocID="{433C8624-8B10-438D-AEDF-B38DD5CB0282}" presName="tx1" presStyleLbl="revTx" presStyleIdx="2" presStyleCnt="3"/>
      <dgm:spPr/>
    </dgm:pt>
    <dgm:pt modelId="{DE7B5D08-9E56-40E0-A707-237C99409A97}" type="pres">
      <dgm:prSet presAssocID="{433C8624-8B10-438D-AEDF-B38DD5CB0282}" presName="vert1" presStyleCnt="0"/>
      <dgm:spPr/>
    </dgm:pt>
  </dgm:ptLst>
  <dgm:cxnLst>
    <dgm:cxn modelId="{0EB38C00-0B64-40CF-A458-0911AC721C99}" type="presOf" srcId="{7A4F96BB-8C06-4655-AEF2-BD5D7BE760CF}" destId="{8060D410-2AB6-4A4E-A6EB-1CF390560DFC}" srcOrd="0" destOrd="0" presId="urn:microsoft.com/office/officeart/2008/layout/LinedList"/>
    <dgm:cxn modelId="{A2852014-4517-4F4C-9DBF-0B5677E10EE6}" type="presOf" srcId="{46433325-080C-421F-8442-B3FC8F011C5B}" destId="{DEF70812-488B-4349-BB1F-3EEE32CA3B75}" srcOrd="0" destOrd="0" presId="urn:microsoft.com/office/officeart/2008/layout/LinedList"/>
    <dgm:cxn modelId="{9CC61142-DD86-40D3-B9C0-3A231F6094E2}" srcId="{BDE68165-7A9F-4802-8831-5E4682043560}" destId="{433C8624-8B10-438D-AEDF-B38DD5CB0282}" srcOrd="2" destOrd="0" parTransId="{F7D678B4-4543-4CF2-AC68-649B5EE9AAE7}" sibTransId="{278FBC2F-092E-4610-8961-F088F5EA430F}"/>
    <dgm:cxn modelId="{0B83C247-C36E-4124-B3B4-9EE7992B1170}" type="presOf" srcId="{433C8624-8B10-438D-AEDF-B38DD5CB0282}" destId="{836F1A63-9C7D-4D38-9E86-6D5207640AE6}" srcOrd="0" destOrd="0" presId="urn:microsoft.com/office/officeart/2008/layout/LinedList"/>
    <dgm:cxn modelId="{3EB7FF9C-9CF3-46AA-8367-B1E9C175D57A}" srcId="{BDE68165-7A9F-4802-8831-5E4682043560}" destId="{7A4F96BB-8C06-4655-AEF2-BD5D7BE760CF}" srcOrd="0" destOrd="0" parTransId="{32BF7308-30C7-4139-BF4F-2C6240F757A4}" sibTransId="{09746AD1-6628-4F91-8EDF-8640D100A7B2}"/>
    <dgm:cxn modelId="{29B1FEC0-2A4B-417E-A4FF-F2035F8B5FF8}" srcId="{BDE68165-7A9F-4802-8831-5E4682043560}" destId="{46433325-080C-421F-8442-B3FC8F011C5B}" srcOrd="1" destOrd="0" parTransId="{DB08E9D8-9E76-4767-AB03-346015E69CE5}" sibTransId="{FB4E8A24-3675-4C4D-AF18-F2C116C44A3E}"/>
    <dgm:cxn modelId="{8633FBC5-A955-4957-9985-3C9A93E09A4C}" type="presOf" srcId="{BDE68165-7A9F-4802-8831-5E4682043560}" destId="{3B5196D3-9D40-4FB7-8214-4A28580D7293}" srcOrd="0" destOrd="0" presId="urn:microsoft.com/office/officeart/2008/layout/LinedList"/>
    <dgm:cxn modelId="{E8DC5A10-FEB9-49FB-BC28-197BD874470B}" type="presParOf" srcId="{3B5196D3-9D40-4FB7-8214-4A28580D7293}" destId="{34099301-661D-4342-8187-046F41AC5859}" srcOrd="0" destOrd="0" presId="urn:microsoft.com/office/officeart/2008/layout/LinedList"/>
    <dgm:cxn modelId="{3402E805-56FA-4634-9076-A3DB8E99B602}" type="presParOf" srcId="{3B5196D3-9D40-4FB7-8214-4A28580D7293}" destId="{985A5ABF-521E-4225-B37A-D5FC91D9F9F7}" srcOrd="1" destOrd="0" presId="urn:microsoft.com/office/officeart/2008/layout/LinedList"/>
    <dgm:cxn modelId="{D4B2A002-AC69-498A-AD45-72AC6D00D1C3}" type="presParOf" srcId="{985A5ABF-521E-4225-B37A-D5FC91D9F9F7}" destId="{8060D410-2AB6-4A4E-A6EB-1CF390560DFC}" srcOrd="0" destOrd="0" presId="urn:microsoft.com/office/officeart/2008/layout/LinedList"/>
    <dgm:cxn modelId="{035096E1-40BC-4D52-BA9A-5C807623CA29}" type="presParOf" srcId="{985A5ABF-521E-4225-B37A-D5FC91D9F9F7}" destId="{68064AAF-CC4A-432C-93F4-F68CDE9368FA}" srcOrd="1" destOrd="0" presId="urn:microsoft.com/office/officeart/2008/layout/LinedList"/>
    <dgm:cxn modelId="{40522EFB-0697-4687-AA87-0BA31BC02363}" type="presParOf" srcId="{3B5196D3-9D40-4FB7-8214-4A28580D7293}" destId="{EC0CEAFF-85B3-4B4A-B6D1-E142FDE0D69F}" srcOrd="2" destOrd="0" presId="urn:microsoft.com/office/officeart/2008/layout/LinedList"/>
    <dgm:cxn modelId="{D5583A96-EA51-491F-B261-F29178704F18}" type="presParOf" srcId="{3B5196D3-9D40-4FB7-8214-4A28580D7293}" destId="{1C01A0F8-973E-40FC-BB92-2772222D70FE}" srcOrd="3" destOrd="0" presId="urn:microsoft.com/office/officeart/2008/layout/LinedList"/>
    <dgm:cxn modelId="{32247A64-18CC-4485-8C57-87C5D4A0E085}" type="presParOf" srcId="{1C01A0F8-973E-40FC-BB92-2772222D70FE}" destId="{DEF70812-488B-4349-BB1F-3EEE32CA3B75}" srcOrd="0" destOrd="0" presId="urn:microsoft.com/office/officeart/2008/layout/LinedList"/>
    <dgm:cxn modelId="{7320DBA5-3B88-4CF5-91DA-DC042A864450}" type="presParOf" srcId="{1C01A0F8-973E-40FC-BB92-2772222D70FE}" destId="{3DAD977C-CD8A-41EB-A98F-01EBECA216CD}" srcOrd="1" destOrd="0" presId="urn:microsoft.com/office/officeart/2008/layout/LinedList"/>
    <dgm:cxn modelId="{F041A770-DE82-471C-B415-A5E880A41D95}" type="presParOf" srcId="{3B5196D3-9D40-4FB7-8214-4A28580D7293}" destId="{1381A99C-BF69-430E-9FA5-ADC0A0E0689A}" srcOrd="4" destOrd="0" presId="urn:microsoft.com/office/officeart/2008/layout/LinedList"/>
    <dgm:cxn modelId="{AA257FB6-B8A0-4967-99E9-FAE2B03F3EC2}" type="presParOf" srcId="{3B5196D3-9D40-4FB7-8214-4A28580D7293}" destId="{C07C57F6-A9D3-44A1-9372-0B60E1CD9612}" srcOrd="5" destOrd="0" presId="urn:microsoft.com/office/officeart/2008/layout/LinedList"/>
    <dgm:cxn modelId="{8C1A4E6D-5B0D-4C7F-B916-103D55E9875A}" type="presParOf" srcId="{C07C57F6-A9D3-44A1-9372-0B60E1CD9612}" destId="{836F1A63-9C7D-4D38-9E86-6D5207640AE6}" srcOrd="0" destOrd="0" presId="urn:microsoft.com/office/officeart/2008/layout/LinedList"/>
    <dgm:cxn modelId="{7113681F-CD18-4AA6-8AE9-746CB6FA12C2}" type="presParOf" srcId="{C07C57F6-A9D3-44A1-9372-0B60E1CD9612}" destId="{DE7B5D08-9E56-40E0-A707-237C99409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E68165-7A9F-4802-8831-5E4682043560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A4F96BB-8C06-4655-AEF2-BD5D7BE760CF}">
      <dgm:prSet phldrT="[Text]"/>
      <dgm:spPr/>
      <dgm:t>
        <a:bodyPr/>
        <a:lstStyle/>
        <a:p>
          <a:r>
            <a:rPr lang="vi-VN" b="0">
              <a:solidFill>
                <a:schemeClr val="bg1">
                  <a:lumMod val="50000"/>
                </a:schemeClr>
              </a:solidFill>
            </a:rPr>
            <a:t>1. Hash function overview</a:t>
          </a:r>
          <a:endParaRPr lang="en-US" b="0">
            <a:solidFill>
              <a:schemeClr val="bg1">
                <a:lumMod val="50000"/>
              </a:schemeClr>
            </a:solidFill>
          </a:endParaRPr>
        </a:p>
      </dgm:t>
    </dgm:pt>
    <dgm:pt modelId="{32BF7308-30C7-4139-BF4F-2C6240F757A4}" type="parTrans" cxnId="{3EB7FF9C-9CF3-46AA-8367-B1E9C175D57A}">
      <dgm:prSet/>
      <dgm:spPr/>
      <dgm:t>
        <a:bodyPr/>
        <a:lstStyle/>
        <a:p>
          <a:endParaRPr lang="en-US"/>
        </a:p>
      </dgm:t>
    </dgm:pt>
    <dgm:pt modelId="{09746AD1-6628-4F91-8EDF-8640D100A7B2}" type="sibTrans" cxnId="{3EB7FF9C-9CF3-46AA-8367-B1E9C175D57A}">
      <dgm:prSet/>
      <dgm:spPr/>
      <dgm:t>
        <a:bodyPr/>
        <a:lstStyle/>
        <a:p>
          <a:endParaRPr lang="en-US"/>
        </a:p>
      </dgm:t>
    </dgm:pt>
    <dgm:pt modelId="{46433325-080C-421F-8442-B3FC8F011C5B}">
      <dgm:prSet phldrT="[Text]"/>
      <dgm:spPr/>
      <dgm:t>
        <a:bodyPr/>
        <a:lstStyle/>
        <a:p>
          <a:r>
            <a:rPr lang="vi-VN" b="0">
              <a:solidFill>
                <a:schemeClr val="bg1">
                  <a:lumMod val="50000"/>
                </a:schemeClr>
              </a:solidFill>
            </a:rPr>
            <a:t>2. SHA-512 hash function</a:t>
          </a:r>
          <a:endParaRPr lang="en-US" b="0">
            <a:solidFill>
              <a:schemeClr val="bg1">
                <a:lumMod val="50000"/>
              </a:schemeClr>
            </a:solidFill>
          </a:endParaRPr>
        </a:p>
      </dgm:t>
    </dgm:pt>
    <dgm:pt modelId="{DB08E9D8-9E76-4767-AB03-346015E69CE5}" type="parTrans" cxnId="{29B1FEC0-2A4B-417E-A4FF-F2035F8B5FF8}">
      <dgm:prSet/>
      <dgm:spPr/>
      <dgm:t>
        <a:bodyPr/>
        <a:lstStyle/>
        <a:p>
          <a:endParaRPr lang="en-US"/>
        </a:p>
      </dgm:t>
    </dgm:pt>
    <dgm:pt modelId="{FB4E8A24-3675-4C4D-AF18-F2C116C44A3E}" type="sibTrans" cxnId="{29B1FEC0-2A4B-417E-A4FF-F2035F8B5FF8}">
      <dgm:prSet/>
      <dgm:spPr/>
      <dgm:t>
        <a:bodyPr/>
        <a:lstStyle/>
        <a:p>
          <a:endParaRPr lang="en-US"/>
        </a:p>
      </dgm:t>
    </dgm:pt>
    <dgm:pt modelId="{433C8624-8B10-438D-AEDF-B38DD5CB0282}">
      <dgm:prSet phldrT="[Text]"/>
      <dgm:spPr/>
      <dgm:t>
        <a:bodyPr/>
        <a:lstStyle/>
        <a:p>
          <a:r>
            <a:rPr lang="vi-VN" b="1">
              <a:solidFill>
                <a:schemeClr val="tx1"/>
              </a:solidFill>
            </a:rPr>
            <a:t>3. Implement</a:t>
          </a:r>
          <a:r>
            <a:rPr lang="en-US" b="1">
              <a:solidFill>
                <a:schemeClr val="tx1"/>
              </a:solidFill>
            </a:rPr>
            <a:t> SHA-512 hash function and test</a:t>
          </a:r>
        </a:p>
      </dgm:t>
    </dgm:pt>
    <dgm:pt modelId="{F7D678B4-4543-4CF2-AC68-649B5EE9AAE7}" type="parTrans" cxnId="{9CC61142-DD86-40D3-B9C0-3A231F6094E2}">
      <dgm:prSet/>
      <dgm:spPr/>
      <dgm:t>
        <a:bodyPr/>
        <a:lstStyle/>
        <a:p>
          <a:endParaRPr lang="en-US"/>
        </a:p>
      </dgm:t>
    </dgm:pt>
    <dgm:pt modelId="{278FBC2F-092E-4610-8961-F088F5EA430F}" type="sibTrans" cxnId="{9CC61142-DD86-40D3-B9C0-3A231F6094E2}">
      <dgm:prSet/>
      <dgm:spPr/>
      <dgm:t>
        <a:bodyPr/>
        <a:lstStyle/>
        <a:p>
          <a:endParaRPr lang="en-US"/>
        </a:p>
      </dgm:t>
    </dgm:pt>
    <dgm:pt modelId="{3B5196D3-9D40-4FB7-8214-4A28580D7293}" type="pres">
      <dgm:prSet presAssocID="{BDE68165-7A9F-4802-8831-5E4682043560}" presName="vert0" presStyleCnt="0">
        <dgm:presLayoutVars>
          <dgm:dir/>
          <dgm:animOne val="branch"/>
          <dgm:animLvl val="lvl"/>
        </dgm:presLayoutVars>
      </dgm:prSet>
      <dgm:spPr/>
    </dgm:pt>
    <dgm:pt modelId="{34099301-661D-4342-8187-046F41AC5859}" type="pres">
      <dgm:prSet presAssocID="{7A4F96BB-8C06-4655-AEF2-BD5D7BE760CF}" presName="thickLine" presStyleLbl="alignNode1" presStyleIdx="0" presStyleCnt="3"/>
      <dgm:spPr/>
    </dgm:pt>
    <dgm:pt modelId="{985A5ABF-521E-4225-B37A-D5FC91D9F9F7}" type="pres">
      <dgm:prSet presAssocID="{7A4F96BB-8C06-4655-AEF2-BD5D7BE760CF}" presName="horz1" presStyleCnt="0"/>
      <dgm:spPr/>
    </dgm:pt>
    <dgm:pt modelId="{8060D410-2AB6-4A4E-A6EB-1CF390560DFC}" type="pres">
      <dgm:prSet presAssocID="{7A4F96BB-8C06-4655-AEF2-BD5D7BE760CF}" presName="tx1" presStyleLbl="revTx" presStyleIdx="0" presStyleCnt="3"/>
      <dgm:spPr/>
    </dgm:pt>
    <dgm:pt modelId="{68064AAF-CC4A-432C-93F4-F68CDE9368FA}" type="pres">
      <dgm:prSet presAssocID="{7A4F96BB-8C06-4655-AEF2-BD5D7BE760CF}" presName="vert1" presStyleCnt="0"/>
      <dgm:spPr/>
    </dgm:pt>
    <dgm:pt modelId="{EC0CEAFF-85B3-4B4A-B6D1-E142FDE0D69F}" type="pres">
      <dgm:prSet presAssocID="{46433325-080C-421F-8442-B3FC8F011C5B}" presName="thickLine" presStyleLbl="alignNode1" presStyleIdx="1" presStyleCnt="3"/>
      <dgm:spPr/>
    </dgm:pt>
    <dgm:pt modelId="{1C01A0F8-973E-40FC-BB92-2772222D70FE}" type="pres">
      <dgm:prSet presAssocID="{46433325-080C-421F-8442-B3FC8F011C5B}" presName="horz1" presStyleCnt="0"/>
      <dgm:spPr/>
    </dgm:pt>
    <dgm:pt modelId="{DEF70812-488B-4349-BB1F-3EEE32CA3B75}" type="pres">
      <dgm:prSet presAssocID="{46433325-080C-421F-8442-B3FC8F011C5B}" presName="tx1" presStyleLbl="revTx" presStyleIdx="1" presStyleCnt="3"/>
      <dgm:spPr/>
    </dgm:pt>
    <dgm:pt modelId="{3DAD977C-CD8A-41EB-A98F-01EBECA216CD}" type="pres">
      <dgm:prSet presAssocID="{46433325-080C-421F-8442-B3FC8F011C5B}" presName="vert1" presStyleCnt="0"/>
      <dgm:spPr/>
    </dgm:pt>
    <dgm:pt modelId="{1381A99C-BF69-430E-9FA5-ADC0A0E0689A}" type="pres">
      <dgm:prSet presAssocID="{433C8624-8B10-438D-AEDF-B38DD5CB0282}" presName="thickLine" presStyleLbl="alignNode1" presStyleIdx="2" presStyleCnt="3"/>
      <dgm:spPr/>
    </dgm:pt>
    <dgm:pt modelId="{C07C57F6-A9D3-44A1-9372-0B60E1CD9612}" type="pres">
      <dgm:prSet presAssocID="{433C8624-8B10-438D-AEDF-B38DD5CB0282}" presName="horz1" presStyleCnt="0"/>
      <dgm:spPr/>
    </dgm:pt>
    <dgm:pt modelId="{836F1A63-9C7D-4D38-9E86-6D5207640AE6}" type="pres">
      <dgm:prSet presAssocID="{433C8624-8B10-438D-AEDF-B38DD5CB0282}" presName="tx1" presStyleLbl="revTx" presStyleIdx="2" presStyleCnt="3"/>
      <dgm:spPr/>
    </dgm:pt>
    <dgm:pt modelId="{DE7B5D08-9E56-40E0-A707-237C99409A97}" type="pres">
      <dgm:prSet presAssocID="{433C8624-8B10-438D-AEDF-B38DD5CB0282}" presName="vert1" presStyleCnt="0"/>
      <dgm:spPr/>
    </dgm:pt>
  </dgm:ptLst>
  <dgm:cxnLst>
    <dgm:cxn modelId="{0EB38C00-0B64-40CF-A458-0911AC721C99}" type="presOf" srcId="{7A4F96BB-8C06-4655-AEF2-BD5D7BE760CF}" destId="{8060D410-2AB6-4A4E-A6EB-1CF390560DFC}" srcOrd="0" destOrd="0" presId="urn:microsoft.com/office/officeart/2008/layout/LinedList"/>
    <dgm:cxn modelId="{A2852014-4517-4F4C-9DBF-0B5677E10EE6}" type="presOf" srcId="{46433325-080C-421F-8442-B3FC8F011C5B}" destId="{DEF70812-488B-4349-BB1F-3EEE32CA3B75}" srcOrd="0" destOrd="0" presId="urn:microsoft.com/office/officeart/2008/layout/LinedList"/>
    <dgm:cxn modelId="{9CC61142-DD86-40D3-B9C0-3A231F6094E2}" srcId="{BDE68165-7A9F-4802-8831-5E4682043560}" destId="{433C8624-8B10-438D-AEDF-B38DD5CB0282}" srcOrd="2" destOrd="0" parTransId="{F7D678B4-4543-4CF2-AC68-649B5EE9AAE7}" sibTransId="{278FBC2F-092E-4610-8961-F088F5EA430F}"/>
    <dgm:cxn modelId="{0B83C247-C36E-4124-B3B4-9EE7992B1170}" type="presOf" srcId="{433C8624-8B10-438D-AEDF-B38DD5CB0282}" destId="{836F1A63-9C7D-4D38-9E86-6D5207640AE6}" srcOrd="0" destOrd="0" presId="urn:microsoft.com/office/officeart/2008/layout/LinedList"/>
    <dgm:cxn modelId="{3EB7FF9C-9CF3-46AA-8367-B1E9C175D57A}" srcId="{BDE68165-7A9F-4802-8831-5E4682043560}" destId="{7A4F96BB-8C06-4655-AEF2-BD5D7BE760CF}" srcOrd="0" destOrd="0" parTransId="{32BF7308-30C7-4139-BF4F-2C6240F757A4}" sibTransId="{09746AD1-6628-4F91-8EDF-8640D100A7B2}"/>
    <dgm:cxn modelId="{29B1FEC0-2A4B-417E-A4FF-F2035F8B5FF8}" srcId="{BDE68165-7A9F-4802-8831-5E4682043560}" destId="{46433325-080C-421F-8442-B3FC8F011C5B}" srcOrd="1" destOrd="0" parTransId="{DB08E9D8-9E76-4767-AB03-346015E69CE5}" sibTransId="{FB4E8A24-3675-4C4D-AF18-F2C116C44A3E}"/>
    <dgm:cxn modelId="{8633FBC5-A955-4957-9985-3C9A93E09A4C}" type="presOf" srcId="{BDE68165-7A9F-4802-8831-5E4682043560}" destId="{3B5196D3-9D40-4FB7-8214-4A28580D7293}" srcOrd="0" destOrd="0" presId="urn:microsoft.com/office/officeart/2008/layout/LinedList"/>
    <dgm:cxn modelId="{E8DC5A10-FEB9-49FB-BC28-197BD874470B}" type="presParOf" srcId="{3B5196D3-9D40-4FB7-8214-4A28580D7293}" destId="{34099301-661D-4342-8187-046F41AC5859}" srcOrd="0" destOrd="0" presId="urn:microsoft.com/office/officeart/2008/layout/LinedList"/>
    <dgm:cxn modelId="{3402E805-56FA-4634-9076-A3DB8E99B602}" type="presParOf" srcId="{3B5196D3-9D40-4FB7-8214-4A28580D7293}" destId="{985A5ABF-521E-4225-B37A-D5FC91D9F9F7}" srcOrd="1" destOrd="0" presId="urn:microsoft.com/office/officeart/2008/layout/LinedList"/>
    <dgm:cxn modelId="{D4B2A002-AC69-498A-AD45-72AC6D00D1C3}" type="presParOf" srcId="{985A5ABF-521E-4225-B37A-D5FC91D9F9F7}" destId="{8060D410-2AB6-4A4E-A6EB-1CF390560DFC}" srcOrd="0" destOrd="0" presId="urn:microsoft.com/office/officeart/2008/layout/LinedList"/>
    <dgm:cxn modelId="{035096E1-40BC-4D52-BA9A-5C807623CA29}" type="presParOf" srcId="{985A5ABF-521E-4225-B37A-D5FC91D9F9F7}" destId="{68064AAF-CC4A-432C-93F4-F68CDE9368FA}" srcOrd="1" destOrd="0" presId="urn:microsoft.com/office/officeart/2008/layout/LinedList"/>
    <dgm:cxn modelId="{40522EFB-0697-4687-AA87-0BA31BC02363}" type="presParOf" srcId="{3B5196D3-9D40-4FB7-8214-4A28580D7293}" destId="{EC0CEAFF-85B3-4B4A-B6D1-E142FDE0D69F}" srcOrd="2" destOrd="0" presId="urn:microsoft.com/office/officeart/2008/layout/LinedList"/>
    <dgm:cxn modelId="{D5583A96-EA51-491F-B261-F29178704F18}" type="presParOf" srcId="{3B5196D3-9D40-4FB7-8214-4A28580D7293}" destId="{1C01A0F8-973E-40FC-BB92-2772222D70FE}" srcOrd="3" destOrd="0" presId="urn:microsoft.com/office/officeart/2008/layout/LinedList"/>
    <dgm:cxn modelId="{32247A64-18CC-4485-8C57-87C5D4A0E085}" type="presParOf" srcId="{1C01A0F8-973E-40FC-BB92-2772222D70FE}" destId="{DEF70812-488B-4349-BB1F-3EEE32CA3B75}" srcOrd="0" destOrd="0" presId="urn:microsoft.com/office/officeart/2008/layout/LinedList"/>
    <dgm:cxn modelId="{7320DBA5-3B88-4CF5-91DA-DC042A864450}" type="presParOf" srcId="{1C01A0F8-973E-40FC-BB92-2772222D70FE}" destId="{3DAD977C-CD8A-41EB-A98F-01EBECA216CD}" srcOrd="1" destOrd="0" presId="urn:microsoft.com/office/officeart/2008/layout/LinedList"/>
    <dgm:cxn modelId="{F041A770-DE82-471C-B415-A5E880A41D95}" type="presParOf" srcId="{3B5196D3-9D40-4FB7-8214-4A28580D7293}" destId="{1381A99C-BF69-430E-9FA5-ADC0A0E0689A}" srcOrd="4" destOrd="0" presId="urn:microsoft.com/office/officeart/2008/layout/LinedList"/>
    <dgm:cxn modelId="{AA257FB6-B8A0-4967-99E9-FAE2B03F3EC2}" type="presParOf" srcId="{3B5196D3-9D40-4FB7-8214-4A28580D7293}" destId="{C07C57F6-A9D3-44A1-9372-0B60E1CD9612}" srcOrd="5" destOrd="0" presId="urn:microsoft.com/office/officeart/2008/layout/LinedList"/>
    <dgm:cxn modelId="{8C1A4E6D-5B0D-4C7F-B916-103D55E9875A}" type="presParOf" srcId="{C07C57F6-A9D3-44A1-9372-0B60E1CD9612}" destId="{836F1A63-9C7D-4D38-9E86-6D5207640AE6}" srcOrd="0" destOrd="0" presId="urn:microsoft.com/office/officeart/2008/layout/LinedList"/>
    <dgm:cxn modelId="{7113681F-CD18-4AA6-8AE9-746CB6FA12C2}" type="presParOf" srcId="{C07C57F6-A9D3-44A1-9372-0B60E1CD9612}" destId="{DE7B5D08-9E56-40E0-A707-237C99409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99301-661D-4342-8187-046F41AC5859}">
      <dsp:nvSpPr>
        <dsp:cNvPr id="0" name=""/>
        <dsp:cNvSpPr/>
      </dsp:nvSpPr>
      <dsp:spPr>
        <a:xfrm>
          <a:off x="0" y="1760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410-2AB6-4A4E-A6EB-1CF390560DFC}">
      <dsp:nvSpPr>
        <dsp:cNvPr id="0" name=""/>
        <dsp:cNvSpPr/>
      </dsp:nvSpPr>
      <dsp:spPr>
        <a:xfrm>
          <a:off x="0" y="1760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1. Hash function overview</a:t>
          </a:r>
          <a:endParaRPr lang="en-US" sz="3300" kern="1200"/>
        </a:p>
      </dsp:txBody>
      <dsp:txXfrm>
        <a:off x="0" y="1760"/>
        <a:ext cx="8026400" cy="1200700"/>
      </dsp:txXfrm>
    </dsp:sp>
    <dsp:sp modelId="{EC0CEAFF-85B3-4B4A-B6D1-E142FDE0D69F}">
      <dsp:nvSpPr>
        <dsp:cNvPr id="0" name=""/>
        <dsp:cNvSpPr/>
      </dsp:nvSpPr>
      <dsp:spPr>
        <a:xfrm>
          <a:off x="0" y="1202461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70812-488B-4349-BB1F-3EEE32CA3B75}">
      <dsp:nvSpPr>
        <dsp:cNvPr id="0" name=""/>
        <dsp:cNvSpPr/>
      </dsp:nvSpPr>
      <dsp:spPr>
        <a:xfrm>
          <a:off x="0" y="1202461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2. SHA-512 hash function</a:t>
          </a:r>
          <a:endParaRPr lang="en-US" sz="3300" kern="1200"/>
        </a:p>
      </dsp:txBody>
      <dsp:txXfrm>
        <a:off x="0" y="1202461"/>
        <a:ext cx="8026400" cy="1200700"/>
      </dsp:txXfrm>
    </dsp:sp>
    <dsp:sp modelId="{1381A99C-BF69-430E-9FA5-ADC0A0E0689A}">
      <dsp:nvSpPr>
        <dsp:cNvPr id="0" name=""/>
        <dsp:cNvSpPr/>
      </dsp:nvSpPr>
      <dsp:spPr>
        <a:xfrm>
          <a:off x="0" y="2403161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F1A63-9C7D-4D38-9E86-6D5207640AE6}">
      <dsp:nvSpPr>
        <dsp:cNvPr id="0" name=""/>
        <dsp:cNvSpPr/>
      </dsp:nvSpPr>
      <dsp:spPr>
        <a:xfrm>
          <a:off x="0" y="2403161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/>
            <a:t>3. Implement</a:t>
          </a:r>
          <a:r>
            <a:rPr lang="en-US" sz="3300" kern="1200"/>
            <a:t> SHA-512 hash function and test</a:t>
          </a:r>
        </a:p>
      </dsp:txBody>
      <dsp:txXfrm>
        <a:off x="0" y="2403161"/>
        <a:ext cx="8026400" cy="1200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99301-661D-4342-8187-046F41AC5859}">
      <dsp:nvSpPr>
        <dsp:cNvPr id="0" name=""/>
        <dsp:cNvSpPr/>
      </dsp:nvSpPr>
      <dsp:spPr>
        <a:xfrm>
          <a:off x="0" y="1760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410-2AB6-4A4E-A6EB-1CF390560DFC}">
      <dsp:nvSpPr>
        <dsp:cNvPr id="0" name=""/>
        <dsp:cNvSpPr/>
      </dsp:nvSpPr>
      <dsp:spPr>
        <a:xfrm>
          <a:off x="0" y="1760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b="1" kern="1200"/>
            <a:t>1. Hash function overview</a:t>
          </a:r>
          <a:endParaRPr lang="en-US" sz="3300" b="1" kern="1200"/>
        </a:p>
      </dsp:txBody>
      <dsp:txXfrm>
        <a:off x="0" y="1760"/>
        <a:ext cx="8026400" cy="1200700"/>
      </dsp:txXfrm>
    </dsp:sp>
    <dsp:sp modelId="{EC0CEAFF-85B3-4B4A-B6D1-E142FDE0D69F}">
      <dsp:nvSpPr>
        <dsp:cNvPr id="0" name=""/>
        <dsp:cNvSpPr/>
      </dsp:nvSpPr>
      <dsp:spPr>
        <a:xfrm>
          <a:off x="0" y="1202461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70812-488B-4349-BB1F-3EEE32CA3B75}">
      <dsp:nvSpPr>
        <dsp:cNvPr id="0" name=""/>
        <dsp:cNvSpPr/>
      </dsp:nvSpPr>
      <dsp:spPr>
        <a:xfrm>
          <a:off x="0" y="1202461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>
              <a:solidFill>
                <a:schemeClr val="bg1">
                  <a:lumMod val="50000"/>
                </a:schemeClr>
              </a:solidFill>
            </a:rPr>
            <a:t>2. SHA-512 hash function</a:t>
          </a:r>
          <a:endParaRPr lang="en-US" sz="3300" kern="1200">
            <a:solidFill>
              <a:schemeClr val="bg1">
                <a:lumMod val="50000"/>
              </a:schemeClr>
            </a:solidFill>
          </a:endParaRPr>
        </a:p>
      </dsp:txBody>
      <dsp:txXfrm>
        <a:off x="0" y="1202461"/>
        <a:ext cx="8026400" cy="1200700"/>
      </dsp:txXfrm>
    </dsp:sp>
    <dsp:sp modelId="{1381A99C-BF69-430E-9FA5-ADC0A0E0689A}">
      <dsp:nvSpPr>
        <dsp:cNvPr id="0" name=""/>
        <dsp:cNvSpPr/>
      </dsp:nvSpPr>
      <dsp:spPr>
        <a:xfrm>
          <a:off x="0" y="2403161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F1A63-9C7D-4D38-9E86-6D5207640AE6}">
      <dsp:nvSpPr>
        <dsp:cNvPr id="0" name=""/>
        <dsp:cNvSpPr/>
      </dsp:nvSpPr>
      <dsp:spPr>
        <a:xfrm>
          <a:off x="0" y="2403161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>
              <a:solidFill>
                <a:schemeClr val="bg1">
                  <a:lumMod val="50000"/>
                </a:schemeClr>
              </a:solidFill>
            </a:rPr>
            <a:t>3. Implement</a:t>
          </a:r>
          <a:r>
            <a:rPr lang="en-US" sz="3300" kern="1200">
              <a:solidFill>
                <a:schemeClr val="bg1">
                  <a:lumMod val="50000"/>
                </a:schemeClr>
              </a:solidFill>
            </a:rPr>
            <a:t> SHA-512 hash function and test</a:t>
          </a:r>
        </a:p>
      </dsp:txBody>
      <dsp:txXfrm>
        <a:off x="0" y="2403161"/>
        <a:ext cx="8026400" cy="1200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99301-661D-4342-8187-046F41AC5859}">
      <dsp:nvSpPr>
        <dsp:cNvPr id="0" name=""/>
        <dsp:cNvSpPr/>
      </dsp:nvSpPr>
      <dsp:spPr>
        <a:xfrm>
          <a:off x="0" y="1760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410-2AB6-4A4E-A6EB-1CF390560DFC}">
      <dsp:nvSpPr>
        <dsp:cNvPr id="0" name=""/>
        <dsp:cNvSpPr/>
      </dsp:nvSpPr>
      <dsp:spPr>
        <a:xfrm>
          <a:off x="0" y="1760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b="0" kern="1200">
              <a:solidFill>
                <a:schemeClr val="bg1">
                  <a:lumMod val="50000"/>
                </a:schemeClr>
              </a:solidFill>
            </a:rPr>
            <a:t>1. Hash function overview</a:t>
          </a:r>
          <a:endParaRPr lang="en-US" sz="3300" b="0" kern="1200">
            <a:solidFill>
              <a:schemeClr val="bg1">
                <a:lumMod val="50000"/>
              </a:schemeClr>
            </a:solidFill>
          </a:endParaRPr>
        </a:p>
      </dsp:txBody>
      <dsp:txXfrm>
        <a:off x="0" y="1760"/>
        <a:ext cx="8026400" cy="1200700"/>
      </dsp:txXfrm>
    </dsp:sp>
    <dsp:sp modelId="{EC0CEAFF-85B3-4B4A-B6D1-E142FDE0D69F}">
      <dsp:nvSpPr>
        <dsp:cNvPr id="0" name=""/>
        <dsp:cNvSpPr/>
      </dsp:nvSpPr>
      <dsp:spPr>
        <a:xfrm>
          <a:off x="0" y="1202461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70812-488B-4349-BB1F-3EEE32CA3B75}">
      <dsp:nvSpPr>
        <dsp:cNvPr id="0" name=""/>
        <dsp:cNvSpPr/>
      </dsp:nvSpPr>
      <dsp:spPr>
        <a:xfrm>
          <a:off x="0" y="1202461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b="1" kern="1200">
              <a:solidFill>
                <a:schemeClr val="tx1"/>
              </a:solidFill>
            </a:rPr>
            <a:t>2. SHA-512 hash function</a:t>
          </a:r>
          <a:endParaRPr lang="en-US" sz="3300" b="1" kern="1200">
            <a:solidFill>
              <a:schemeClr val="tx1"/>
            </a:solidFill>
          </a:endParaRPr>
        </a:p>
      </dsp:txBody>
      <dsp:txXfrm>
        <a:off x="0" y="1202461"/>
        <a:ext cx="8026400" cy="1200700"/>
      </dsp:txXfrm>
    </dsp:sp>
    <dsp:sp modelId="{1381A99C-BF69-430E-9FA5-ADC0A0E0689A}">
      <dsp:nvSpPr>
        <dsp:cNvPr id="0" name=""/>
        <dsp:cNvSpPr/>
      </dsp:nvSpPr>
      <dsp:spPr>
        <a:xfrm>
          <a:off x="0" y="2403161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F1A63-9C7D-4D38-9E86-6D5207640AE6}">
      <dsp:nvSpPr>
        <dsp:cNvPr id="0" name=""/>
        <dsp:cNvSpPr/>
      </dsp:nvSpPr>
      <dsp:spPr>
        <a:xfrm>
          <a:off x="0" y="2403161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>
              <a:solidFill>
                <a:schemeClr val="bg1">
                  <a:lumMod val="50000"/>
                </a:schemeClr>
              </a:solidFill>
            </a:rPr>
            <a:t>3. Implement</a:t>
          </a:r>
          <a:r>
            <a:rPr lang="en-US" sz="3300" kern="1200">
              <a:solidFill>
                <a:schemeClr val="bg1">
                  <a:lumMod val="50000"/>
                </a:schemeClr>
              </a:solidFill>
            </a:rPr>
            <a:t> SHA-512 hash function and test</a:t>
          </a:r>
        </a:p>
      </dsp:txBody>
      <dsp:txXfrm>
        <a:off x="0" y="2403161"/>
        <a:ext cx="8026400" cy="1200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99301-661D-4342-8187-046F41AC5859}">
      <dsp:nvSpPr>
        <dsp:cNvPr id="0" name=""/>
        <dsp:cNvSpPr/>
      </dsp:nvSpPr>
      <dsp:spPr>
        <a:xfrm>
          <a:off x="0" y="1760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410-2AB6-4A4E-A6EB-1CF390560DFC}">
      <dsp:nvSpPr>
        <dsp:cNvPr id="0" name=""/>
        <dsp:cNvSpPr/>
      </dsp:nvSpPr>
      <dsp:spPr>
        <a:xfrm>
          <a:off x="0" y="1760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b="0" kern="1200">
              <a:solidFill>
                <a:schemeClr val="bg1">
                  <a:lumMod val="50000"/>
                </a:schemeClr>
              </a:solidFill>
            </a:rPr>
            <a:t>1. Hash function overview</a:t>
          </a:r>
          <a:endParaRPr lang="en-US" sz="3300" b="0" kern="1200">
            <a:solidFill>
              <a:schemeClr val="bg1">
                <a:lumMod val="50000"/>
              </a:schemeClr>
            </a:solidFill>
          </a:endParaRPr>
        </a:p>
      </dsp:txBody>
      <dsp:txXfrm>
        <a:off x="0" y="1760"/>
        <a:ext cx="8026400" cy="1200700"/>
      </dsp:txXfrm>
    </dsp:sp>
    <dsp:sp modelId="{EC0CEAFF-85B3-4B4A-B6D1-E142FDE0D69F}">
      <dsp:nvSpPr>
        <dsp:cNvPr id="0" name=""/>
        <dsp:cNvSpPr/>
      </dsp:nvSpPr>
      <dsp:spPr>
        <a:xfrm>
          <a:off x="0" y="1202461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70812-488B-4349-BB1F-3EEE32CA3B75}">
      <dsp:nvSpPr>
        <dsp:cNvPr id="0" name=""/>
        <dsp:cNvSpPr/>
      </dsp:nvSpPr>
      <dsp:spPr>
        <a:xfrm>
          <a:off x="0" y="1202461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b="0" kern="1200">
              <a:solidFill>
                <a:schemeClr val="bg1">
                  <a:lumMod val="50000"/>
                </a:schemeClr>
              </a:solidFill>
            </a:rPr>
            <a:t>2. SHA-512 hash function</a:t>
          </a:r>
          <a:endParaRPr lang="en-US" sz="3300" b="0" kern="1200">
            <a:solidFill>
              <a:schemeClr val="bg1">
                <a:lumMod val="50000"/>
              </a:schemeClr>
            </a:solidFill>
          </a:endParaRPr>
        </a:p>
      </dsp:txBody>
      <dsp:txXfrm>
        <a:off x="0" y="1202461"/>
        <a:ext cx="8026400" cy="1200700"/>
      </dsp:txXfrm>
    </dsp:sp>
    <dsp:sp modelId="{1381A99C-BF69-430E-9FA5-ADC0A0E0689A}">
      <dsp:nvSpPr>
        <dsp:cNvPr id="0" name=""/>
        <dsp:cNvSpPr/>
      </dsp:nvSpPr>
      <dsp:spPr>
        <a:xfrm>
          <a:off x="0" y="2403161"/>
          <a:ext cx="80264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F1A63-9C7D-4D38-9E86-6D5207640AE6}">
      <dsp:nvSpPr>
        <dsp:cNvPr id="0" name=""/>
        <dsp:cNvSpPr/>
      </dsp:nvSpPr>
      <dsp:spPr>
        <a:xfrm>
          <a:off x="0" y="2403161"/>
          <a:ext cx="8026400" cy="120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b="1" kern="1200">
              <a:solidFill>
                <a:schemeClr val="tx1"/>
              </a:solidFill>
            </a:rPr>
            <a:t>3. Implement</a:t>
          </a:r>
          <a:r>
            <a:rPr lang="en-US" sz="3300" b="1" kern="1200">
              <a:solidFill>
                <a:schemeClr val="tx1"/>
              </a:solidFill>
            </a:rPr>
            <a:t> SHA-512 hash function and test</a:t>
          </a:r>
        </a:p>
      </dsp:txBody>
      <dsp:txXfrm>
        <a:off x="0" y="2403161"/>
        <a:ext cx="8026400" cy="120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C579-8B2D-4258-A5FB-D81FD02C0684}" type="datetimeFigureOut">
              <a:rPr lang="vi-VN" smtClean="0"/>
              <a:t>22/05/2021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A688A-F026-454E-B682-07FDBD000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856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480F24D-C9F9-42A1-8E30-C1037CE4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AF05D9E5-59A1-4051-AB3F-9BE4E5EE9B2B}" type="datetime1">
              <a:rPr lang="vi-VN" smtClean="0"/>
              <a:t>22/05/2021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20A44B-7B6C-40DE-912D-BF20E1F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1F75EE-9004-47A4-A41B-431E2127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5372D1-A815-4CBA-85A8-E618D291DA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7" y="321646"/>
            <a:ext cx="542045" cy="815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9641E-C272-4874-8723-08CC656C25C8}"/>
              </a:ext>
            </a:extLst>
          </p:cNvPr>
          <p:cNvSpPr txBox="1"/>
          <p:nvPr userDrawn="1"/>
        </p:nvSpPr>
        <p:spPr>
          <a:xfrm>
            <a:off x="1772503" y="389081"/>
            <a:ext cx="563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CE1628"/>
                </a:solidFill>
                <a:latin typeface="+mj-lt"/>
              </a:rPr>
              <a:t>HANOI UNIVERSITY OF SCIENCE AND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6B277-062D-483C-AAD8-21E95E96397B}"/>
              </a:ext>
            </a:extLst>
          </p:cNvPr>
          <p:cNvSpPr txBox="1"/>
          <p:nvPr userDrawn="1"/>
        </p:nvSpPr>
        <p:spPr>
          <a:xfrm>
            <a:off x="1772502" y="700192"/>
            <a:ext cx="563187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>
                <a:solidFill>
                  <a:schemeClr val="bg2">
                    <a:lumMod val="50000"/>
                  </a:schemeClr>
                </a:solidFill>
                <a:latin typeface="+mj-lt"/>
              </a:rPr>
              <a:t>SCHOOL OF ELECTRONICS AND TELECOMMUNICATIONS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ED5FA3-DB50-4E56-A185-945C09FF6D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2" y="319796"/>
            <a:ext cx="825849" cy="8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2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19F0-6AA5-4744-9DE6-A1232175022C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8A-D217-400B-A24F-1F978C91B723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fld id="{21D8E8BF-A688-43B8-9D83-0CDE4F896726}" type="datetime1">
              <a:rPr lang="vi-VN" smtClean="0"/>
              <a:pPr/>
              <a:t>22/05/2021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CBE6-9ACF-4D72-AD53-365A001749EB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EE23-B0B7-4D65-9B0D-515B6A906A7B}" type="datetime1">
              <a:rPr lang="vi-VN" smtClean="0"/>
              <a:t>22/05/2021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67A-B967-40E9-BE6F-3DF8AD8D8491}" type="datetime1">
              <a:rPr lang="vi-VN" smtClean="0"/>
              <a:t>22/05/2021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0706-65E7-4D88-8A6B-C9FF4A78BC63}" type="datetime1">
              <a:rPr lang="vi-VN" smtClean="0"/>
              <a:t>22/05/2021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7D5-5045-497A-BC04-45A54BD5D998}" type="datetime1">
              <a:rPr lang="vi-VN" smtClean="0"/>
              <a:t>22/05/2021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AAC3-14A7-40D5-A93D-45EEC977FFF9}" type="datetime1">
              <a:rPr lang="vi-VN" smtClean="0"/>
              <a:t>22/05/2021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BC7-6CE6-4B0B-B7B9-A912C42FE969}" type="datetime1">
              <a:rPr lang="vi-VN" smtClean="0"/>
              <a:t>22/05/2021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2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62F0-FC6A-4D9C-8BFB-1FC69259DD36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D13A18-5799-4925-B1CD-E46A43220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INTRODUCE TO SHA-512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80355B-3529-47A7-A8D1-C1A16BA08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vi-VN"/>
              <a:t>	Subject: 		Cryptography Theory</a:t>
            </a:r>
          </a:p>
          <a:p>
            <a:pPr algn="l"/>
            <a:r>
              <a:rPr lang="vi-VN"/>
              <a:t>	Lecturer: 		Assoc. Prof. Do Trong Tuan</a:t>
            </a:r>
            <a:endParaRPr lang="en-US"/>
          </a:p>
          <a:p>
            <a:pPr algn="l"/>
            <a:r>
              <a:rPr lang="en-US"/>
              <a:t>	Presentation: 	Luong Van Minh</a:t>
            </a:r>
            <a:endParaRPr lang="vi-V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3C13DF-398F-43F4-B19D-C0C72079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7066" y="6356353"/>
            <a:ext cx="3349869" cy="365125"/>
          </a:xfrm>
        </p:spPr>
        <p:txBody>
          <a:bodyPr/>
          <a:lstStyle/>
          <a:p>
            <a:pPr algn="ctr"/>
            <a:r>
              <a:rPr lang="vi-VN" sz="1600">
                <a:solidFill>
                  <a:schemeClr val="bg1"/>
                </a:solidFill>
              </a:rPr>
              <a:t>Hanoi, </a:t>
            </a:r>
            <a:fld id="{41BC1E8E-2643-4179-B53A-18D7741FFB59}" type="datetime1">
              <a:rPr lang="vi-VN" sz="1600" smtClean="0">
                <a:solidFill>
                  <a:schemeClr val="bg1"/>
                </a:solidFill>
              </a:rPr>
              <a:t>22/05/2021</a:t>
            </a:fld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8E3C-B42C-45D0-B95E-E13FD310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Properties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E29-FDB0-4F7F-81D5-3727658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CA9-0482-4C61-AD8A-E58207212D10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4D6B-5DC8-4A66-8170-55E7F8D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6F3EC-62E7-4B3B-9AD2-5D8E712FDE9A}"/>
              </a:ext>
            </a:extLst>
          </p:cNvPr>
          <p:cNvSpPr txBox="1"/>
          <p:nvPr/>
        </p:nvSpPr>
        <p:spPr>
          <a:xfrm>
            <a:off x="500062" y="1286813"/>
            <a:ext cx="769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/>
              <a:t>Second preimage resistant (Weak collision resistant) </a:t>
            </a:r>
            <a:endParaRPr lang="vi-VN" sz="2400" b="1" i="1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53FC07-0D77-49D6-8185-933131FB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926993"/>
            <a:ext cx="8515350" cy="739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617EB8-ACC5-4A57-A509-689C8EAD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2776566"/>
            <a:ext cx="7254875" cy="34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8E3C-B42C-45D0-B95E-E13FD310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Properties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E29-FDB0-4F7F-81D5-3727658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CA9-0482-4C61-AD8A-E58207212D10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4D6B-5DC8-4A66-8170-55E7F8D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6F3EC-62E7-4B3B-9AD2-5D8E712FDE9A}"/>
              </a:ext>
            </a:extLst>
          </p:cNvPr>
          <p:cNvSpPr txBox="1"/>
          <p:nvPr/>
        </p:nvSpPr>
        <p:spPr>
          <a:xfrm>
            <a:off x="500062" y="1286813"/>
            <a:ext cx="769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/>
              <a:t>Collision Resistant (Strong collision resistant) </a:t>
            </a:r>
            <a:endParaRPr lang="vi-VN" sz="2400" b="1" i="1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0E5C9-74FE-44BC-B063-E3F155B5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909583"/>
            <a:ext cx="8153400" cy="80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E1595-43F6-4083-8FBF-A515CE5B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100323"/>
            <a:ext cx="7486650" cy="26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6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8E3C-B42C-45D0-B95E-E13FD310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1.3. </a:t>
            </a:r>
            <a:r>
              <a:rPr lang="vi-VN"/>
              <a:t>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E29-FDB0-4F7F-81D5-3727658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75AE-362C-4913-B8CA-52A283AE37FB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4D6B-5DC8-4A66-8170-55E7F8D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B94A8-6457-4BA4-A5AA-3FE5525E41B9}"/>
              </a:ext>
            </a:extLst>
          </p:cNvPr>
          <p:cNvSpPr txBox="1"/>
          <p:nvPr/>
        </p:nvSpPr>
        <p:spPr>
          <a:xfrm>
            <a:off x="500062" y="1286813"/>
            <a:ext cx="48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+mj-lt"/>
              </a:rPr>
              <a:t>Integrity</a:t>
            </a:r>
            <a:endParaRPr lang="vi-VN" sz="2400" b="1" i="1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EAA44-E76E-432D-81FC-9F1FC1C4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911350"/>
            <a:ext cx="8143875" cy="377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9648CF-E159-45F5-8378-FEE8E2D9588D}"/>
              </a:ext>
            </a:extLst>
          </p:cNvPr>
          <p:cNvSpPr txBox="1"/>
          <p:nvPr/>
        </p:nvSpPr>
        <p:spPr>
          <a:xfrm>
            <a:off x="392905" y="5846122"/>
            <a:ext cx="8358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+mj-lt"/>
              </a:rPr>
              <a:t>Notes:</a:t>
            </a:r>
            <a:r>
              <a:rPr lang="en-US" sz="2200">
                <a:latin typeface="+mj-lt"/>
              </a:rPr>
              <a:t> We need to make sure the digest cannot be altered by attacker</a:t>
            </a:r>
            <a:endParaRPr lang="vi-VN" sz="2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431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8E3C-B42C-45D0-B95E-E13FD310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1.3. </a:t>
            </a:r>
            <a:r>
              <a:rPr lang="vi-VN"/>
              <a:t>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E29-FDB0-4F7F-81D5-3727658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672D-D221-4A0E-9B8D-B2612E4490D5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4D6B-5DC8-4A66-8170-55E7F8D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B94A8-6457-4BA4-A5AA-3FE5525E41B9}"/>
              </a:ext>
            </a:extLst>
          </p:cNvPr>
          <p:cNvSpPr txBox="1"/>
          <p:nvPr/>
        </p:nvSpPr>
        <p:spPr>
          <a:xfrm>
            <a:off x="500062" y="1286813"/>
            <a:ext cx="48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+mj-lt"/>
              </a:rPr>
              <a:t>Authentication</a:t>
            </a:r>
            <a:endParaRPr lang="vi-VN" sz="2400" b="1" i="1">
              <a:latin typeface="+mj-lt"/>
            </a:endParaRP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042EEE-8A11-4443-A878-A38F9A07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26" y="1984448"/>
            <a:ext cx="6682948" cy="41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3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8E3C-B42C-45D0-B95E-E13FD310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1.3. </a:t>
            </a:r>
            <a:r>
              <a:rPr lang="vi-VN"/>
              <a:t>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E29-FDB0-4F7F-81D5-3727658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7CD-E870-4371-9CEF-65C48D948464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4D6B-5DC8-4A66-8170-55E7F8D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B94A8-6457-4BA4-A5AA-3FE5525E41B9}"/>
              </a:ext>
            </a:extLst>
          </p:cNvPr>
          <p:cNvSpPr txBox="1"/>
          <p:nvPr/>
        </p:nvSpPr>
        <p:spPr>
          <a:xfrm>
            <a:off x="500062" y="1286813"/>
            <a:ext cx="48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+mj-lt"/>
              </a:rPr>
              <a:t>Password Verification</a:t>
            </a:r>
            <a:endParaRPr lang="vi-VN" sz="2400" b="1" i="1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5C63B-3A95-4C7E-AE64-45BF375C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61178"/>
            <a:ext cx="76581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42E6-9557-4A57-83EF-690525A9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Content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78E448-CF85-4171-B7CF-C716D946D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864360"/>
              </p:ext>
            </p:extLst>
          </p:nvPr>
        </p:nvGraphicFramePr>
        <p:xfrm>
          <a:off x="558800" y="1894843"/>
          <a:ext cx="8026400" cy="360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65EB-2165-4756-87FC-D3689443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6A2-2455-406B-8649-550F80F64831}" type="datetime1">
              <a:rPr lang="vi-VN" smtClean="0"/>
              <a:t>22/05/2021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B7C6-DE0D-415A-B84F-93B6CD36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0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2.1. SHA overview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6512-054D-439B-ADF6-A3A1561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F2AF2933-0DC3-4374-95BF-89E0B82F4D44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5D5E-A51B-4B7A-B13D-ACFACAB0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88D91-9E66-4575-8B3C-3BA18FF64517}"/>
              </a:ext>
            </a:extLst>
          </p:cNvPr>
          <p:cNvSpPr txBox="1"/>
          <p:nvPr/>
        </p:nvSpPr>
        <p:spPr>
          <a:xfrm>
            <a:off x="628650" y="1466850"/>
            <a:ext cx="7886700" cy="472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/>
              <a:t>Published by the </a:t>
            </a:r>
            <a:r>
              <a:rPr lang="en-US" sz="2400" b="1" i="1"/>
              <a:t>National Institute of Standards and Technology </a:t>
            </a:r>
            <a:r>
              <a:rPr lang="en-US" sz="2400"/>
              <a:t>(NIST) as a </a:t>
            </a:r>
            <a:r>
              <a:rPr lang="en-US" sz="2400" b="1" i="1"/>
              <a:t>U.S. Federal Information Processing Standard</a:t>
            </a:r>
            <a:r>
              <a:rPr lang="en-US" sz="2400"/>
              <a:t> (FIPS)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/>
              <a:t>Including 4 versions:</a:t>
            </a:r>
          </a:p>
          <a:p>
            <a:pPr marL="742950" lvl="1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SHA-0</a:t>
            </a:r>
            <a:r>
              <a:rPr lang="en-US" sz="2400"/>
              <a:t>: published in 1993.</a:t>
            </a:r>
          </a:p>
          <a:p>
            <a:pPr marL="742950" lvl="1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SHA-1</a:t>
            </a:r>
            <a:r>
              <a:rPr lang="en-US" sz="2400"/>
              <a:t>: designed by the National Security Agency (NSA), published in 1995.</a:t>
            </a:r>
          </a:p>
          <a:p>
            <a:pPr marL="742950" lvl="1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SHA-2</a:t>
            </a:r>
            <a:r>
              <a:rPr lang="en-US" sz="2400"/>
              <a:t>: designed by the NSA, 3 types: </a:t>
            </a:r>
            <a:r>
              <a:rPr lang="en-US" sz="2400" i="1"/>
              <a:t>SHA-224</a:t>
            </a:r>
            <a:r>
              <a:rPr lang="en-US" sz="2400"/>
              <a:t>, </a:t>
            </a:r>
            <a:r>
              <a:rPr lang="en-US" sz="2400" i="1"/>
              <a:t>SHA-384</a:t>
            </a:r>
            <a:r>
              <a:rPr lang="en-US" sz="2400"/>
              <a:t>, and </a:t>
            </a:r>
            <a:r>
              <a:rPr lang="en-US" sz="2400" i="1"/>
              <a:t>SHA-512</a:t>
            </a:r>
            <a:r>
              <a:rPr lang="en-US" sz="2400"/>
              <a:t>, published in 2001.</a:t>
            </a:r>
          </a:p>
          <a:p>
            <a:pPr marL="742950" lvl="1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/>
              <a:t>SHA-3</a:t>
            </a:r>
            <a:r>
              <a:rPr lang="en-US" sz="2400"/>
              <a:t>: chosen in 2012 after a public competition among non-NSA designers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05277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2.1. SHA overview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6512-054D-439B-ADF6-A3A1561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D96CC080-D783-44EC-B66D-80ADA3DD4D95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5D5E-A51B-4B7A-B13D-ACFACAB0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EAC5CC-C32A-401F-80B5-77351B041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07627"/>
              </p:ext>
            </p:extLst>
          </p:nvPr>
        </p:nvGraphicFramePr>
        <p:xfrm>
          <a:off x="658133" y="2064949"/>
          <a:ext cx="7827734" cy="3294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1504">
                  <a:extLst>
                    <a:ext uri="{9D8B030D-6E8A-4147-A177-3AD203B41FA5}">
                      <a16:colId xmlns:a16="http://schemas.microsoft.com/office/drawing/2014/main" val="3630211189"/>
                    </a:ext>
                  </a:extLst>
                </a:gridCol>
                <a:gridCol w="1047246">
                  <a:extLst>
                    <a:ext uri="{9D8B030D-6E8A-4147-A177-3AD203B41FA5}">
                      <a16:colId xmlns:a16="http://schemas.microsoft.com/office/drawing/2014/main" val="3050519277"/>
                    </a:ext>
                  </a:extLst>
                </a:gridCol>
                <a:gridCol w="1047246">
                  <a:extLst>
                    <a:ext uri="{9D8B030D-6E8A-4147-A177-3AD203B41FA5}">
                      <a16:colId xmlns:a16="http://schemas.microsoft.com/office/drawing/2014/main" val="947262462"/>
                    </a:ext>
                  </a:extLst>
                </a:gridCol>
                <a:gridCol w="1047246">
                  <a:extLst>
                    <a:ext uri="{9D8B030D-6E8A-4147-A177-3AD203B41FA5}">
                      <a16:colId xmlns:a16="http://schemas.microsoft.com/office/drawing/2014/main" val="205820299"/>
                    </a:ext>
                  </a:extLst>
                </a:gridCol>
                <a:gridCol w="1047246">
                  <a:extLst>
                    <a:ext uri="{9D8B030D-6E8A-4147-A177-3AD203B41FA5}">
                      <a16:colId xmlns:a16="http://schemas.microsoft.com/office/drawing/2014/main" val="1153315595"/>
                    </a:ext>
                  </a:extLst>
                </a:gridCol>
                <a:gridCol w="1047246">
                  <a:extLst>
                    <a:ext uri="{9D8B030D-6E8A-4147-A177-3AD203B41FA5}">
                      <a16:colId xmlns:a16="http://schemas.microsoft.com/office/drawing/2014/main" val="1740679897"/>
                    </a:ext>
                  </a:extLst>
                </a:gridCol>
              </a:tblGrid>
              <a:tr h="5491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Characteristics</a:t>
                      </a:r>
                      <a:endParaRPr lang="vi-VN" sz="1800" i="1"/>
                    </a:p>
                  </a:txBody>
                  <a:tcPr anchor="ctr">
                    <a:solidFill>
                      <a:srgbClr val="CE16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SHA-1</a:t>
                      </a:r>
                      <a:endParaRPr lang="vi-VN" sz="1800" i="1"/>
                    </a:p>
                  </a:txBody>
                  <a:tcPr anchor="ctr">
                    <a:solidFill>
                      <a:srgbClr val="CE16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SHA-224</a:t>
                      </a:r>
                      <a:endParaRPr lang="vi-VN" sz="1800" i="1"/>
                    </a:p>
                  </a:txBody>
                  <a:tcPr anchor="ctr">
                    <a:solidFill>
                      <a:srgbClr val="CE16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SHA-256</a:t>
                      </a:r>
                      <a:endParaRPr lang="vi-VN" sz="1800" i="1"/>
                    </a:p>
                  </a:txBody>
                  <a:tcPr anchor="ctr">
                    <a:solidFill>
                      <a:srgbClr val="CE16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SHA-384</a:t>
                      </a:r>
                      <a:endParaRPr lang="vi-VN" sz="1800" i="1"/>
                    </a:p>
                  </a:txBody>
                  <a:tcPr anchor="ctr">
                    <a:solidFill>
                      <a:srgbClr val="CE16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SHA-512</a:t>
                      </a:r>
                      <a:endParaRPr lang="vi-VN" sz="1800" i="1"/>
                    </a:p>
                  </a:txBody>
                  <a:tcPr anchor="ctr">
                    <a:solidFill>
                      <a:srgbClr val="CE16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0075"/>
                  </a:ext>
                </a:extLst>
              </a:tr>
              <a:tr h="549140">
                <a:tc>
                  <a:txBody>
                    <a:bodyPr/>
                    <a:lstStyle/>
                    <a:p>
                      <a:r>
                        <a:rPr lang="en-US" sz="1800"/>
                        <a:t>Maximum message size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  <a:r>
                        <a:rPr lang="en-US" sz="1800" baseline="30000"/>
                        <a:t>64</a:t>
                      </a:r>
                      <a:r>
                        <a:rPr lang="en-US" sz="1800" baseline="0"/>
                        <a:t> – 1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2</a:t>
                      </a:r>
                      <a:r>
                        <a:rPr lang="en-US" sz="1800" baseline="30000"/>
                        <a:t>64</a:t>
                      </a:r>
                      <a:r>
                        <a:rPr lang="en-US" sz="1800" baseline="0"/>
                        <a:t> – 1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2</a:t>
                      </a:r>
                      <a:r>
                        <a:rPr lang="en-US" sz="1800" baseline="30000"/>
                        <a:t>64</a:t>
                      </a:r>
                      <a:r>
                        <a:rPr lang="en-US" sz="1800" baseline="0"/>
                        <a:t> – 1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2</a:t>
                      </a:r>
                      <a:r>
                        <a:rPr lang="en-US" sz="1800" baseline="30000"/>
                        <a:t>128</a:t>
                      </a:r>
                      <a:r>
                        <a:rPr lang="en-US" sz="1800" baseline="0"/>
                        <a:t> – 1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2</a:t>
                      </a:r>
                      <a:r>
                        <a:rPr lang="en-US" sz="1800" baseline="30000"/>
                        <a:t>128</a:t>
                      </a:r>
                      <a:r>
                        <a:rPr lang="en-US" sz="1800" baseline="0"/>
                        <a:t> – 1</a:t>
                      </a:r>
                      <a:endParaRPr lang="vi-V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155718"/>
                  </a:ext>
                </a:extLst>
              </a:tr>
              <a:tr h="549140">
                <a:tc>
                  <a:txBody>
                    <a:bodyPr/>
                    <a:lstStyle/>
                    <a:p>
                      <a:r>
                        <a:rPr lang="en-US" sz="1800"/>
                        <a:t>Block size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512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512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512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1024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1024</a:t>
                      </a:r>
                      <a:endParaRPr lang="vi-V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891676"/>
                  </a:ext>
                </a:extLst>
              </a:tr>
              <a:tr h="549140">
                <a:tc>
                  <a:txBody>
                    <a:bodyPr/>
                    <a:lstStyle/>
                    <a:p>
                      <a:r>
                        <a:rPr lang="en-US" sz="1800"/>
                        <a:t>Message digest size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160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224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256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384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512</a:t>
                      </a:r>
                      <a:endParaRPr lang="vi-V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460637"/>
                  </a:ext>
                </a:extLst>
              </a:tr>
              <a:tr h="549140">
                <a:tc>
                  <a:txBody>
                    <a:bodyPr/>
                    <a:lstStyle/>
                    <a:p>
                      <a:r>
                        <a:rPr lang="en-US" sz="1800"/>
                        <a:t>Number of rounds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80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64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64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80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80</a:t>
                      </a:r>
                      <a:endParaRPr lang="vi-V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871873"/>
                  </a:ext>
                </a:extLst>
              </a:tr>
              <a:tr h="549140">
                <a:tc>
                  <a:txBody>
                    <a:bodyPr/>
                    <a:lstStyle/>
                    <a:p>
                      <a:r>
                        <a:rPr lang="en-US" sz="1800"/>
                        <a:t>Word size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32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32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32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64</a:t>
                      </a:r>
                      <a:endParaRPr lang="vi-V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64</a:t>
                      </a:r>
                      <a:endParaRPr lang="vi-V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203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FE02FF-8F18-461B-8EE6-40A8FF5AC36D}"/>
              </a:ext>
            </a:extLst>
          </p:cNvPr>
          <p:cNvSpPr txBox="1"/>
          <p:nvPr/>
        </p:nvSpPr>
        <p:spPr>
          <a:xfrm>
            <a:off x="500062" y="1286813"/>
            <a:ext cx="48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/>
              <a:t>Comparing some SHA versions</a:t>
            </a:r>
            <a:endParaRPr lang="vi-VN" sz="2400" b="1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12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6512-054D-439B-ADF6-A3A1561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1CE325B4-F5D9-447E-9FF5-628106B1CD9C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5D5E-A51B-4B7A-B13D-ACFACAB0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76B47-A347-4A69-96EB-98143DEF6125}"/>
              </a:ext>
            </a:extLst>
          </p:cNvPr>
          <p:cNvSpPr txBox="1"/>
          <p:nvPr/>
        </p:nvSpPr>
        <p:spPr>
          <a:xfrm>
            <a:off x="628650" y="1466850"/>
            <a:ext cx="7886700" cy="17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2400" b="1" i="1"/>
              <a:t>SHA-512 is the version of SHA with a 512-bit message digest. This version, like the others in the SHA family of algorithms, is based on the Merkle-Damgard scheme.</a:t>
            </a:r>
          </a:p>
          <a:p>
            <a:pPr>
              <a:lnSpc>
                <a:spcPct val="114000"/>
              </a:lnSpc>
            </a:pPr>
            <a:endParaRPr lang="vi-VN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1E2F-D712-4868-982E-EE8E0BF2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00" y="3243234"/>
            <a:ext cx="2810600" cy="28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6512-054D-439B-ADF6-A3A1561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0FD02635-9A9A-43FD-B5F5-B55D72120A6B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5D5E-A51B-4B7A-B13D-ACFACAB0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A54DE-BBCF-4FFB-8B1A-F73E7BBE6B11}"/>
              </a:ext>
            </a:extLst>
          </p:cNvPr>
          <p:cNvSpPr txBox="1"/>
          <p:nvPr/>
        </p:nvSpPr>
        <p:spPr>
          <a:xfrm>
            <a:off x="488950" y="1260157"/>
            <a:ext cx="448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Merkle–Damgard Scheme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BF80D-3E7A-4BCB-97E8-EB116C621264}"/>
              </a:ext>
            </a:extLst>
          </p:cNvPr>
          <p:cNvSpPr txBox="1"/>
          <p:nvPr/>
        </p:nvSpPr>
        <p:spPr>
          <a:xfrm>
            <a:off x="800669" y="1935188"/>
            <a:ext cx="53044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Original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39F839-2BA1-4EEE-820A-778BF0A57F5F}"/>
              </a:ext>
            </a:extLst>
          </p:cNvPr>
          <p:cNvSpPr txBox="1"/>
          <p:nvPr/>
        </p:nvSpPr>
        <p:spPr>
          <a:xfrm>
            <a:off x="6105102" y="1937274"/>
            <a:ext cx="2238229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Padding/Length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81AD5B-F130-4B56-AA64-91401F14B76A}"/>
              </a:ext>
            </a:extLst>
          </p:cNvPr>
          <p:cNvSpPr txBox="1"/>
          <p:nvPr/>
        </p:nvSpPr>
        <p:spPr>
          <a:xfrm>
            <a:off x="800670" y="3368206"/>
            <a:ext cx="187200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M</a:t>
            </a:r>
            <a:r>
              <a:rPr lang="en-US" sz="2000" baseline="-250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4BD7E-3857-4E25-A919-8EC788171462}"/>
              </a:ext>
            </a:extLst>
          </p:cNvPr>
          <p:cNvSpPr txBox="1"/>
          <p:nvPr/>
        </p:nvSpPr>
        <p:spPr>
          <a:xfrm>
            <a:off x="2667947" y="3368206"/>
            <a:ext cx="187200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M</a:t>
            </a:r>
            <a:r>
              <a:rPr lang="en-US" sz="2000" baseline="-250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5639D1-09C9-4144-B2CA-611C3719F794}"/>
              </a:ext>
            </a:extLst>
          </p:cNvPr>
          <p:cNvSpPr txBox="1"/>
          <p:nvPr/>
        </p:nvSpPr>
        <p:spPr>
          <a:xfrm>
            <a:off x="6471330" y="3368206"/>
            <a:ext cx="187200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M</a:t>
            </a:r>
            <a:r>
              <a:rPr lang="en-US" sz="2000" baseline="-25000"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2FC12-CD3D-4275-BAFA-6CAF28362FF5}"/>
              </a:ext>
            </a:extLst>
          </p:cNvPr>
          <p:cNvSpPr txBox="1"/>
          <p:nvPr/>
        </p:nvSpPr>
        <p:spPr>
          <a:xfrm>
            <a:off x="5235676" y="3368206"/>
            <a:ext cx="58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687691-13DD-4494-91F5-37EE3BC56A14}"/>
              </a:ext>
            </a:extLst>
          </p:cNvPr>
          <p:cNvSpPr txBox="1"/>
          <p:nvPr/>
        </p:nvSpPr>
        <p:spPr>
          <a:xfrm>
            <a:off x="1398482" y="2832183"/>
            <a:ext cx="13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cs typeface="Times New Roman" panose="02020603050405020304" pitchFamily="18" charset="0"/>
              </a:rPr>
              <a:t>n</a:t>
            </a:r>
            <a:r>
              <a:rPr lang="en-US" sz="2000">
                <a:cs typeface="Times New Roman" panose="02020603050405020304" pitchFamily="18" charset="0"/>
              </a:rPr>
              <a:t> bits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725C78-545C-49E4-81DD-523CB25D3A12}"/>
              </a:ext>
            </a:extLst>
          </p:cNvPr>
          <p:cNvSpPr txBox="1"/>
          <p:nvPr/>
        </p:nvSpPr>
        <p:spPr>
          <a:xfrm>
            <a:off x="3257010" y="2832183"/>
            <a:ext cx="13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cs typeface="Times New Roman" panose="02020603050405020304" pitchFamily="18" charset="0"/>
              </a:rPr>
              <a:t>n</a:t>
            </a:r>
            <a:r>
              <a:rPr lang="en-US" sz="2000">
                <a:cs typeface="Times New Roman" panose="02020603050405020304" pitchFamily="18" charset="0"/>
              </a:rPr>
              <a:t> bits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05148-C91A-4AF7-A8FF-0FDF9243BD3E}"/>
              </a:ext>
            </a:extLst>
          </p:cNvPr>
          <p:cNvSpPr txBox="1"/>
          <p:nvPr/>
        </p:nvSpPr>
        <p:spPr>
          <a:xfrm>
            <a:off x="7044806" y="2832183"/>
            <a:ext cx="13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cs typeface="Times New Roman" panose="02020603050405020304" pitchFamily="18" charset="0"/>
              </a:rPr>
              <a:t>n</a:t>
            </a:r>
            <a:r>
              <a:rPr lang="en-US" sz="2000">
                <a:cs typeface="Times New Roman" panose="02020603050405020304" pitchFamily="18" charset="0"/>
              </a:rPr>
              <a:t> bits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16200B-7D01-49F5-AABE-0608F058F1B5}"/>
              </a:ext>
            </a:extLst>
          </p:cNvPr>
          <p:cNvSpPr txBox="1"/>
          <p:nvPr/>
        </p:nvSpPr>
        <p:spPr>
          <a:xfrm>
            <a:off x="1336844" y="4751648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sz="2400" b="1" i="1">
                <a:cs typeface="Times New Roman" panose="02020603050405020304" pitchFamily="18" charset="0"/>
              </a:rPr>
              <a:t>f</a:t>
            </a:r>
            <a:endParaRPr lang="en-US" sz="2400" b="1" i="1" baseline="-25000"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EF8AB9-A308-4AF5-B766-85C172CCE0F8}"/>
              </a:ext>
            </a:extLst>
          </p:cNvPr>
          <p:cNvSpPr txBox="1"/>
          <p:nvPr/>
        </p:nvSpPr>
        <p:spPr>
          <a:xfrm>
            <a:off x="3203664" y="4751648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sz="2400" b="1" i="1">
                <a:cs typeface="Times New Roman" panose="02020603050405020304" pitchFamily="18" charset="0"/>
              </a:rPr>
              <a:t>f</a:t>
            </a:r>
            <a:endParaRPr lang="en-US" sz="2400" b="1" i="1" baseline="-25000"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70B7E-BF63-444B-96C1-6F4689A19E92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flipH="1">
            <a:off x="1732844" y="3768316"/>
            <a:ext cx="3826" cy="98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6B42E1-B8E8-45CA-938D-15A8333A3356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 flipH="1">
            <a:off x="3599664" y="3768316"/>
            <a:ext cx="4283" cy="98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FE358D-C5F8-4C39-97BF-F0CC59F62C27}"/>
              </a:ext>
            </a:extLst>
          </p:cNvPr>
          <p:cNvCxnSpPr>
            <a:cxnSpLocks/>
            <a:stCxn id="44" idx="2"/>
            <a:endCxn id="103" idx="0"/>
          </p:cNvCxnSpPr>
          <p:nvPr/>
        </p:nvCxnSpPr>
        <p:spPr>
          <a:xfrm>
            <a:off x="7407330" y="3768316"/>
            <a:ext cx="3826" cy="98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BC24AE-7A77-4D57-9330-BCA4DCD51240}"/>
              </a:ext>
            </a:extLst>
          </p:cNvPr>
          <p:cNvSpPr txBox="1"/>
          <p:nvPr/>
        </p:nvSpPr>
        <p:spPr>
          <a:xfrm>
            <a:off x="33056" y="4916815"/>
            <a:ext cx="8465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cs typeface="Times New Roman" panose="02020603050405020304" pitchFamily="18" charset="0"/>
              </a:rPr>
              <a:t>H</a:t>
            </a:r>
            <a:r>
              <a:rPr lang="en-US" sz="2400" baseline="-25000"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95B87B-FA4D-456D-97E0-523348E33CFF}"/>
              </a:ext>
            </a:extLst>
          </p:cNvPr>
          <p:cNvSpPr txBox="1"/>
          <p:nvPr/>
        </p:nvSpPr>
        <p:spPr>
          <a:xfrm>
            <a:off x="8225344" y="4916814"/>
            <a:ext cx="846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cs typeface="Times New Roman" panose="02020603050405020304" pitchFamily="18" charset="0"/>
              </a:rPr>
              <a:t>H</a:t>
            </a:r>
            <a:r>
              <a:rPr lang="en-US" sz="2400" baseline="-25000"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372630-03FA-445C-A567-C40A61552BE8}"/>
              </a:ext>
            </a:extLst>
          </p:cNvPr>
          <p:cNvCxnSpPr>
            <a:cxnSpLocks/>
            <a:stCxn id="55" idx="3"/>
            <a:endCxn id="49" idx="1"/>
          </p:cNvCxnSpPr>
          <p:nvPr/>
        </p:nvCxnSpPr>
        <p:spPr>
          <a:xfrm>
            <a:off x="879644" y="514764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C6DC27-3D7D-4FF1-AE27-CA47A9B34976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2128844" y="5147648"/>
            <a:ext cx="1074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5073D1-FA29-4131-8C33-133A76A76405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995664" y="5147647"/>
            <a:ext cx="520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DCAC70-FCB8-4BA7-9D1C-CC46A8A9873D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6469942" y="5147648"/>
            <a:ext cx="54521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06386A-AB83-4EB4-B9C8-AF36345239B3}"/>
              </a:ext>
            </a:extLst>
          </p:cNvPr>
          <p:cNvCxnSpPr>
            <a:cxnSpLocks/>
            <a:stCxn id="103" idx="3"/>
            <a:endCxn id="56" idx="1"/>
          </p:cNvCxnSpPr>
          <p:nvPr/>
        </p:nvCxnSpPr>
        <p:spPr>
          <a:xfrm flipV="1">
            <a:off x="7807156" y="5147647"/>
            <a:ext cx="418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C13BFB-C450-4119-8C07-0EB1B458052A}"/>
              </a:ext>
            </a:extLst>
          </p:cNvPr>
          <p:cNvSpPr txBox="1"/>
          <p:nvPr/>
        </p:nvSpPr>
        <p:spPr>
          <a:xfrm>
            <a:off x="1919491" y="4736430"/>
            <a:ext cx="10139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cs typeface="Times New Roman" panose="02020603050405020304" pitchFamily="18" charset="0"/>
              </a:rPr>
              <a:t>H</a:t>
            </a:r>
            <a:r>
              <a:rPr lang="en-US" sz="2400" baseline="-250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05C6EC-BBBC-4DB9-999D-7077B1F9D0F5}"/>
              </a:ext>
            </a:extLst>
          </p:cNvPr>
          <p:cNvSpPr txBox="1"/>
          <p:nvPr/>
        </p:nvSpPr>
        <p:spPr>
          <a:xfrm>
            <a:off x="3758964" y="4736430"/>
            <a:ext cx="10139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cs typeface="Times New Roman" panose="02020603050405020304" pitchFamily="18" charset="0"/>
              </a:rPr>
              <a:t>H</a:t>
            </a:r>
            <a:r>
              <a:rPr lang="en-US" sz="2400" baseline="-2500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904040-1EF9-4A4F-9EC9-9A146F059ED6}"/>
              </a:ext>
            </a:extLst>
          </p:cNvPr>
          <p:cNvSpPr txBox="1"/>
          <p:nvPr/>
        </p:nvSpPr>
        <p:spPr>
          <a:xfrm>
            <a:off x="6183667" y="4736430"/>
            <a:ext cx="10139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cs typeface="Times New Roman" panose="02020603050405020304" pitchFamily="18" charset="0"/>
              </a:rPr>
              <a:t>H</a:t>
            </a:r>
            <a:r>
              <a:rPr lang="en-US" sz="2400" baseline="-25000">
                <a:cs typeface="Times New Roman" panose="02020603050405020304" pitchFamily="18" charset="0"/>
              </a:rPr>
              <a:t>t-1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5EC5CE-B322-4D61-BEE8-D7F5E9D9CB96}"/>
              </a:ext>
            </a:extLst>
          </p:cNvPr>
          <p:cNvSpPr txBox="1"/>
          <p:nvPr/>
        </p:nvSpPr>
        <p:spPr>
          <a:xfrm>
            <a:off x="5232955" y="4851150"/>
            <a:ext cx="58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AF4281-34A1-49AC-A3F9-CEAB4489946F}"/>
              </a:ext>
            </a:extLst>
          </p:cNvPr>
          <p:cNvSpPr txBox="1"/>
          <p:nvPr/>
        </p:nvSpPr>
        <p:spPr>
          <a:xfrm>
            <a:off x="56011" y="4546134"/>
            <a:ext cx="13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cs typeface="Times New Roman" panose="02020603050405020304" pitchFamily="18" charset="0"/>
              </a:rPr>
              <a:t>m</a:t>
            </a:r>
            <a:r>
              <a:rPr lang="en-US" sz="2000">
                <a:cs typeface="Times New Roman" panose="02020603050405020304" pitchFamily="18" charset="0"/>
              </a:rPr>
              <a:t> bits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3960E4-CB1D-4B68-A784-471B44D9A5B8}"/>
              </a:ext>
            </a:extLst>
          </p:cNvPr>
          <p:cNvSpPr txBox="1"/>
          <p:nvPr/>
        </p:nvSpPr>
        <p:spPr>
          <a:xfrm>
            <a:off x="8241905" y="4516704"/>
            <a:ext cx="1022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cs typeface="Times New Roman" panose="02020603050405020304" pitchFamily="18" charset="0"/>
              </a:rPr>
              <a:t>m</a:t>
            </a:r>
            <a:r>
              <a:rPr lang="en-US" sz="2000">
                <a:cs typeface="Times New Roman" panose="02020603050405020304" pitchFamily="18" charset="0"/>
              </a:rPr>
              <a:t> bits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B24F91-EFC2-4A51-8CCF-878432E89D33}"/>
              </a:ext>
            </a:extLst>
          </p:cNvPr>
          <p:cNvSpPr txBox="1"/>
          <p:nvPr/>
        </p:nvSpPr>
        <p:spPr>
          <a:xfrm>
            <a:off x="7015156" y="4751648"/>
            <a:ext cx="792000" cy="792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US" sz="2400" b="1" i="1">
                <a:cs typeface="Times New Roman" panose="02020603050405020304" pitchFamily="18" charset="0"/>
              </a:rPr>
              <a:t>f</a:t>
            </a:r>
            <a:endParaRPr lang="en-US" sz="2400" b="1" i="1" baseline="-25000">
              <a:cs typeface="Times New Roman" panose="02020603050405020304" pitchFamily="18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F440E3-8E62-476D-A50E-A88A326EC6BC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800669" y="2135243"/>
            <a:ext cx="0" cy="109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C072198-6CFE-47C1-9587-B708A3128303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343331" y="2137329"/>
            <a:ext cx="0" cy="1094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4C08CE2-6F90-4F01-B94D-0B174DEC61FF}"/>
              </a:ext>
            </a:extLst>
          </p:cNvPr>
          <p:cNvSpPr txBox="1"/>
          <p:nvPr/>
        </p:nvSpPr>
        <p:spPr>
          <a:xfrm>
            <a:off x="936209" y="5549326"/>
            <a:ext cx="159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Compression function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E6EF8EF-E1C5-40DC-A30A-8A5F8E8C991E}"/>
              </a:ext>
            </a:extLst>
          </p:cNvPr>
          <p:cNvSpPr txBox="1"/>
          <p:nvPr/>
        </p:nvSpPr>
        <p:spPr>
          <a:xfrm>
            <a:off x="2803029" y="5543542"/>
            <a:ext cx="159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Compression function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D2C227-D516-4F5B-9716-9CD7D3170947}"/>
              </a:ext>
            </a:extLst>
          </p:cNvPr>
          <p:cNvSpPr txBox="1"/>
          <p:nvPr/>
        </p:nvSpPr>
        <p:spPr>
          <a:xfrm>
            <a:off x="6614523" y="5543542"/>
            <a:ext cx="159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Compression function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072CD7-5340-402D-B6FE-36F1279C5D7E}"/>
              </a:ext>
            </a:extLst>
          </p:cNvPr>
          <p:cNvSpPr txBox="1"/>
          <p:nvPr/>
        </p:nvSpPr>
        <p:spPr>
          <a:xfrm>
            <a:off x="7851709" y="5377062"/>
            <a:ext cx="159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Message digest</a:t>
            </a:r>
          </a:p>
        </p:txBody>
      </p:sp>
    </p:spTree>
    <p:extLst>
      <p:ext uri="{BB962C8B-B14F-4D97-AF65-F5344CB8AC3E}">
        <p14:creationId xmlns:p14="http://schemas.microsoft.com/office/powerpoint/2010/main" val="25258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42E6-9557-4A57-83EF-690525A9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Content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78E448-CF85-4171-B7CF-C716D946D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741733"/>
              </p:ext>
            </p:extLst>
          </p:nvPr>
        </p:nvGraphicFramePr>
        <p:xfrm>
          <a:off x="558800" y="1894843"/>
          <a:ext cx="8026400" cy="360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65EB-2165-4756-87FC-D3689443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6A2-2455-406B-8649-550F80F64831}" type="datetime1">
              <a:rPr lang="vi-VN" smtClean="0"/>
              <a:t>22/05/2021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B7C6-DE0D-415A-B84F-93B6CD36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0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6512-054D-439B-ADF6-A3A1561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936353E2-8138-48A2-AE2E-3D919F8A02EF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5D5E-A51B-4B7A-B13D-ACFACAB0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A54DE-BBCF-4FFB-8B1A-F73E7BBE6B11}"/>
              </a:ext>
            </a:extLst>
          </p:cNvPr>
          <p:cNvSpPr txBox="1"/>
          <p:nvPr/>
        </p:nvSpPr>
        <p:spPr>
          <a:xfrm>
            <a:off x="488950" y="1260157"/>
            <a:ext cx="395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Message Preparation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14A10F-377E-41DF-A508-D58F10E6E5F0}"/>
              </a:ext>
            </a:extLst>
          </p:cNvPr>
          <p:cNvSpPr txBox="1"/>
          <p:nvPr/>
        </p:nvSpPr>
        <p:spPr>
          <a:xfrm>
            <a:off x="547008" y="3537767"/>
            <a:ext cx="3720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Original </a:t>
            </a:r>
          </a:p>
          <a:p>
            <a:pPr algn="ctr"/>
            <a:r>
              <a:rPr lang="en-US" sz="2000">
                <a:cs typeface="Times New Roman" panose="02020603050405020304" pitchFamily="18" charset="0"/>
              </a:rPr>
              <a:t>Message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2B851F-0B2F-4103-9AC7-1679324DF5A0}"/>
              </a:ext>
            </a:extLst>
          </p:cNvPr>
          <p:cNvSpPr txBox="1"/>
          <p:nvPr/>
        </p:nvSpPr>
        <p:spPr>
          <a:xfrm>
            <a:off x="4267008" y="3537767"/>
            <a:ext cx="2190935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Padding</a:t>
            </a:r>
            <a:br>
              <a:rPr lang="en-US" sz="2000">
                <a:cs typeface="Times New Roman" panose="02020603050405020304" pitchFamily="18" charset="0"/>
              </a:rPr>
            </a:br>
            <a:r>
              <a:rPr lang="en-US" sz="2000">
                <a:cs typeface="Times New Roman" panose="02020603050405020304" pitchFamily="18" charset="0"/>
              </a:rPr>
              <a:t>1000000…00000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ED425E-2AF3-4B64-B0DE-25CA1A8E6FD0}"/>
              </a:ext>
            </a:extLst>
          </p:cNvPr>
          <p:cNvSpPr txBox="1"/>
          <p:nvPr/>
        </p:nvSpPr>
        <p:spPr>
          <a:xfrm>
            <a:off x="6457944" y="3537766"/>
            <a:ext cx="213904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Length of</a:t>
            </a:r>
          </a:p>
          <a:p>
            <a:pPr algn="ctr"/>
            <a:r>
              <a:rPr lang="en-US" sz="2000">
                <a:cs typeface="Times New Roman" panose="02020603050405020304" pitchFamily="18" charset="0"/>
              </a:rPr>
              <a:t>original message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D16F46-EC49-4F3F-A382-4282C1E9D7CC}"/>
              </a:ext>
            </a:extLst>
          </p:cNvPr>
          <p:cNvCxnSpPr/>
          <p:nvPr/>
        </p:nvCxnSpPr>
        <p:spPr>
          <a:xfrm>
            <a:off x="547007" y="2806314"/>
            <a:ext cx="0" cy="57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E7A24C-6E10-4E9A-9CBC-3CEC64FEA409}"/>
              </a:ext>
            </a:extLst>
          </p:cNvPr>
          <p:cNvCxnSpPr/>
          <p:nvPr/>
        </p:nvCxnSpPr>
        <p:spPr>
          <a:xfrm>
            <a:off x="4267008" y="2806314"/>
            <a:ext cx="0" cy="57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FAACE9-66D6-4C13-8181-FA91767D7F10}"/>
              </a:ext>
            </a:extLst>
          </p:cNvPr>
          <p:cNvCxnSpPr/>
          <p:nvPr/>
        </p:nvCxnSpPr>
        <p:spPr>
          <a:xfrm>
            <a:off x="6457943" y="2806314"/>
            <a:ext cx="0" cy="57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98C38D2-25E0-4CAF-8835-82CA3D23F687}"/>
              </a:ext>
            </a:extLst>
          </p:cNvPr>
          <p:cNvCxnSpPr/>
          <p:nvPr/>
        </p:nvCxnSpPr>
        <p:spPr>
          <a:xfrm>
            <a:off x="8596992" y="2806314"/>
            <a:ext cx="0" cy="57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071B91-056F-4D4B-BFA2-01E664704708}"/>
              </a:ext>
            </a:extLst>
          </p:cNvPr>
          <p:cNvCxnSpPr>
            <a:cxnSpLocks/>
          </p:cNvCxnSpPr>
          <p:nvPr/>
        </p:nvCxnSpPr>
        <p:spPr>
          <a:xfrm>
            <a:off x="547007" y="3092917"/>
            <a:ext cx="3703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581832-64D4-4E35-929A-F5CC1692328C}"/>
              </a:ext>
            </a:extLst>
          </p:cNvPr>
          <p:cNvCxnSpPr>
            <a:cxnSpLocks/>
          </p:cNvCxnSpPr>
          <p:nvPr/>
        </p:nvCxnSpPr>
        <p:spPr>
          <a:xfrm>
            <a:off x="4267008" y="3092917"/>
            <a:ext cx="2190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23D450-C670-41BE-BE4A-F72F1F3B9204}"/>
              </a:ext>
            </a:extLst>
          </p:cNvPr>
          <p:cNvCxnSpPr>
            <a:cxnSpLocks/>
          </p:cNvCxnSpPr>
          <p:nvPr/>
        </p:nvCxnSpPr>
        <p:spPr>
          <a:xfrm>
            <a:off x="6457943" y="3092917"/>
            <a:ext cx="21390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DFD9324-3EB1-4120-996B-4D00E97B8B50}"/>
              </a:ext>
            </a:extLst>
          </p:cNvPr>
          <p:cNvSpPr txBox="1"/>
          <p:nvPr/>
        </p:nvSpPr>
        <p:spPr>
          <a:xfrm>
            <a:off x="1193570" y="2594053"/>
            <a:ext cx="240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Length &lt; 2</a:t>
            </a:r>
            <a:r>
              <a:rPr lang="en-US" sz="2000" baseline="40000">
                <a:cs typeface="Times New Roman" panose="02020603050405020304" pitchFamily="18" charset="0"/>
              </a:rPr>
              <a:t>128</a:t>
            </a:r>
            <a:r>
              <a:rPr lang="en-US" sz="2000">
                <a:cs typeface="Times New Roman" panose="02020603050405020304" pitchFamily="18" charset="0"/>
              </a:rPr>
              <a:t> bits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2EEAEB-3191-46C7-B7BA-B4C3DF19F964}"/>
              </a:ext>
            </a:extLst>
          </p:cNvPr>
          <p:cNvSpPr txBox="1"/>
          <p:nvPr/>
        </p:nvSpPr>
        <p:spPr>
          <a:xfrm>
            <a:off x="4157493" y="2590868"/>
            <a:ext cx="240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Length: variable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8CF511-1A4D-4B88-89E6-C0EDCD2182F8}"/>
              </a:ext>
            </a:extLst>
          </p:cNvPr>
          <p:cNvSpPr txBox="1"/>
          <p:nvPr/>
        </p:nvSpPr>
        <p:spPr>
          <a:xfrm>
            <a:off x="6281668" y="2590867"/>
            <a:ext cx="240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Length: 128 bits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9CC8B1E-4ABF-40AD-A09D-1D94FCBCBCF1}"/>
              </a:ext>
            </a:extLst>
          </p:cNvPr>
          <p:cNvCxnSpPr/>
          <p:nvPr/>
        </p:nvCxnSpPr>
        <p:spPr>
          <a:xfrm>
            <a:off x="547007" y="4432672"/>
            <a:ext cx="0" cy="57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81C7C66-BDBF-4A18-ABC9-066E4A7B726E}"/>
              </a:ext>
            </a:extLst>
          </p:cNvPr>
          <p:cNvCxnSpPr/>
          <p:nvPr/>
        </p:nvCxnSpPr>
        <p:spPr>
          <a:xfrm>
            <a:off x="8596992" y="4432672"/>
            <a:ext cx="0" cy="57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F594F8A-87BF-4A4E-B6FC-E6B8DF9BF09B}"/>
              </a:ext>
            </a:extLst>
          </p:cNvPr>
          <p:cNvCxnSpPr>
            <a:cxnSpLocks/>
          </p:cNvCxnSpPr>
          <p:nvPr/>
        </p:nvCxnSpPr>
        <p:spPr>
          <a:xfrm>
            <a:off x="547007" y="4719275"/>
            <a:ext cx="80499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50CC0A0-A452-4653-8743-4D41F571DE69}"/>
              </a:ext>
            </a:extLst>
          </p:cNvPr>
          <p:cNvSpPr txBox="1"/>
          <p:nvPr/>
        </p:nvSpPr>
        <p:spPr>
          <a:xfrm>
            <a:off x="3172949" y="4818253"/>
            <a:ext cx="2651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Multiple of 1024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B6E8BEE-1E53-4CD6-A5D9-8EB95DF6AC35}"/>
                  </a:ext>
                </a:extLst>
              </p:cNvPr>
              <p:cNvSpPr txBox="1"/>
              <p:nvPr/>
            </p:nvSpPr>
            <p:spPr>
              <a:xfrm>
                <a:off x="1983497" y="5403955"/>
                <a:ext cx="5177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(|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|+|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|+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𝟏𝟐𝟖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)≡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𝐦𝐨𝐝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𝟏𝟎𝟐𝟒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B6E8BEE-1E53-4CD6-A5D9-8EB95DF6A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97" y="5403955"/>
                <a:ext cx="5177003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180224DB-4624-4B80-A971-308040EAA0EB}"/>
              </a:ext>
            </a:extLst>
          </p:cNvPr>
          <p:cNvSpPr txBox="1"/>
          <p:nvPr/>
        </p:nvSpPr>
        <p:spPr>
          <a:xfrm>
            <a:off x="488950" y="1808612"/>
            <a:ext cx="507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cs typeface="Times New Roman" panose="02020603050405020304" pitchFamily="18" charset="0"/>
              </a:rPr>
              <a:t>Padding and length field in SHA-512</a:t>
            </a:r>
          </a:p>
        </p:txBody>
      </p:sp>
    </p:spTree>
    <p:extLst>
      <p:ext uri="{BB962C8B-B14F-4D97-AF65-F5344CB8AC3E}">
        <p14:creationId xmlns:p14="http://schemas.microsoft.com/office/powerpoint/2010/main" val="331326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6512-054D-439B-ADF6-A3A1561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3FC88FDC-D33E-4DFB-AF54-0B3E70366875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5D5E-A51B-4B7A-B13D-ACFACAB0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A54DE-BBCF-4FFB-8B1A-F73E7BBE6B11}"/>
              </a:ext>
            </a:extLst>
          </p:cNvPr>
          <p:cNvSpPr txBox="1"/>
          <p:nvPr/>
        </p:nvSpPr>
        <p:spPr>
          <a:xfrm>
            <a:off x="488949" y="1260157"/>
            <a:ext cx="49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Implement the hashing algorithm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A1055-0F04-4BED-A2AD-99DE5B7B0065}"/>
              </a:ext>
            </a:extLst>
          </p:cNvPr>
          <p:cNvSpPr txBox="1"/>
          <p:nvPr/>
        </p:nvSpPr>
        <p:spPr>
          <a:xfrm>
            <a:off x="1257951" y="2739188"/>
            <a:ext cx="194400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1024 bits</a:t>
            </a:r>
            <a:endParaRPr lang="en-US" sz="2000" baseline="-25000"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62AB06-B056-4B2A-816C-36F654D47764}"/>
              </a:ext>
            </a:extLst>
          </p:cNvPr>
          <p:cNvSpPr txBox="1"/>
          <p:nvPr/>
        </p:nvSpPr>
        <p:spPr>
          <a:xfrm>
            <a:off x="5474559" y="2658471"/>
            <a:ext cx="58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7A3A4-282B-4F1A-A5E1-5D13CF8D1D7A}"/>
              </a:ext>
            </a:extLst>
          </p:cNvPr>
          <p:cNvSpPr txBox="1"/>
          <p:nvPr/>
        </p:nvSpPr>
        <p:spPr>
          <a:xfrm>
            <a:off x="3201951" y="2738276"/>
            <a:ext cx="194400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1024 bits</a:t>
            </a:r>
            <a:endParaRPr lang="en-US" sz="2000" baseline="-25000"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DAA7C-8EFC-48D4-8387-AE056EAF9B72}"/>
              </a:ext>
            </a:extLst>
          </p:cNvPr>
          <p:cNvSpPr txBox="1"/>
          <p:nvPr/>
        </p:nvSpPr>
        <p:spPr>
          <a:xfrm>
            <a:off x="6248824" y="2748913"/>
            <a:ext cx="194400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1024 bits</a:t>
            </a:r>
            <a:endParaRPr lang="en-US" sz="2000" baseline="-25000"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EF615A-64E8-4452-8AB7-C36EAFE6271D}"/>
              </a:ext>
            </a:extLst>
          </p:cNvPr>
          <p:cNvSpPr txBox="1"/>
          <p:nvPr/>
        </p:nvSpPr>
        <p:spPr>
          <a:xfrm>
            <a:off x="1812314" y="2367575"/>
            <a:ext cx="13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cs typeface="Times New Roman" panose="02020603050405020304" pitchFamily="18" charset="0"/>
              </a:rPr>
              <a:t>Block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2F571-0F4D-48D0-9308-A30C50FBFB54}"/>
              </a:ext>
            </a:extLst>
          </p:cNvPr>
          <p:cNvSpPr txBox="1"/>
          <p:nvPr/>
        </p:nvSpPr>
        <p:spPr>
          <a:xfrm>
            <a:off x="3733779" y="2324214"/>
            <a:ext cx="13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cs typeface="Times New Roman" panose="02020603050405020304" pitchFamily="18" charset="0"/>
              </a:rPr>
              <a:t>Block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55F2D5-70FB-4F4E-B612-BD1FC83E546C}"/>
              </a:ext>
            </a:extLst>
          </p:cNvPr>
          <p:cNvSpPr txBox="1"/>
          <p:nvPr/>
        </p:nvSpPr>
        <p:spPr>
          <a:xfrm>
            <a:off x="6791131" y="2367575"/>
            <a:ext cx="13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cs typeface="Times New Roman" panose="02020603050405020304" pitchFamily="18" charset="0"/>
              </a:rPr>
              <a:t>Block N</a:t>
            </a:r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556A71A3-9623-444E-92F4-A4354FFA739F}"/>
              </a:ext>
            </a:extLst>
          </p:cNvPr>
          <p:cNvSpPr/>
          <p:nvPr/>
        </p:nvSpPr>
        <p:spPr>
          <a:xfrm rot="10800000">
            <a:off x="1446546" y="3802793"/>
            <a:ext cx="1584217" cy="1068235"/>
          </a:xfrm>
          <a:prstGeom prst="trapezoid">
            <a:avLst>
              <a:gd name="adj" fmla="val 3437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F1B4B0-EDB5-4087-8F7B-A6FECFA8B28F}"/>
              </a:ext>
            </a:extLst>
          </p:cNvPr>
          <p:cNvSpPr txBox="1"/>
          <p:nvPr/>
        </p:nvSpPr>
        <p:spPr>
          <a:xfrm>
            <a:off x="1513760" y="4042439"/>
            <a:ext cx="14497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cs typeface="Times New Roman" panose="02020603050405020304" pitchFamily="18" charset="0"/>
              </a:rPr>
              <a:t>Compression function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585249-3022-420A-83EC-100FD2C9EEA0}"/>
              </a:ext>
            </a:extLst>
          </p:cNvPr>
          <p:cNvCxnSpPr>
            <a:cxnSpLocks/>
            <a:stCxn id="25" idx="2"/>
            <a:endCxn id="32" idx="2"/>
          </p:cNvCxnSpPr>
          <p:nvPr/>
        </p:nvCxnSpPr>
        <p:spPr>
          <a:xfrm>
            <a:off x="2229951" y="3139298"/>
            <a:ext cx="8703" cy="66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9FDF22-C0EF-44D2-891E-53313024ACE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173951" y="3138386"/>
            <a:ext cx="9325" cy="67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9657B5-76FE-413B-A116-429EB351149B}"/>
              </a:ext>
            </a:extLst>
          </p:cNvPr>
          <p:cNvCxnSpPr>
            <a:cxnSpLocks/>
            <a:stCxn id="28" idx="2"/>
            <a:endCxn id="131" idx="2"/>
          </p:cNvCxnSpPr>
          <p:nvPr/>
        </p:nvCxnSpPr>
        <p:spPr>
          <a:xfrm>
            <a:off x="7220824" y="3149023"/>
            <a:ext cx="3274" cy="65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689F210-FA7D-4F0C-9B2C-21CF9DC39749}"/>
              </a:ext>
            </a:extLst>
          </p:cNvPr>
          <p:cNvSpPr txBox="1"/>
          <p:nvPr/>
        </p:nvSpPr>
        <p:spPr>
          <a:xfrm>
            <a:off x="332673" y="5205110"/>
            <a:ext cx="6636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512 </a:t>
            </a:r>
          </a:p>
          <a:p>
            <a:pPr algn="ctr"/>
            <a:r>
              <a:rPr lang="en-US">
                <a:cs typeface="Times New Roman" panose="02020603050405020304" pitchFamily="18" charset="0"/>
              </a:rPr>
              <a:t>bits</a:t>
            </a:r>
            <a:endParaRPr lang="en-US" baseline="-25000">
              <a:cs typeface="Times New Roman" panose="02020603050405020304" pitchFamily="18" charset="0"/>
            </a:endParaRPr>
          </a:p>
        </p:txBody>
      </p:sp>
      <p:cxnSp>
        <p:nvCxnSpPr>
          <p:cNvPr id="43" name="Elbow Connector 29">
            <a:extLst>
              <a:ext uri="{FF2B5EF4-FFF2-40B4-BE49-F238E27FC236}">
                <a16:creationId xmlns:a16="http://schemas.microsoft.com/office/drawing/2014/main" id="{3FFBC8FE-EA4D-4C35-97E4-8985CC86EC5D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996291" y="3377705"/>
            <a:ext cx="223814" cy="215057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9FBD66-CE05-432C-B4FA-F1A8A6E58FD2}"/>
              </a:ext>
            </a:extLst>
          </p:cNvPr>
          <p:cNvCxnSpPr>
            <a:cxnSpLocks/>
          </p:cNvCxnSpPr>
          <p:nvPr/>
        </p:nvCxnSpPr>
        <p:spPr>
          <a:xfrm>
            <a:off x="1220105" y="3382466"/>
            <a:ext cx="5922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3E875-4156-49DD-BE45-150E97A5732E}"/>
              </a:ext>
            </a:extLst>
          </p:cNvPr>
          <p:cNvCxnSpPr/>
          <p:nvPr/>
        </p:nvCxnSpPr>
        <p:spPr>
          <a:xfrm>
            <a:off x="1812314" y="3389880"/>
            <a:ext cx="0" cy="409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6674B2-3630-4D20-8B26-922EFD29C852}"/>
              </a:ext>
            </a:extLst>
          </p:cNvPr>
          <p:cNvSpPr txBox="1"/>
          <p:nvPr/>
        </p:nvSpPr>
        <p:spPr>
          <a:xfrm>
            <a:off x="1910647" y="5205110"/>
            <a:ext cx="6636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512 </a:t>
            </a:r>
          </a:p>
          <a:p>
            <a:pPr algn="ctr"/>
            <a:r>
              <a:rPr lang="en-US">
                <a:cs typeface="Times New Roman" panose="02020603050405020304" pitchFamily="18" charset="0"/>
              </a:rPr>
              <a:t>bits</a:t>
            </a:r>
            <a:endParaRPr lang="en-US" baseline="-25000"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A64EBF-EBE6-4F3C-9A85-AC9E0FF0C3D9}"/>
              </a:ext>
            </a:extLst>
          </p:cNvPr>
          <p:cNvCxnSpPr>
            <a:cxnSpLocks/>
            <a:stCxn id="32" idx="0"/>
            <a:endCxn id="46" idx="0"/>
          </p:cNvCxnSpPr>
          <p:nvPr/>
        </p:nvCxnSpPr>
        <p:spPr>
          <a:xfrm>
            <a:off x="2238654" y="4871028"/>
            <a:ext cx="3802" cy="33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4B3D20-AFFB-4D80-876E-8EFD73E3F415}"/>
              </a:ext>
            </a:extLst>
          </p:cNvPr>
          <p:cNvSpPr txBox="1"/>
          <p:nvPr/>
        </p:nvSpPr>
        <p:spPr>
          <a:xfrm>
            <a:off x="3862605" y="5209553"/>
            <a:ext cx="6636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512 </a:t>
            </a:r>
          </a:p>
          <a:p>
            <a:pPr algn="ctr"/>
            <a:r>
              <a:rPr lang="en-US">
                <a:cs typeface="Times New Roman" panose="02020603050405020304" pitchFamily="18" charset="0"/>
              </a:rPr>
              <a:t>bits</a:t>
            </a:r>
            <a:endParaRPr lang="en-US" baseline="-25000"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F24DC8-B9FE-4602-9CC0-1198BD55432D}"/>
              </a:ext>
            </a:extLst>
          </p:cNvPr>
          <p:cNvCxnSpPr>
            <a:cxnSpLocks/>
            <a:stCxn id="90" idx="0"/>
            <a:endCxn id="48" idx="0"/>
          </p:cNvCxnSpPr>
          <p:nvPr/>
        </p:nvCxnSpPr>
        <p:spPr>
          <a:xfrm>
            <a:off x="4191738" y="4878442"/>
            <a:ext cx="2676" cy="33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C272A26-D778-4265-B0F7-1BBA1EA5ADF4}"/>
              </a:ext>
            </a:extLst>
          </p:cNvPr>
          <p:cNvSpPr txBox="1"/>
          <p:nvPr/>
        </p:nvSpPr>
        <p:spPr>
          <a:xfrm>
            <a:off x="6889015" y="5205110"/>
            <a:ext cx="66361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512 </a:t>
            </a:r>
          </a:p>
          <a:p>
            <a:pPr algn="ctr"/>
            <a:r>
              <a:rPr lang="en-US">
                <a:cs typeface="Times New Roman" panose="02020603050405020304" pitchFamily="18" charset="0"/>
              </a:rPr>
              <a:t>bits</a:t>
            </a:r>
            <a:endParaRPr lang="en-US" baseline="-25000"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41F7E1-DD68-4756-AC90-5D37C50A88C1}"/>
              </a:ext>
            </a:extLst>
          </p:cNvPr>
          <p:cNvCxnSpPr>
            <a:cxnSpLocks/>
            <a:stCxn id="131" idx="0"/>
            <a:endCxn id="50" idx="0"/>
          </p:cNvCxnSpPr>
          <p:nvPr/>
        </p:nvCxnSpPr>
        <p:spPr>
          <a:xfrm flipH="1">
            <a:off x="7220824" y="4871028"/>
            <a:ext cx="3274" cy="33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E70D52-CA7A-4884-A3C9-C31FDF39B887}"/>
              </a:ext>
            </a:extLst>
          </p:cNvPr>
          <p:cNvSpPr txBox="1"/>
          <p:nvPr/>
        </p:nvSpPr>
        <p:spPr>
          <a:xfrm>
            <a:off x="5469073" y="5175071"/>
            <a:ext cx="5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548F22-0DDF-4CE9-9C3B-9AD1AD3A1D53}"/>
              </a:ext>
            </a:extLst>
          </p:cNvPr>
          <p:cNvCxnSpPr>
            <a:cxnSpLocks/>
          </p:cNvCxnSpPr>
          <p:nvPr/>
        </p:nvCxnSpPr>
        <p:spPr>
          <a:xfrm flipH="1">
            <a:off x="4526223" y="5513861"/>
            <a:ext cx="6197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AA762-DF92-474D-8AF7-9600B99A918E}"/>
              </a:ext>
            </a:extLst>
          </p:cNvPr>
          <p:cNvCxnSpPr/>
          <p:nvPr/>
        </p:nvCxnSpPr>
        <p:spPr>
          <a:xfrm>
            <a:off x="5154629" y="4255035"/>
            <a:ext cx="0" cy="1246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06B274-A598-40CF-BD3D-061DB51856EE}"/>
              </a:ext>
            </a:extLst>
          </p:cNvPr>
          <p:cNvSpPr txBox="1"/>
          <p:nvPr/>
        </p:nvSpPr>
        <p:spPr>
          <a:xfrm>
            <a:off x="8058463" y="5206723"/>
            <a:ext cx="66361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512 </a:t>
            </a:r>
          </a:p>
          <a:p>
            <a:pPr algn="ctr"/>
            <a:r>
              <a:rPr lang="en-US">
                <a:cs typeface="Times New Roman" panose="02020603050405020304" pitchFamily="18" charset="0"/>
              </a:rPr>
              <a:t>bits</a:t>
            </a:r>
            <a:endParaRPr lang="en-US" baseline="-25000"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68099D-C2A4-44F0-A6DF-5B9819626BD7}"/>
              </a:ext>
            </a:extLst>
          </p:cNvPr>
          <p:cNvCxnSpPr>
            <a:cxnSpLocks/>
            <a:stCxn id="50" idx="3"/>
            <a:endCxn id="63" idx="1"/>
          </p:cNvCxnSpPr>
          <p:nvPr/>
        </p:nvCxnSpPr>
        <p:spPr>
          <a:xfrm>
            <a:off x="7552633" y="5528276"/>
            <a:ext cx="505830" cy="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E0DD763-8438-466C-B778-78D8658DA655}"/>
              </a:ext>
            </a:extLst>
          </p:cNvPr>
          <p:cNvSpPr txBox="1"/>
          <p:nvPr/>
        </p:nvSpPr>
        <p:spPr>
          <a:xfrm>
            <a:off x="158424" y="5874101"/>
            <a:ext cx="10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BE17A1-1C53-4B8F-96FF-2FA6D50EF335}"/>
              </a:ext>
            </a:extLst>
          </p:cNvPr>
          <p:cNvSpPr txBox="1"/>
          <p:nvPr/>
        </p:nvSpPr>
        <p:spPr>
          <a:xfrm>
            <a:off x="7665307" y="5851441"/>
            <a:ext cx="137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cs typeface="Times New Roman" panose="02020603050405020304" pitchFamily="18" charset="0"/>
              </a:rPr>
              <a:t>Message</a:t>
            </a:r>
          </a:p>
          <a:p>
            <a:pPr algn="ctr"/>
            <a:r>
              <a:rPr lang="en-US">
                <a:cs typeface="Times New Roman" panose="02020603050405020304" pitchFamily="18" charset="0"/>
              </a:rPr>
              <a:t>Digest</a:t>
            </a:r>
          </a:p>
        </p:txBody>
      </p:sp>
      <p:sp>
        <p:nvSpPr>
          <p:cNvPr id="90" name="Trapezoid 89">
            <a:extLst>
              <a:ext uri="{FF2B5EF4-FFF2-40B4-BE49-F238E27FC236}">
                <a16:creationId xmlns:a16="http://schemas.microsoft.com/office/drawing/2014/main" id="{0EB5F3E4-E9F0-45EB-B2D7-D13865DBDE07}"/>
              </a:ext>
            </a:extLst>
          </p:cNvPr>
          <p:cNvSpPr/>
          <p:nvPr/>
        </p:nvSpPr>
        <p:spPr>
          <a:xfrm rot="10800000">
            <a:off x="3399738" y="3810207"/>
            <a:ext cx="1584000" cy="1068235"/>
          </a:xfrm>
          <a:prstGeom prst="trapezoid">
            <a:avLst>
              <a:gd name="adj" fmla="val 3437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9959C2-9BE4-496E-9E8D-480FECE4A591}"/>
              </a:ext>
            </a:extLst>
          </p:cNvPr>
          <p:cNvSpPr txBox="1"/>
          <p:nvPr/>
        </p:nvSpPr>
        <p:spPr>
          <a:xfrm>
            <a:off x="3449057" y="4036547"/>
            <a:ext cx="14497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cs typeface="Times New Roman" panose="02020603050405020304" pitchFamily="18" charset="0"/>
              </a:rPr>
              <a:t>Compression function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10E961-2BFF-4729-97F7-CA18DE0EB4E5}"/>
              </a:ext>
            </a:extLst>
          </p:cNvPr>
          <p:cNvCxnSpPr>
            <a:cxnSpLocks/>
          </p:cNvCxnSpPr>
          <p:nvPr/>
        </p:nvCxnSpPr>
        <p:spPr>
          <a:xfrm>
            <a:off x="3211276" y="3402055"/>
            <a:ext cx="546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0D6445-A709-403B-9327-96B07C8E339A}"/>
              </a:ext>
            </a:extLst>
          </p:cNvPr>
          <p:cNvCxnSpPr/>
          <p:nvPr/>
        </p:nvCxnSpPr>
        <p:spPr>
          <a:xfrm>
            <a:off x="3750387" y="3402055"/>
            <a:ext cx="0" cy="409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225DC468-70B0-4F7B-BD7D-88CA65396A09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574265" y="3402055"/>
            <a:ext cx="637011" cy="2126221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5B9F46-57A2-46DC-AE3B-2F9E8D92DA3B}"/>
              </a:ext>
            </a:extLst>
          </p:cNvPr>
          <p:cNvCxnSpPr>
            <a:cxnSpLocks/>
          </p:cNvCxnSpPr>
          <p:nvPr/>
        </p:nvCxnSpPr>
        <p:spPr>
          <a:xfrm>
            <a:off x="6252020" y="3402055"/>
            <a:ext cx="546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A9E81A6-19CA-470E-9C0D-017A1ABF6A77}"/>
              </a:ext>
            </a:extLst>
          </p:cNvPr>
          <p:cNvCxnSpPr/>
          <p:nvPr/>
        </p:nvCxnSpPr>
        <p:spPr>
          <a:xfrm>
            <a:off x="6791131" y="3402055"/>
            <a:ext cx="0" cy="409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rapezoid 130">
            <a:extLst>
              <a:ext uri="{FF2B5EF4-FFF2-40B4-BE49-F238E27FC236}">
                <a16:creationId xmlns:a16="http://schemas.microsoft.com/office/drawing/2014/main" id="{F08AF62E-4452-410A-93B5-94A12454FB3F}"/>
              </a:ext>
            </a:extLst>
          </p:cNvPr>
          <p:cNvSpPr/>
          <p:nvPr/>
        </p:nvSpPr>
        <p:spPr>
          <a:xfrm rot="10800000">
            <a:off x="6432098" y="3802793"/>
            <a:ext cx="1584000" cy="1068235"/>
          </a:xfrm>
          <a:prstGeom prst="trapezoid">
            <a:avLst>
              <a:gd name="adj" fmla="val 3437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3E630CB-12B3-4A80-BA63-F2ACFF36ECE3}"/>
              </a:ext>
            </a:extLst>
          </p:cNvPr>
          <p:cNvSpPr txBox="1"/>
          <p:nvPr/>
        </p:nvSpPr>
        <p:spPr>
          <a:xfrm>
            <a:off x="6481417" y="4029133"/>
            <a:ext cx="14497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cs typeface="Times New Roman" panose="02020603050405020304" pitchFamily="18" charset="0"/>
              </a:rPr>
              <a:t>Compression function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C568B8D-7F3D-42CF-851D-7A9E932D6B24}"/>
              </a:ext>
            </a:extLst>
          </p:cNvPr>
          <p:cNvCxnSpPr>
            <a:cxnSpLocks/>
          </p:cNvCxnSpPr>
          <p:nvPr/>
        </p:nvCxnSpPr>
        <p:spPr>
          <a:xfrm flipV="1">
            <a:off x="6252020" y="3389880"/>
            <a:ext cx="0" cy="7233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AA7937A-11F9-457A-8E3E-BF3276CBA371}"/>
              </a:ext>
            </a:extLst>
          </p:cNvPr>
          <p:cNvCxnSpPr/>
          <p:nvPr/>
        </p:nvCxnSpPr>
        <p:spPr>
          <a:xfrm>
            <a:off x="1257951" y="1967850"/>
            <a:ext cx="0" cy="57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104ABD1-C405-4649-BBC0-CA43FDF9A026}"/>
              </a:ext>
            </a:extLst>
          </p:cNvPr>
          <p:cNvCxnSpPr/>
          <p:nvPr/>
        </p:nvCxnSpPr>
        <p:spPr>
          <a:xfrm>
            <a:off x="8170690" y="1967850"/>
            <a:ext cx="0" cy="57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7A90F1-9537-4188-BC12-1E3C1A73C46A}"/>
              </a:ext>
            </a:extLst>
          </p:cNvPr>
          <p:cNvCxnSpPr>
            <a:cxnSpLocks/>
          </p:cNvCxnSpPr>
          <p:nvPr/>
        </p:nvCxnSpPr>
        <p:spPr>
          <a:xfrm>
            <a:off x="1257951" y="2254453"/>
            <a:ext cx="6912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7E1AF74-923D-490E-9622-E6720EECD089}"/>
              </a:ext>
            </a:extLst>
          </p:cNvPr>
          <p:cNvSpPr txBox="1"/>
          <p:nvPr/>
        </p:nvSpPr>
        <p:spPr>
          <a:xfrm>
            <a:off x="2326753" y="1859826"/>
            <a:ext cx="531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cs typeface="Times New Roman" panose="02020603050405020304" pitchFamily="18" charset="0"/>
              </a:rPr>
              <a:t>Augmented message: multiple of 1024-bits blocks</a:t>
            </a:r>
          </a:p>
        </p:txBody>
      </p:sp>
    </p:spTree>
    <p:extLst>
      <p:ext uri="{BB962C8B-B14F-4D97-AF65-F5344CB8AC3E}">
        <p14:creationId xmlns:p14="http://schemas.microsoft.com/office/powerpoint/2010/main" val="383510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A54DE-BBCF-4FFB-8B1A-F73E7BBE6B11}"/>
              </a:ext>
            </a:extLst>
          </p:cNvPr>
          <p:cNvSpPr txBox="1"/>
          <p:nvPr/>
        </p:nvSpPr>
        <p:spPr>
          <a:xfrm>
            <a:off x="488949" y="1260157"/>
            <a:ext cx="49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Implement the hashing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AB449B-D932-4527-92E0-C96EDDC30D16}"/>
              </a:ext>
            </a:extLst>
          </p:cNvPr>
          <p:cNvSpPr txBox="1"/>
          <p:nvPr/>
        </p:nvSpPr>
        <p:spPr>
          <a:xfrm>
            <a:off x="488950" y="1808612"/>
            <a:ext cx="507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cs typeface="Times New Roman" panose="02020603050405020304" pitchFamily="18" charset="0"/>
              </a:rPr>
              <a:t>Words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758196-3473-4C95-A29B-D46B6ED192CC}"/>
              </a:ext>
            </a:extLst>
          </p:cNvPr>
          <p:cNvGrpSpPr/>
          <p:nvPr/>
        </p:nvGrpSpPr>
        <p:grpSpPr>
          <a:xfrm>
            <a:off x="-6319" y="2381380"/>
            <a:ext cx="8924245" cy="2267899"/>
            <a:chOff x="-94570" y="2332564"/>
            <a:chExt cx="8924245" cy="22678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99AA195-BE5B-48FA-8B98-86B6026C1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325" y="2398217"/>
              <a:ext cx="8515350" cy="22022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2F8C37-5452-4648-A5EA-E3C14DDB0D2F}"/>
                </a:ext>
              </a:extLst>
            </p:cNvPr>
            <p:cNvSpPr txBox="1"/>
            <p:nvPr/>
          </p:nvSpPr>
          <p:spPr>
            <a:xfrm>
              <a:off x="2410250" y="2332564"/>
              <a:ext cx="44188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16 words, each of 64-bits = 1024-bits</a:t>
              </a:r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D6C882-2F6F-42AB-8349-8E65AFBDDEE5}"/>
                </a:ext>
              </a:extLst>
            </p:cNvPr>
            <p:cNvSpPr txBox="1"/>
            <p:nvPr/>
          </p:nvSpPr>
          <p:spPr>
            <a:xfrm>
              <a:off x="-94570" y="2733749"/>
              <a:ext cx="12699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Message block</a:t>
              </a:r>
              <a:endParaRPr lang="vi-V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4BECF3-4071-4F10-8624-A7AFC0D941FF}"/>
                </a:ext>
              </a:extLst>
            </p:cNvPr>
            <p:cNvSpPr txBox="1"/>
            <p:nvPr/>
          </p:nvSpPr>
          <p:spPr>
            <a:xfrm>
              <a:off x="3028437" y="3481860"/>
              <a:ext cx="37157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8 words, each of 64-bits = 512-bits</a:t>
              </a:r>
              <a:endParaRPr lang="vi-VN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BAB391-E873-423F-ADB6-7FBFEB6B954E}"/>
                </a:ext>
              </a:extLst>
            </p:cNvPr>
            <p:cNvSpPr txBox="1"/>
            <p:nvPr/>
          </p:nvSpPr>
          <p:spPr>
            <a:xfrm>
              <a:off x="1830702" y="3905194"/>
              <a:ext cx="120743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Message digest</a:t>
              </a:r>
              <a:endParaRPr lang="vi-VN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7C0A7B-8FC8-4F3C-8B4A-9FF1C832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CE664-691C-4B2F-B49D-978BCD398A33}" type="datetime1">
              <a:rPr lang="vi-VN" smtClean="0"/>
              <a:t>22/05/2021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CE465-8297-4C8F-A45A-8D865C6F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A54DE-BBCF-4FFB-8B1A-F73E7BBE6B11}"/>
              </a:ext>
            </a:extLst>
          </p:cNvPr>
          <p:cNvSpPr txBox="1"/>
          <p:nvPr/>
        </p:nvSpPr>
        <p:spPr>
          <a:xfrm>
            <a:off x="488949" y="1260157"/>
            <a:ext cx="49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Implement the hashing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AB449B-D932-4527-92E0-C96EDDC30D16}"/>
              </a:ext>
            </a:extLst>
          </p:cNvPr>
          <p:cNvSpPr txBox="1"/>
          <p:nvPr/>
        </p:nvSpPr>
        <p:spPr>
          <a:xfrm>
            <a:off x="488950" y="1808612"/>
            <a:ext cx="507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cs typeface="Times New Roman" panose="02020603050405020304" pitchFamily="18" charset="0"/>
              </a:rPr>
              <a:t>Compression function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DC75E-255D-4AA8-8609-8E773DAB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158F-4B80-45DC-B8D6-283670E77758}" type="datetime1">
              <a:rPr lang="vi-VN" smtClean="0"/>
              <a:t>22/05/2021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FD7AE8-A927-4504-ABE5-3E0E91C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DE88C6-238D-483F-BF0F-3ED56606F429}"/>
              </a:ext>
            </a:extLst>
          </p:cNvPr>
          <p:cNvGrpSpPr/>
          <p:nvPr/>
        </p:nvGrpSpPr>
        <p:grpSpPr>
          <a:xfrm>
            <a:off x="4123228" y="1542586"/>
            <a:ext cx="5020772" cy="5283551"/>
            <a:chOff x="4123228" y="1612926"/>
            <a:chExt cx="5020772" cy="52835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165C33-E03E-4F37-9D0E-820715E7F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3228" y="1721822"/>
              <a:ext cx="5020772" cy="51142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01C6D-2067-4109-AFCB-F5A77A8FA169}"/>
                </a:ext>
              </a:extLst>
            </p:cNvPr>
            <p:cNvSpPr txBox="1"/>
            <p:nvPr/>
          </p:nvSpPr>
          <p:spPr>
            <a:xfrm>
              <a:off x="5164268" y="1612926"/>
              <a:ext cx="309708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Results of the previous block or the initial digest</a:t>
              </a:r>
              <a:endParaRPr lang="vi-VN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85E4A8-F407-4873-B3F1-2EF290169F1E}"/>
                </a:ext>
              </a:extLst>
            </p:cNvPr>
            <p:cNvSpPr txBox="1"/>
            <p:nvPr/>
          </p:nvSpPr>
          <p:spPr>
            <a:xfrm>
              <a:off x="5802623" y="3048641"/>
              <a:ext cx="1661982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/>
                <a:t>Round 0</a:t>
              </a:r>
              <a:endParaRPr lang="vi-VN" sz="10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267AFA-7BC9-4B64-AE28-B440CEAFEDE7}"/>
                </a:ext>
              </a:extLst>
            </p:cNvPr>
            <p:cNvSpPr txBox="1"/>
            <p:nvPr/>
          </p:nvSpPr>
          <p:spPr>
            <a:xfrm>
              <a:off x="5802623" y="4334501"/>
              <a:ext cx="1661982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/>
                <a:t>Round 79</a:t>
              </a:r>
              <a:endParaRPr lang="vi-VN" sz="105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CEC357-EED9-4C4B-B65B-613699AF0408}"/>
                </a:ext>
              </a:extLst>
            </p:cNvPr>
            <p:cNvSpPr txBox="1"/>
            <p:nvPr/>
          </p:nvSpPr>
          <p:spPr>
            <a:xfrm>
              <a:off x="4563595" y="5822791"/>
              <a:ext cx="600673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Final adding</a:t>
              </a:r>
              <a:endParaRPr lang="vi-VN" sz="10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36D601-D524-4E82-8536-1297CB94797D}"/>
                </a:ext>
              </a:extLst>
            </p:cNvPr>
            <p:cNvSpPr txBox="1"/>
            <p:nvPr/>
          </p:nvSpPr>
          <p:spPr>
            <a:xfrm>
              <a:off x="5164268" y="6642561"/>
              <a:ext cx="3097082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/>
                <a:t>Values for the next block or the final digest</a:t>
              </a:r>
              <a:endParaRPr lang="vi-VN" sz="1050"/>
            </a:p>
          </p:txBody>
        </p:sp>
      </p:grpSp>
    </p:spTree>
    <p:extLst>
      <p:ext uri="{BB962C8B-B14F-4D97-AF65-F5344CB8AC3E}">
        <p14:creationId xmlns:p14="http://schemas.microsoft.com/office/powerpoint/2010/main" val="172637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A54DE-BBCF-4FFB-8B1A-F73E7BBE6B11}"/>
              </a:ext>
            </a:extLst>
          </p:cNvPr>
          <p:cNvSpPr txBox="1"/>
          <p:nvPr/>
        </p:nvSpPr>
        <p:spPr>
          <a:xfrm>
            <a:off x="488949" y="1260157"/>
            <a:ext cx="49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Implement the hashing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AB449B-D932-4527-92E0-C96EDDC30D16}"/>
              </a:ext>
            </a:extLst>
          </p:cNvPr>
          <p:cNvSpPr txBox="1"/>
          <p:nvPr/>
        </p:nvSpPr>
        <p:spPr>
          <a:xfrm>
            <a:off x="488950" y="1808612"/>
            <a:ext cx="507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cs typeface="Times New Roman" panose="02020603050405020304" pitchFamily="18" charset="0"/>
              </a:rPr>
              <a:t>Structure of each round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DC75E-255D-4AA8-8609-8E773DAB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158F-4B80-45DC-B8D6-283670E77758}" type="datetime1">
              <a:rPr lang="vi-VN" smtClean="0"/>
              <a:t>22/05/2021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FD7AE8-A927-4504-ABE5-3E0E91C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6E6645-DFF7-46A2-BF1F-648D40DB039B}"/>
              </a:ext>
            </a:extLst>
          </p:cNvPr>
          <p:cNvGrpSpPr/>
          <p:nvPr/>
        </p:nvGrpSpPr>
        <p:grpSpPr>
          <a:xfrm>
            <a:off x="488949" y="2292187"/>
            <a:ext cx="5186137" cy="3890900"/>
            <a:chOff x="1761486" y="2292186"/>
            <a:chExt cx="5621029" cy="422826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F752C29-26AF-4C32-9803-704FD9BE7B28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1486" y="2292186"/>
              <a:ext cx="5621029" cy="4228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76738E-3534-4E70-AD23-CD5865C010B0}"/>
                </a:ext>
              </a:extLst>
            </p:cNvPr>
            <p:cNvSpPr txBox="1"/>
            <p:nvPr/>
          </p:nvSpPr>
          <p:spPr>
            <a:xfrm>
              <a:off x="1912902" y="5316194"/>
              <a:ext cx="773149" cy="3010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/>
                <a:t>Mixer 1</a:t>
              </a:r>
              <a:endParaRPr lang="vi-VN" sz="1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4C76EC-2816-4F2C-A23E-728D109BF2A3}"/>
                </a:ext>
              </a:extLst>
            </p:cNvPr>
            <p:cNvSpPr txBox="1"/>
            <p:nvPr/>
          </p:nvSpPr>
          <p:spPr>
            <a:xfrm>
              <a:off x="4405632" y="5314428"/>
              <a:ext cx="800541" cy="3010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/>
                <a:t>Mixer 2</a:t>
              </a:r>
              <a:endParaRPr lang="vi-VN" sz="12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02AB2-7604-4214-8966-FCE09BB3D669}"/>
              </a:ext>
            </a:extLst>
          </p:cNvPr>
          <p:cNvSpPr/>
          <p:nvPr/>
        </p:nvSpPr>
        <p:spPr>
          <a:xfrm>
            <a:off x="6191250" y="2892425"/>
            <a:ext cx="2828923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>
                <a:solidFill>
                  <a:schemeClr val="tx1"/>
                </a:solidFill>
              </a:rPr>
              <a:t>Majority(x, y, z) = (x &amp; y)</a:t>
            </a:r>
            <a:r>
              <a:rPr lang="vi-VN" sz="1050"/>
              <a:t> </a:t>
            </a:r>
            <a:r>
              <a:rPr lang="vi-VN" sz="1050">
                <a:solidFill>
                  <a:schemeClr val="tx1"/>
                </a:solidFill>
              </a:rPr>
              <a:t>⊕ </a:t>
            </a:r>
            <a:r>
              <a:rPr lang="pl-PL" sz="1050">
                <a:solidFill>
                  <a:schemeClr val="tx1"/>
                </a:solidFill>
              </a:rPr>
              <a:t>(y &amp; z) </a:t>
            </a:r>
            <a:r>
              <a:rPr lang="vi-VN" sz="1050">
                <a:solidFill>
                  <a:schemeClr val="tx1"/>
                </a:solidFill>
              </a:rPr>
              <a:t>⊕ </a:t>
            </a:r>
            <a:r>
              <a:rPr lang="pl-PL" sz="1050">
                <a:solidFill>
                  <a:schemeClr val="tx1"/>
                </a:solidFill>
              </a:rPr>
              <a:t>(z &amp; x)</a:t>
            </a:r>
            <a:endParaRPr lang="vi-VN" sz="105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CC1F1-49A2-41FE-8EF6-4BD058A3258B}"/>
              </a:ext>
            </a:extLst>
          </p:cNvPr>
          <p:cNvSpPr/>
          <p:nvPr/>
        </p:nvSpPr>
        <p:spPr>
          <a:xfrm>
            <a:off x="6191250" y="3295650"/>
            <a:ext cx="2828923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tx1"/>
                </a:solidFill>
              </a:rPr>
              <a:t>Conditional(x, y, z) = (x &amp; y)</a:t>
            </a:r>
            <a:r>
              <a:rPr lang="vi-VN" sz="1050">
                <a:solidFill>
                  <a:schemeClr val="tx1"/>
                </a:solidFill>
              </a:rPr>
              <a:t> ⊕</a:t>
            </a:r>
            <a:r>
              <a:rPr lang="es-ES" sz="1050">
                <a:solidFill>
                  <a:schemeClr val="tx1"/>
                </a:solidFill>
              </a:rPr>
              <a:t> (~x &amp; z)</a:t>
            </a:r>
            <a:endParaRPr lang="vi-VN" sz="105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DFAFFC-B37B-4F2B-8EA8-BDF3757276E2}"/>
              </a:ext>
            </a:extLst>
          </p:cNvPr>
          <p:cNvSpPr/>
          <p:nvPr/>
        </p:nvSpPr>
        <p:spPr>
          <a:xfrm>
            <a:off x="6191250" y="3698875"/>
            <a:ext cx="2828923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</a:t>
            </a:r>
            <a:r>
              <a:rPr lang="pt-BR" sz="1050" baseline="-25000">
                <a:solidFill>
                  <a:schemeClr val="tx1"/>
                </a:solidFill>
              </a:rPr>
              <a:t>1</a:t>
            </a:r>
            <a:r>
              <a:rPr lang="pt-BR" sz="1050">
                <a:solidFill>
                  <a:schemeClr val="tx1"/>
                </a:solidFill>
              </a:rPr>
              <a:t>(x) = RotR(x, 28)</a:t>
            </a:r>
            <a:r>
              <a:rPr lang="vi-VN" sz="1050">
                <a:solidFill>
                  <a:schemeClr val="tx1"/>
                </a:solidFill>
              </a:rPr>
              <a:t> ⊕</a:t>
            </a:r>
            <a:r>
              <a:rPr lang="pt-BR" sz="1050">
                <a:solidFill>
                  <a:schemeClr val="tx1"/>
                </a:solidFill>
              </a:rPr>
              <a:t> RotR(x, 34)</a:t>
            </a:r>
            <a:r>
              <a:rPr lang="vi-VN" sz="1050">
                <a:solidFill>
                  <a:schemeClr val="tx1"/>
                </a:solidFill>
              </a:rPr>
              <a:t> ⊕</a:t>
            </a:r>
            <a:r>
              <a:rPr lang="pt-BR" sz="1050">
                <a:solidFill>
                  <a:schemeClr val="tx1"/>
                </a:solidFill>
              </a:rPr>
              <a:t> RotR(x, 39)</a:t>
            </a:r>
            <a:endParaRPr lang="vi-VN" sz="105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97EAE7-64B1-4E53-ABD8-8D98D8618774}"/>
              </a:ext>
            </a:extLst>
          </p:cNvPr>
          <p:cNvSpPr/>
          <p:nvPr/>
        </p:nvSpPr>
        <p:spPr>
          <a:xfrm>
            <a:off x="6191250" y="4102100"/>
            <a:ext cx="2828921" cy="2667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tx1"/>
                </a:solidFill>
              </a:rPr>
              <a:t>R</a:t>
            </a:r>
            <a:r>
              <a:rPr lang="pt-BR" sz="1050" baseline="-25000">
                <a:solidFill>
                  <a:schemeClr val="tx1"/>
                </a:solidFill>
              </a:rPr>
              <a:t>2</a:t>
            </a:r>
            <a:r>
              <a:rPr lang="pt-BR" sz="1050">
                <a:solidFill>
                  <a:schemeClr val="tx1"/>
                </a:solidFill>
              </a:rPr>
              <a:t>(x) = RotR(x, 14)</a:t>
            </a:r>
            <a:r>
              <a:rPr lang="vi-VN" sz="1050">
                <a:solidFill>
                  <a:schemeClr val="tx1"/>
                </a:solidFill>
              </a:rPr>
              <a:t> ⊕</a:t>
            </a:r>
            <a:r>
              <a:rPr lang="pt-BR" sz="1050">
                <a:solidFill>
                  <a:schemeClr val="tx1"/>
                </a:solidFill>
              </a:rPr>
              <a:t> RotR(x, 18)</a:t>
            </a:r>
            <a:r>
              <a:rPr lang="vi-VN" sz="1050">
                <a:solidFill>
                  <a:schemeClr val="tx1"/>
                </a:solidFill>
              </a:rPr>
              <a:t> ⊕</a:t>
            </a:r>
            <a:r>
              <a:rPr lang="pt-BR" sz="1050">
                <a:solidFill>
                  <a:schemeClr val="tx1"/>
                </a:solidFill>
              </a:rPr>
              <a:t> RotR(x, 41)</a:t>
            </a:r>
            <a:endParaRPr lang="vi-VN" sz="105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3A06742-7306-4220-85F8-CCFA3C25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4573078"/>
            <a:ext cx="381000" cy="2952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943CD01-8B58-4C3B-B107-609C4FB8C79F}"/>
              </a:ext>
            </a:extLst>
          </p:cNvPr>
          <p:cNvSpPr txBox="1"/>
          <p:nvPr/>
        </p:nvSpPr>
        <p:spPr>
          <a:xfrm>
            <a:off x="6677025" y="4594805"/>
            <a:ext cx="2247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50"/>
              <a:t>addition modulo 2</a:t>
            </a:r>
            <a:r>
              <a:rPr lang="vi-VN" sz="1050" baseline="30000"/>
              <a:t>64</a:t>
            </a:r>
            <a:endParaRPr lang="vi-VN" sz="10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C7D182-B903-4873-BB18-577B56EE6001}"/>
              </a:ext>
            </a:extLst>
          </p:cNvPr>
          <p:cNvSpPr txBox="1"/>
          <p:nvPr/>
        </p:nvSpPr>
        <p:spPr>
          <a:xfrm>
            <a:off x="6267450" y="4897950"/>
            <a:ext cx="2247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50"/>
              <a:t>RotR(x, n): Right-rotation of the argument x by n bits</a:t>
            </a:r>
          </a:p>
        </p:txBody>
      </p:sp>
    </p:spTree>
    <p:extLst>
      <p:ext uri="{BB962C8B-B14F-4D97-AF65-F5344CB8AC3E}">
        <p14:creationId xmlns:p14="http://schemas.microsoft.com/office/powerpoint/2010/main" val="296462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A54DE-BBCF-4FFB-8B1A-F73E7BBE6B11}"/>
              </a:ext>
            </a:extLst>
          </p:cNvPr>
          <p:cNvSpPr txBox="1"/>
          <p:nvPr/>
        </p:nvSpPr>
        <p:spPr>
          <a:xfrm>
            <a:off x="488949" y="1260157"/>
            <a:ext cx="49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Implement the hashing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AB449B-D932-4527-92E0-C96EDDC30D16}"/>
              </a:ext>
            </a:extLst>
          </p:cNvPr>
          <p:cNvSpPr txBox="1"/>
          <p:nvPr/>
        </p:nvSpPr>
        <p:spPr>
          <a:xfrm>
            <a:off x="488950" y="1808612"/>
            <a:ext cx="507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cs typeface="Times New Roman" panose="02020603050405020304" pitchFamily="18" charset="0"/>
              </a:rPr>
              <a:t>Constant word K</a:t>
            </a:r>
            <a:r>
              <a:rPr lang="en-US" sz="2000" b="1" i="1" baseline="-25000">
                <a:cs typeface="Times New Roman" panose="02020603050405020304" pitchFamily="18" charset="0"/>
              </a:rPr>
              <a:t>i</a:t>
            </a:r>
            <a:endParaRPr lang="en-US" sz="2000" b="1" i="1"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DC75E-255D-4AA8-8609-8E773DAB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158F-4B80-45DC-B8D6-283670E77758}" type="datetime1">
              <a:rPr lang="vi-VN" smtClean="0"/>
              <a:t>22/05/2021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FD7AE8-A927-4504-ABE5-3E0E91C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FDEB29-59DD-4FAC-879F-5555B94D3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976"/>
              </p:ext>
            </p:extLst>
          </p:nvPr>
        </p:nvGraphicFramePr>
        <p:xfrm>
          <a:off x="1640840" y="2234122"/>
          <a:ext cx="6258560" cy="44079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3030888355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47714819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120482302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4114164354"/>
                    </a:ext>
                  </a:extLst>
                </a:gridCol>
              </a:tblGrid>
              <a:tr h="311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 = 0 </a:t>
                      </a:r>
                      <a:r>
                        <a:rPr lang="en-US" sz="1300">
                          <a:effectLst/>
                        </a:rPr>
                        <a:t>÷ 19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16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 = 20 </a:t>
                      </a:r>
                      <a:r>
                        <a:rPr lang="en-US" sz="1300">
                          <a:effectLst/>
                        </a:rPr>
                        <a:t>÷ 39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16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 = 40 </a:t>
                      </a:r>
                      <a:r>
                        <a:rPr lang="en-US" sz="1300">
                          <a:effectLst/>
                        </a:rPr>
                        <a:t>÷ 59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16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 = 60 </a:t>
                      </a:r>
                      <a:r>
                        <a:rPr lang="en-US" sz="1300">
                          <a:effectLst/>
                        </a:rPr>
                        <a:t>÷ 79</a:t>
                      </a:r>
                      <a:endParaRPr lang="vi-VN" sz="13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E16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519"/>
                  </a:ext>
                </a:extLst>
              </a:tr>
              <a:tr h="4096768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428A2F98D728AE22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7137449123EF65CD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B5C0FBCFEC4D3B2F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E9B5DBA58189DBBC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3956C25BF348B538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59F111F1B605D019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923F82A4AF194F9B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AB1C5ED5DA6D8118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D807AA98A3030242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12835B0145706FBE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243185BE4EE4B28C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550C7DC3D5FFB4E2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72BE5D74F27B896F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80DEB1FE3B1696B1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9BDC06A725C71235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C19BF174CF692694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E49B69C19EF14AD2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EFBE4786384F25E3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0FC19DC68B8CD5B5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240CA1CC77AC9C65</a:t>
                      </a:r>
                      <a:endParaRPr lang="vi-VN" sz="120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2DE92C6F592B0275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4A7484AA6EA6E483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5CB0A9DCBD41FBD4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76F988DA831153B5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983E5152EE66DFAB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A831C66D2DB43210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B00327C898FB213F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BF597FC7BEEF0EE4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C6E00BF33DA88FC2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D5A79147930AA725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06CA6351E003826F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142929670A0E6E70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27B70A8546D22FFC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2E1B21385C26C926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4D2C6DFC5AC42AED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53380D139D95B3DF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650A73548BAF63DE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766A0ABB3C77B2A8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81C2C92E47EDAEE6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92722C851482353B</a:t>
                      </a:r>
                      <a:endParaRPr lang="vi-VN" sz="120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A2BFE8A14CF10364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A81A664BBC423001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C24B8B70D0F89791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C76C51A30654BE30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D192E819D6EF5218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D69906245565A910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F40E35855771202A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106AA07032BBD1B8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19A4C116B8D2D0C8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1E376C085141AB53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2748774CDF8EEB99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34B0BCB5E19B48A8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391C0CB3C5C95A63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4ED8AA4AE3418ACB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5B9CCA4F7763E373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682E6FF3D6B2B8A3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748F82EE5DEFB2FC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78A5636F43172F60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84C87814A1F0AB72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8CC702081A6439EC</a:t>
                      </a:r>
                      <a:endParaRPr lang="vi-VN" sz="120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90BEFFFA23631E28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A4506CEBDE82BDE9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BEF9A3F7B2C67915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C67178F2E372532B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CA273ECEEA26619C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D186B8C721C0C207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EADA7DD6CDE0EB1E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F57D4F7FEE6ED178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06F067AA72176FBA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0A637DC5A2C898A6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113F9804BEF90DAE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1B710B35131C471B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28DB77F523047D84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32CAAB7B40C72493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3C9EBE0A15C9BEBC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431D67C49C100D4C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4CC5D4BECB3E42B6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597F299CFC657E2A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5FCB6FAB3AD6FAEC</a:t>
                      </a:r>
                      <a:endParaRPr lang="vi-VN" sz="120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14000"/>
                        </a:lnSpc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6C44198C4A475817</a:t>
                      </a:r>
                      <a:endParaRPr lang="vi-VN" sz="1200">
                        <a:effectLst/>
                        <a:latin typeface="Consolas" panose="020B0609020204030204" pitchFamily="49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86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37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A54DE-BBCF-4FFB-8B1A-F73E7BBE6B11}"/>
              </a:ext>
            </a:extLst>
          </p:cNvPr>
          <p:cNvSpPr txBox="1"/>
          <p:nvPr/>
        </p:nvSpPr>
        <p:spPr>
          <a:xfrm>
            <a:off x="488949" y="1260157"/>
            <a:ext cx="49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Implement the hashing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AB449B-D932-4527-92E0-C96EDDC30D16}"/>
              </a:ext>
            </a:extLst>
          </p:cNvPr>
          <p:cNvSpPr txBox="1"/>
          <p:nvPr/>
        </p:nvSpPr>
        <p:spPr>
          <a:xfrm>
            <a:off x="488950" y="1808612"/>
            <a:ext cx="507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cs typeface="Times New Roman" panose="02020603050405020304" pitchFamily="18" charset="0"/>
              </a:rPr>
              <a:t>Compression function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DC75E-255D-4AA8-8609-8E773DAB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158F-4B80-45DC-B8D6-283670E77758}" type="datetime1">
              <a:rPr lang="vi-VN" smtClean="0"/>
              <a:t>22/05/2021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FD7AE8-A927-4504-ABE5-3E0E91C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DE88C6-238D-483F-BF0F-3ED56606F429}"/>
              </a:ext>
            </a:extLst>
          </p:cNvPr>
          <p:cNvGrpSpPr/>
          <p:nvPr/>
        </p:nvGrpSpPr>
        <p:grpSpPr>
          <a:xfrm>
            <a:off x="4123228" y="1542586"/>
            <a:ext cx="5020772" cy="5283551"/>
            <a:chOff x="4123228" y="1612926"/>
            <a:chExt cx="5020772" cy="52835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165C33-E03E-4F37-9D0E-820715E7F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3228" y="1721822"/>
              <a:ext cx="5020772" cy="51142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01C6D-2067-4109-AFCB-F5A77A8FA169}"/>
                </a:ext>
              </a:extLst>
            </p:cNvPr>
            <p:cNvSpPr txBox="1"/>
            <p:nvPr/>
          </p:nvSpPr>
          <p:spPr>
            <a:xfrm>
              <a:off x="5164268" y="1612926"/>
              <a:ext cx="309708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Results of the previous block or the initial digest</a:t>
              </a:r>
              <a:endParaRPr lang="vi-VN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85E4A8-F407-4873-B3F1-2EF290169F1E}"/>
                </a:ext>
              </a:extLst>
            </p:cNvPr>
            <p:cNvSpPr txBox="1"/>
            <p:nvPr/>
          </p:nvSpPr>
          <p:spPr>
            <a:xfrm>
              <a:off x="5802623" y="3048641"/>
              <a:ext cx="1661982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/>
                <a:t>Round 0</a:t>
              </a:r>
              <a:endParaRPr lang="vi-VN" sz="10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267AFA-7BC9-4B64-AE28-B440CEAFEDE7}"/>
                </a:ext>
              </a:extLst>
            </p:cNvPr>
            <p:cNvSpPr txBox="1"/>
            <p:nvPr/>
          </p:nvSpPr>
          <p:spPr>
            <a:xfrm>
              <a:off x="5802623" y="4334501"/>
              <a:ext cx="1661982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/>
                <a:t>Round 79</a:t>
              </a:r>
              <a:endParaRPr lang="vi-VN" sz="105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CEC357-EED9-4C4B-B65B-613699AF0408}"/>
                </a:ext>
              </a:extLst>
            </p:cNvPr>
            <p:cNvSpPr txBox="1"/>
            <p:nvPr/>
          </p:nvSpPr>
          <p:spPr>
            <a:xfrm>
              <a:off x="4563595" y="5822791"/>
              <a:ext cx="600673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/>
                <a:t>Final adding</a:t>
              </a:r>
              <a:endParaRPr lang="vi-VN" sz="10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36D601-D524-4E82-8536-1297CB94797D}"/>
                </a:ext>
              </a:extLst>
            </p:cNvPr>
            <p:cNvSpPr txBox="1"/>
            <p:nvPr/>
          </p:nvSpPr>
          <p:spPr>
            <a:xfrm>
              <a:off x="5164268" y="6642561"/>
              <a:ext cx="3097082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/>
                <a:t>Values for the next block or the final digest</a:t>
              </a:r>
              <a:endParaRPr lang="vi-VN" sz="1050"/>
            </a:p>
          </p:txBody>
        </p:sp>
      </p:grpSp>
    </p:spTree>
    <p:extLst>
      <p:ext uri="{BB962C8B-B14F-4D97-AF65-F5344CB8AC3E}">
        <p14:creationId xmlns:p14="http://schemas.microsoft.com/office/powerpoint/2010/main" val="153580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2.2. SHA-512 hash function</a:t>
            </a:r>
            <a:endParaRPr lang="vi-V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8A54DE-BBCF-4FFB-8B1A-F73E7BBE6B11}"/>
              </a:ext>
            </a:extLst>
          </p:cNvPr>
          <p:cNvSpPr txBox="1"/>
          <p:nvPr/>
        </p:nvSpPr>
        <p:spPr>
          <a:xfrm>
            <a:off x="488949" y="1260157"/>
            <a:ext cx="49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cs typeface="Times New Roman" panose="02020603050405020304" pitchFamily="18" charset="0"/>
              </a:rPr>
              <a:t>Implement the hashing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AB449B-D932-4527-92E0-C96EDDC30D16}"/>
              </a:ext>
            </a:extLst>
          </p:cNvPr>
          <p:cNvSpPr txBox="1"/>
          <p:nvPr/>
        </p:nvSpPr>
        <p:spPr>
          <a:xfrm>
            <a:off x="488950" y="1808612"/>
            <a:ext cx="5070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cs typeface="Times New Roman" panose="02020603050405020304" pitchFamily="18" charset="0"/>
              </a:rPr>
              <a:t>Word expansion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DC75E-255D-4AA8-8609-8E773DAB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158F-4B80-45DC-B8D6-283670E77758}" type="datetime1">
              <a:rPr lang="vi-VN" smtClean="0"/>
              <a:t>22/05/2021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FD7AE8-A927-4504-ABE5-3E0E91C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97E5C7-8C8D-4212-A3D9-A880BBFDA72D}"/>
              </a:ext>
            </a:extLst>
          </p:cNvPr>
          <p:cNvGrpSpPr/>
          <p:nvPr/>
        </p:nvGrpSpPr>
        <p:grpSpPr>
          <a:xfrm>
            <a:off x="628650" y="2349782"/>
            <a:ext cx="8026400" cy="3713111"/>
            <a:chOff x="628650" y="2425982"/>
            <a:chExt cx="8026400" cy="37131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8C6C79-7B05-4B8F-AC4D-3477D8D31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425982"/>
              <a:ext cx="8026400" cy="371311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ECDBB6-64FC-415C-BD36-69B1DF9A1191}"/>
                </a:ext>
              </a:extLst>
            </p:cNvPr>
            <p:cNvSpPr txBox="1"/>
            <p:nvPr/>
          </p:nvSpPr>
          <p:spPr>
            <a:xfrm>
              <a:off x="757236" y="5834977"/>
              <a:ext cx="61912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ShR</a:t>
              </a:r>
              <a:r>
                <a:rPr lang="en-US" sz="15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vi-V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DFC01-279B-4980-A9BA-011D5EEB322D}"/>
                </a:ext>
              </a:extLst>
            </p:cNvPr>
            <p:cNvSpPr txBox="1"/>
            <p:nvPr/>
          </p:nvSpPr>
          <p:spPr>
            <a:xfrm>
              <a:off x="4205286" y="5319386"/>
              <a:ext cx="67151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ShR</a:t>
              </a:r>
              <a:r>
                <a:rPr lang="en-US" sz="15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5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5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vi-V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6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42E6-9557-4A57-83EF-690525A9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Content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78E448-CF85-4171-B7CF-C716D946D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530878"/>
              </p:ext>
            </p:extLst>
          </p:nvPr>
        </p:nvGraphicFramePr>
        <p:xfrm>
          <a:off x="558800" y="1894843"/>
          <a:ext cx="8026400" cy="360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65EB-2165-4756-87FC-D3689443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6A2-2455-406B-8649-550F80F64831}" type="datetime1">
              <a:rPr lang="vi-VN" smtClean="0"/>
              <a:t>22/05/2021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B7C6-DE0D-415A-B84F-93B6CD36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F610-1598-4753-B888-796F2B9B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INTRODUCE TO SHA-512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8976-4849-4A9C-864C-8FB06762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8BF-A688-43B8-9D83-0CDE4F896726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3CFF4-C96E-4CAC-8A6B-EAACB5A0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0F737E-7141-4407-B7F9-62F8A1CDB1A4}"/>
              </a:ext>
            </a:extLst>
          </p:cNvPr>
          <p:cNvSpPr txBox="1">
            <a:spLocks/>
          </p:cNvSpPr>
          <p:nvPr/>
        </p:nvSpPr>
        <p:spPr>
          <a:xfrm>
            <a:off x="0" y="2281237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400">
                <a:solidFill>
                  <a:srgbClr val="CE1628"/>
                </a:solidFill>
              </a:rPr>
              <a:t>THANKS FOR YOUR ATTENTION 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2026FB-C385-48DE-AA08-80A0BAD287E4}"/>
              </a:ext>
            </a:extLst>
          </p:cNvPr>
          <p:cNvSpPr txBox="1">
            <a:spLocks/>
          </p:cNvSpPr>
          <p:nvPr/>
        </p:nvSpPr>
        <p:spPr>
          <a:xfrm>
            <a:off x="0" y="301783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200">
                <a:solidFill>
                  <a:schemeClr val="tx1"/>
                </a:solidFill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229971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42E6-9557-4A57-83EF-690525A9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Content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78E448-CF85-4171-B7CF-C716D946D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667628"/>
              </p:ext>
            </p:extLst>
          </p:nvPr>
        </p:nvGraphicFramePr>
        <p:xfrm>
          <a:off x="558800" y="1894843"/>
          <a:ext cx="8026400" cy="360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65EB-2165-4756-87FC-D3689443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6A2-2455-406B-8649-550F80F64831}" type="datetime1">
              <a:rPr lang="vi-VN" smtClean="0"/>
              <a:t>22/05/2021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B7C6-DE0D-415A-B84F-93B6CD36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1.1. Introduce to hash function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6512-054D-439B-ADF6-A3A1561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72BAD708-5747-432B-9BB6-59F2BA5423B5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5D5E-A51B-4B7A-B13D-ACFACAB0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72157-02D8-4D62-9486-1EF0BC8C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81" y="1695454"/>
            <a:ext cx="5583238" cy="42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A2C-9EB1-42AE-8BAE-227E633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/>
              <a:t>1.1. Introduce to hash function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6512-054D-439B-ADF6-A3A15610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72BAD708-5747-432B-9BB6-59F2BA5423B5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5D5E-A51B-4B7A-B13D-ACFACAB0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7336B-2B04-48B7-92A4-4CC52300D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14" y="2259053"/>
            <a:ext cx="7433172" cy="26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24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477-5C43-4BAC-BB2D-F1A06C97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Introduce to hash function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7DB9-A01F-4394-AAE6-19BAD64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9018-D103-436C-990D-D05405B64E77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FC03-EAE7-4249-87DA-3EB67033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9CB15-76B6-4CBB-BA2C-2F995C9EA2FE}"/>
              </a:ext>
            </a:extLst>
          </p:cNvPr>
          <p:cNvSpPr txBox="1"/>
          <p:nvPr/>
        </p:nvSpPr>
        <p:spPr>
          <a:xfrm>
            <a:off x="2447670" y="1443100"/>
            <a:ext cx="4735773" cy="4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cs typeface="Times New Roman" panose="02020603050405020304" pitchFamily="18" charset="0"/>
              </a:rPr>
              <a:t>Message M (arbitrary length)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BA8C9D36-2206-4800-8548-E0A7AF62CA5B}"/>
              </a:ext>
            </a:extLst>
          </p:cNvPr>
          <p:cNvSpPr/>
          <p:nvPr/>
        </p:nvSpPr>
        <p:spPr>
          <a:xfrm rot="10800000">
            <a:off x="2447670" y="2526034"/>
            <a:ext cx="4735773" cy="2197292"/>
          </a:xfrm>
          <a:prstGeom prst="trapezoid">
            <a:avLst>
              <a:gd name="adj" fmla="val 83742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  <a:scene3d>
            <a:camera prst="obliqueBottomLeft">
              <a:rot lat="420000" lon="0" rev="0"/>
            </a:camera>
            <a:lightRig rig="threePt" dir="t"/>
          </a:scene3d>
          <a:sp3d>
            <a:bevelT w="0" h="12700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E8BD5-BBB8-40F8-A82B-BA4F52A2AA77}"/>
              </a:ext>
            </a:extLst>
          </p:cNvPr>
          <p:cNvSpPr txBox="1"/>
          <p:nvPr/>
        </p:nvSpPr>
        <p:spPr>
          <a:xfrm>
            <a:off x="3723736" y="2978349"/>
            <a:ext cx="218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cs typeface="Times New Roman" panose="02020603050405020304" pitchFamily="18" charset="0"/>
              </a:rPr>
              <a:t>HASH ALGORITHM</a:t>
            </a:r>
          </a:p>
          <a:p>
            <a:pPr algn="ctr"/>
            <a:r>
              <a:rPr lang="en-US" sz="2400" b="1">
                <a:cs typeface="Times New Roman" panose="02020603050405020304" pitchFamily="18" charset="0"/>
              </a:rPr>
              <a:t>(H)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4E7A7-43A2-4EA4-BF72-E9B7C7C8B850}"/>
              </a:ext>
            </a:extLst>
          </p:cNvPr>
          <p:cNvSpPr txBox="1"/>
          <p:nvPr/>
        </p:nvSpPr>
        <p:spPr>
          <a:xfrm>
            <a:off x="4303765" y="5175642"/>
            <a:ext cx="102358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F72E66-2E2D-4D05-B8D0-BBF117D9D38C}"/>
              </a:ext>
            </a:extLst>
          </p:cNvPr>
          <p:cNvCxnSpPr>
            <a:cxnSpLocks/>
          </p:cNvCxnSpPr>
          <p:nvPr/>
        </p:nvCxnSpPr>
        <p:spPr>
          <a:xfrm>
            <a:off x="4815556" y="1904765"/>
            <a:ext cx="1" cy="45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24DA3-9FE9-42DB-87EC-0B5D0146B1A9}"/>
              </a:ext>
            </a:extLst>
          </p:cNvPr>
          <p:cNvCxnSpPr>
            <a:cxnSpLocks/>
          </p:cNvCxnSpPr>
          <p:nvPr/>
        </p:nvCxnSpPr>
        <p:spPr>
          <a:xfrm>
            <a:off x="4815556" y="4723326"/>
            <a:ext cx="0" cy="452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BBC1F0-6A7E-4E81-8793-53F08BB016BD}"/>
              </a:ext>
            </a:extLst>
          </p:cNvPr>
          <p:cNvSpPr txBox="1"/>
          <p:nvPr/>
        </p:nvSpPr>
        <p:spPr>
          <a:xfrm>
            <a:off x="3130058" y="5689836"/>
            <a:ext cx="337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cs typeface="Times New Roman" panose="02020603050405020304" pitchFamily="18" charset="0"/>
              </a:rPr>
              <a:t>Hash value (fixed length)</a:t>
            </a:r>
          </a:p>
        </p:txBody>
      </p:sp>
    </p:spTree>
    <p:extLst>
      <p:ext uri="{BB962C8B-B14F-4D97-AF65-F5344CB8AC3E}">
        <p14:creationId xmlns:p14="http://schemas.microsoft.com/office/powerpoint/2010/main" val="27955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B361-B8CC-46C3-AFCE-0A8D4CEE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Properties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0BE0-8AAE-4720-AE0B-FBC454CA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/>
              <a:t>Arbitrary-length message to fixed-length digest</a:t>
            </a:r>
          </a:p>
          <a:p>
            <a:pPr>
              <a:lnSpc>
                <a:spcPct val="125000"/>
              </a:lnSpc>
            </a:pPr>
            <a:r>
              <a:rPr lang="vi-VN" sz="2400"/>
              <a:t>Preimage resistant (</a:t>
            </a:r>
            <a:r>
              <a:rPr lang="vi-VN" sz="2400" b="1"/>
              <a:t>One-way property</a:t>
            </a:r>
            <a:r>
              <a:rPr lang="vi-VN" sz="2400"/>
              <a:t>)</a:t>
            </a:r>
          </a:p>
          <a:p>
            <a:pPr>
              <a:lnSpc>
                <a:spcPct val="125000"/>
              </a:lnSpc>
            </a:pPr>
            <a:r>
              <a:rPr lang="en-US" sz="2400"/>
              <a:t>Second preimage resistant (</a:t>
            </a:r>
            <a:r>
              <a:rPr lang="en-US" sz="2400" b="1"/>
              <a:t>Weak collision resistant</a:t>
            </a:r>
            <a:r>
              <a:rPr lang="en-US" sz="2400"/>
              <a:t>)</a:t>
            </a:r>
          </a:p>
          <a:p>
            <a:pPr>
              <a:lnSpc>
                <a:spcPct val="125000"/>
              </a:lnSpc>
            </a:pPr>
            <a:r>
              <a:rPr lang="vi-VN" sz="2400"/>
              <a:t>Collision resistant (</a:t>
            </a:r>
            <a:r>
              <a:rPr lang="vi-VN" sz="2400" b="1"/>
              <a:t>Strong collision resistance</a:t>
            </a:r>
            <a:r>
              <a:rPr lang="vi-VN" sz="240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0D37-8371-49D5-AE74-6402EE9F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8BF-A688-43B8-9D83-0CDE4F896726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FBD2-8F76-4F69-8A36-AB813880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25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D4E4-736D-491A-90A6-B8C09D42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Properties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D840-BD4A-4475-A89B-ABE96073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8BF-A688-43B8-9D83-0CDE4F896726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2A270-DF01-4F81-8275-D0E3189E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48660-037C-4ADC-9469-640ED401C1E1}"/>
              </a:ext>
            </a:extLst>
          </p:cNvPr>
          <p:cNvSpPr txBox="1"/>
          <p:nvPr/>
        </p:nvSpPr>
        <p:spPr>
          <a:xfrm>
            <a:off x="500062" y="1286813"/>
            <a:ext cx="486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/>
              <a:t>Fixed length</a:t>
            </a:r>
            <a:endParaRPr lang="vi-VN" sz="2400" b="1" i="1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462AB-537E-4A53-9E74-FCC582DDF2F1}"/>
              </a:ext>
            </a:extLst>
          </p:cNvPr>
          <p:cNvSpPr txBox="1"/>
          <p:nvPr/>
        </p:nvSpPr>
        <p:spPr>
          <a:xfrm>
            <a:off x="546100" y="2315711"/>
            <a:ext cx="3019678" cy="40011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nsolas" panose="020B0609020204030204" pitchFamily="49" charset="0"/>
                <a:cs typeface="Times New Roman" panose="02020603050405020304" pitchFamily="18" charset="0"/>
              </a:rPr>
              <a:t>Hello,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01F85-6206-47B8-A9F6-2BEBE7555E8E}"/>
              </a:ext>
            </a:extLst>
          </p:cNvPr>
          <p:cNvSpPr txBox="1"/>
          <p:nvPr/>
        </p:nvSpPr>
        <p:spPr>
          <a:xfrm>
            <a:off x="549020" y="3413239"/>
            <a:ext cx="3019679" cy="193899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nsolas" panose="020B0609020204030204" pitchFamily="49" charset="0"/>
                <a:cs typeface="Times New Roman" panose="02020603050405020304" pitchFamily="18" charset="0"/>
              </a:rPr>
              <a:t>This is a clear text that can easily read without using the key. The sentence is longer than the text above.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F0B137-F143-4EAE-AAE3-7943C8E4C69C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>
            <a:off x="3565778" y="2515766"/>
            <a:ext cx="688721" cy="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75137B-6EBB-4324-AE5B-9AC6D33DFFC9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3568699" y="4379555"/>
            <a:ext cx="685800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rapezoid 12">
            <a:extLst>
              <a:ext uri="{FF2B5EF4-FFF2-40B4-BE49-F238E27FC236}">
                <a16:creationId xmlns:a16="http://schemas.microsoft.com/office/drawing/2014/main" id="{C6DAE0FE-17B1-4B3C-9E1E-CF82FA94435F}"/>
              </a:ext>
            </a:extLst>
          </p:cNvPr>
          <p:cNvSpPr/>
          <p:nvPr/>
        </p:nvSpPr>
        <p:spPr>
          <a:xfrm rot="5400000">
            <a:off x="4106097" y="2039054"/>
            <a:ext cx="1257300" cy="960496"/>
          </a:xfrm>
          <a:prstGeom prst="trapezoid">
            <a:avLst>
              <a:gd name="adj" fmla="val 3557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05AFBFAD-1769-4AFD-B4BF-40AB9A3FD74C}"/>
              </a:ext>
            </a:extLst>
          </p:cNvPr>
          <p:cNvSpPr/>
          <p:nvPr/>
        </p:nvSpPr>
        <p:spPr>
          <a:xfrm rot="5400000">
            <a:off x="4106097" y="3899307"/>
            <a:ext cx="1257300" cy="960496"/>
          </a:xfrm>
          <a:prstGeom prst="trapezoid">
            <a:avLst>
              <a:gd name="adj" fmla="val 3557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C3E8E-65D2-4F47-9944-B4AC9A9BA9CE}"/>
              </a:ext>
            </a:extLst>
          </p:cNvPr>
          <p:cNvSpPr txBox="1"/>
          <p:nvPr/>
        </p:nvSpPr>
        <p:spPr>
          <a:xfrm>
            <a:off x="4262494" y="2334636"/>
            <a:ext cx="96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</a:t>
            </a:r>
            <a:endParaRPr lang="vi-VN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BA601-1E91-4F8B-B30B-F6D2433BD121}"/>
              </a:ext>
            </a:extLst>
          </p:cNvPr>
          <p:cNvSpPr txBox="1"/>
          <p:nvPr/>
        </p:nvSpPr>
        <p:spPr>
          <a:xfrm>
            <a:off x="4254499" y="4194889"/>
            <a:ext cx="96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</a:t>
            </a:r>
            <a:endParaRPr lang="vi-VN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F6655E-260C-4566-ADA8-7AD4412C7DF1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222990" y="2515767"/>
            <a:ext cx="677805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006C41-C939-42C9-A97D-108783170FAE}"/>
              </a:ext>
            </a:extLst>
          </p:cNvPr>
          <p:cNvCxnSpPr>
            <a:cxnSpLocks/>
            <a:stCxn id="14" idx="0"/>
            <a:endCxn id="26" idx="1"/>
          </p:cNvCxnSpPr>
          <p:nvPr/>
        </p:nvCxnSpPr>
        <p:spPr>
          <a:xfrm flipV="1">
            <a:off x="5214995" y="4376020"/>
            <a:ext cx="68580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8A4133-61E6-4273-B1B3-2BA3B3FFDE22}"/>
              </a:ext>
            </a:extLst>
          </p:cNvPr>
          <p:cNvSpPr txBox="1"/>
          <p:nvPr/>
        </p:nvSpPr>
        <p:spPr>
          <a:xfrm>
            <a:off x="5900795" y="2006291"/>
            <a:ext cx="2694184" cy="1018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 anchor="ctr">
            <a:normAutofit fontScale="92500"/>
          </a:bodyPr>
          <a:lstStyle/>
          <a:p>
            <a:pPr algn="ctr"/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661dce0da2bcb2d8 2884e0162acf8194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85EF92-2370-47E6-93BF-83D659BF748B}"/>
              </a:ext>
            </a:extLst>
          </p:cNvPr>
          <p:cNvSpPr txBox="1"/>
          <p:nvPr/>
        </p:nvSpPr>
        <p:spPr>
          <a:xfrm>
            <a:off x="5900795" y="3866544"/>
            <a:ext cx="2694184" cy="1018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 anchor="ctr">
            <a:normAutofit fontScale="92500"/>
          </a:bodyPr>
          <a:lstStyle/>
          <a:p>
            <a:pPr algn="ctr"/>
            <a:r>
              <a:rPr 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52f21cf7c7034a20 17a21e17e061a863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D31422-AE5A-4321-A392-C01B2504AFDA}"/>
              </a:ext>
            </a:extLst>
          </p:cNvPr>
          <p:cNvSpPr txBox="1"/>
          <p:nvPr/>
        </p:nvSpPr>
        <p:spPr>
          <a:xfrm>
            <a:off x="5900795" y="3295134"/>
            <a:ext cx="26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Fixed length digest: 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60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8E3C-B42C-45D0-B95E-E13FD310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Properties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E29-FDB0-4F7F-81D5-3727658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CA9-0482-4C61-AD8A-E58207212D10}" type="datetime1">
              <a:rPr lang="vi-VN" smtClean="0"/>
              <a:t>22/05/2021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4D6B-5DC8-4A66-8170-55E7F8D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3F7257-6B83-4286-92D0-5C5060FE64CD}"/>
              </a:ext>
            </a:extLst>
          </p:cNvPr>
          <p:cNvGrpSpPr/>
          <p:nvPr/>
        </p:nvGrpSpPr>
        <p:grpSpPr>
          <a:xfrm>
            <a:off x="1316736" y="197105"/>
            <a:ext cx="6510530" cy="7761731"/>
            <a:chOff x="1316736" y="-234695"/>
            <a:chExt cx="6510530" cy="77617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9A7D1B-367F-4EDB-BA6B-D0D617225DD4}"/>
                </a:ext>
              </a:extLst>
            </p:cNvPr>
            <p:cNvSpPr/>
            <p:nvPr/>
          </p:nvSpPr>
          <p:spPr>
            <a:xfrm>
              <a:off x="1316736" y="2609850"/>
              <a:ext cx="2057400" cy="2057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ysClr val="windowText" lastClr="000000"/>
                  </a:solidFill>
                </a:rPr>
                <a:t>x</a:t>
              </a:r>
              <a:endParaRPr lang="vi-VN" sz="32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ED3B1D-4557-4F7A-929B-6CD3DB75E1F6}"/>
                </a:ext>
              </a:extLst>
            </p:cNvPr>
            <p:cNvSpPr/>
            <p:nvPr/>
          </p:nvSpPr>
          <p:spPr>
            <a:xfrm>
              <a:off x="5769866" y="2609850"/>
              <a:ext cx="2057400" cy="2057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ysClr val="windowText" lastClr="000000"/>
                  </a:solidFill>
                </a:rPr>
                <a:t>y = H(x)</a:t>
              </a:r>
              <a:endParaRPr lang="vi-VN" sz="3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6F2C7730-2211-4639-8E78-3866A32B6936}"/>
                </a:ext>
              </a:extLst>
            </p:cNvPr>
            <p:cNvSpPr/>
            <p:nvPr/>
          </p:nvSpPr>
          <p:spPr>
            <a:xfrm rot="-2700000">
              <a:off x="1750915" y="1807464"/>
              <a:ext cx="5719572" cy="5719572"/>
            </a:xfrm>
            <a:prstGeom prst="arc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B1EBBB2-C700-4B88-A8DC-F07C80A45754}"/>
                </a:ext>
              </a:extLst>
            </p:cNvPr>
            <p:cNvSpPr/>
            <p:nvPr/>
          </p:nvSpPr>
          <p:spPr>
            <a:xfrm rot="8100000">
              <a:off x="1750917" y="-234695"/>
              <a:ext cx="5719572" cy="5719572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C3E086-4CE0-4890-81F9-DF91841AB087}"/>
                </a:ext>
              </a:extLst>
            </p:cNvPr>
            <p:cNvSpPr txBox="1"/>
            <p:nvPr/>
          </p:nvSpPr>
          <p:spPr>
            <a:xfrm>
              <a:off x="3438525" y="1319836"/>
              <a:ext cx="2266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Easy</a:t>
              </a:r>
              <a:endParaRPr lang="vi-VN" sz="2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C3A4E2-A7AA-4D38-9092-28409477DB01}"/>
                </a:ext>
              </a:extLst>
            </p:cNvPr>
            <p:cNvSpPr txBox="1"/>
            <p:nvPr/>
          </p:nvSpPr>
          <p:spPr>
            <a:xfrm>
              <a:off x="3471863" y="5538164"/>
              <a:ext cx="2266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Difficult</a:t>
              </a:r>
            </a:p>
            <a:p>
              <a:pPr algn="ctr"/>
              <a:r>
                <a:rPr lang="en-US" sz="2400"/>
                <a:t>(Impossible)</a:t>
              </a:r>
              <a:endParaRPr lang="vi-VN" sz="24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AF6F3EC-62E7-4B3B-9AD2-5D8E712FDE9A}"/>
              </a:ext>
            </a:extLst>
          </p:cNvPr>
          <p:cNvSpPr txBox="1"/>
          <p:nvPr/>
        </p:nvSpPr>
        <p:spPr>
          <a:xfrm>
            <a:off x="500062" y="1286813"/>
            <a:ext cx="628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/>
              <a:t>Preimage resistant (One-way property)</a:t>
            </a:r>
            <a:endParaRPr lang="vi-VN" sz="2400" b="1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703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1043</Words>
  <Application>Microsoft Office PowerPoint</Application>
  <PresentationFormat>On-screen Show (4:3)</PresentationFormat>
  <Paragraphs>360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Myriad Pro</vt:lpstr>
      <vt:lpstr>Myriad Pro Light</vt:lpstr>
      <vt:lpstr>Times New Roman</vt:lpstr>
      <vt:lpstr>1_Office Theme</vt:lpstr>
      <vt:lpstr>INTRODUCE TO SHA-512</vt:lpstr>
      <vt:lpstr>Content</vt:lpstr>
      <vt:lpstr>Content</vt:lpstr>
      <vt:lpstr>1.1. Introduce to hash function</vt:lpstr>
      <vt:lpstr>1.1. Introduce to hash function</vt:lpstr>
      <vt:lpstr>1.1. Introduce to hash function</vt:lpstr>
      <vt:lpstr>1.2. Properties</vt:lpstr>
      <vt:lpstr>1.2. Properties</vt:lpstr>
      <vt:lpstr>1.2. Properties</vt:lpstr>
      <vt:lpstr>1.2. Properties</vt:lpstr>
      <vt:lpstr>1.2. Properties</vt:lpstr>
      <vt:lpstr>1.3. Applications</vt:lpstr>
      <vt:lpstr>1.3. Application</vt:lpstr>
      <vt:lpstr>1.3. Application</vt:lpstr>
      <vt:lpstr>Content</vt:lpstr>
      <vt:lpstr>2.1. SHA overview</vt:lpstr>
      <vt:lpstr>2.1. SHA overview</vt:lpstr>
      <vt:lpstr>2.2. SHA-512 hash function</vt:lpstr>
      <vt:lpstr>2.2. SHA-512 hash function</vt:lpstr>
      <vt:lpstr>2.2. SHA-512 hash function</vt:lpstr>
      <vt:lpstr>2.2. SHA-512 hash function</vt:lpstr>
      <vt:lpstr>2.2. SHA-512 hash function</vt:lpstr>
      <vt:lpstr>2.2. SHA-512 hash function</vt:lpstr>
      <vt:lpstr>2.2. SHA-512 hash function</vt:lpstr>
      <vt:lpstr>2.2. SHA-512 hash function</vt:lpstr>
      <vt:lpstr>2.2. SHA-512 hash function</vt:lpstr>
      <vt:lpstr>2.2. SHA-512 hash function</vt:lpstr>
      <vt:lpstr>Content</vt:lpstr>
      <vt:lpstr>INTRODUCE TO SHA-512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Dung 20160671</dc:creator>
  <cp:lastModifiedBy>Lương Văn Minh</cp:lastModifiedBy>
  <cp:revision>52</cp:revision>
  <dcterms:created xsi:type="dcterms:W3CDTF">2017-12-05T14:10:00Z</dcterms:created>
  <dcterms:modified xsi:type="dcterms:W3CDTF">2021-05-22T08:53:29Z</dcterms:modified>
</cp:coreProperties>
</file>