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1dead38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1dead38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60950" y="16047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NGHIÊN CỨU VÀ PHÁT TRIỂN </a:t>
            </a:r>
            <a:endParaRPr sz="3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ỨNG DỤNG XÁC THỰC KHÔNG MẬT KHẨU CHO QUẢN LÝ MẬT KHẨU TẬP TRUNG</a:t>
            </a:r>
            <a:endParaRPr sz="3100" b="1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993850" y="3725800"/>
            <a:ext cx="45234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Lâm Vĩnh Nguyên - 230202029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Lớp: CS2205.APR2023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Link Github: </a:t>
            </a:r>
            <a:r>
              <a:rPr lang="en-US" dirty="0"/>
              <a:t>https://github.com/lvnguyenit/CS2205.APR2023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Link YouTube video: </a:t>
            </a:r>
            <a:r>
              <a:rPr lang="en-US"/>
              <a:t>https://youtu.be/ht5F-yxt3MI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100" dirty="0"/>
            </a:br>
            <a:br>
              <a:rPr lang="en" sz="1100" dirty="0"/>
            </a:br>
            <a:r>
              <a:rPr lang="en-US" sz="1100" dirty="0"/>
              <a:t>	                                                     </a:t>
            </a:r>
            <a:r>
              <a:rPr lang="en-US" dirty="0"/>
              <a:t>Lâm </a:t>
            </a:r>
            <a:r>
              <a:rPr lang="en-US" dirty="0" err="1"/>
              <a:t>Vĩnh</a:t>
            </a:r>
            <a:r>
              <a:rPr lang="en-US" dirty="0"/>
              <a:t> Nguyên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26540"/>
          <a:stretch/>
        </p:blipFill>
        <p:spPr>
          <a:xfrm>
            <a:off x="1377862" y="2571750"/>
            <a:ext cx="1768763" cy="1989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Mỗi cá nhân thường phải sở hữu nhiều tài khoản và mật khẩu riêng biệt.</a:t>
            </a:r>
            <a:endParaRPr sz="1700"/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Sử dụng mật khẩu yếu -&gt; Dễ bị tấn công. Sử dụng mật khẩu khẩu mạnh và phức tạp -&gt; Khó nhớ</a:t>
            </a:r>
            <a:endParaRPr sz="1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Một ứng dụng xác thực không mật khẩu cho quản lý mật khẩu tập trung trở thành một lựa chọn hợp lý</a:t>
            </a:r>
            <a:endParaRPr sz="17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59925" y="820500"/>
            <a:ext cx="2834400" cy="15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Tối ưu hóa tính bảo mật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Phát triển ứng dụng xác thực không mật khẩu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Giao diện thân thiện và an toàn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700" y="820500"/>
            <a:ext cx="5824324" cy="36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36870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Kết hợp 02 giải pháp là Keeweb và FIDO2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l="1713" t="3512" r="7599"/>
          <a:stretch/>
        </p:blipFill>
        <p:spPr>
          <a:xfrm>
            <a:off x="4608675" y="820500"/>
            <a:ext cx="4295274" cy="3913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7"/>
          <p:cNvGrpSpPr/>
          <p:nvPr/>
        </p:nvGrpSpPr>
        <p:grpSpPr>
          <a:xfrm>
            <a:off x="303396" y="2028885"/>
            <a:ext cx="1064145" cy="177422"/>
            <a:chOff x="0" y="0"/>
            <a:chExt cx="2901950" cy="484759"/>
          </a:xfrm>
        </p:grpSpPr>
        <p:sp>
          <p:nvSpPr>
            <p:cNvPr id="96" name="Google Shape;96;p17"/>
            <p:cNvSpPr/>
            <p:nvPr/>
          </p:nvSpPr>
          <p:spPr>
            <a:xfrm>
              <a:off x="6350" y="6350"/>
              <a:ext cx="2889250" cy="472059"/>
            </a:xfrm>
            <a:custGeom>
              <a:avLst/>
              <a:gdLst/>
              <a:ahLst/>
              <a:cxnLst/>
              <a:rect l="l" t="t" r="r" b="b"/>
              <a:pathLst>
                <a:path w="2889250" h="472059" extrusionOk="0">
                  <a:moveTo>
                    <a:pt x="0" y="78613"/>
                  </a:moveTo>
                  <a:cubicBezTo>
                    <a:pt x="0" y="35179"/>
                    <a:pt x="36068" y="0"/>
                    <a:pt x="80391" y="0"/>
                  </a:cubicBezTo>
                  <a:lnTo>
                    <a:pt x="2808859" y="0"/>
                  </a:lnTo>
                  <a:cubicBezTo>
                    <a:pt x="2853309" y="0"/>
                    <a:pt x="2889250" y="35179"/>
                    <a:pt x="2889250" y="78613"/>
                  </a:cubicBezTo>
                  <a:lnTo>
                    <a:pt x="2889250" y="393319"/>
                  </a:lnTo>
                  <a:cubicBezTo>
                    <a:pt x="2889250" y="436753"/>
                    <a:pt x="2853182" y="471932"/>
                    <a:pt x="2808859" y="471932"/>
                  </a:cubicBezTo>
                  <a:lnTo>
                    <a:pt x="80391" y="471932"/>
                  </a:lnTo>
                  <a:cubicBezTo>
                    <a:pt x="36068" y="472059"/>
                    <a:pt x="0" y="436753"/>
                    <a:pt x="0" y="39331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575" tIns="91575" rIns="91575" bIns="9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0" y="0"/>
              <a:ext cx="2901950" cy="484759"/>
            </a:xfrm>
            <a:custGeom>
              <a:avLst/>
              <a:gdLst/>
              <a:ahLst/>
              <a:cxnLst/>
              <a:rect l="l" t="t" r="r" b="b"/>
              <a:pathLst>
                <a:path w="2901950" h="484759" extrusionOk="0">
                  <a:moveTo>
                    <a:pt x="0" y="84963"/>
                  </a:moveTo>
                  <a:cubicBezTo>
                    <a:pt x="0" y="37973"/>
                    <a:pt x="38989" y="0"/>
                    <a:pt x="86741" y="0"/>
                  </a:cubicBezTo>
                  <a:lnTo>
                    <a:pt x="2815209" y="0"/>
                  </a:lnTo>
                  <a:lnTo>
                    <a:pt x="2815209" y="6350"/>
                  </a:lnTo>
                  <a:lnTo>
                    <a:pt x="2815209" y="0"/>
                  </a:lnTo>
                  <a:cubicBezTo>
                    <a:pt x="2862961" y="0"/>
                    <a:pt x="2901950" y="37973"/>
                    <a:pt x="2901950" y="84963"/>
                  </a:cubicBezTo>
                  <a:lnTo>
                    <a:pt x="2895600" y="84963"/>
                  </a:lnTo>
                  <a:lnTo>
                    <a:pt x="2901950" y="84963"/>
                  </a:lnTo>
                  <a:lnTo>
                    <a:pt x="2901950" y="399669"/>
                  </a:lnTo>
                  <a:lnTo>
                    <a:pt x="2895600" y="399669"/>
                  </a:lnTo>
                  <a:lnTo>
                    <a:pt x="2901950" y="399669"/>
                  </a:lnTo>
                  <a:cubicBezTo>
                    <a:pt x="2901950" y="446786"/>
                    <a:pt x="2862961" y="484632"/>
                    <a:pt x="2815209" y="484632"/>
                  </a:cubicBezTo>
                  <a:lnTo>
                    <a:pt x="2815209" y="478282"/>
                  </a:lnTo>
                  <a:lnTo>
                    <a:pt x="2815209" y="484632"/>
                  </a:lnTo>
                  <a:lnTo>
                    <a:pt x="86741" y="484632"/>
                  </a:lnTo>
                  <a:lnTo>
                    <a:pt x="86741" y="478282"/>
                  </a:lnTo>
                  <a:lnTo>
                    <a:pt x="86741" y="484632"/>
                  </a:lnTo>
                  <a:cubicBezTo>
                    <a:pt x="38989" y="484759"/>
                    <a:pt x="0" y="446786"/>
                    <a:pt x="0" y="399669"/>
                  </a:cubicBezTo>
                  <a:lnTo>
                    <a:pt x="0" y="84963"/>
                  </a:lnTo>
                  <a:lnTo>
                    <a:pt x="6350" y="84963"/>
                  </a:lnTo>
                  <a:lnTo>
                    <a:pt x="0" y="84963"/>
                  </a:lnTo>
                  <a:moveTo>
                    <a:pt x="12700" y="84963"/>
                  </a:moveTo>
                  <a:lnTo>
                    <a:pt x="12700" y="399669"/>
                  </a:lnTo>
                  <a:lnTo>
                    <a:pt x="6350" y="399669"/>
                  </a:lnTo>
                  <a:lnTo>
                    <a:pt x="12700" y="399669"/>
                  </a:lnTo>
                  <a:cubicBezTo>
                    <a:pt x="12700" y="439420"/>
                    <a:pt x="45720" y="471932"/>
                    <a:pt x="86741" y="471932"/>
                  </a:cubicBezTo>
                  <a:lnTo>
                    <a:pt x="2815209" y="471932"/>
                  </a:lnTo>
                  <a:cubicBezTo>
                    <a:pt x="2856230" y="471932"/>
                    <a:pt x="2889250" y="439420"/>
                    <a:pt x="2889250" y="399669"/>
                  </a:cubicBezTo>
                  <a:lnTo>
                    <a:pt x="2889250" y="84963"/>
                  </a:lnTo>
                  <a:cubicBezTo>
                    <a:pt x="2889250" y="45212"/>
                    <a:pt x="2856230" y="12700"/>
                    <a:pt x="2815209" y="12700"/>
                  </a:cubicBezTo>
                  <a:lnTo>
                    <a:pt x="86741" y="12700"/>
                  </a:lnTo>
                  <a:lnTo>
                    <a:pt x="86741" y="6350"/>
                  </a:lnTo>
                  <a:lnTo>
                    <a:pt x="86741" y="12700"/>
                  </a:lnTo>
                  <a:cubicBezTo>
                    <a:pt x="45720" y="12700"/>
                    <a:pt x="12700" y="45212"/>
                    <a:pt x="12700" y="8496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575" tIns="91575" rIns="91575" bIns="9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1884560" y="2025775"/>
            <a:ext cx="1085102" cy="178166"/>
            <a:chOff x="0" y="0"/>
            <a:chExt cx="2959100" cy="486791"/>
          </a:xfrm>
        </p:grpSpPr>
        <p:sp>
          <p:nvSpPr>
            <p:cNvPr id="99" name="Google Shape;99;p17"/>
            <p:cNvSpPr/>
            <p:nvPr/>
          </p:nvSpPr>
          <p:spPr>
            <a:xfrm>
              <a:off x="6350" y="6350"/>
              <a:ext cx="2946400" cy="474091"/>
            </a:xfrm>
            <a:custGeom>
              <a:avLst/>
              <a:gdLst/>
              <a:ahLst/>
              <a:cxnLst/>
              <a:rect l="l" t="t" r="r" b="b"/>
              <a:pathLst>
                <a:path w="2946400" h="474091" extrusionOk="0">
                  <a:moveTo>
                    <a:pt x="0" y="78994"/>
                  </a:moveTo>
                  <a:cubicBezTo>
                    <a:pt x="0" y="35433"/>
                    <a:pt x="36195" y="0"/>
                    <a:pt x="80772" y="0"/>
                  </a:cubicBezTo>
                  <a:lnTo>
                    <a:pt x="2865628" y="0"/>
                  </a:lnTo>
                  <a:cubicBezTo>
                    <a:pt x="2910205" y="0"/>
                    <a:pt x="2946400" y="35433"/>
                    <a:pt x="2946400" y="78994"/>
                  </a:cubicBezTo>
                  <a:lnTo>
                    <a:pt x="2946400" y="395097"/>
                  </a:lnTo>
                  <a:cubicBezTo>
                    <a:pt x="2946400" y="438785"/>
                    <a:pt x="2910205" y="474091"/>
                    <a:pt x="2865628" y="474091"/>
                  </a:cubicBezTo>
                  <a:lnTo>
                    <a:pt x="80772" y="474091"/>
                  </a:lnTo>
                  <a:cubicBezTo>
                    <a:pt x="36195" y="474091"/>
                    <a:pt x="0" y="438785"/>
                    <a:pt x="0" y="39509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575" tIns="91575" rIns="91575" bIns="9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0" y="0"/>
              <a:ext cx="2959100" cy="486791"/>
            </a:xfrm>
            <a:custGeom>
              <a:avLst/>
              <a:gdLst/>
              <a:ahLst/>
              <a:cxnLst/>
              <a:rect l="l" t="t" r="r" b="b"/>
              <a:pathLst>
                <a:path w="2959100" h="486791" extrusionOk="0">
                  <a:moveTo>
                    <a:pt x="0" y="85344"/>
                  </a:moveTo>
                  <a:cubicBezTo>
                    <a:pt x="0" y="38100"/>
                    <a:pt x="39116" y="0"/>
                    <a:pt x="87122" y="0"/>
                  </a:cubicBezTo>
                  <a:lnTo>
                    <a:pt x="2871978" y="0"/>
                  </a:lnTo>
                  <a:lnTo>
                    <a:pt x="2871978" y="6350"/>
                  </a:lnTo>
                  <a:lnTo>
                    <a:pt x="2871978" y="0"/>
                  </a:lnTo>
                  <a:cubicBezTo>
                    <a:pt x="2919984" y="0"/>
                    <a:pt x="2959100" y="38100"/>
                    <a:pt x="2959100" y="85344"/>
                  </a:cubicBezTo>
                  <a:lnTo>
                    <a:pt x="2952750" y="85344"/>
                  </a:lnTo>
                  <a:lnTo>
                    <a:pt x="2959100" y="85344"/>
                  </a:lnTo>
                  <a:lnTo>
                    <a:pt x="2959100" y="401447"/>
                  </a:lnTo>
                  <a:lnTo>
                    <a:pt x="2952750" y="401447"/>
                  </a:lnTo>
                  <a:lnTo>
                    <a:pt x="2959100" y="401447"/>
                  </a:lnTo>
                  <a:cubicBezTo>
                    <a:pt x="2959100" y="448691"/>
                    <a:pt x="2919984" y="486791"/>
                    <a:pt x="2871978" y="486791"/>
                  </a:cubicBezTo>
                  <a:lnTo>
                    <a:pt x="2871978" y="480441"/>
                  </a:lnTo>
                  <a:lnTo>
                    <a:pt x="2871978" y="486791"/>
                  </a:lnTo>
                  <a:lnTo>
                    <a:pt x="87122" y="486791"/>
                  </a:lnTo>
                  <a:lnTo>
                    <a:pt x="87122" y="480441"/>
                  </a:lnTo>
                  <a:lnTo>
                    <a:pt x="87122" y="486791"/>
                  </a:lnTo>
                  <a:cubicBezTo>
                    <a:pt x="39116" y="486791"/>
                    <a:pt x="0" y="448691"/>
                    <a:pt x="0" y="401447"/>
                  </a:cubicBezTo>
                  <a:lnTo>
                    <a:pt x="0" y="85344"/>
                  </a:lnTo>
                  <a:lnTo>
                    <a:pt x="6350" y="85344"/>
                  </a:lnTo>
                  <a:lnTo>
                    <a:pt x="0" y="85344"/>
                  </a:lnTo>
                  <a:moveTo>
                    <a:pt x="12700" y="85344"/>
                  </a:moveTo>
                  <a:lnTo>
                    <a:pt x="12700" y="401447"/>
                  </a:lnTo>
                  <a:lnTo>
                    <a:pt x="6350" y="401447"/>
                  </a:lnTo>
                  <a:lnTo>
                    <a:pt x="12700" y="401447"/>
                  </a:lnTo>
                  <a:cubicBezTo>
                    <a:pt x="12700" y="441452"/>
                    <a:pt x="45847" y="474091"/>
                    <a:pt x="87122" y="474091"/>
                  </a:cubicBezTo>
                  <a:lnTo>
                    <a:pt x="2871978" y="474091"/>
                  </a:lnTo>
                  <a:cubicBezTo>
                    <a:pt x="2913253" y="474091"/>
                    <a:pt x="2946400" y="441452"/>
                    <a:pt x="2946400" y="401447"/>
                  </a:cubicBezTo>
                  <a:lnTo>
                    <a:pt x="2946400" y="85344"/>
                  </a:lnTo>
                  <a:cubicBezTo>
                    <a:pt x="2946400" y="45339"/>
                    <a:pt x="2913253" y="12700"/>
                    <a:pt x="2871978" y="12700"/>
                  </a:cubicBezTo>
                  <a:lnTo>
                    <a:pt x="87122" y="12700"/>
                  </a:lnTo>
                  <a:lnTo>
                    <a:pt x="87122" y="6350"/>
                  </a:lnTo>
                  <a:lnTo>
                    <a:pt x="87122" y="12700"/>
                  </a:lnTo>
                  <a:cubicBezTo>
                    <a:pt x="45847" y="12700"/>
                    <a:pt x="12700" y="45339"/>
                    <a:pt x="12700" y="8534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575" tIns="91575" rIns="91575" bIns="9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1" name="Google Shape;101;p17"/>
          <p:cNvCxnSpPr/>
          <p:nvPr/>
        </p:nvCxnSpPr>
        <p:spPr>
          <a:xfrm rot="4182">
            <a:off x="96143" y="2119131"/>
            <a:ext cx="4438503" cy="0"/>
          </a:xfrm>
          <a:prstGeom prst="straightConnector1">
            <a:avLst/>
          </a:prstGeom>
          <a:noFill/>
          <a:ln w="9525" cap="rnd" cmpd="sng">
            <a:solidFill>
              <a:srgbClr val="C00000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02" name="Google Shape;102;p17"/>
          <p:cNvSpPr/>
          <p:nvPr/>
        </p:nvSpPr>
        <p:spPr>
          <a:xfrm>
            <a:off x="3076836" y="2058324"/>
            <a:ext cx="191357" cy="116086"/>
          </a:xfrm>
          <a:custGeom>
            <a:avLst/>
            <a:gdLst/>
            <a:ahLst/>
            <a:cxnLst/>
            <a:rect l="l" t="t" r="r" b="b"/>
            <a:pathLst>
              <a:path w="390525" h="238125" extrusionOk="0">
                <a:moveTo>
                  <a:pt x="0" y="0"/>
                </a:moveTo>
                <a:lnTo>
                  <a:pt x="390525" y="0"/>
                </a:lnTo>
                <a:lnTo>
                  <a:pt x="390525" y="238126"/>
                </a:lnTo>
                <a:lnTo>
                  <a:pt x="0" y="2381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3" name="Google Shape;103;p17"/>
          <p:cNvSpPr/>
          <p:nvPr/>
        </p:nvSpPr>
        <p:spPr>
          <a:xfrm>
            <a:off x="526947" y="2475909"/>
            <a:ext cx="583468" cy="580491"/>
          </a:xfrm>
          <a:custGeom>
            <a:avLst/>
            <a:gdLst/>
            <a:ahLst/>
            <a:cxnLst/>
            <a:rect l="l" t="t" r="r" b="b"/>
            <a:pathLst>
              <a:path w="1190751" h="1190751" extrusionOk="0">
                <a:moveTo>
                  <a:pt x="0" y="0"/>
                </a:moveTo>
                <a:lnTo>
                  <a:pt x="1190751" y="0"/>
                </a:lnTo>
                <a:lnTo>
                  <a:pt x="1190751" y="1190752"/>
                </a:lnTo>
                <a:lnTo>
                  <a:pt x="0" y="11907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04" name="Google Shape;104;p17"/>
          <p:cNvGrpSpPr/>
          <p:nvPr/>
        </p:nvGrpSpPr>
        <p:grpSpPr>
          <a:xfrm>
            <a:off x="3374906" y="2021127"/>
            <a:ext cx="1085102" cy="178166"/>
            <a:chOff x="0" y="0"/>
            <a:chExt cx="2959100" cy="486791"/>
          </a:xfrm>
        </p:grpSpPr>
        <p:sp>
          <p:nvSpPr>
            <p:cNvPr id="105" name="Google Shape;105;p17"/>
            <p:cNvSpPr/>
            <p:nvPr/>
          </p:nvSpPr>
          <p:spPr>
            <a:xfrm>
              <a:off x="6350" y="6350"/>
              <a:ext cx="2946400" cy="474091"/>
            </a:xfrm>
            <a:custGeom>
              <a:avLst/>
              <a:gdLst/>
              <a:ahLst/>
              <a:cxnLst/>
              <a:rect l="l" t="t" r="r" b="b"/>
              <a:pathLst>
                <a:path w="2946400" h="474091" extrusionOk="0">
                  <a:moveTo>
                    <a:pt x="0" y="78994"/>
                  </a:moveTo>
                  <a:cubicBezTo>
                    <a:pt x="0" y="35433"/>
                    <a:pt x="36195" y="0"/>
                    <a:pt x="80772" y="0"/>
                  </a:cubicBezTo>
                  <a:lnTo>
                    <a:pt x="2865628" y="0"/>
                  </a:lnTo>
                  <a:cubicBezTo>
                    <a:pt x="2910205" y="0"/>
                    <a:pt x="2946400" y="35433"/>
                    <a:pt x="2946400" y="78994"/>
                  </a:cubicBezTo>
                  <a:lnTo>
                    <a:pt x="2946400" y="395097"/>
                  </a:lnTo>
                  <a:cubicBezTo>
                    <a:pt x="2946400" y="438785"/>
                    <a:pt x="2910205" y="474091"/>
                    <a:pt x="2865628" y="474091"/>
                  </a:cubicBezTo>
                  <a:lnTo>
                    <a:pt x="80772" y="474091"/>
                  </a:lnTo>
                  <a:cubicBezTo>
                    <a:pt x="36195" y="474091"/>
                    <a:pt x="0" y="438785"/>
                    <a:pt x="0" y="39509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575" tIns="91575" rIns="91575" bIns="9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0" y="0"/>
              <a:ext cx="2959100" cy="486791"/>
            </a:xfrm>
            <a:custGeom>
              <a:avLst/>
              <a:gdLst/>
              <a:ahLst/>
              <a:cxnLst/>
              <a:rect l="l" t="t" r="r" b="b"/>
              <a:pathLst>
                <a:path w="2959100" h="486791" extrusionOk="0">
                  <a:moveTo>
                    <a:pt x="0" y="85344"/>
                  </a:moveTo>
                  <a:cubicBezTo>
                    <a:pt x="0" y="38100"/>
                    <a:pt x="39116" y="0"/>
                    <a:pt x="87122" y="0"/>
                  </a:cubicBezTo>
                  <a:lnTo>
                    <a:pt x="2871978" y="0"/>
                  </a:lnTo>
                  <a:lnTo>
                    <a:pt x="2871978" y="6350"/>
                  </a:lnTo>
                  <a:lnTo>
                    <a:pt x="2871978" y="0"/>
                  </a:lnTo>
                  <a:cubicBezTo>
                    <a:pt x="2919984" y="0"/>
                    <a:pt x="2959100" y="38100"/>
                    <a:pt x="2959100" y="85344"/>
                  </a:cubicBezTo>
                  <a:lnTo>
                    <a:pt x="2952750" y="85344"/>
                  </a:lnTo>
                  <a:lnTo>
                    <a:pt x="2959100" y="85344"/>
                  </a:lnTo>
                  <a:lnTo>
                    <a:pt x="2959100" y="401447"/>
                  </a:lnTo>
                  <a:lnTo>
                    <a:pt x="2952750" y="401447"/>
                  </a:lnTo>
                  <a:lnTo>
                    <a:pt x="2959100" y="401447"/>
                  </a:lnTo>
                  <a:cubicBezTo>
                    <a:pt x="2959100" y="448691"/>
                    <a:pt x="2919984" y="486791"/>
                    <a:pt x="2871978" y="486791"/>
                  </a:cubicBezTo>
                  <a:lnTo>
                    <a:pt x="2871978" y="480441"/>
                  </a:lnTo>
                  <a:lnTo>
                    <a:pt x="2871978" y="486791"/>
                  </a:lnTo>
                  <a:lnTo>
                    <a:pt x="87122" y="486791"/>
                  </a:lnTo>
                  <a:lnTo>
                    <a:pt x="87122" y="480441"/>
                  </a:lnTo>
                  <a:lnTo>
                    <a:pt x="87122" y="486791"/>
                  </a:lnTo>
                  <a:cubicBezTo>
                    <a:pt x="39116" y="486791"/>
                    <a:pt x="0" y="448691"/>
                    <a:pt x="0" y="401447"/>
                  </a:cubicBezTo>
                  <a:lnTo>
                    <a:pt x="0" y="85344"/>
                  </a:lnTo>
                  <a:lnTo>
                    <a:pt x="6350" y="85344"/>
                  </a:lnTo>
                  <a:lnTo>
                    <a:pt x="0" y="85344"/>
                  </a:lnTo>
                  <a:moveTo>
                    <a:pt x="12700" y="85344"/>
                  </a:moveTo>
                  <a:lnTo>
                    <a:pt x="12700" y="401447"/>
                  </a:lnTo>
                  <a:lnTo>
                    <a:pt x="6350" y="401447"/>
                  </a:lnTo>
                  <a:lnTo>
                    <a:pt x="12700" y="401447"/>
                  </a:lnTo>
                  <a:cubicBezTo>
                    <a:pt x="12700" y="441452"/>
                    <a:pt x="45847" y="474091"/>
                    <a:pt x="87122" y="474091"/>
                  </a:cubicBezTo>
                  <a:lnTo>
                    <a:pt x="2871978" y="474091"/>
                  </a:lnTo>
                  <a:cubicBezTo>
                    <a:pt x="2913253" y="474091"/>
                    <a:pt x="2946400" y="441452"/>
                    <a:pt x="2946400" y="401447"/>
                  </a:cubicBezTo>
                  <a:lnTo>
                    <a:pt x="2946400" y="85344"/>
                  </a:lnTo>
                  <a:cubicBezTo>
                    <a:pt x="2946400" y="45339"/>
                    <a:pt x="2913253" y="12700"/>
                    <a:pt x="2871978" y="12700"/>
                  </a:cubicBezTo>
                  <a:lnTo>
                    <a:pt x="87122" y="12700"/>
                  </a:lnTo>
                  <a:lnTo>
                    <a:pt x="87122" y="6350"/>
                  </a:lnTo>
                  <a:lnTo>
                    <a:pt x="87122" y="12700"/>
                  </a:lnTo>
                  <a:cubicBezTo>
                    <a:pt x="45847" y="12700"/>
                    <a:pt x="12700" y="45339"/>
                    <a:pt x="12700" y="8534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575" tIns="91575" rIns="91575" bIns="9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7"/>
          <p:cNvSpPr/>
          <p:nvPr/>
        </p:nvSpPr>
        <p:spPr>
          <a:xfrm>
            <a:off x="2011633" y="2335871"/>
            <a:ext cx="849117" cy="844784"/>
          </a:xfrm>
          <a:custGeom>
            <a:avLst/>
            <a:gdLst/>
            <a:ahLst/>
            <a:cxnLst/>
            <a:rect l="l" t="t" r="r" b="b"/>
            <a:pathLst>
              <a:path w="1732891" h="1732891" extrusionOk="0">
                <a:moveTo>
                  <a:pt x="0" y="0"/>
                </a:moveTo>
                <a:lnTo>
                  <a:pt x="1732892" y="0"/>
                </a:lnTo>
                <a:lnTo>
                  <a:pt x="1732892" y="1732891"/>
                </a:lnTo>
                <a:lnTo>
                  <a:pt x="0" y="17328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08" name="Google Shape;108;p17"/>
          <p:cNvCxnSpPr/>
          <p:nvPr/>
        </p:nvCxnSpPr>
        <p:spPr>
          <a:xfrm rot="10800000" flipH="1">
            <a:off x="1109175" y="2758668"/>
            <a:ext cx="902400" cy="7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9" name="Google Shape;109;p17"/>
          <p:cNvSpPr/>
          <p:nvPr/>
        </p:nvSpPr>
        <p:spPr>
          <a:xfrm>
            <a:off x="3195187" y="2791902"/>
            <a:ext cx="183210" cy="177304"/>
          </a:xfrm>
          <a:custGeom>
            <a:avLst/>
            <a:gdLst/>
            <a:ahLst/>
            <a:cxnLst/>
            <a:rect l="l" t="t" r="r" b="b"/>
            <a:pathLst>
              <a:path w="373898" h="363701" extrusionOk="0">
                <a:moveTo>
                  <a:pt x="0" y="0"/>
                </a:moveTo>
                <a:lnTo>
                  <a:pt x="373898" y="0"/>
                </a:lnTo>
                <a:lnTo>
                  <a:pt x="373898" y="363700"/>
                </a:lnTo>
                <a:lnTo>
                  <a:pt x="0" y="363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0" name="Google Shape;110;p17"/>
          <p:cNvSpPr/>
          <p:nvPr/>
        </p:nvSpPr>
        <p:spPr>
          <a:xfrm>
            <a:off x="3654725" y="2217932"/>
            <a:ext cx="542975" cy="540205"/>
          </a:xfrm>
          <a:custGeom>
            <a:avLst/>
            <a:gdLst/>
            <a:ahLst/>
            <a:cxnLst/>
            <a:rect l="l" t="t" r="r" b="b"/>
            <a:pathLst>
              <a:path w="1108112" h="1108112" extrusionOk="0">
                <a:moveTo>
                  <a:pt x="0" y="0"/>
                </a:moveTo>
                <a:lnTo>
                  <a:pt x="1108112" y="0"/>
                </a:lnTo>
                <a:lnTo>
                  <a:pt x="1108112" y="1108112"/>
                </a:lnTo>
                <a:lnTo>
                  <a:pt x="0" y="1108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1" name="Google Shape;111;p17"/>
          <p:cNvSpPr/>
          <p:nvPr/>
        </p:nvSpPr>
        <p:spPr>
          <a:xfrm>
            <a:off x="3601208" y="2645588"/>
            <a:ext cx="650237" cy="646920"/>
          </a:xfrm>
          <a:custGeom>
            <a:avLst/>
            <a:gdLst/>
            <a:ahLst/>
            <a:cxnLst/>
            <a:rect l="l" t="t" r="r" b="b"/>
            <a:pathLst>
              <a:path w="1327015" h="1327015" extrusionOk="0">
                <a:moveTo>
                  <a:pt x="0" y="0"/>
                </a:moveTo>
                <a:lnTo>
                  <a:pt x="1327014" y="0"/>
                </a:lnTo>
                <a:lnTo>
                  <a:pt x="1327014" y="1327015"/>
                </a:lnTo>
                <a:lnTo>
                  <a:pt x="0" y="13270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2" name="Google Shape;112;p17"/>
          <p:cNvSpPr/>
          <p:nvPr/>
        </p:nvSpPr>
        <p:spPr>
          <a:xfrm>
            <a:off x="3196076" y="2518503"/>
            <a:ext cx="182319" cy="167999"/>
          </a:xfrm>
          <a:custGeom>
            <a:avLst/>
            <a:gdLst/>
            <a:ahLst/>
            <a:cxnLst/>
            <a:rect l="l" t="t" r="r" b="b"/>
            <a:pathLst>
              <a:path w="372080" h="344614" extrusionOk="0">
                <a:moveTo>
                  <a:pt x="0" y="0"/>
                </a:moveTo>
                <a:lnTo>
                  <a:pt x="372080" y="0"/>
                </a:lnTo>
                <a:lnTo>
                  <a:pt x="372080" y="344614"/>
                </a:lnTo>
                <a:lnTo>
                  <a:pt x="0" y="344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13" name="Google Shape;113;p17"/>
          <p:cNvCxnSpPr/>
          <p:nvPr/>
        </p:nvCxnSpPr>
        <p:spPr>
          <a:xfrm rot="10800000" flipH="1">
            <a:off x="2858946" y="2475818"/>
            <a:ext cx="681900" cy="28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2858946" y="2758718"/>
            <a:ext cx="742200" cy="210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5" name="Google Shape;115;p17"/>
          <p:cNvSpPr txBox="1"/>
          <p:nvPr/>
        </p:nvSpPr>
        <p:spPr>
          <a:xfrm>
            <a:off x="403987" y="2052737"/>
            <a:ext cx="8793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Xác thực dấu vân tay</a:t>
            </a:r>
            <a:endParaRPr sz="1400"/>
          </a:p>
        </p:txBody>
      </p:sp>
      <p:sp>
        <p:nvSpPr>
          <p:cNvPr id="116" name="Google Shape;116;p17"/>
          <p:cNvSpPr txBox="1"/>
          <p:nvPr/>
        </p:nvSpPr>
        <p:spPr>
          <a:xfrm>
            <a:off x="1985151" y="2049697"/>
            <a:ext cx="9003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Xử lý dữ liệu bên trong</a:t>
            </a:r>
            <a:endParaRPr sz="1400"/>
          </a:p>
        </p:txBody>
      </p:sp>
      <p:cxnSp>
        <p:nvCxnSpPr>
          <p:cNvPr id="117" name="Google Shape;117;p17"/>
          <p:cNvCxnSpPr/>
          <p:nvPr/>
        </p:nvCxnSpPr>
        <p:spPr>
          <a:xfrm rot="4182">
            <a:off x="96143" y="2119131"/>
            <a:ext cx="4438503" cy="0"/>
          </a:xfrm>
          <a:prstGeom prst="straightConnector1">
            <a:avLst/>
          </a:prstGeom>
          <a:noFill/>
          <a:ln w="9525" cap="rnd" cmpd="sng">
            <a:solidFill>
              <a:srgbClr val="C00000"/>
            </a:solidFill>
            <a:prstDash val="solid"/>
            <a:round/>
            <a:headEnd type="oval" w="lg" len="lg"/>
            <a:tailEnd type="oval" w="lg" len="lg"/>
          </a:ln>
        </p:spPr>
      </p:cxnSp>
      <p:grpSp>
        <p:nvGrpSpPr>
          <p:cNvPr id="118" name="Google Shape;118;p17"/>
          <p:cNvGrpSpPr/>
          <p:nvPr/>
        </p:nvGrpSpPr>
        <p:grpSpPr>
          <a:xfrm>
            <a:off x="303396" y="2028885"/>
            <a:ext cx="1064145" cy="177422"/>
            <a:chOff x="0" y="0"/>
            <a:chExt cx="2901950" cy="484759"/>
          </a:xfrm>
        </p:grpSpPr>
        <p:sp>
          <p:nvSpPr>
            <p:cNvPr id="119" name="Google Shape;119;p17"/>
            <p:cNvSpPr/>
            <p:nvPr/>
          </p:nvSpPr>
          <p:spPr>
            <a:xfrm>
              <a:off x="6350" y="6350"/>
              <a:ext cx="2889250" cy="472059"/>
            </a:xfrm>
            <a:custGeom>
              <a:avLst/>
              <a:gdLst/>
              <a:ahLst/>
              <a:cxnLst/>
              <a:rect l="l" t="t" r="r" b="b"/>
              <a:pathLst>
                <a:path w="2889250" h="472059" extrusionOk="0">
                  <a:moveTo>
                    <a:pt x="0" y="78613"/>
                  </a:moveTo>
                  <a:cubicBezTo>
                    <a:pt x="0" y="35179"/>
                    <a:pt x="36068" y="0"/>
                    <a:pt x="80391" y="0"/>
                  </a:cubicBezTo>
                  <a:lnTo>
                    <a:pt x="2808859" y="0"/>
                  </a:lnTo>
                  <a:cubicBezTo>
                    <a:pt x="2853309" y="0"/>
                    <a:pt x="2889250" y="35179"/>
                    <a:pt x="2889250" y="78613"/>
                  </a:cubicBezTo>
                  <a:lnTo>
                    <a:pt x="2889250" y="393319"/>
                  </a:lnTo>
                  <a:cubicBezTo>
                    <a:pt x="2889250" y="436753"/>
                    <a:pt x="2853182" y="471932"/>
                    <a:pt x="2808859" y="471932"/>
                  </a:cubicBezTo>
                  <a:lnTo>
                    <a:pt x="80391" y="471932"/>
                  </a:lnTo>
                  <a:cubicBezTo>
                    <a:pt x="36068" y="472059"/>
                    <a:pt x="0" y="436753"/>
                    <a:pt x="0" y="39331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575" tIns="91575" rIns="91575" bIns="9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0" y="0"/>
              <a:ext cx="2901950" cy="484759"/>
            </a:xfrm>
            <a:custGeom>
              <a:avLst/>
              <a:gdLst/>
              <a:ahLst/>
              <a:cxnLst/>
              <a:rect l="l" t="t" r="r" b="b"/>
              <a:pathLst>
                <a:path w="2901950" h="484759" extrusionOk="0">
                  <a:moveTo>
                    <a:pt x="0" y="84963"/>
                  </a:moveTo>
                  <a:cubicBezTo>
                    <a:pt x="0" y="37973"/>
                    <a:pt x="38989" y="0"/>
                    <a:pt x="86741" y="0"/>
                  </a:cubicBezTo>
                  <a:lnTo>
                    <a:pt x="2815209" y="0"/>
                  </a:lnTo>
                  <a:lnTo>
                    <a:pt x="2815209" y="6350"/>
                  </a:lnTo>
                  <a:lnTo>
                    <a:pt x="2815209" y="0"/>
                  </a:lnTo>
                  <a:cubicBezTo>
                    <a:pt x="2862961" y="0"/>
                    <a:pt x="2901950" y="37973"/>
                    <a:pt x="2901950" y="84963"/>
                  </a:cubicBezTo>
                  <a:lnTo>
                    <a:pt x="2895600" y="84963"/>
                  </a:lnTo>
                  <a:lnTo>
                    <a:pt x="2901950" y="84963"/>
                  </a:lnTo>
                  <a:lnTo>
                    <a:pt x="2901950" y="399669"/>
                  </a:lnTo>
                  <a:lnTo>
                    <a:pt x="2895600" y="399669"/>
                  </a:lnTo>
                  <a:lnTo>
                    <a:pt x="2901950" y="399669"/>
                  </a:lnTo>
                  <a:cubicBezTo>
                    <a:pt x="2901950" y="446786"/>
                    <a:pt x="2862961" y="484632"/>
                    <a:pt x="2815209" y="484632"/>
                  </a:cubicBezTo>
                  <a:lnTo>
                    <a:pt x="2815209" y="478282"/>
                  </a:lnTo>
                  <a:lnTo>
                    <a:pt x="2815209" y="484632"/>
                  </a:lnTo>
                  <a:lnTo>
                    <a:pt x="86741" y="484632"/>
                  </a:lnTo>
                  <a:lnTo>
                    <a:pt x="86741" y="478282"/>
                  </a:lnTo>
                  <a:lnTo>
                    <a:pt x="86741" y="484632"/>
                  </a:lnTo>
                  <a:cubicBezTo>
                    <a:pt x="38989" y="484759"/>
                    <a:pt x="0" y="446786"/>
                    <a:pt x="0" y="399669"/>
                  </a:cubicBezTo>
                  <a:lnTo>
                    <a:pt x="0" y="84963"/>
                  </a:lnTo>
                  <a:lnTo>
                    <a:pt x="6350" y="84963"/>
                  </a:lnTo>
                  <a:lnTo>
                    <a:pt x="0" y="84963"/>
                  </a:lnTo>
                  <a:moveTo>
                    <a:pt x="12700" y="84963"/>
                  </a:moveTo>
                  <a:lnTo>
                    <a:pt x="12700" y="399669"/>
                  </a:lnTo>
                  <a:lnTo>
                    <a:pt x="6350" y="399669"/>
                  </a:lnTo>
                  <a:lnTo>
                    <a:pt x="12700" y="399669"/>
                  </a:lnTo>
                  <a:cubicBezTo>
                    <a:pt x="12700" y="439420"/>
                    <a:pt x="45720" y="471932"/>
                    <a:pt x="86741" y="471932"/>
                  </a:cubicBezTo>
                  <a:lnTo>
                    <a:pt x="2815209" y="471932"/>
                  </a:lnTo>
                  <a:cubicBezTo>
                    <a:pt x="2856230" y="471932"/>
                    <a:pt x="2889250" y="439420"/>
                    <a:pt x="2889250" y="399669"/>
                  </a:cubicBezTo>
                  <a:lnTo>
                    <a:pt x="2889250" y="84963"/>
                  </a:lnTo>
                  <a:cubicBezTo>
                    <a:pt x="2889250" y="45212"/>
                    <a:pt x="2856230" y="12700"/>
                    <a:pt x="2815209" y="12700"/>
                  </a:cubicBezTo>
                  <a:lnTo>
                    <a:pt x="86741" y="12700"/>
                  </a:lnTo>
                  <a:lnTo>
                    <a:pt x="86741" y="6350"/>
                  </a:lnTo>
                  <a:lnTo>
                    <a:pt x="86741" y="12700"/>
                  </a:lnTo>
                  <a:cubicBezTo>
                    <a:pt x="45720" y="12700"/>
                    <a:pt x="12700" y="45212"/>
                    <a:pt x="12700" y="8496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575" tIns="91575" rIns="91575" bIns="9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7"/>
          <p:cNvSpPr txBox="1"/>
          <p:nvPr/>
        </p:nvSpPr>
        <p:spPr>
          <a:xfrm>
            <a:off x="3475497" y="2045049"/>
            <a:ext cx="900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Trả kết quả</a:t>
            </a:r>
            <a:endParaRPr sz="1400"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1884560" y="2025775"/>
            <a:ext cx="1085102" cy="178166"/>
            <a:chOff x="0" y="0"/>
            <a:chExt cx="2959100" cy="486791"/>
          </a:xfrm>
        </p:grpSpPr>
        <p:sp>
          <p:nvSpPr>
            <p:cNvPr id="123" name="Google Shape;123;p17"/>
            <p:cNvSpPr/>
            <p:nvPr/>
          </p:nvSpPr>
          <p:spPr>
            <a:xfrm>
              <a:off x="6350" y="6350"/>
              <a:ext cx="2946400" cy="474091"/>
            </a:xfrm>
            <a:custGeom>
              <a:avLst/>
              <a:gdLst/>
              <a:ahLst/>
              <a:cxnLst/>
              <a:rect l="l" t="t" r="r" b="b"/>
              <a:pathLst>
                <a:path w="2946400" h="474091" extrusionOk="0">
                  <a:moveTo>
                    <a:pt x="0" y="78994"/>
                  </a:moveTo>
                  <a:cubicBezTo>
                    <a:pt x="0" y="35433"/>
                    <a:pt x="36195" y="0"/>
                    <a:pt x="80772" y="0"/>
                  </a:cubicBezTo>
                  <a:lnTo>
                    <a:pt x="2865628" y="0"/>
                  </a:lnTo>
                  <a:cubicBezTo>
                    <a:pt x="2910205" y="0"/>
                    <a:pt x="2946400" y="35433"/>
                    <a:pt x="2946400" y="78994"/>
                  </a:cubicBezTo>
                  <a:lnTo>
                    <a:pt x="2946400" y="395097"/>
                  </a:lnTo>
                  <a:cubicBezTo>
                    <a:pt x="2946400" y="438785"/>
                    <a:pt x="2910205" y="474091"/>
                    <a:pt x="2865628" y="474091"/>
                  </a:cubicBezTo>
                  <a:lnTo>
                    <a:pt x="80772" y="474091"/>
                  </a:lnTo>
                  <a:cubicBezTo>
                    <a:pt x="36195" y="474091"/>
                    <a:pt x="0" y="438785"/>
                    <a:pt x="0" y="39509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575" tIns="91575" rIns="91575" bIns="9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0" y="0"/>
              <a:ext cx="2959100" cy="486791"/>
            </a:xfrm>
            <a:custGeom>
              <a:avLst/>
              <a:gdLst/>
              <a:ahLst/>
              <a:cxnLst/>
              <a:rect l="l" t="t" r="r" b="b"/>
              <a:pathLst>
                <a:path w="2959100" h="486791" extrusionOk="0">
                  <a:moveTo>
                    <a:pt x="0" y="85344"/>
                  </a:moveTo>
                  <a:cubicBezTo>
                    <a:pt x="0" y="38100"/>
                    <a:pt x="39116" y="0"/>
                    <a:pt x="87122" y="0"/>
                  </a:cubicBezTo>
                  <a:lnTo>
                    <a:pt x="2871978" y="0"/>
                  </a:lnTo>
                  <a:lnTo>
                    <a:pt x="2871978" y="6350"/>
                  </a:lnTo>
                  <a:lnTo>
                    <a:pt x="2871978" y="0"/>
                  </a:lnTo>
                  <a:cubicBezTo>
                    <a:pt x="2919984" y="0"/>
                    <a:pt x="2959100" y="38100"/>
                    <a:pt x="2959100" y="85344"/>
                  </a:cubicBezTo>
                  <a:lnTo>
                    <a:pt x="2952750" y="85344"/>
                  </a:lnTo>
                  <a:lnTo>
                    <a:pt x="2959100" y="85344"/>
                  </a:lnTo>
                  <a:lnTo>
                    <a:pt x="2959100" y="401447"/>
                  </a:lnTo>
                  <a:lnTo>
                    <a:pt x="2952750" y="401447"/>
                  </a:lnTo>
                  <a:lnTo>
                    <a:pt x="2959100" y="401447"/>
                  </a:lnTo>
                  <a:cubicBezTo>
                    <a:pt x="2959100" y="448691"/>
                    <a:pt x="2919984" y="486791"/>
                    <a:pt x="2871978" y="486791"/>
                  </a:cubicBezTo>
                  <a:lnTo>
                    <a:pt x="2871978" y="480441"/>
                  </a:lnTo>
                  <a:lnTo>
                    <a:pt x="2871978" y="486791"/>
                  </a:lnTo>
                  <a:lnTo>
                    <a:pt x="87122" y="486791"/>
                  </a:lnTo>
                  <a:lnTo>
                    <a:pt x="87122" y="480441"/>
                  </a:lnTo>
                  <a:lnTo>
                    <a:pt x="87122" y="486791"/>
                  </a:lnTo>
                  <a:cubicBezTo>
                    <a:pt x="39116" y="486791"/>
                    <a:pt x="0" y="448691"/>
                    <a:pt x="0" y="401447"/>
                  </a:cubicBezTo>
                  <a:lnTo>
                    <a:pt x="0" y="85344"/>
                  </a:lnTo>
                  <a:lnTo>
                    <a:pt x="6350" y="85344"/>
                  </a:lnTo>
                  <a:lnTo>
                    <a:pt x="0" y="85344"/>
                  </a:lnTo>
                  <a:moveTo>
                    <a:pt x="12700" y="85344"/>
                  </a:moveTo>
                  <a:lnTo>
                    <a:pt x="12700" y="401447"/>
                  </a:lnTo>
                  <a:lnTo>
                    <a:pt x="6350" y="401447"/>
                  </a:lnTo>
                  <a:lnTo>
                    <a:pt x="12700" y="401447"/>
                  </a:lnTo>
                  <a:cubicBezTo>
                    <a:pt x="12700" y="441452"/>
                    <a:pt x="45847" y="474091"/>
                    <a:pt x="87122" y="474091"/>
                  </a:cubicBezTo>
                  <a:lnTo>
                    <a:pt x="2871978" y="474091"/>
                  </a:lnTo>
                  <a:cubicBezTo>
                    <a:pt x="2913253" y="474091"/>
                    <a:pt x="2946400" y="441452"/>
                    <a:pt x="2946400" y="401447"/>
                  </a:cubicBezTo>
                  <a:lnTo>
                    <a:pt x="2946400" y="85344"/>
                  </a:lnTo>
                  <a:cubicBezTo>
                    <a:pt x="2946400" y="45339"/>
                    <a:pt x="2913253" y="12700"/>
                    <a:pt x="2871978" y="12700"/>
                  </a:cubicBezTo>
                  <a:lnTo>
                    <a:pt x="87122" y="12700"/>
                  </a:lnTo>
                  <a:lnTo>
                    <a:pt x="87122" y="6350"/>
                  </a:lnTo>
                  <a:lnTo>
                    <a:pt x="87122" y="12700"/>
                  </a:lnTo>
                  <a:cubicBezTo>
                    <a:pt x="45847" y="12700"/>
                    <a:pt x="12700" y="45339"/>
                    <a:pt x="12700" y="8534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575" tIns="91575" rIns="91575" bIns="9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3374906" y="2021127"/>
            <a:ext cx="1085102" cy="178166"/>
            <a:chOff x="0" y="0"/>
            <a:chExt cx="2959100" cy="486791"/>
          </a:xfrm>
        </p:grpSpPr>
        <p:sp>
          <p:nvSpPr>
            <p:cNvPr id="126" name="Google Shape;126;p17"/>
            <p:cNvSpPr/>
            <p:nvPr/>
          </p:nvSpPr>
          <p:spPr>
            <a:xfrm>
              <a:off x="6350" y="6350"/>
              <a:ext cx="2946400" cy="474091"/>
            </a:xfrm>
            <a:custGeom>
              <a:avLst/>
              <a:gdLst/>
              <a:ahLst/>
              <a:cxnLst/>
              <a:rect l="l" t="t" r="r" b="b"/>
              <a:pathLst>
                <a:path w="2946400" h="474091" extrusionOk="0">
                  <a:moveTo>
                    <a:pt x="0" y="78994"/>
                  </a:moveTo>
                  <a:cubicBezTo>
                    <a:pt x="0" y="35433"/>
                    <a:pt x="36195" y="0"/>
                    <a:pt x="80772" y="0"/>
                  </a:cubicBezTo>
                  <a:lnTo>
                    <a:pt x="2865628" y="0"/>
                  </a:lnTo>
                  <a:cubicBezTo>
                    <a:pt x="2910205" y="0"/>
                    <a:pt x="2946400" y="35433"/>
                    <a:pt x="2946400" y="78994"/>
                  </a:cubicBezTo>
                  <a:lnTo>
                    <a:pt x="2946400" y="395097"/>
                  </a:lnTo>
                  <a:cubicBezTo>
                    <a:pt x="2946400" y="438785"/>
                    <a:pt x="2910205" y="474091"/>
                    <a:pt x="2865628" y="474091"/>
                  </a:cubicBezTo>
                  <a:lnTo>
                    <a:pt x="80772" y="474091"/>
                  </a:lnTo>
                  <a:cubicBezTo>
                    <a:pt x="36195" y="474091"/>
                    <a:pt x="0" y="438785"/>
                    <a:pt x="0" y="39509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575" tIns="91575" rIns="91575" bIns="9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0" y="0"/>
              <a:ext cx="2959100" cy="486791"/>
            </a:xfrm>
            <a:custGeom>
              <a:avLst/>
              <a:gdLst/>
              <a:ahLst/>
              <a:cxnLst/>
              <a:rect l="l" t="t" r="r" b="b"/>
              <a:pathLst>
                <a:path w="2959100" h="486791" extrusionOk="0">
                  <a:moveTo>
                    <a:pt x="0" y="85344"/>
                  </a:moveTo>
                  <a:cubicBezTo>
                    <a:pt x="0" y="38100"/>
                    <a:pt x="39116" y="0"/>
                    <a:pt x="87122" y="0"/>
                  </a:cubicBezTo>
                  <a:lnTo>
                    <a:pt x="2871978" y="0"/>
                  </a:lnTo>
                  <a:lnTo>
                    <a:pt x="2871978" y="6350"/>
                  </a:lnTo>
                  <a:lnTo>
                    <a:pt x="2871978" y="0"/>
                  </a:lnTo>
                  <a:cubicBezTo>
                    <a:pt x="2919984" y="0"/>
                    <a:pt x="2959100" y="38100"/>
                    <a:pt x="2959100" y="85344"/>
                  </a:cubicBezTo>
                  <a:lnTo>
                    <a:pt x="2952750" y="85344"/>
                  </a:lnTo>
                  <a:lnTo>
                    <a:pt x="2959100" y="85344"/>
                  </a:lnTo>
                  <a:lnTo>
                    <a:pt x="2959100" y="401447"/>
                  </a:lnTo>
                  <a:lnTo>
                    <a:pt x="2952750" y="401447"/>
                  </a:lnTo>
                  <a:lnTo>
                    <a:pt x="2959100" y="401447"/>
                  </a:lnTo>
                  <a:cubicBezTo>
                    <a:pt x="2959100" y="448691"/>
                    <a:pt x="2919984" y="486791"/>
                    <a:pt x="2871978" y="486791"/>
                  </a:cubicBezTo>
                  <a:lnTo>
                    <a:pt x="2871978" y="480441"/>
                  </a:lnTo>
                  <a:lnTo>
                    <a:pt x="2871978" y="486791"/>
                  </a:lnTo>
                  <a:lnTo>
                    <a:pt x="87122" y="486791"/>
                  </a:lnTo>
                  <a:lnTo>
                    <a:pt x="87122" y="480441"/>
                  </a:lnTo>
                  <a:lnTo>
                    <a:pt x="87122" y="486791"/>
                  </a:lnTo>
                  <a:cubicBezTo>
                    <a:pt x="39116" y="486791"/>
                    <a:pt x="0" y="448691"/>
                    <a:pt x="0" y="401447"/>
                  </a:cubicBezTo>
                  <a:lnTo>
                    <a:pt x="0" y="85344"/>
                  </a:lnTo>
                  <a:lnTo>
                    <a:pt x="6350" y="85344"/>
                  </a:lnTo>
                  <a:lnTo>
                    <a:pt x="0" y="85344"/>
                  </a:lnTo>
                  <a:moveTo>
                    <a:pt x="12700" y="85344"/>
                  </a:moveTo>
                  <a:lnTo>
                    <a:pt x="12700" y="401447"/>
                  </a:lnTo>
                  <a:lnTo>
                    <a:pt x="6350" y="401447"/>
                  </a:lnTo>
                  <a:lnTo>
                    <a:pt x="12700" y="401447"/>
                  </a:lnTo>
                  <a:cubicBezTo>
                    <a:pt x="12700" y="441452"/>
                    <a:pt x="45847" y="474091"/>
                    <a:pt x="87122" y="474091"/>
                  </a:cubicBezTo>
                  <a:lnTo>
                    <a:pt x="2871978" y="474091"/>
                  </a:lnTo>
                  <a:cubicBezTo>
                    <a:pt x="2913253" y="474091"/>
                    <a:pt x="2946400" y="441452"/>
                    <a:pt x="2946400" y="401447"/>
                  </a:cubicBezTo>
                  <a:lnTo>
                    <a:pt x="2946400" y="85344"/>
                  </a:lnTo>
                  <a:cubicBezTo>
                    <a:pt x="2946400" y="45339"/>
                    <a:pt x="2913253" y="12700"/>
                    <a:pt x="2871978" y="12700"/>
                  </a:cubicBezTo>
                  <a:lnTo>
                    <a:pt x="87122" y="12700"/>
                  </a:lnTo>
                  <a:lnTo>
                    <a:pt x="87122" y="6350"/>
                  </a:lnTo>
                  <a:lnTo>
                    <a:pt x="87122" y="12700"/>
                  </a:lnTo>
                  <a:cubicBezTo>
                    <a:pt x="45847" y="12700"/>
                    <a:pt x="12700" y="45339"/>
                    <a:pt x="12700" y="8534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575" tIns="91575" rIns="91575" bIns="9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7"/>
          <p:cNvSpPr/>
          <p:nvPr/>
        </p:nvSpPr>
        <p:spPr>
          <a:xfrm>
            <a:off x="1549232" y="2058324"/>
            <a:ext cx="191357" cy="116086"/>
          </a:xfrm>
          <a:custGeom>
            <a:avLst/>
            <a:gdLst/>
            <a:ahLst/>
            <a:cxnLst/>
            <a:rect l="l" t="t" r="r" b="b"/>
            <a:pathLst>
              <a:path w="390525" h="238125" extrusionOk="0">
                <a:moveTo>
                  <a:pt x="0" y="0"/>
                </a:moveTo>
                <a:lnTo>
                  <a:pt x="390524" y="0"/>
                </a:lnTo>
                <a:lnTo>
                  <a:pt x="390524" y="238126"/>
                </a:lnTo>
                <a:lnTo>
                  <a:pt x="0" y="2381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9" name="Google Shape;129;p17"/>
          <p:cNvSpPr/>
          <p:nvPr/>
        </p:nvSpPr>
        <p:spPr>
          <a:xfrm>
            <a:off x="3076836" y="2058324"/>
            <a:ext cx="191357" cy="116086"/>
          </a:xfrm>
          <a:custGeom>
            <a:avLst/>
            <a:gdLst/>
            <a:ahLst/>
            <a:cxnLst/>
            <a:rect l="l" t="t" r="r" b="b"/>
            <a:pathLst>
              <a:path w="390525" h="238125" extrusionOk="0">
                <a:moveTo>
                  <a:pt x="0" y="0"/>
                </a:moveTo>
                <a:lnTo>
                  <a:pt x="390525" y="0"/>
                </a:lnTo>
                <a:lnTo>
                  <a:pt x="390525" y="238126"/>
                </a:lnTo>
                <a:lnTo>
                  <a:pt x="0" y="2381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0" name="Google Shape;130;p17"/>
          <p:cNvSpPr/>
          <p:nvPr/>
        </p:nvSpPr>
        <p:spPr>
          <a:xfrm>
            <a:off x="526947" y="2475909"/>
            <a:ext cx="583468" cy="580491"/>
          </a:xfrm>
          <a:custGeom>
            <a:avLst/>
            <a:gdLst/>
            <a:ahLst/>
            <a:cxnLst/>
            <a:rect l="l" t="t" r="r" b="b"/>
            <a:pathLst>
              <a:path w="1190751" h="1190751" extrusionOk="0">
                <a:moveTo>
                  <a:pt x="0" y="0"/>
                </a:moveTo>
                <a:lnTo>
                  <a:pt x="1190751" y="0"/>
                </a:lnTo>
                <a:lnTo>
                  <a:pt x="1190751" y="1190752"/>
                </a:lnTo>
                <a:lnTo>
                  <a:pt x="0" y="11907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17"/>
          <p:cNvSpPr/>
          <p:nvPr/>
        </p:nvSpPr>
        <p:spPr>
          <a:xfrm>
            <a:off x="2011633" y="2335871"/>
            <a:ext cx="849117" cy="844784"/>
          </a:xfrm>
          <a:custGeom>
            <a:avLst/>
            <a:gdLst/>
            <a:ahLst/>
            <a:cxnLst/>
            <a:rect l="l" t="t" r="r" b="b"/>
            <a:pathLst>
              <a:path w="1732891" h="1732891" extrusionOk="0">
                <a:moveTo>
                  <a:pt x="0" y="0"/>
                </a:moveTo>
                <a:lnTo>
                  <a:pt x="1732892" y="0"/>
                </a:lnTo>
                <a:lnTo>
                  <a:pt x="1732892" y="1732891"/>
                </a:lnTo>
                <a:lnTo>
                  <a:pt x="0" y="17328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2" name="Google Shape;132;p17"/>
          <p:cNvSpPr/>
          <p:nvPr/>
        </p:nvSpPr>
        <p:spPr>
          <a:xfrm>
            <a:off x="3654725" y="2217932"/>
            <a:ext cx="542975" cy="540205"/>
          </a:xfrm>
          <a:custGeom>
            <a:avLst/>
            <a:gdLst/>
            <a:ahLst/>
            <a:cxnLst/>
            <a:rect l="l" t="t" r="r" b="b"/>
            <a:pathLst>
              <a:path w="1108112" h="1108112" extrusionOk="0">
                <a:moveTo>
                  <a:pt x="0" y="0"/>
                </a:moveTo>
                <a:lnTo>
                  <a:pt x="1108112" y="0"/>
                </a:lnTo>
                <a:lnTo>
                  <a:pt x="1108112" y="1108112"/>
                </a:lnTo>
                <a:lnTo>
                  <a:pt x="0" y="1108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3" name="Google Shape;133;p17"/>
          <p:cNvSpPr/>
          <p:nvPr/>
        </p:nvSpPr>
        <p:spPr>
          <a:xfrm>
            <a:off x="3601208" y="2645588"/>
            <a:ext cx="650237" cy="646920"/>
          </a:xfrm>
          <a:custGeom>
            <a:avLst/>
            <a:gdLst/>
            <a:ahLst/>
            <a:cxnLst/>
            <a:rect l="l" t="t" r="r" b="b"/>
            <a:pathLst>
              <a:path w="1327015" h="1327015" extrusionOk="0">
                <a:moveTo>
                  <a:pt x="0" y="0"/>
                </a:moveTo>
                <a:lnTo>
                  <a:pt x="1327014" y="0"/>
                </a:lnTo>
                <a:lnTo>
                  <a:pt x="1327014" y="1327015"/>
                </a:lnTo>
                <a:lnTo>
                  <a:pt x="0" y="13270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34" name="Google Shape;134;p17"/>
          <p:cNvCxnSpPr/>
          <p:nvPr/>
        </p:nvCxnSpPr>
        <p:spPr>
          <a:xfrm rot="10800000" flipH="1">
            <a:off x="1109175" y="2758668"/>
            <a:ext cx="902400" cy="7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5" name="Google Shape;135;p17"/>
          <p:cNvCxnSpPr/>
          <p:nvPr/>
        </p:nvCxnSpPr>
        <p:spPr>
          <a:xfrm rot="10800000" flipH="1">
            <a:off x="2858946" y="2475818"/>
            <a:ext cx="681900" cy="28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2858946" y="2758718"/>
            <a:ext cx="742200" cy="210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7" name="Google Shape;137;p17"/>
          <p:cNvSpPr/>
          <p:nvPr/>
        </p:nvSpPr>
        <p:spPr>
          <a:xfrm>
            <a:off x="3195187" y="2791902"/>
            <a:ext cx="183210" cy="177304"/>
          </a:xfrm>
          <a:custGeom>
            <a:avLst/>
            <a:gdLst/>
            <a:ahLst/>
            <a:cxnLst/>
            <a:rect l="l" t="t" r="r" b="b"/>
            <a:pathLst>
              <a:path w="373898" h="363701" extrusionOk="0">
                <a:moveTo>
                  <a:pt x="0" y="0"/>
                </a:moveTo>
                <a:lnTo>
                  <a:pt x="373898" y="0"/>
                </a:lnTo>
                <a:lnTo>
                  <a:pt x="373898" y="363700"/>
                </a:lnTo>
                <a:lnTo>
                  <a:pt x="0" y="363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8" name="Google Shape;138;p17"/>
          <p:cNvSpPr/>
          <p:nvPr/>
        </p:nvSpPr>
        <p:spPr>
          <a:xfrm>
            <a:off x="3196076" y="2518503"/>
            <a:ext cx="182319" cy="167999"/>
          </a:xfrm>
          <a:custGeom>
            <a:avLst/>
            <a:gdLst/>
            <a:ahLst/>
            <a:cxnLst/>
            <a:rect l="l" t="t" r="r" b="b"/>
            <a:pathLst>
              <a:path w="372080" h="344614" extrusionOk="0">
                <a:moveTo>
                  <a:pt x="0" y="0"/>
                </a:moveTo>
                <a:lnTo>
                  <a:pt x="372080" y="0"/>
                </a:lnTo>
                <a:lnTo>
                  <a:pt x="372080" y="344614"/>
                </a:lnTo>
                <a:lnTo>
                  <a:pt x="0" y="344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9" name="Google Shape;139;p17"/>
          <p:cNvSpPr txBox="1"/>
          <p:nvPr/>
        </p:nvSpPr>
        <p:spPr>
          <a:xfrm>
            <a:off x="403987" y="2052737"/>
            <a:ext cx="87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Xác thực dấu vân tay</a:t>
            </a:r>
            <a:endParaRPr sz="900"/>
          </a:p>
        </p:txBody>
      </p:sp>
      <p:sp>
        <p:nvSpPr>
          <p:cNvPr id="140" name="Google Shape;140;p17"/>
          <p:cNvSpPr txBox="1"/>
          <p:nvPr/>
        </p:nvSpPr>
        <p:spPr>
          <a:xfrm>
            <a:off x="1985151" y="2049697"/>
            <a:ext cx="9003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Xử lý dữ liệu bên trong</a:t>
            </a:r>
            <a:endParaRPr sz="800"/>
          </a:p>
        </p:txBody>
      </p:sp>
      <p:sp>
        <p:nvSpPr>
          <p:cNvPr id="141" name="Google Shape;141;p17"/>
          <p:cNvSpPr txBox="1"/>
          <p:nvPr/>
        </p:nvSpPr>
        <p:spPr>
          <a:xfrm>
            <a:off x="3475497" y="2045049"/>
            <a:ext cx="900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Trả kết quả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Thiết lập môi trường thử nghiệm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So sánh khả năng bảo mật của Keeweb giữa xác thực Master Password qua FIDO2 với xác thực theo cách truyền thống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Đánh giá thời gian xác thực, độ tin cậy và trải nghiệm người dùng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Tính bảo mật cao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Trải nghiệm người dùng tốt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Đóng góp vào sự phát triển công nghệ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[1]. Sanam Ghorbani Lyastani, Michael Schilling, Michaela Neumayr, Michael Backes, Sven Bugiel: Is FIDO2 the Kingslayer of User Authentication? A Comparative Usability Study of FIDO2 Passwordless Authentication. 2020 IEEE Symposium on Security and Privacy (SP). 2020: 1-5</a:t>
            </a:r>
            <a:endParaRPr sz="13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[2]. Mohammed Aziz Al Kabir, Wael Elmedany: An Overview of the Present and Future of User Authentication. 2022 4th IEEE Middle East and North Africa COMMunications Conference (MENACOMM). 2022</a:t>
            </a:r>
            <a:endParaRPr sz="13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[3]. Sumedh Ashish Dixit, Arnav Gupta, Ratnesh Jain, Rahul Joshi, Sudhanshu Gonge &amp; Ketan Kotecha. FIDO2 Passwordless Authentication for Remote Devices.</a:t>
            </a:r>
            <a:endParaRPr sz="13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[4]. Wagner, P., Heid, K., Heider, J.: Remote WebAuthn: FIDO2 authentication for less accessible devices (2021). Networks and Systems in Cybernetics (CSOC 2023). 2023:349–362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416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Material - R01</vt:lpstr>
      <vt:lpstr>NGHIÊN CỨU VÀ PHÁT TRIỂN  ỨNG DỤNG XÁC THỰC KHÔNG MẬT KHẨU CHO QUẢN LÝ MẬT KHẨU TẬP TRUNG</vt:lpstr>
      <vt:lpstr>Tóm tắt </vt:lpstr>
      <vt:lpstr>Giới thiệu</vt:lpstr>
      <vt:lpstr>Mục tiêu</vt:lpstr>
      <vt:lpstr>Nội dung và Phương pháp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VÀ PHÁT TRIỂN  ỨNG DỤNG XÁC THỰC KHÔNG MẬT KHẨU CHO QUẢN LÝ MẬT KHẨU TẬP TRUNG</dc:title>
  <cp:lastModifiedBy>Лам Винь Нгуен</cp:lastModifiedBy>
  <cp:revision>2</cp:revision>
  <dcterms:modified xsi:type="dcterms:W3CDTF">2024-05-23T09:45:52Z</dcterms:modified>
</cp:coreProperties>
</file>