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66" r:id="rId5"/>
    <p:sldId id="277" r:id="rId6"/>
    <p:sldId id="271" r:id="rId7"/>
    <p:sldId id="261" r:id="rId8"/>
    <p:sldId id="269" r:id="rId9"/>
    <p:sldId id="270" r:id="rId10"/>
    <p:sldId id="262" r:id="rId11"/>
    <p:sldId id="259" r:id="rId12"/>
    <p:sldId id="258" r:id="rId13"/>
    <p:sldId id="26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7F90A8-2529-8D8E-558A-084BE1FF34CE}" name="민이 박" initials="민박" userId="a3997ef6c901f54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FC"/>
    <a:srgbClr val="78FBFD"/>
    <a:srgbClr val="F2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0730" autoAdjust="0"/>
  </p:normalViewPr>
  <p:slideViewPr>
    <p:cSldViewPr>
      <p:cViewPr varScale="1">
        <p:scale>
          <a:sx n="35" d="100"/>
          <a:sy n="35" d="100"/>
        </p:scale>
        <p:origin x="38" y="64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BEE5-EA11-48B5-A8BE-28A3BA721FC6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8484C-9E5D-477B-A530-1CD1E883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4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6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9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종이문서는 전자문서로 바뀌고 있으며 그 사용은 확대되고 있다</a:t>
            </a:r>
            <a:r>
              <a:rPr lang="en-US" altLang="ko-KR" dirty="0"/>
              <a:t>.</a:t>
            </a:r>
            <a:r>
              <a:rPr lang="ko-KR" altLang="en-US" dirty="0"/>
              <a:t> 그 중 일반적으로 사용되는 파일형식에는 </a:t>
            </a:r>
            <a:r>
              <a:rPr lang="en-US" altLang="ko-KR" dirty="0"/>
              <a:t>pdf</a:t>
            </a:r>
            <a:r>
              <a:rPr lang="ko-KR" altLang="en-US" dirty="0"/>
              <a:t>가 있다</a:t>
            </a:r>
            <a:r>
              <a:rPr lang="en-US" altLang="ko-KR" dirty="0"/>
              <a:t>. Pdf</a:t>
            </a:r>
            <a:r>
              <a:rPr lang="ko-KR" altLang="en-US" dirty="0"/>
              <a:t>는 작성된 문서의 형태 그대로 유지되기 때문에 한글</a:t>
            </a:r>
            <a:r>
              <a:rPr lang="en-US" altLang="ko-KR" dirty="0"/>
              <a:t>, DOCS, </a:t>
            </a:r>
            <a:r>
              <a:rPr lang="ko-KR" altLang="en-US" dirty="0"/>
              <a:t>파워포인트 등 다양한 소프트웨어나 웹 브라우저에서 인쇄 형식으로도 사용할 수 있으며 별도의 소프트웨어 설치 없이도 열람할 수 있어 전송에도 편리하게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pdf </a:t>
            </a:r>
            <a:r>
              <a:rPr lang="ko-KR" altLang="en-US" dirty="0"/>
              <a:t>형식은 기본적으로 편집을 제공하지 않아 문서내의 내용을 참조하여 새로운 문서를 작성하는데 불편함이 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/>
              <a:t>OCR </a:t>
            </a:r>
            <a:r>
              <a:rPr lang="ko-KR" altLang="en-US" dirty="0"/>
              <a:t>기술이 사용된다</a:t>
            </a:r>
            <a:r>
              <a:rPr lang="en-US" altLang="ko-KR" dirty="0"/>
              <a:t>. </a:t>
            </a:r>
            <a:r>
              <a:rPr lang="ko-KR" altLang="en-US" dirty="0"/>
              <a:t>하지만 문서 내 표와 같은 문장구조와 다른 데이터가 있다면 </a:t>
            </a:r>
            <a:r>
              <a:rPr lang="en-US" altLang="ko-KR" dirty="0"/>
              <a:t>OCR</a:t>
            </a:r>
            <a:r>
              <a:rPr lang="ko-KR" altLang="en-US" dirty="0"/>
              <a:t>은 기대하는 결과를 달성하지 못한다</a:t>
            </a:r>
            <a:r>
              <a:rPr lang="en-US" altLang="ko-KR" dirty="0"/>
              <a:t>. </a:t>
            </a:r>
            <a:r>
              <a:rPr lang="ko-KR" altLang="en-US" dirty="0"/>
              <a:t>따라서 딥러닝 기술을 이용해 문서 내 표를 인식하고 엑셀로 추출하는 서비스를 개발하고자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2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pdf </a:t>
            </a:r>
            <a:r>
              <a:rPr lang="ko-KR" altLang="en-US" dirty="0"/>
              <a:t>형식은 기본적으로 편집을 제공하지 않아 문서내의 내용을 참조하여 새로운 문서를 작성하는데 불편함이 있다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/>
              <a:t>OCR </a:t>
            </a:r>
            <a:r>
              <a:rPr lang="ko-KR" altLang="en-US" dirty="0"/>
              <a:t>기술이 사용된다</a:t>
            </a:r>
            <a:r>
              <a:rPr lang="en-US" altLang="ko-KR" dirty="0"/>
              <a:t>. </a:t>
            </a:r>
            <a:r>
              <a:rPr lang="ko-KR" altLang="en-US" dirty="0"/>
              <a:t>하지만 문서 내 표와 같은 문장구조와 다른 데이터가 있다면 </a:t>
            </a:r>
            <a:r>
              <a:rPr lang="en-US" altLang="ko-KR" dirty="0"/>
              <a:t>OCR</a:t>
            </a:r>
            <a:r>
              <a:rPr lang="ko-KR" altLang="en-US" dirty="0"/>
              <a:t>은 기대하는 결과를 달성하지 못한다</a:t>
            </a:r>
            <a:r>
              <a:rPr lang="en-US" altLang="ko-KR" dirty="0"/>
              <a:t>. </a:t>
            </a:r>
            <a:r>
              <a:rPr lang="ko-KR" altLang="en-US" dirty="0"/>
              <a:t>따라서 딥러닝 기술을 이용해 문서 내 표를 인식하고 엑셀로 추출하는 서비스를 개발하고자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6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8173D-823C-CFB5-9EAD-F8D1745C7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B79099-FF53-02E1-C298-4BE31EC7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3A338B-BC19-AD3E-14B5-98BC1A2EC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문서 내 표를 인식하고 엑셀로 추출하는 기존 서비스를 보면 병합된 셀과 조판에 따라 제대로 변환하지 못하는 문제점이 있다</a:t>
            </a:r>
            <a:r>
              <a:rPr lang="en-US" altLang="ko-KR" dirty="0"/>
              <a:t>. </a:t>
            </a:r>
            <a:r>
              <a:rPr lang="ko-KR" altLang="en-US" dirty="0"/>
              <a:t>이러한 문제점을 해결하는 방안도 모색하려고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0356F-932B-A808-0CCC-2EAC021E2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역할을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모델과 </a:t>
            </a:r>
            <a:r>
              <a:rPr lang="ko-KR" altLang="en-US" dirty="0" err="1"/>
              <a:t>알고리즘같은</a:t>
            </a:r>
            <a:r>
              <a:rPr lang="ko-KR" altLang="en-US" dirty="0"/>
              <a:t> 비즈니스 로직으로 나누었다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8484C-9E5D-477B-A530-1CD1E8836A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3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457200" y="4885096"/>
            <a:ext cx="7669829" cy="6222496"/>
            <a:chOff x="11083597" y="4251217"/>
            <a:chExt cx="7669829" cy="62224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3597" y="4251217"/>
              <a:ext cx="7669829" cy="62224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77819" y="8395521"/>
            <a:ext cx="1994996" cy="26389"/>
            <a:chOff x="-148365" y="8484458"/>
            <a:chExt cx="1994996" cy="263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48365" y="8484458"/>
              <a:ext cx="1994996" cy="263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0225" y="2785240"/>
            <a:ext cx="151954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 내 표 추출 및 엑셀 변환 웹 서비스</a:t>
            </a:r>
            <a:endParaRPr lang="en-US" altLang="ko-KR" sz="7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750" y="4054646"/>
            <a:ext cx="158496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dirty="0"/>
              <a:t>Table extraction and Excel conversion web service within document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0800" y="7637080"/>
            <a:ext cx="297364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컨버터 </a:t>
            </a:r>
            <a:endParaRPr lang="en-US" altLang="ko-KR" sz="2400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20197128 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이영호</a:t>
            </a:r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20181597 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이태윤</a:t>
            </a:r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20217134 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박민이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562" y="1606420"/>
            <a:ext cx="1318955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kern="0" spc="-700" dirty="0">
                <a:solidFill>
                  <a:srgbClr val="E0E0E0"/>
                </a:solidFill>
                <a:latin typeface="Noto Sans CJK KR Light" pitchFamily="34" charset="0"/>
              </a:rPr>
              <a:t>CAPSTONE</a:t>
            </a:r>
            <a:r>
              <a:rPr lang="ko-KR" altLang="en-US" sz="7200" kern="0" spc="-700" dirty="0">
                <a:solidFill>
                  <a:srgbClr val="E0E0E0"/>
                </a:solidFill>
                <a:latin typeface="Noto Sans CJK KR Light" pitchFamily="34" charset="0"/>
              </a:rPr>
              <a:t> </a:t>
            </a:r>
            <a:r>
              <a:rPr lang="en-US" altLang="ko-KR" sz="7200" kern="0" spc="-700" dirty="0">
                <a:solidFill>
                  <a:srgbClr val="E0E0E0"/>
                </a:solidFill>
                <a:latin typeface="Noto Sans CJK KR Light" pitchFamily="34" charset="0"/>
              </a:rPr>
              <a:t>DESIGN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25331" y="4516297"/>
            <a:ext cx="7669829" cy="6222496"/>
            <a:chOff x="11083597" y="4251217"/>
            <a:chExt cx="7669829" cy="6222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3597" y="4251217"/>
              <a:ext cx="7669829" cy="62224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22690" y="565324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추진 전략</a:t>
            </a:r>
            <a:endParaRPr lang="en-US" altLang="ko-KR" sz="8000" dirty="0"/>
          </a:p>
        </p:txBody>
      </p:sp>
      <p:grpSp>
        <p:nvGrpSpPr>
          <p:cNvPr id="970" name="그룹 969">
            <a:extLst>
              <a:ext uri="{FF2B5EF4-FFF2-40B4-BE49-F238E27FC236}">
                <a16:creationId xmlns:a16="http://schemas.microsoft.com/office/drawing/2014/main" id="{459ABC34-0CA9-5318-B926-3BC3FF86A204}"/>
              </a:ext>
            </a:extLst>
          </p:cNvPr>
          <p:cNvGrpSpPr/>
          <p:nvPr/>
        </p:nvGrpSpPr>
        <p:grpSpPr>
          <a:xfrm>
            <a:off x="5638800" y="7353300"/>
            <a:ext cx="7424600" cy="1808870"/>
            <a:chOff x="2511345" y="2499867"/>
            <a:chExt cx="7800977" cy="180887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192C426-7BCD-3124-94D8-DD86D0C814D9}"/>
                </a:ext>
              </a:extLst>
            </p:cNvPr>
            <p:cNvSpPr/>
            <p:nvPr/>
          </p:nvSpPr>
          <p:spPr>
            <a:xfrm>
              <a:off x="3273345" y="2499867"/>
              <a:ext cx="7038977" cy="1808870"/>
            </a:xfrm>
            <a:prstGeom prst="roundRect">
              <a:avLst/>
            </a:prstGeom>
            <a:ln w="31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6188183" y="2818799"/>
              <a:ext cx="133312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박민이</a:t>
              </a:r>
              <a:endParaRPr 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E55460-CD0B-083D-66FE-D32282C0BFCD}"/>
                </a:ext>
              </a:extLst>
            </p:cNvPr>
            <p:cNvGrpSpPr/>
            <p:nvPr/>
          </p:nvGrpSpPr>
          <p:grpSpPr>
            <a:xfrm>
              <a:off x="2511345" y="2737891"/>
              <a:ext cx="1524000" cy="1373204"/>
              <a:chOff x="5257800" y="2628900"/>
              <a:chExt cx="1676400" cy="162231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3B5A255-3690-4E13-F884-3E59CD064D5E}"/>
                  </a:ext>
                </a:extLst>
              </p:cNvPr>
              <p:cNvSpPr/>
              <p:nvPr/>
            </p:nvSpPr>
            <p:spPr>
              <a:xfrm>
                <a:off x="5257800" y="2628900"/>
                <a:ext cx="1676400" cy="1622317"/>
              </a:xfrm>
              <a:prstGeom prst="ellipse">
                <a:avLst/>
              </a:prstGeom>
              <a:ln w="19050"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5921B48-23A5-C08D-21DE-6064D0D48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4023" y="2933700"/>
                <a:ext cx="1183953" cy="10325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7" name="Object 51">
              <a:extLst>
                <a:ext uri="{FF2B5EF4-FFF2-40B4-BE49-F238E27FC236}">
                  <a16:creationId xmlns:a16="http://schemas.microsoft.com/office/drawing/2014/main" id="{CBE2FD5E-93CE-199E-1A83-F8187F10911A}"/>
                </a:ext>
              </a:extLst>
            </p:cNvPr>
            <p:cNvSpPr txBox="1"/>
            <p:nvPr/>
          </p:nvSpPr>
          <p:spPr>
            <a:xfrm>
              <a:off x="5762623" y="3424493"/>
              <a:ext cx="2307939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&lt;frontend&gt;</a:t>
              </a:r>
              <a:endParaRPr 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9" name="그룹 968">
            <a:extLst>
              <a:ext uri="{FF2B5EF4-FFF2-40B4-BE49-F238E27FC236}">
                <a16:creationId xmlns:a16="http://schemas.microsoft.com/office/drawing/2014/main" id="{93384872-BDC5-2402-4768-C164C5C7D969}"/>
              </a:ext>
            </a:extLst>
          </p:cNvPr>
          <p:cNvGrpSpPr/>
          <p:nvPr/>
        </p:nvGrpSpPr>
        <p:grpSpPr>
          <a:xfrm>
            <a:off x="5629276" y="4816997"/>
            <a:ext cx="7438888" cy="1808870"/>
            <a:chOff x="4541728" y="4872289"/>
            <a:chExt cx="7800977" cy="180887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068B2C3-440F-13F6-E4EE-2B28436DB474}"/>
                </a:ext>
              </a:extLst>
            </p:cNvPr>
            <p:cNvSpPr/>
            <p:nvPr/>
          </p:nvSpPr>
          <p:spPr>
            <a:xfrm>
              <a:off x="5303728" y="4872289"/>
              <a:ext cx="7038977" cy="1808870"/>
            </a:xfrm>
            <a:prstGeom prst="roundRect">
              <a:avLst/>
            </a:prstGeom>
            <a:ln w="3175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Object 51">
              <a:extLst>
                <a:ext uri="{FF2B5EF4-FFF2-40B4-BE49-F238E27FC236}">
                  <a16:creationId xmlns:a16="http://schemas.microsoft.com/office/drawing/2014/main" id="{917413B6-659A-C994-BBA7-2C0E35B2F040}"/>
                </a:ext>
              </a:extLst>
            </p:cNvPr>
            <p:cNvSpPr txBox="1"/>
            <p:nvPr/>
          </p:nvSpPr>
          <p:spPr>
            <a:xfrm>
              <a:off x="8218566" y="5191221"/>
              <a:ext cx="133312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이태윤</a:t>
              </a:r>
              <a:endParaRPr 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Object 51">
              <a:extLst>
                <a:ext uri="{FF2B5EF4-FFF2-40B4-BE49-F238E27FC236}">
                  <a16:creationId xmlns:a16="http://schemas.microsoft.com/office/drawing/2014/main" id="{6FA1ECA4-80FB-DCEC-A42B-F514667EE34E}"/>
                </a:ext>
              </a:extLst>
            </p:cNvPr>
            <p:cNvSpPr txBox="1"/>
            <p:nvPr/>
          </p:nvSpPr>
          <p:spPr>
            <a:xfrm>
              <a:off x="7391400" y="5839721"/>
              <a:ext cx="3179794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&lt;Business Logic&gt;</a:t>
              </a:r>
              <a:endParaRPr 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66" name="그룹 965">
              <a:extLst>
                <a:ext uri="{FF2B5EF4-FFF2-40B4-BE49-F238E27FC236}">
                  <a16:creationId xmlns:a16="http://schemas.microsoft.com/office/drawing/2014/main" id="{F9780F7A-D028-45AE-E7CB-15709D4ED083}"/>
                </a:ext>
              </a:extLst>
            </p:cNvPr>
            <p:cNvGrpSpPr/>
            <p:nvPr/>
          </p:nvGrpSpPr>
          <p:grpSpPr>
            <a:xfrm>
              <a:off x="4541728" y="5110314"/>
              <a:ext cx="1524000" cy="1373204"/>
              <a:chOff x="4541728" y="5110314"/>
              <a:chExt cx="1524000" cy="1373204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C134AA36-1EB0-A0D5-2BF7-725F4FF534FD}"/>
                  </a:ext>
                </a:extLst>
              </p:cNvPr>
              <p:cNvSpPr/>
              <p:nvPr/>
            </p:nvSpPr>
            <p:spPr>
              <a:xfrm>
                <a:off x="4541728" y="5110314"/>
                <a:ext cx="1524000" cy="1373204"/>
              </a:xfrm>
              <a:prstGeom prst="ellipse">
                <a:avLst/>
              </a:prstGeom>
              <a:ln w="19050">
                <a:noFill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C61A226-43E1-56D6-C88C-99F291B82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188" b="97906" l="9596" r="92929">
                            <a14:foregroundMark x1="17172" y1="34555" x2="9596" y2="43455"/>
                            <a14:foregroundMark x1="7071" y1="42408" x2="9091" y2="78534"/>
                            <a14:foregroundMark x1="9091" y1="78534" x2="50505" y2="98429"/>
                            <a14:foregroundMark x1="50505" y1="98429" x2="57576" y2="58115"/>
                            <a14:foregroundMark x1="57576" y1="58115" x2="27778" y2="28796"/>
                            <a14:foregroundMark x1="27778" y1="28796" x2="10101" y2="45026"/>
                            <a14:foregroundMark x1="36869" y1="50262" x2="21717" y2="90052"/>
                            <a14:foregroundMark x1="21717" y1="90052" x2="43434" y2="92147"/>
                            <a14:foregroundMark x1="32828" y1="80628" x2="43434" y2="85340"/>
                            <a14:foregroundMark x1="43939" y1="78010" x2="54040" y2="76963"/>
                            <a14:foregroundMark x1="42424" y1="78534" x2="17677" y2="79581"/>
                            <a14:foregroundMark x1="30808" y1="76440" x2="30808" y2="96335"/>
                            <a14:foregroundMark x1="37374" y1="90576" x2="12121" y2="86911"/>
                            <a14:foregroundMark x1="24747" y1="92670" x2="16162" y2="66492"/>
                            <a14:foregroundMark x1="17677" y1="78534" x2="54040" y2="70681"/>
                            <a14:foregroundMark x1="54040" y1="70681" x2="55051" y2="78010"/>
                            <a14:foregroundMark x1="49495" y1="75916" x2="48485" y2="54974"/>
                            <a14:foregroundMark x1="31313" y1="70157" x2="28788" y2="50785"/>
                            <a14:foregroundMark x1="29798" y1="73298" x2="20707" y2="42932"/>
                            <a14:foregroundMark x1="37879" y1="89529" x2="76768" y2="89529"/>
                            <a14:foregroundMark x1="49495" y1="72251" x2="70202" y2="72775"/>
                            <a14:foregroundMark x1="63636" y1="25654" x2="58081" y2="69110"/>
                            <a14:foregroundMark x1="71212" y1="27225" x2="65657" y2="69634"/>
                            <a14:foregroundMark x1="63636" y1="31937" x2="65657" y2="74869"/>
                            <a14:foregroundMark x1="81313" y1="23037" x2="70707" y2="78534"/>
                            <a14:foregroundMark x1="76768" y1="47120" x2="77778" y2="83770"/>
                            <a14:foregroundMark x1="84343" y1="52356" x2="82323" y2="76440"/>
                            <a14:foregroundMark x1="89899" y1="35602" x2="82828" y2="78010"/>
                            <a14:foregroundMark x1="82828" y1="78010" x2="82828" y2="78010"/>
                            <a14:foregroundMark x1="88384" y1="62304" x2="85354" y2="79581"/>
                            <a14:foregroundMark x1="88384" y1="62827" x2="87879" y2="84293"/>
                            <a14:foregroundMark x1="88889" y1="69110" x2="78283" y2="93194"/>
                            <a14:foregroundMark x1="87879" y1="52880" x2="92424" y2="58115"/>
                            <a14:foregroundMark x1="88889" y1="62827" x2="90909" y2="72251"/>
                            <a14:foregroundMark x1="90909" y1="62827" x2="93434" y2="68063"/>
                            <a14:foregroundMark x1="90404" y1="62827" x2="90404" y2="62827"/>
                            <a14:foregroundMark x1="77778" y1="12042" x2="73737" y2="30890"/>
                            <a14:foregroundMark x1="62626" y1="17277" x2="62626" y2="17277"/>
                            <a14:foregroundMark x1="62626" y1="12042" x2="62626" y2="12042"/>
                            <a14:foregroundMark x1="62626" y1="12042" x2="62626" y2="12042"/>
                            <a14:foregroundMark x1="62626" y1="22513" x2="62626" y2="22513"/>
                            <a14:foregroundMark x1="58586" y1="22513" x2="58586" y2="22513"/>
                            <a14:foregroundMark x1="89899" y1="20419" x2="89899" y2="20419"/>
                            <a14:foregroundMark x1="87879" y1="20942" x2="87879" y2="20942"/>
                            <a14:foregroundMark x1="84343" y1="14136" x2="84343" y2="14136"/>
                            <a14:foregroundMark x1="71717" y1="9424" x2="71717" y2="9424"/>
                            <a14:foregroundMark x1="93939" y1="30366" x2="93939" y2="30366"/>
                            <a14:foregroundMark x1="88384" y1="36649" x2="88384" y2="36649"/>
                            <a14:foregroundMark x1="91919" y1="42408" x2="91919" y2="42408"/>
                            <a14:foregroundMark x1="92424" y1="35602" x2="92424" y2="35602"/>
                            <a14:foregroundMark x1="92424" y1="38743" x2="92424" y2="38743"/>
                            <a14:foregroundMark x1="44949" y1="23560" x2="44949" y2="23560"/>
                            <a14:foregroundMark x1="39899" y1="31937" x2="39899" y2="31937"/>
                            <a14:foregroundMark x1="39394" y1="35602" x2="39394" y2="35602"/>
                            <a14:foregroundMark x1="51515" y1="36649" x2="51515" y2="36649"/>
                            <a14:foregroundMark x1="21717" y1="36649" x2="21717" y2="36649"/>
                            <a14:foregroundMark x1="27273" y1="35602" x2="27273" y2="35602"/>
                            <a14:foregroundMark x1="22222" y1="18848" x2="22222" y2="17277"/>
                            <a14:foregroundMark x1="29798" y1="16230" x2="29798" y2="16230"/>
                            <a14:foregroundMark x1="37879" y1="9424" x2="37879" y2="9424"/>
                            <a14:foregroundMark x1="41414" y1="6283" x2="41414" y2="6283"/>
                            <a14:foregroundMark x1="42929" y1="6283" x2="42929" y2="6283"/>
                            <a14:foregroundMark x1="51515" y1="4188" x2="51515" y2="4188"/>
                            <a14:foregroundMark x1="47980" y1="27225" x2="47980" y2="27225"/>
                            <a14:foregroundMark x1="54545" y1="29319" x2="54545" y2="29319"/>
                            <a14:foregroundMark x1="67172" y1="29319" x2="67172" y2="29319"/>
                            <a14:foregroundMark x1="47475" y1="29319" x2="45455" y2="29319"/>
                            <a14:foregroundMark x1="42424" y1="29319" x2="42424" y2="29319"/>
                            <a14:foregroundMark x1="36869" y1="28796" x2="36869" y2="28796"/>
                            <a14:foregroundMark x1="34848" y1="28796" x2="32323" y2="28272"/>
                            <a14:foregroundMark x1="32323" y1="28272" x2="30303" y2="27749"/>
                            <a14:foregroundMark x1="30303" y1="27749" x2="26768" y2="27749"/>
                            <a14:foregroundMark x1="25758" y1="27749" x2="25758" y2="27749"/>
                            <a14:foregroundMark x1="24242" y1="27749" x2="24242" y2="27749"/>
                            <a14:foregroundMark x1="20202" y1="32461" x2="20202" y2="32461"/>
                            <a14:foregroundMark x1="18182" y1="32984" x2="18182" y2="32984"/>
                            <a14:foregroundMark x1="34848" y1="43455" x2="34848" y2="43455"/>
                            <a14:foregroundMark x1="26263" y1="43455" x2="24242" y2="43455"/>
                            <a14:foregroundMark x1="89899" y1="46073" x2="89899" y2="55497"/>
                            <a14:foregroundMark x1="91919" y1="42408" x2="87374" y2="56545"/>
                            <a14:foregroundMark x1="26263" y1="26702" x2="42929" y2="17801"/>
                            <a14:foregroundMark x1="21212" y1="20419" x2="22222" y2="31937"/>
                            <a14:foregroundMark x1="17677" y1="15707" x2="12121" y2="35602"/>
                            <a14:backgroundMark x1="1515" y1="14136" x2="2525" y2="83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00600" y="5213256"/>
                <a:ext cx="1088494" cy="1124920"/>
              </a:xfrm>
              <a:prstGeom prst="rect">
                <a:avLst/>
              </a:prstGeom>
            </p:spPr>
          </p:pic>
        </p:grpSp>
      </p:grpSp>
      <p:grpSp>
        <p:nvGrpSpPr>
          <p:cNvPr id="967" name="그룹 966">
            <a:extLst>
              <a:ext uri="{FF2B5EF4-FFF2-40B4-BE49-F238E27FC236}">
                <a16:creationId xmlns:a16="http://schemas.microsoft.com/office/drawing/2014/main" id="{0D37ED29-BFEE-547C-2184-AA83BF47302B}"/>
              </a:ext>
            </a:extLst>
          </p:cNvPr>
          <p:cNvGrpSpPr/>
          <p:nvPr/>
        </p:nvGrpSpPr>
        <p:grpSpPr>
          <a:xfrm>
            <a:off x="5629275" y="2343774"/>
            <a:ext cx="7438888" cy="1808870"/>
            <a:chOff x="7010400" y="7244712"/>
            <a:chExt cx="7800977" cy="180887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F0F9164-51DD-9CCC-2260-EBDB48C6144B}"/>
                </a:ext>
              </a:extLst>
            </p:cNvPr>
            <p:cNvGrpSpPr/>
            <p:nvPr/>
          </p:nvGrpSpPr>
          <p:grpSpPr>
            <a:xfrm>
              <a:off x="7010400" y="7244712"/>
              <a:ext cx="7800977" cy="1808870"/>
              <a:chOff x="4648200" y="2499867"/>
              <a:chExt cx="7800977" cy="1808870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DCB86671-1D08-9E2E-E415-831FD08F207B}"/>
                  </a:ext>
                </a:extLst>
              </p:cNvPr>
              <p:cNvSpPr/>
              <p:nvPr/>
            </p:nvSpPr>
            <p:spPr>
              <a:xfrm>
                <a:off x="5410200" y="2499867"/>
                <a:ext cx="7038977" cy="1808870"/>
              </a:xfrm>
              <a:prstGeom prst="roundRect">
                <a:avLst/>
              </a:prstGeom>
              <a:ln w="3175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Object 51">
                <a:extLst>
                  <a:ext uri="{FF2B5EF4-FFF2-40B4-BE49-F238E27FC236}">
                    <a16:creationId xmlns:a16="http://schemas.microsoft.com/office/drawing/2014/main" id="{2D36F8BA-B565-0A29-9720-07731CDC5C83}"/>
                  </a:ext>
                </a:extLst>
              </p:cNvPr>
              <p:cNvSpPr txBox="1"/>
              <p:nvPr/>
            </p:nvSpPr>
            <p:spPr>
              <a:xfrm>
                <a:off x="8325038" y="2818799"/>
                <a:ext cx="1333124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ko-KR" altLang="en-US" sz="2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이영호</a:t>
                </a:r>
                <a:endParaRPr 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F692B776-F4AF-531C-04A4-ED52B723C234}"/>
                  </a:ext>
                </a:extLst>
              </p:cNvPr>
              <p:cNvSpPr/>
              <p:nvPr/>
            </p:nvSpPr>
            <p:spPr>
              <a:xfrm>
                <a:off x="4648200" y="2737891"/>
                <a:ext cx="1524000" cy="1373204"/>
              </a:xfrm>
              <a:prstGeom prst="ellipse">
                <a:avLst/>
              </a:prstGeom>
              <a:ln w="19050"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bject 51">
                <a:extLst>
                  <a:ext uri="{FF2B5EF4-FFF2-40B4-BE49-F238E27FC236}">
                    <a16:creationId xmlns:a16="http://schemas.microsoft.com/office/drawing/2014/main" id="{FD0A032B-09F6-DAFD-FD60-FBE98349ABE6}"/>
                  </a:ext>
                </a:extLst>
              </p:cNvPr>
              <p:cNvSpPr txBox="1"/>
              <p:nvPr/>
            </p:nvSpPr>
            <p:spPr>
              <a:xfrm>
                <a:off x="7899478" y="3424493"/>
                <a:ext cx="20810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2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&lt;backend&gt;</a:t>
                </a:r>
                <a:endParaRPr lang="en-US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3C4F673-13D0-C979-D05F-B9C6A94F1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762" b="94444" l="0" r="95732">
                          <a14:foregroundMark x1="38415" y1="44444" x2="38415" y2="44444"/>
                          <a14:foregroundMark x1="42683" y1="53175" x2="42683" y2="53175"/>
                          <a14:foregroundMark x1="23171" y1="43651" x2="23171" y2="43651"/>
                          <a14:foregroundMark x1="14634" y1="26190" x2="14634" y2="26190"/>
                          <a14:foregroundMark x1="18293" y1="45238" x2="18293" y2="45238"/>
                          <a14:foregroundMark x1="17073" y1="30952" x2="46341" y2="49206"/>
                          <a14:foregroundMark x1="75000" y1="44444" x2="17683" y2="46825"/>
                          <a14:foregroundMark x1="60366" y1="26984" x2="14634" y2="54762"/>
                          <a14:foregroundMark x1="52439" y1="13492" x2="10366" y2="27778"/>
                          <a14:foregroundMark x1="56098" y1="11905" x2="4878" y2="48413"/>
                          <a14:foregroundMark x1="66463" y1="23810" x2="65854" y2="72222"/>
                          <a14:foregroundMark x1="84756" y1="33333" x2="86585" y2="69841"/>
                          <a14:foregroundMark x1="88415" y1="26984" x2="90244" y2="69048"/>
                          <a14:foregroundMark x1="92073" y1="44444" x2="92683" y2="76190"/>
                          <a14:foregroundMark x1="84146" y1="50000" x2="78049" y2="71429"/>
                          <a14:foregroundMark x1="72561" y1="51587" x2="68902" y2="73016"/>
                          <a14:foregroundMark x1="62805" y1="39683" x2="71341" y2="72222"/>
                          <a14:foregroundMark x1="60976" y1="30952" x2="65244" y2="73016"/>
                          <a14:foregroundMark x1="48780" y1="35714" x2="50000" y2="77778"/>
                          <a14:foregroundMark x1="44512" y1="61111" x2="47561" y2="83333"/>
                          <a14:foregroundMark x1="39634" y1="72222" x2="42073" y2="88889"/>
                          <a14:foregroundMark x1="65244" y1="28571" x2="51829" y2="55556"/>
                          <a14:foregroundMark x1="4268" y1="9524" x2="2439" y2="61111"/>
                          <a14:foregroundMark x1="2439" y1="61111" x2="2439" y2="61111"/>
                          <a14:foregroundMark x1="34756" y1="18254" x2="44512" y2="59524"/>
                          <a14:foregroundMark x1="10366" y1="63492" x2="52439" y2="61905"/>
                          <a14:foregroundMark x1="10976" y1="64286" x2="44512" y2="65873"/>
                          <a14:foregroundMark x1="21341" y1="69048" x2="62805" y2="69048"/>
                          <a14:foregroundMark x1="23780" y1="80952" x2="40244" y2="83333"/>
                          <a14:foregroundMark x1="16463" y1="95238" x2="62805" y2="89683"/>
                          <a14:foregroundMark x1="23171" y1="89683" x2="60976" y2="86508"/>
                          <a14:foregroundMark x1="84756" y1="47619" x2="85366" y2="83333"/>
                          <a14:foregroundMark x1="95732" y1="61111" x2="96951" y2="68254"/>
                          <a14:foregroundMark x1="76220" y1="4762" x2="54878" y2="9524"/>
                          <a14:foregroundMark x1="93293" y1="74603" x2="93293" y2="85714"/>
                          <a14:foregroundMark x1="78659" y1="76190" x2="78049" y2="92063"/>
                          <a14:foregroundMark x1="68902" y1="79365" x2="74390" y2="87302"/>
                          <a14:foregroundMark x1="65854" y1="77778" x2="73171" y2="80159"/>
                          <a14:foregroundMark x1="0" y1="70635" x2="30488" y2="71429"/>
                          <a14:foregroundMark x1="22561" y1="74603" x2="21341" y2="22222"/>
                          <a14:foregroundMark x1="80488" y1="63492" x2="81707" y2="76984"/>
                          <a14:foregroundMark x1="75000" y1="34127" x2="67683" y2="41270"/>
                          <a14:foregroundMark x1="85976" y1="76984" x2="82927" y2="87302"/>
                          <a14:foregroundMark x1="81098" y1="89683" x2="81098" y2="89683"/>
                          <a14:foregroundMark x1="81098" y1="94444" x2="81098" y2="944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5677" y="7794632"/>
              <a:ext cx="1215945" cy="91788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D54CEB-1FA7-B641-9DF2-AC23FB5DB082}"/>
              </a:ext>
            </a:extLst>
          </p:cNvPr>
          <p:cNvSpPr txBox="1"/>
          <p:nvPr/>
        </p:nvSpPr>
        <p:spPr>
          <a:xfrm>
            <a:off x="5824178" y="1105018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 역할분담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499" y="4046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추진 전략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59020" y="4251217"/>
            <a:ext cx="7669829" cy="6222496"/>
            <a:chOff x="11059020" y="4251217"/>
            <a:chExt cx="7669829" cy="62224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9020" y="4251217"/>
              <a:ext cx="7669829" cy="622249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A18523-06A5-BA96-5B21-680DD7B03003}"/>
              </a:ext>
            </a:extLst>
          </p:cNvPr>
          <p:cNvGrpSpPr/>
          <p:nvPr/>
        </p:nvGrpSpPr>
        <p:grpSpPr>
          <a:xfrm>
            <a:off x="1143000" y="3484274"/>
            <a:ext cx="6972302" cy="3318451"/>
            <a:chOff x="1524000" y="3311811"/>
            <a:chExt cx="6972302" cy="3318451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29FC0919-5F63-3A20-9AAC-BFD4870CD70A}"/>
                </a:ext>
              </a:extLst>
            </p:cNvPr>
            <p:cNvSpPr/>
            <p:nvPr/>
          </p:nvSpPr>
          <p:spPr>
            <a:xfrm>
              <a:off x="1524000" y="4277587"/>
              <a:ext cx="6972302" cy="2352675"/>
            </a:xfrm>
            <a:prstGeom prst="round2SameRect">
              <a:avLst>
                <a:gd name="adj1" fmla="val 12143"/>
                <a:gd name="adj2" fmla="val 12716"/>
              </a:avLst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 descr="Github]깃허브 기본 개념">
              <a:extLst>
                <a:ext uri="{FF2B5EF4-FFF2-40B4-BE49-F238E27FC236}">
                  <a16:creationId xmlns:a16="http://schemas.microsoft.com/office/drawing/2014/main" id="{C3332835-7984-9BEE-6DD9-20EC43A65A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5" t="7342" r="20537" b="10119"/>
            <a:stretch/>
          </p:blipFill>
          <p:spPr bwMode="auto">
            <a:xfrm>
              <a:off x="5486400" y="4429987"/>
              <a:ext cx="2438400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626C90-2A75-6A59-048E-FD15EFA04279}"/>
                </a:ext>
              </a:extLst>
            </p:cNvPr>
            <p:cNvSpPr txBox="1"/>
            <p:nvPr/>
          </p:nvSpPr>
          <p:spPr>
            <a:xfrm>
              <a:off x="2537229" y="3311811"/>
              <a:ext cx="4945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문서 및 코드 공유</a:t>
              </a:r>
            </a:p>
          </p:txBody>
        </p:sp>
        <p:pic>
          <p:nvPicPr>
            <p:cNvPr id="3074" name="Picture 2" descr="모든 요금제를 만드는 날까지] 4화: 노션(Notion)">
              <a:extLst>
                <a:ext uri="{FF2B5EF4-FFF2-40B4-BE49-F238E27FC236}">
                  <a16:creationId xmlns:a16="http://schemas.microsoft.com/office/drawing/2014/main" id="{4FD32C16-F8B1-6EB3-46E7-1089CFF09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26" y="4658586"/>
              <a:ext cx="2867025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0C60DC-7D72-4398-CC97-7668B6EBCEE7}"/>
              </a:ext>
            </a:extLst>
          </p:cNvPr>
          <p:cNvGrpSpPr/>
          <p:nvPr/>
        </p:nvGrpSpPr>
        <p:grpSpPr>
          <a:xfrm>
            <a:off x="10106518" y="3484274"/>
            <a:ext cx="7443541" cy="3354707"/>
            <a:chOff x="10487518" y="3311811"/>
            <a:chExt cx="7443541" cy="335470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AE00CFE-B1B9-617B-C409-8D7B0874157E}"/>
                </a:ext>
              </a:extLst>
            </p:cNvPr>
            <p:cNvGrpSpPr/>
            <p:nvPr/>
          </p:nvGrpSpPr>
          <p:grpSpPr>
            <a:xfrm>
              <a:off x="10487518" y="3311811"/>
              <a:ext cx="6972302" cy="3318451"/>
              <a:chOff x="1524000" y="3311811"/>
              <a:chExt cx="6972302" cy="3318451"/>
            </a:xfrm>
          </p:grpSpPr>
          <p:sp>
            <p:nvSpPr>
              <p:cNvPr id="15" name="사각형: 둥근 위쪽 모서리 14">
                <a:extLst>
                  <a:ext uri="{FF2B5EF4-FFF2-40B4-BE49-F238E27FC236}">
                    <a16:creationId xmlns:a16="http://schemas.microsoft.com/office/drawing/2014/main" id="{7313FEB9-4AFB-2A72-ACAF-020458CED1B8}"/>
                  </a:ext>
                </a:extLst>
              </p:cNvPr>
              <p:cNvSpPr/>
              <p:nvPr/>
            </p:nvSpPr>
            <p:spPr>
              <a:xfrm>
                <a:off x="1524000" y="4277587"/>
                <a:ext cx="6972302" cy="2352675"/>
              </a:xfrm>
              <a:prstGeom prst="round2SameRect">
                <a:avLst>
                  <a:gd name="adj1" fmla="val 12143"/>
                  <a:gd name="adj2" fmla="val 12716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EDF84C-FE64-7ADE-5D67-27D7E5111628}"/>
                  </a:ext>
                </a:extLst>
              </p:cNvPr>
              <p:cNvSpPr txBox="1"/>
              <p:nvPr/>
            </p:nvSpPr>
            <p:spPr>
              <a:xfrm>
                <a:off x="3550458" y="3311811"/>
                <a:ext cx="49458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주 </a:t>
                </a:r>
                <a:r>
                  <a:rPr lang="en-US" altLang="ko-KR" sz="2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2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 미팅 참여</a:t>
                </a:r>
              </a:p>
            </p:txBody>
          </p:sp>
        </p:grpSp>
        <p:pic>
          <p:nvPicPr>
            <p:cNvPr id="3078" name="Picture 6" descr="디스코드, 인디 게임 전문 마켓 '디스코드 스토어' 론칭">
              <a:extLst>
                <a:ext uri="{FF2B5EF4-FFF2-40B4-BE49-F238E27FC236}">
                  <a16:creationId xmlns:a16="http://schemas.microsoft.com/office/drawing/2014/main" id="{EB11D3EA-5080-596E-31EE-135EFCCC9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6600" y="4658586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App Store에서 제공하는 Zoom - One Platform to Connect">
              <a:extLst>
                <a:ext uri="{FF2B5EF4-FFF2-40B4-BE49-F238E27FC236}">
                  <a16:creationId xmlns:a16="http://schemas.microsoft.com/office/drawing/2014/main" id="{FC2188A0-F5C7-3876-01B9-D37E28C78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667" y1="38095" x2="43000" y2="59365"/>
                          <a14:foregroundMark x1="54417" y1="39048" x2="61667" y2="50317"/>
                          <a14:backgroundMark x1="25417" y1="15238" x2="23667" y2="47143"/>
                          <a14:backgroundMark x1="22667" y1="57937" x2="22500" y2="674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486" y="4251217"/>
              <a:ext cx="4600573" cy="241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458" y="371076"/>
            <a:ext cx="4992301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4.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참고 자료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C5454-374B-2CAA-E91B-A403A5F89EE0}"/>
              </a:ext>
            </a:extLst>
          </p:cNvPr>
          <p:cNvSpPr txBox="1"/>
          <p:nvPr/>
        </p:nvSpPr>
        <p:spPr>
          <a:xfrm>
            <a:off x="1338913" y="5444064"/>
            <a:ext cx="15610173" cy="528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이동석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권순각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.(2021).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통한 문서 내 표 항목 분류 및 인식 방법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멀티미디어학회논문지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,24(5),651-658.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이혜민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김정수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문현석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(2023).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 객체 인식을 활용한 문서 내 표 텍스트 정보 추출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한국산학기술학회 춘계 학술발표논문집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이은지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박재우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구형일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조남익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(2021).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기반의 표 경계선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회귀를 이용한 표의 구조 인식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/>
              <a:t>한국방송</a:t>
            </a:r>
            <a:r>
              <a:rPr lang="en-US" altLang="ko-KR" dirty="0"/>
              <a:t>·</a:t>
            </a:r>
            <a:r>
              <a:rPr lang="ko-KR" altLang="en-US" dirty="0"/>
              <a:t>미디어공학회 추계학술대회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TableNet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Deep Learning model for end-to-end Table detection and Tabular data extraction from Scanned Document Images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Shubham Paliwal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Vishwanath D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Rohit Rahul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Monika Sharma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Lovekesh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2001)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Survey of Deep Learning Approaches for OCR and Document Understanding</a:t>
            </a: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(Nishant Subramani, Alexandre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Matton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Malcolm Greaves, Adrian Lam, 2011)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Zhong, Xu, </a:t>
            </a:r>
            <a:r>
              <a:rPr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Jianbin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Tang, and Antonio </a:t>
            </a:r>
            <a:r>
              <a:rPr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Jimeno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Yepes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"</a:t>
            </a:r>
            <a:r>
              <a:rPr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Publaynet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largest dataset ever for document layout analysis." 2019 International conference on document analysis and recognition (ICDAR). IEEE, 2019.</a:t>
            </a:r>
            <a:endParaRPr lang="en-US" altLang="ko-KR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ko-KR" altLang="en-US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-330306" y="3695700"/>
            <a:ext cx="18946326" cy="3859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400" kern="0" spc="-400" dirty="0">
                <a:solidFill>
                  <a:srgbClr val="595959"/>
                </a:solidFill>
                <a:latin typeface="Noto Sans CJK KR Black" pitchFamily="34" charset="0"/>
                <a:cs typeface="Noto Sans CJK KR Black" pitchFamily="34" charset="0"/>
              </a:rPr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7200" y="4991100"/>
            <a:ext cx="887437" cy="887437"/>
            <a:chOff x="8135219" y="4592102"/>
            <a:chExt cx="887437" cy="887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5219" y="4592102"/>
              <a:ext cx="887437" cy="88743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72562" y="5142646"/>
            <a:ext cx="4785699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3300" kern="0" spc="-100" dirty="0">
                <a:solidFill>
                  <a:srgbClr val="333333"/>
                </a:solidFill>
                <a:latin typeface="Noto Sans CJK KR Bold" pitchFamily="34" charset="0"/>
                <a:cs typeface="Noto Sans CJK KR Bold" pitchFamily="34" charset="0"/>
              </a:rPr>
              <a:t>프로젝트 개요</a:t>
            </a:r>
            <a:r>
              <a:rPr lang="en-US" sz="3300" kern="0" spc="-100" dirty="0">
                <a:solidFill>
                  <a:srgbClr val="333333"/>
                </a:solidFill>
                <a:latin typeface="Noto Sans CJK KR Bold" pitchFamily="34" charset="0"/>
                <a:cs typeface="Noto Sans CJK KR Bold" pitchFamily="34" charset="0"/>
              </a:rPr>
              <a:t>  </a:t>
            </a:r>
            <a:r>
              <a:rPr lang="en-US" sz="3300" kern="0" spc="-1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p.3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259375" y="5151415"/>
            <a:ext cx="810562" cy="8502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46499" y="4046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000000"/>
                </a:solidFill>
                <a:latin typeface="Noto Sans CJK KR Light" pitchFamily="34" charset="0"/>
              </a:rPr>
              <a:t>Table of contents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22690" y="1654335"/>
            <a:ext cx="4472146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900" dirty="0">
                <a:solidFill>
                  <a:srgbClr val="787878"/>
                </a:solidFill>
                <a:latin typeface="Noto Sans CJK KR Regular" pitchFamily="34" charset="0"/>
              </a:rPr>
              <a:t>INDEX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077200" y="6848142"/>
            <a:ext cx="887437" cy="887437"/>
            <a:chOff x="8135219" y="6449144"/>
            <a:chExt cx="887437" cy="8874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5219" y="6449144"/>
              <a:ext cx="887437" cy="88743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259372" y="7007486"/>
            <a:ext cx="810562" cy="85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852710" y="6842912"/>
            <a:ext cx="887437" cy="887437"/>
            <a:chOff x="12910729" y="6443914"/>
            <a:chExt cx="887437" cy="8874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10729" y="6443914"/>
              <a:ext cx="887437" cy="88743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034896" y="7002257"/>
            <a:ext cx="810562" cy="853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-1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120153" y="6975732"/>
            <a:ext cx="5330086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3300" kern="0" spc="-100" dirty="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추진 전략 </a:t>
            </a:r>
            <a:r>
              <a:rPr lang="en-US" sz="3300" kern="0" spc="-100">
                <a:solidFill>
                  <a:srgbClr val="333333"/>
                </a:solidFill>
                <a:latin typeface="Noto Sans CJK KR Light" pitchFamily="34" charset="0"/>
                <a:cs typeface="Noto Sans CJK KR Light" pitchFamily="34" charset="0"/>
              </a:rPr>
              <a:t>p.10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120153" y="5792827"/>
            <a:ext cx="40419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600" kern="0" spc="-100" dirty="0">
                <a:solidFill>
                  <a:srgbClr val="9E9E9E"/>
                </a:solidFill>
                <a:latin typeface="Noto Sans CJK KR Medium" pitchFamily="34" charset="0"/>
                <a:cs typeface="Noto Sans CJK KR Medium" pitchFamily="34" charset="0"/>
              </a:rPr>
              <a:t>연구배경 및 목표</a:t>
            </a:r>
            <a:r>
              <a:rPr lang="en-US" sz="1600" kern="0" spc="-100" dirty="0">
                <a:solidFill>
                  <a:srgbClr val="9E9E9E"/>
                </a:solidFill>
                <a:latin typeface="Noto Sans CJK KR Medium" pitchFamily="34" charset="0"/>
                <a:cs typeface="Noto Sans CJK KR Medium" pitchFamily="34" charset="0"/>
              </a:rPr>
              <a:t> 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-876152" y="4064504"/>
            <a:ext cx="7669829" cy="6222496"/>
            <a:chOff x="10116379" y="10456539"/>
            <a:chExt cx="7669829" cy="62224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6379" y="10456539"/>
              <a:ext cx="7669829" cy="622249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2BD0A9-89EF-C835-D8A0-A62785DC5D84}"/>
              </a:ext>
            </a:extLst>
          </p:cNvPr>
          <p:cNvGrpSpPr/>
          <p:nvPr/>
        </p:nvGrpSpPr>
        <p:grpSpPr>
          <a:xfrm>
            <a:off x="12852710" y="4985871"/>
            <a:ext cx="6472558" cy="1012465"/>
            <a:chOff x="12910729" y="4586873"/>
            <a:chExt cx="6472558" cy="101246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910729" y="4586873"/>
              <a:ext cx="887437" cy="887437"/>
              <a:chOff x="12910729" y="4586873"/>
              <a:chExt cx="887437" cy="88743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910729" y="4586873"/>
                <a:ext cx="887437" cy="88743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13092915" y="4746217"/>
              <a:ext cx="810562" cy="8531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kern="0" spc="-100" dirty="0">
                  <a:solidFill>
                    <a:srgbClr val="FFFFFF"/>
                  </a:solidFill>
                  <a:latin typeface="Noto Sans CJK KR Black" pitchFamily="34" charset="0"/>
                  <a:cs typeface="Noto Sans CJK KR Black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4085663" y="4676587"/>
              <a:ext cx="529762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3300" kern="0" spc="-100" dirty="0">
                  <a:solidFill>
                    <a:srgbClr val="333333"/>
                  </a:solidFill>
                  <a:latin typeface="Noto Sans CJK KR Bold" pitchFamily="34" charset="0"/>
                  <a:cs typeface="Noto Sans CJK KR Light" pitchFamily="34" charset="0"/>
                </a:rPr>
                <a:t>프로젝트 계획</a:t>
              </a:r>
              <a:r>
                <a:rPr lang="en-US" sz="3300" kern="0" spc="-100" dirty="0">
                  <a:solidFill>
                    <a:srgbClr val="333333"/>
                  </a:solidFill>
                  <a:latin typeface="Noto Sans CJK KR Light" pitchFamily="34" charset="0"/>
                  <a:cs typeface="Noto Sans CJK KR Light" pitchFamily="34" charset="0"/>
                </a:rPr>
                <a:t>  p. 7</a:t>
              </a:r>
              <a:endParaRPr lang="en-US" dirty="0"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4098466" y="5260784"/>
              <a:ext cx="4041972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1600" kern="0" spc="-100" dirty="0">
                  <a:solidFill>
                    <a:srgbClr val="9E9E9E"/>
                  </a:solidFill>
                  <a:latin typeface="Noto Sans CJK KR Medium" pitchFamily="34" charset="0"/>
                </a:rPr>
                <a:t>구현할 기능 및 프로토타입</a:t>
              </a:r>
              <a:endParaRPr 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412DE9-5330-B88D-0E12-8FA893C1DDA1}"/>
              </a:ext>
            </a:extLst>
          </p:cNvPr>
          <p:cNvGrpSpPr/>
          <p:nvPr/>
        </p:nvGrpSpPr>
        <p:grpSpPr>
          <a:xfrm>
            <a:off x="14027644" y="6875670"/>
            <a:ext cx="5563853" cy="979708"/>
            <a:chOff x="14085663" y="6645949"/>
            <a:chExt cx="5563853" cy="979708"/>
          </a:xfrm>
        </p:grpSpPr>
        <p:sp>
          <p:nvSpPr>
            <p:cNvPr id="32" name="Object 32"/>
            <p:cNvSpPr txBox="1"/>
            <p:nvPr/>
          </p:nvSpPr>
          <p:spPr>
            <a:xfrm>
              <a:off x="14085663" y="6645949"/>
              <a:ext cx="5563853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3300" kern="0" spc="-100" dirty="0">
                  <a:solidFill>
                    <a:srgbClr val="333333"/>
                  </a:solidFill>
                  <a:latin typeface="Noto Sans CJK KR Light" pitchFamily="34" charset="0"/>
                  <a:cs typeface="Noto Sans CJK KR Light" pitchFamily="34" charset="0"/>
                </a:rPr>
                <a:t>참고 자료 </a:t>
              </a:r>
              <a:r>
                <a:rPr lang="en-US" sz="3300" kern="0" spc="-100" dirty="0">
                  <a:solidFill>
                    <a:srgbClr val="333333"/>
                  </a:solidFill>
                  <a:latin typeface="Noto Sans CJK KR Light" pitchFamily="34" charset="0"/>
                  <a:cs typeface="Noto Sans CJK KR Light" pitchFamily="34" charset="0"/>
                </a:rPr>
                <a:t>p.12</a:t>
              </a:r>
              <a:endParaRPr lang="en-US" dirty="0"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4098466" y="7287103"/>
              <a:ext cx="4041972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1600" kern="0" spc="-100" dirty="0">
                  <a:solidFill>
                    <a:srgbClr val="9E9E9E"/>
                  </a:solidFill>
                  <a:latin typeface="Noto Sans CJK KR Medium" pitchFamily="34" charset="0"/>
                  <a:cs typeface="Noto Sans CJK KR Medium" pitchFamily="34" charset="0"/>
                </a:rPr>
                <a:t>프로젝트 관련 참고 문서</a:t>
              </a:r>
              <a:endParaRPr lang="en-US" dirty="0"/>
            </a:p>
          </p:txBody>
        </p:sp>
      </p:grpSp>
      <p:sp>
        <p:nvSpPr>
          <p:cNvPr id="9" name="Object 44">
            <a:extLst>
              <a:ext uri="{FF2B5EF4-FFF2-40B4-BE49-F238E27FC236}">
                <a16:creationId xmlns:a16="http://schemas.microsoft.com/office/drawing/2014/main" id="{09C83034-D4DA-55B3-2548-84FD302CEFE9}"/>
              </a:ext>
            </a:extLst>
          </p:cNvPr>
          <p:cNvSpPr txBox="1"/>
          <p:nvPr/>
        </p:nvSpPr>
        <p:spPr>
          <a:xfrm>
            <a:off x="9120153" y="7618073"/>
            <a:ext cx="40419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1600" kern="0" spc="-100" dirty="0">
                <a:solidFill>
                  <a:srgbClr val="9E9E9E"/>
                </a:solidFill>
                <a:latin typeface="Noto Sans CJK KR Medium" pitchFamily="34" charset="0"/>
              </a:rPr>
              <a:t>역할분담 </a:t>
            </a:r>
            <a:r>
              <a:rPr lang="en-US" altLang="ko-KR" sz="1600" kern="0" spc="-100" dirty="0">
                <a:solidFill>
                  <a:srgbClr val="9E9E9E"/>
                </a:solidFill>
                <a:latin typeface="Noto Sans CJK KR Medium" pitchFamily="34" charset="0"/>
              </a:rPr>
              <a:t>/ </a:t>
            </a:r>
            <a:r>
              <a:rPr lang="ko-KR" altLang="en-US" sz="1600" kern="0" spc="-100" dirty="0">
                <a:solidFill>
                  <a:srgbClr val="9E9E9E"/>
                </a:solidFill>
                <a:latin typeface="Noto Sans CJK KR Medium" pitchFamily="34" charset="0"/>
              </a:rPr>
              <a:t>사용할 플랫폼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C241-FBEC-0821-5EBF-3419E0B6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>
            <a:extLst>
              <a:ext uri="{FF2B5EF4-FFF2-40B4-BE49-F238E27FC236}">
                <a16:creationId xmlns:a16="http://schemas.microsoft.com/office/drawing/2014/main" id="{F8331643-478C-F74C-2CFC-27A57CED4BC7}"/>
              </a:ext>
            </a:extLst>
          </p:cNvPr>
          <p:cNvSpPr txBox="1"/>
          <p:nvPr/>
        </p:nvSpPr>
        <p:spPr>
          <a:xfrm>
            <a:off x="798899" y="5570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개요</a:t>
            </a:r>
            <a:endParaRPr lang="en-US" dirty="0"/>
          </a:p>
        </p:txBody>
      </p:sp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3D2F09B-A2B7-1937-E539-0229D3A3F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4"/>
          <a:stretch/>
        </p:blipFill>
        <p:spPr>
          <a:xfrm>
            <a:off x="581818" y="2705100"/>
            <a:ext cx="7759946" cy="5959258"/>
          </a:xfrm>
          <a:prstGeom prst="rect">
            <a:avLst/>
          </a:prstGeom>
        </p:spPr>
      </p:pic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8D40772-AA21-3131-260D-460F5D4F9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38"/>
          <a:stretch/>
        </p:blipFill>
        <p:spPr>
          <a:xfrm>
            <a:off x="8540088" y="2705100"/>
            <a:ext cx="9166094" cy="59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C241-FBEC-0821-5EBF-3419E0B6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67818735-8048-F5CB-17E8-DAE263D3EE53}"/>
              </a:ext>
            </a:extLst>
          </p:cNvPr>
          <p:cNvSpPr/>
          <p:nvPr/>
        </p:nvSpPr>
        <p:spPr>
          <a:xfrm>
            <a:off x="10439400" y="4381500"/>
            <a:ext cx="6972302" cy="2352675"/>
          </a:xfrm>
          <a:prstGeom prst="round2SameRect">
            <a:avLst>
              <a:gd name="adj1" fmla="val 12143"/>
              <a:gd name="adj2" fmla="val 12716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1ED1A30E-C958-9C2C-0015-1B5747985AC4}"/>
              </a:ext>
            </a:extLst>
          </p:cNvPr>
          <p:cNvSpPr/>
          <p:nvPr/>
        </p:nvSpPr>
        <p:spPr>
          <a:xfrm>
            <a:off x="1023819" y="4388285"/>
            <a:ext cx="6972302" cy="2352675"/>
          </a:xfrm>
          <a:prstGeom prst="round2SameRect">
            <a:avLst>
              <a:gd name="adj1" fmla="val 12143"/>
              <a:gd name="adj2" fmla="val 12716"/>
            </a:avLst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F8331643-478C-F74C-2CFC-27A57CED4BC7}"/>
              </a:ext>
            </a:extLst>
          </p:cNvPr>
          <p:cNvSpPr txBox="1"/>
          <p:nvPr/>
        </p:nvSpPr>
        <p:spPr>
          <a:xfrm>
            <a:off x="798899" y="5570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BDA44A-69C8-F82F-C21D-2CDFC2CC0198}"/>
              </a:ext>
            </a:extLst>
          </p:cNvPr>
          <p:cNvGrpSpPr/>
          <p:nvPr/>
        </p:nvGrpSpPr>
        <p:grpSpPr>
          <a:xfrm>
            <a:off x="1444274" y="4825960"/>
            <a:ext cx="15464366" cy="1908215"/>
            <a:chOff x="1600200" y="4686300"/>
            <a:chExt cx="15464366" cy="1908215"/>
          </a:xfrm>
        </p:grpSpPr>
        <p:grpSp>
          <p:nvGrpSpPr>
            <p:cNvPr id="20" name="그룹 1009">
              <a:extLst>
                <a:ext uri="{FF2B5EF4-FFF2-40B4-BE49-F238E27FC236}">
                  <a16:creationId xmlns:a16="http://schemas.microsoft.com/office/drawing/2014/main" id="{B27FA6B9-AE74-CAAB-C34D-5C617463E304}"/>
                </a:ext>
              </a:extLst>
            </p:cNvPr>
            <p:cNvGrpSpPr/>
            <p:nvPr/>
          </p:nvGrpSpPr>
          <p:grpSpPr>
            <a:xfrm>
              <a:off x="8538635" y="4907380"/>
              <a:ext cx="1212051" cy="1009367"/>
              <a:chOff x="9059812" y="5688499"/>
              <a:chExt cx="1212051" cy="100936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1" name="Object 33">
                <a:extLst>
                  <a:ext uri="{FF2B5EF4-FFF2-40B4-BE49-F238E27FC236}">
                    <a16:creationId xmlns:a16="http://schemas.microsoft.com/office/drawing/2014/main" id="{BA89A655-720C-FA30-0CA9-6C6AE408F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059812" y="5688499"/>
                <a:ext cx="1212051" cy="1009367"/>
              </a:xfrm>
              <a:prstGeom prst="rect">
                <a:avLst/>
              </a:prstGeom>
            </p:spPr>
          </p:pic>
        </p:grpSp>
        <p:sp>
          <p:nvSpPr>
            <p:cNvPr id="8" name="Object 18">
              <a:extLst>
                <a:ext uri="{FF2B5EF4-FFF2-40B4-BE49-F238E27FC236}">
                  <a16:creationId xmlns:a16="http://schemas.microsoft.com/office/drawing/2014/main" id="{8266887F-D0FD-E2D5-EC92-BEFFE2FB7C77}"/>
                </a:ext>
              </a:extLst>
            </p:cNvPr>
            <p:cNvSpPr txBox="1"/>
            <p:nvPr/>
          </p:nvSpPr>
          <p:spPr>
            <a:xfrm>
              <a:off x="1600200" y="4686300"/>
              <a:ext cx="6131392" cy="1908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oto Sans CJK KR Medium" pitchFamily="34" charset="0"/>
                </a:rPr>
                <a:t>OCR </a:t>
              </a:r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oto Sans CJK KR Medium" pitchFamily="34" charset="0"/>
                </a:rPr>
                <a:t>기술을 활용하여 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  <a:cs typeface="Noto Sans CJK KR Medium" pitchFamily="34" charset="0"/>
              </a:endParaRPr>
            </a:p>
            <a:p>
              <a:pPr algn="ctr"/>
              <a:r>
                <a:rPr lang="en-US" altLang="ko-KR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PDF</a:t>
              </a:r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문서에서 표를 인식하고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추출하는 서비스 개발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Object 18">
              <a:extLst>
                <a:ext uri="{FF2B5EF4-FFF2-40B4-BE49-F238E27FC236}">
                  <a16:creationId xmlns:a16="http://schemas.microsoft.com/office/drawing/2014/main" id="{B6ACBDC3-057C-9110-0067-01055FCEE256}"/>
                </a:ext>
              </a:extLst>
            </p:cNvPr>
            <p:cNvSpPr txBox="1"/>
            <p:nvPr/>
          </p:nvSpPr>
          <p:spPr>
            <a:xfrm>
              <a:off x="10933174" y="4686300"/>
              <a:ext cx="6131392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 변환을 자동화하여 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사용자의 작업 부담을 줄이고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3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 효율성 향상</a:t>
              </a:r>
              <a:endPara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0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C241-FBEC-0821-5EBF-3419E0B6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>
            <a:extLst>
              <a:ext uri="{FF2B5EF4-FFF2-40B4-BE49-F238E27FC236}">
                <a16:creationId xmlns:a16="http://schemas.microsoft.com/office/drawing/2014/main" id="{F8331643-478C-F74C-2CFC-27A57CED4BC7}"/>
              </a:ext>
            </a:extLst>
          </p:cNvPr>
          <p:cNvSpPr txBox="1"/>
          <p:nvPr/>
        </p:nvSpPr>
        <p:spPr>
          <a:xfrm>
            <a:off x="798899" y="5570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개요</a:t>
            </a:r>
            <a:endParaRPr lang="en-US" dirty="0"/>
          </a:p>
        </p:txBody>
      </p:sp>
      <p:pic>
        <p:nvPicPr>
          <p:cNvPr id="6" name="그림 5" descr="텍스트, 공이(가) 표시된 사진&#10;&#10;자동 생성된 설명">
            <a:extLst>
              <a:ext uri="{FF2B5EF4-FFF2-40B4-BE49-F238E27FC236}">
                <a16:creationId xmlns:a16="http://schemas.microsoft.com/office/drawing/2014/main" id="{F7748E93-D03C-1BB0-C17B-F4C28C6D6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06" y="557026"/>
            <a:ext cx="7139896" cy="9172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C1C6AA-FD44-9349-3DBB-88782A2480DB}"/>
              </a:ext>
            </a:extLst>
          </p:cNvPr>
          <p:cNvSpPr/>
          <p:nvPr/>
        </p:nvSpPr>
        <p:spPr>
          <a:xfrm>
            <a:off x="798898" y="4548004"/>
            <a:ext cx="13716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Text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34754C-B5D2-B287-4388-637D3A2C19C6}"/>
              </a:ext>
            </a:extLst>
          </p:cNvPr>
          <p:cNvSpPr/>
          <p:nvPr/>
        </p:nvSpPr>
        <p:spPr>
          <a:xfrm>
            <a:off x="2689904" y="4548004"/>
            <a:ext cx="1371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Title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C681B9-39D6-7601-7FEE-EF56242EC138}"/>
              </a:ext>
            </a:extLst>
          </p:cNvPr>
          <p:cNvSpPr/>
          <p:nvPr/>
        </p:nvSpPr>
        <p:spPr>
          <a:xfrm>
            <a:off x="4580910" y="4548004"/>
            <a:ext cx="1371600" cy="609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Table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F703A-DACB-C2DB-5E65-EB561F56B029}"/>
              </a:ext>
            </a:extLst>
          </p:cNvPr>
          <p:cNvSpPr/>
          <p:nvPr/>
        </p:nvSpPr>
        <p:spPr>
          <a:xfrm>
            <a:off x="6471916" y="4548004"/>
            <a:ext cx="1371600" cy="609600"/>
          </a:xfrm>
          <a:prstGeom prst="rect">
            <a:avLst/>
          </a:prstGeom>
          <a:noFill/>
          <a:ln w="38100">
            <a:solidFill>
              <a:srgbClr val="001B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Figure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9232B8-BC20-7A3F-3D18-DC6A91B476E5}"/>
              </a:ext>
            </a:extLst>
          </p:cNvPr>
          <p:cNvSpPr/>
          <p:nvPr/>
        </p:nvSpPr>
        <p:spPr>
          <a:xfrm>
            <a:off x="8362922" y="4548004"/>
            <a:ext cx="1371600" cy="609600"/>
          </a:xfrm>
          <a:prstGeom prst="rect">
            <a:avLst/>
          </a:prstGeom>
          <a:noFill/>
          <a:ln w="38100">
            <a:solidFill>
              <a:srgbClr val="78FB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List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B2B4B-F920-0CF4-762C-3196F73D8901}"/>
              </a:ext>
            </a:extLst>
          </p:cNvPr>
          <p:cNvSpPr txBox="1"/>
          <p:nvPr/>
        </p:nvSpPr>
        <p:spPr>
          <a:xfrm>
            <a:off x="798898" y="4268028"/>
            <a:ext cx="8343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▹</a:t>
            </a:r>
            <a:r>
              <a:rPr lang="ko-KR" altLang="en-US"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 기술을 통해 표를 인식</a:t>
            </a:r>
            <a:endParaRPr lang="en-US" altLang="ko-KR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▹</a:t>
            </a:r>
            <a:r>
              <a:rPr lang="ko-KR" altLang="en-US"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원본 표의 구조를 유지한 상태로 추출</a:t>
            </a:r>
          </a:p>
        </p:txBody>
      </p:sp>
    </p:spTree>
    <p:extLst>
      <p:ext uri="{BB962C8B-B14F-4D97-AF65-F5344CB8AC3E}">
        <p14:creationId xmlns:p14="http://schemas.microsoft.com/office/powerpoint/2010/main" val="22300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4B2F-83E1-B004-7D53-1A454B5F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2">
            <a:extLst>
              <a:ext uri="{FF2B5EF4-FFF2-40B4-BE49-F238E27FC236}">
                <a16:creationId xmlns:a16="http://schemas.microsoft.com/office/drawing/2014/main" id="{F1D52A49-5F9D-6EE5-C48D-F51EA95B5823}"/>
              </a:ext>
            </a:extLst>
          </p:cNvPr>
          <p:cNvSpPr txBox="1"/>
          <p:nvPr/>
        </p:nvSpPr>
        <p:spPr>
          <a:xfrm>
            <a:off x="798899" y="5570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개요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21BE-F030-0340-CE5C-EEBAF1DAE361}"/>
              </a:ext>
            </a:extLst>
          </p:cNvPr>
          <p:cNvSpPr txBox="1"/>
          <p:nvPr/>
        </p:nvSpPr>
        <p:spPr>
          <a:xfrm>
            <a:off x="1104900" y="7477490"/>
            <a:ext cx="83439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▹</a:t>
            </a:r>
            <a:r>
              <a:rPr lang="ko-KR" altLang="en-US"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병합된 셀 추출 방안 모색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E2B7C8-3D1D-7843-283F-1D13D59A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9AC85C2D-5FD8-1D12-1AAE-382DB9B3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543300"/>
            <a:ext cx="8035750" cy="3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C034826-9DD7-0274-79BB-D4D21EDBE200}"/>
              </a:ext>
            </a:extLst>
          </p:cNvPr>
          <p:cNvGrpSpPr/>
          <p:nvPr/>
        </p:nvGrpSpPr>
        <p:grpSpPr>
          <a:xfrm>
            <a:off x="798899" y="3543300"/>
            <a:ext cx="7620000" cy="3309936"/>
            <a:chOff x="609600" y="4305300"/>
            <a:chExt cx="7620000" cy="330993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999F8E2-3CFF-87E4-7427-C3C374F6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225" y="4429361"/>
              <a:ext cx="7065702" cy="318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A25E9D-2CC4-4BD1-7A17-181D8C5FA1B3}"/>
                </a:ext>
              </a:extLst>
            </p:cNvPr>
            <p:cNvSpPr/>
            <p:nvPr/>
          </p:nvSpPr>
          <p:spPr>
            <a:xfrm>
              <a:off x="609600" y="4305300"/>
              <a:ext cx="7620000" cy="1447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26A1A9-7FFD-D07F-F4F7-ABEB340113FE}"/>
              </a:ext>
            </a:extLst>
          </p:cNvPr>
          <p:cNvSpPr txBox="1"/>
          <p:nvPr/>
        </p:nvSpPr>
        <p:spPr>
          <a:xfrm>
            <a:off x="7543800" y="103080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문제점</a:t>
            </a:r>
          </a:p>
        </p:txBody>
      </p:sp>
    </p:spTree>
    <p:extLst>
      <p:ext uri="{BB962C8B-B14F-4D97-AF65-F5344CB8AC3E}">
        <p14:creationId xmlns:p14="http://schemas.microsoft.com/office/powerpoint/2010/main" val="7984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13058AAB-2554-1B6A-8154-3F4B086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18" y="4376291"/>
            <a:ext cx="3451857" cy="24382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83597" y="4251217"/>
            <a:ext cx="7669829" cy="6222496"/>
            <a:chOff x="11083597" y="4251217"/>
            <a:chExt cx="7669829" cy="6222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3597" y="4251217"/>
              <a:ext cx="7669829" cy="62224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46499" y="4046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계획</a:t>
            </a:r>
            <a:endParaRPr 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FD8DE8-5D5B-FD45-1591-CD6CB265493D}"/>
              </a:ext>
            </a:extLst>
          </p:cNvPr>
          <p:cNvGrpSpPr/>
          <p:nvPr/>
        </p:nvGrpSpPr>
        <p:grpSpPr>
          <a:xfrm>
            <a:off x="2362200" y="2400300"/>
            <a:ext cx="13868400" cy="6781800"/>
            <a:chOff x="3780756" y="3148780"/>
            <a:chExt cx="10065114" cy="448064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A5073C0-1731-D03E-3A56-F0BD0FF7F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13" t="2080" r="7393" b="3420"/>
            <a:stretch/>
          </p:blipFill>
          <p:spPr>
            <a:xfrm>
              <a:off x="6099025" y="3183325"/>
              <a:ext cx="744632" cy="10105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45C94A-AD3D-45B9-470B-A8273FCF9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06" t="18817" r="61304" b="17742"/>
            <a:stretch/>
          </p:blipFill>
          <p:spPr>
            <a:xfrm>
              <a:off x="3780756" y="4626544"/>
              <a:ext cx="1071838" cy="10272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299C38-E223-C2C0-D183-15071D9D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17042" y="3148780"/>
              <a:ext cx="828317" cy="979576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61C36BB-9942-C6D2-2B94-D912856F6EEC}"/>
                </a:ext>
              </a:extLst>
            </p:cNvPr>
            <p:cNvCxnSpPr>
              <a:cxnSpLocks/>
            </p:cNvCxnSpPr>
            <p:nvPr/>
          </p:nvCxnSpPr>
          <p:spPr>
            <a:xfrm>
              <a:off x="5376469" y="4883719"/>
              <a:ext cx="20293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FD836BC-C676-B376-4E81-CDA7230D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469" y="5405354"/>
              <a:ext cx="20293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7CDED3-6075-A172-A398-5996DCEB702D}"/>
                </a:ext>
              </a:extLst>
            </p:cNvPr>
            <p:cNvSpPr txBox="1"/>
            <p:nvPr/>
          </p:nvSpPr>
          <p:spPr>
            <a:xfrm>
              <a:off x="5849541" y="4420169"/>
              <a:ext cx="1243600" cy="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+mn-ea"/>
                  <a:cs typeface="ADLaM Display" panose="02010000000000000000" pitchFamily="2" charset="0"/>
                </a:rPr>
                <a:t>PDF </a:t>
              </a:r>
              <a:r>
                <a:rPr lang="ko-KR" altLang="en-US" sz="2000" b="1" dirty="0">
                  <a:latin typeface="+mn-ea"/>
                  <a:cs typeface="ADLaM Display" panose="02010000000000000000" pitchFamily="2" charset="0"/>
                </a:rPr>
                <a:t>업로드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49C3E-7ED7-B5F4-FC92-B515CB64B8D8}"/>
                </a:ext>
              </a:extLst>
            </p:cNvPr>
            <p:cNvSpPr txBox="1"/>
            <p:nvPr/>
          </p:nvSpPr>
          <p:spPr>
            <a:xfrm>
              <a:off x="5781823" y="5653804"/>
              <a:ext cx="1379037" cy="452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+mn-ea"/>
                  <a:cs typeface="Segoe UI" panose="020B0502040204020203" pitchFamily="34" charset="0"/>
                </a:rPr>
                <a:t>결과 확인 </a:t>
              </a:r>
              <a:r>
                <a:rPr lang="en-US" altLang="ko-KR" sz="2000" b="1" dirty="0">
                  <a:latin typeface="+mn-ea"/>
                  <a:cs typeface="Segoe UI" panose="020B0502040204020203" pitchFamily="34" charset="0"/>
                </a:rPr>
                <a:t>&amp;</a:t>
              </a:r>
            </a:p>
            <a:p>
              <a:pPr algn="ctr"/>
              <a:r>
                <a:rPr lang="en-US" altLang="ko-KR" sz="2000" b="1" dirty="0">
                  <a:latin typeface="+mn-ea"/>
                  <a:cs typeface="Segoe UI" panose="020B0502040204020203" pitchFamily="34" charset="0"/>
                </a:rPr>
                <a:t>Excel </a:t>
              </a:r>
              <a:r>
                <a:rPr lang="ko-KR" altLang="en-US" sz="2000" b="1" dirty="0">
                  <a:latin typeface="+mn-ea"/>
                  <a:cs typeface="Segoe UI" panose="020B0502040204020203" pitchFamily="34" charset="0"/>
                </a:rPr>
                <a:t>다운로드</a:t>
              </a:r>
              <a:endParaRPr lang="en-US" altLang="ko-KR" sz="20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7F53E9C-C330-E2BA-FCED-DEDF1CED9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5360" y="3688611"/>
              <a:ext cx="887506" cy="7315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2D92B84-D6A1-2D58-236B-7DA79CB9D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88507" y="4861307"/>
              <a:ext cx="1757363" cy="633888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829B480-2BB1-23E6-51B6-92D42ABDA66B}"/>
                </a:ext>
              </a:extLst>
            </p:cNvPr>
            <p:cNvCxnSpPr/>
            <p:nvPr/>
          </p:nvCxnSpPr>
          <p:spPr>
            <a:xfrm>
              <a:off x="11618705" y="3654066"/>
              <a:ext cx="968188" cy="6506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90B868B-22DF-8565-B630-BD36F04139CB}"/>
                </a:ext>
              </a:extLst>
            </p:cNvPr>
            <p:cNvCxnSpPr>
              <a:cxnSpLocks/>
            </p:cNvCxnSpPr>
            <p:nvPr/>
          </p:nvCxnSpPr>
          <p:spPr>
            <a:xfrm>
              <a:off x="9844254" y="4883719"/>
              <a:ext cx="17744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FA78BEA-04AF-1E62-247D-C60D39A3A0C6}"/>
                </a:ext>
              </a:extLst>
            </p:cNvPr>
            <p:cNvCxnSpPr/>
            <p:nvPr/>
          </p:nvCxnSpPr>
          <p:spPr>
            <a:xfrm flipH="1">
              <a:off x="9844254" y="5405354"/>
              <a:ext cx="17744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21479A-9FF1-0884-C9D5-7F3EEBB17463}"/>
                </a:ext>
              </a:extLst>
            </p:cNvPr>
            <p:cNvSpPr txBox="1"/>
            <p:nvPr/>
          </p:nvSpPr>
          <p:spPr>
            <a:xfrm>
              <a:off x="10109400" y="4472655"/>
              <a:ext cx="1243600" cy="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+mn-ea"/>
                  <a:cs typeface="ADLaM Display" panose="02010000000000000000" pitchFamily="2" charset="0"/>
                </a:rPr>
                <a:t>파일 변환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29F615-F06C-4B7F-CDA2-EF06CD7F751A}"/>
                </a:ext>
              </a:extLst>
            </p:cNvPr>
            <p:cNvSpPr txBox="1"/>
            <p:nvPr/>
          </p:nvSpPr>
          <p:spPr>
            <a:xfrm>
              <a:off x="10156866" y="5607637"/>
              <a:ext cx="1243600" cy="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+mn-ea"/>
                  <a:cs typeface="ADLaM Display" panose="02010000000000000000" pitchFamily="2" charset="0"/>
                </a:rPr>
                <a:t>파일 처리</a:t>
              </a: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3E1CB13-8B45-72BE-1850-546A3E11B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829" y="6270116"/>
              <a:ext cx="1359312" cy="135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A4E594-EBA1-678C-7317-10ED3ECB4184}"/>
              </a:ext>
            </a:extLst>
          </p:cNvPr>
          <p:cNvSpPr txBox="1"/>
          <p:nvPr/>
        </p:nvSpPr>
        <p:spPr>
          <a:xfrm>
            <a:off x="4800562" y="4048656"/>
            <a:ext cx="72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F1A66-8B9B-E51E-C7BA-3AF793529A16}"/>
              </a:ext>
            </a:extLst>
          </p:cNvPr>
          <p:cNvSpPr txBox="1"/>
          <p:nvPr/>
        </p:nvSpPr>
        <p:spPr>
          <a:xfrm>
            <a:off x="10747922" y="4118075"/>
            <a:ext cx="72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5CC2A-F4FA-0B7D-17FB-6FD039B8923E}"/>
              </a:ext>
            </a:extLst>
          </p:cNvPr>
          <p:cNvSpPr txBox="1"/>
          <p:nvPr/>
        </p:nvSpPr>
        <p:spPr>
          <a:xfrm>
            <a:off x="10794238" y="5945495"/>
            <a:ext cx="72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53E545-1904-43B5-6E6B-EBB9C7E45786}"/>
              </a:ext>
            </a:extLst>
          </p:cNvPr>
          <p:cNvSpPr txBox="1"/>
          <p:nvPr/>
        </p:nvSpPr>
        <p:spPr>
          <a:xfrm>
            <a:off x="4690641" y="5964222"/>
            <a:ext cx="72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A4F4F-82E9-54BA-DEE5-ABCB6C40F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B8069FF-6F4A-DB2A-9240-481A3A0FDB7C}"/>
              </a:ext>
            </a:extLst>
          </p:cNvPr>
          <p:cNvGrpSpPr/>
          <p:nvPr/>
        </p:nvGrpSpPr>
        <p:grpSpPr>
          <a:xfrm>
            <a:off x="11083597" y="4251217"/>
            <a:ext cx="7669829" cy="6222496"/>
            <a:chOff x="11083597" y="4251217"/>
            <a:chExt cx="7669829" cy="622249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5B81694-9754-3337-F04F-0589E82CD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3597" y="4251217"/>
              <a:ext cx="7669829" cy="6222496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85B42E9F-72D0-1194-6B18-B0580C250986}"/>
              </a:ext>
            </a:extLst>
          </p:cNvPr>
          <p:cNvSpPr txBox="1"/>
          <p:nvPr/>
        </p:nvSpPr>
        <p:spPr>
          <a:xfrm>
            <a:off x="646499" y="4046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계획</a:t>
            </a:r>
            <a:endParaRPr 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DDF9C75-1B5D-BFDF-B606-B0E61E48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58443"/>
            <a:ext cx="11583304" cy="6464506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4A39C54-3B28-4A3A-6C26-6099D2FD2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46636"/>
              </p:ext>
            </p:extLst>
          </p:nvPr>
        </p:nvGraphicFramePr>
        <p:xfrm>
          <a:off x="13106400" y="4251217"/>
          <a:ext cx="4416525" cy="246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180">
                  <a:extLst>
                    <a:ext uri="{9D8B030D-6E8A-4147-A177-3AD203B41FA5}">
                      <a16:colId xmlns:a16="http://schemas.microsoft.com/office/drawing/2014/main" val="3509482471"/>
                    </a:ext>
                  </a:extLst>
                </a:gridCol>
                <a:gridCol w="3508345">
                  <a:extLst>
                    <a:ext uri="{9D8B030D-6E8A-4147-A177-3AD203B41FA5}">
                      <a16:colId xmlns:a16="http://schemas.microsoft.com/office/drawing/2014/main" val="1466829269"/>
                    </a:ext>
                  </a:extLst>
                </a:gridCol>
              </a:tblGrid>
              <a:tr h="83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P1-1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메뉴 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46723"/>
                  </a:ext>
                </a:extLst>
              </a:tr>
              <a:tr h="81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P1-2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</a:t>
                      </a:r>
                      <a:r>
                        <a:rPr lang="ko-KR" altLang="en-US" sz="2000" dirty="0" err="1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드롭박스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48119"/>
                  </a:ext>
                </a:extLst>
              </a:tr>
              <a:tr h="81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P1-3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업로드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1932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5F77B0-D25F-DC81-9FC1-C97106AF8CFD}"/>
              </a:ext>
            </a:extLst>
          </p:cNvPr>
          <p:cNvSpPr txBox="1"/>
          <p:nvPr/>
        </p:nvSpPr>
        <p:spPr>
          <a:xfrm>
            <a:off x="7543800" y="103080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Service _ Mockup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7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75D79-CA92-E483-62C1-7CF170552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BFBB136-B0DD-DC4E-552A-E340CC0C360E}"/>
              </a:ext>
            </a:extLst>
          </p:cNvPr>
          <p:cNvGrpSpPr/>
          <p:nvPr/>
        </p:nvGrpSpPr>
        <p:grpSpPr>
          <a:xfrm>
            <a:off x="11083597" y="4251217"/>
            <a:ext cx="7669829" cy="6222496"/>
            <a:chOff x="11083597" y="4251217"/>
            <a:chExt cx="7669829" cy="622249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6ED7764-A012-C55B-2B43-787545074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83597" y="4251217"/>
              <a:ext cx="7669829" cy="6222496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3457511C-7FD6-0692-CF34-DE44D7A05C49}"/>
              </a:ext>
            </a:extLst>
          </p:cNvPr>
          <p:cNvSpPr txBox="1"/>
          <p:nvPr/>
        </p:nvSpPr>
        <p:spPr>
          <a:xfrm>
            <a:off x="646499" y="404625"/>
            <a:ext cx="10790609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 </a:t>
            </a:r>
            <a:r>
              <a:rPr lang="ko-KR" altLang="en-US" sz="7600" kern="0" spc="-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프로젝트 계획</a:t>
            </a:r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4D74A98-6C10-DFB4-13AC-51D3F312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1" y="1943100"/>
            <a:ext cx="12411978" cy="695546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72847D-6CA6-378F-0ABF-B2D8554F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1448"/>
              </p:ext>
            </p:extLst>
          </p:nvPr>
        </p:nvGraphicFramePr>
        <p:xfrm>
          <a:off x="13044487" y="4314466"/>
          <a:ext cx="4681862" cy="3047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741">
                  <a:extLst>
                    <a:ext uri="{9D8B030D-6E8A-4147-A177-3AD203B41FA5}">
                      <a16:colId xmlns:a16="http://schemas.microsoft.com/office/drawing/2014/main" val="3509482471"/>
                    </a:ext>
                  </a:extLst>
                </a:gridCol>
                <a:gridCol w="3719121">
                  <a:extLst>
                    <a:ext uri="{9D8B030D-6E8A-4147-A177-3AD203B41FA5}">
                      <a16:colId xmlns:a16="http://schemas.microsoft.com/office/drawing/2014/main" val="1466829269"/>
                    </a:ext>
                  </a:extLst>
                </a:gridCol>
              </a:tblGrid>
              <a:tr h="739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P2-1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문서 페이지 위치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46723"/>
                  </a:ext>
                </a:extLst>
              </a:tr>
              <a:tr h="72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P2-2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이미지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48119"/>
                  </a:ext>
                </a:extLst>
              </a:tr>
              <a:tr h="863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P2-3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추출된 텍스트 </a:t>
                      </a:r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Excel</a:t>
                      </a:r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로 </a:t>
                      </a:r>
                      <a:endParaRPr lang="en-US" altLang="ko-KR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확인 후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193240"/>
                  </a:ext>
                </a:extLst>
              </a:tr>
              <a:tr h="72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P2-4</a:t>
                      </a:r>
                      <a:endParaRPr lang="ko-KR" altLang="en-US" sz="2000" dirty="0"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다운로드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379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07983F-A00E-F186-6823-032B9B4B9EFA}"/>
              </a:ext>
            </a:extLst>
          </p:cNvPr>
          <p:cNvSpPr txBox="1"/>
          <p:nvPr/>
        </p:nvSpPr>
        <p:spPr>
          <a:xfrm>
            <a:off x="7543800" y="103080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Service _ Mockup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8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616</Words>
  <Application>Microsoft Office PowerPoint</Application>
  <PresentationFormat>사용자 지정</PresentationFormat>
  <Paragraphs>103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Noto Sans CJK KR Black</vt:lpstr>
      <vt:lpstr>Noto Sans CJK KR Bold</vt:lpstr>
      <vt:lpstr>Noto Sans CJK KR Light</vt:lpstr>
      <vt:lpstr>Noto Sans CJK KR Medium</vt:lpstr>
      <vt:lpstr>Noto Sans CJK KR Regular</vt:lpstr>
      <vt:lpstr>나눔고딕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민이 박</cp:lastModifiedBy>
  <cp:revision>31</cp:revision>
  <dcterms:created xsi:type="dcterms:W3CDTF">2024-02-06T20:58:14Z</dcterms:created>
  <dcterms:modified xsi:type="dcterms:W3CDTF">2024-07-01T04:20:39Z</dcterms:modified>
</cp:coreProperties>
</file>