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3.jpg" ContentType="image/jpeg"/>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3" r:id="rId7"/>
    <p:sldId id="264" r:id="rId8"/>
    <p:sldId id="265" r:id="rId9"/>
    <p:sldId id="266" r:id="rId10"/>
    <p:sldId id="260" r:id="rId11"/>
  </p:sldIdLst>
  <p:sldSz cx="18288000" cy="10287000"/>
  <p:notesSz cx="18288000" cy="10287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rgbClr val="73737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rgbClr val="737373"/>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000" b="1" i="0">
                <a:solidFill>
                  <a:srgbClr val="73737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430612" y="0"/>
            <a:ext cx="1857375" cy="1857375"/>
          </a:xfrm>
          <a:custGeom>
            <a:avLst/>
            <a:gdLst/>
            <a:ahLst/>
            <a:cxnLst/>
            <a:rect l="l" t="t" r="r" b="b"/>
            <a:pathLst>
              <a:path w="1857375" h="1857375">
                <a:moveTo>
                  <a:pt x="0" y="0"/>
                </a:moveTo>
                <a:lnTo>
                  <a:pt x="1857373" y="0"/>
                </a:lnTo>
                <a:lnTo>
                  <a:pt x="1857373" y="1857375"/>
                </a:lnTo>
                <a:lnTo>
                  <a:pt x="0" y="0"/>
                </a:lnTo>
                <a:close/>
              </a:path>
            </a:pathLst>
          </a:custGeom>
          <a:solidFill>
            <a:srgbClr val="31346E"/>
          </a:solidFill>
        </p:spPr>
        <p:txBody>
          <a:bodyPr wrap="square" lIns="0" tIns="0" rIns="0" bIns="0" rtlCol="0"/>
          <a:lstStyle/>
          <a:p>
            <a:endParaRPr/>
          </a:p>
        </p:txBody>
      </p:sp>
      <p:sp>
        <p:nvSpPr>
          <p:cNvPr id="17" name="bg object 17"/>
          <p:cNvSpPr/>
          <p:nvPr/>
        </p:nvSpPr>
        <p:spPr>
          <a:xfrm>
            <a:off x="0" y="8430207"/>
            <a:ext cx="1857375" cy="1857375"/>
          </a:xfrm>
          <a:custGeom>
            <a:avLst/>
            <a:gdLst/>
            <a:ahLst/>
            <a:cxnLst/>
            <a:rect l="l" t="t" r="r" b="b"/>
            <a:pathLst>
              <a:path w="1857375" h="1857375">
                <a:moveTo>
                  <a:pt x="1857373" y="1857375"/>
                </a:moveTo>
                <a:lnTo>
                  <a:pt x="0" y="1857375"/>
                </a:lnTo>
                <a:lnTo>
                  <a:pt x="0" y="0"/>
                </a:lnTo>
                <a:lnTo>
                  <a:pt x="1857373" y="1857375"/>
                </a:lnTo>
                <a:close/>
              </a:path>
            </a:pathLst>
          </a:custGeom>
          <a:solidFill>
            <a:srgbClr val="31346E"/>
          </a:solidFill>
        </p:spPr>
        <p:txBody>
          <a:bodyPr wrap="square" lIns="0" tIns="0" rIns="0" bIns="0" rtlCol="0"/>
          <a:lstStyle/>
          <a:p>
            <a:endParaRPr/>
          </a:p>
        </p:txBody>
      </p:sp>
      <p:sp>
        <p:nvSpPr>
          <p:cNvPr id="2" name="Holder 2"/>
          <p:cNvSpPr>
            <a:spLocks noGrp="1"/>
          </p:cNvSpPr>
          <p:nvPr>
            <p:ph type="title"/>
          </p:nvPr>
        </p:nvSpPr>
        <p:spPr>
          <a:xfrm>
            <a:off x="7665501" y="453444"/>
            <a:ext cx="2956996" cy="1397000"/>
          </a:xfrm>
          <a:prstGeom prst="rect">
            <a:avLst/>
          </a:prstGeom>
        </p:spPr>
        <p:txBody>
          <a:bodyPr wrap="square" lIns="0" tIns="0" rIns="0" bIns="0">
            <a:spAutoFit/>
          </a:bodyPr>
          <a:lstStyle>
            <a:lvl1pPr>
              <a:defRPr sz="9000" b="1" i="0">
                <a:solidFill>
                  <a:srgbClr val="737373"/>
                </a:solidFill>
                <a:latin typeface="Tahoma"/>
                <a:cs typeface="Tahoma"/>
              </a:defRPr>
            </a:lvl1pPr>
          </a:lstStyle>
          <a:p>
            <a:endParaRPr/>
          </a:p>
        </p:txBody>
      </p:sp>
      <p:sp>
        <p:nvSpPr>
          <p:cNvPr id="3" name="Holder 3"/>
          <p:cNvSpPr>
            <a:spLocks noGrp="1"/>
          </p:cNvSpPr>
          <p:nvPr>
            <p:ph type="body" idx="1"/>
          </p:nvPr>
        </p:nvSpPr>
        <p:spPr>
          <a:xfrm>
            <a:off x="1859770" y="2353993"/>
            <a:ext cx="14067155" cy="69107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8100"/>
            <a:ext cx="18288000" cy="10287000"/>
            <a:chOff x="0" y="0"/>
            <a:chExt cx="18288000" cy="10287000"/>
          </a:xfrm>
        </p:grpSpPr>
        <p:pic>
          <p:nvPicPr>
            <p:cNvPr id="3" name="object 3"/>
            <p:cNvPicPr/>
            <p:nvPr/>
          </p:nvPicPr>
          <p:blipFill>
            <a:blip r:embed="rId2" cstate="print"/>
            <a:stretch>
              <a:fillRect/>
            </a:stretch>
          </p:blipFill>
          <p:spPr>
            <a:xfrm>
              <a:off x="9143999" y="0"/>
              <a:ext cx="9144000" cy="10286999"/>
            </a:xfrm>
            <a:prstGeom prst="rect">
              <a:avLst/>
            </a:prstGeom>
          </p:spPr>
        </p:pic>
        <p:sp>
          <p:nvSpPr>
            <p:cNvPr id="4" name="object 4"/>
            <p:cNvSpPr/>
            <p:nvPr/>
          </p:nvSpPr>
          <p:spPr>
            <a:xfrm>
              <a:off x="0" y="0"/>
              <a:ext cx="18284190" cy="10287635"/>
            </a:xfrm>
            <a:custGeom>
              <a:avLst/>
              <a:gdLst/>
              <a:ahLst/>
              <a:cxnLst/>
              <a:rect l="l" t="t" r="r" b="b"/>
              <a:pathLst>
                <a:path w="18284190" h="10287635">
                  <a:moveTo>
                    <a:pt x="16858285" y="10287000"/>
                  </a:moveTo>
                  <a:lnTo>
                    <a:pt x="9524822" y="12"/>
                  </a:lnTo>
                  <a:lnTo>
                    <a:pt x="0" y="12"/>
                  </a:lnTo>
                  <a:lnTo>
                    <a:pt x="0" y="10287013"/>
                  </a:lnTo>
                  <a:lnTo>
                    <a:pt x="16858285" y="10287000"/>
                  </a:lnTo>
                  <a:close/>
                </a:path>
                <a:path w="18284190" h="10287635">
                  <a:moveTo>
                    <a:pt x="18283987" y="0"/>
                  </a:moveTo>
                  <a:lnTo>
                    <a:pt x="12626200" y="0"/>
                  </a:lnTo>
                  <a:lnTo>
                    <a:pt x="15455087" y="3810000"/>
                  </a:lnTo>
                  <a:lnTo>
                    <a:pt x="18283987" y="0"/>
                  </a:lnTo>
                  <a:close/>
                </a:path>
              </a:pathLst>
            </a:custGeom>
            <a:solidFill>
              <a:srgbClr val="31346E"/>
            </a:solidFill>
          </p:spPr>
          <p:txBody>
            <a:bodyPr wrap="square" lIns="0" tIns="0" rIns="0" bIns="0" rtlCol="0"/>
            <a:lstStyle/>
            <a:p>
              <a:endParaRPr/>
            </a:p>
          </p:txBody>
        </p:sp>
      </p:grpSp>
      <p:sp>
        <p:nvSpPr>
          <p:cNvPr id="5" name="object 5"/>
          <p:cNvSpPr txBox="1"/>
          <p:nvPr/>
        </p:nvSpPr>
        <p:spPr>
          <a:xfrm>
            <a:off x="673554" y="5560059"/>
            <a:ext cx="8162290" cy="3223959"/>
          </a:xfrm>
          <a:prstGeom prst="rect">
            <a:avLst/>
          </a:prstGeom>
        </p:spPr>
        <p:txBody>
          <a:bodyPr vert="horz" wrap="square" lIns="0" tIns="12700" rIns="0" bIns="0" rtlCol="0">
            <a:spAutoFit/>
          </a:bodyPr>
          <a:lstStyle/>
          <a:p>
            <a:pPr marL="12700">
              <a:lnSpc>
                <a:spcPts val="12405"/>
              </a:lnSpc>
              <a:spcBef>
                <a:spcPts val="100"/>
              </a:spcBef>
            </a:pPr>
            <a:r>
              <a:rPr lang="en-US" sz="10800" spc="-950" dirty="0">
                <a:solidFill>
                  <a:srgbClr val="FFFFFF"/>
                </a:solidFill>
                <a:latin typeface="Lucida Sans Unicode"/>
                <a:cs typeface="Lucida Sans Unicode"/>
              </a:rPr>
              <a:t>To do list </a:t>
            </a:r>
          </a:p>
          <a:p>
            <a:pPr marL="12700">
              <a:lnSpc>
                <a:spcPts val="12405"/>
              </a:lnSpc>
              <a:spcBef>
                <a:spcPts val="100"/>
              </a:spcBef>
            </a:pPr>
            <a:r>
              <a:rPr lang="en-US" sz="10800" spc="-950" dirty="0">
                <a:solidFill>
                  <a:srgbClr val="FFFFFF"/>
                </a:solidFill>
                <a:latin typeface="Lucida Sans Unicode"/>
                <a:cs typeface="Lucida Sans Unicode"/>
              </a:rPr>
              <a:t>Web app</a:t>
            </a:r>
            <a:endParaRPr sz="10800" dirty="0">
              <a:latin typeface="Lucida Sans Unicode"/>
              <a:cs typeface="Lucida Sans Unicode"/>
            </a:endParaRPr>
          </a:p>
        </p:txBody>
      </p:sp>
      <p:sp>
        <p:nvSpPr>
          <p:cNvPr id="6" name="object 6"/>
          <p:cNvSpPr txBox="1">
            <a:spLocks noGrp="1"/>
          </p:cNvSpPr>
          <p:nvPr>
            <p:ph type="title"/>
          </p:nvPr>
        </p:nvSpPr>
        <p:spPr>
          <a:xfrm>
            <a:off x="1343024" y="1606282"/>
            <a:ext cx="3305175" cy="1010405"/>
          </a:xfrm>
          <a:prstGeom prst="rect">
            <a:avLst/>
          </a:prstGeom>
        </p:spPr>
        <p:txBody>
          <a:bodyPr vert="horz" wrap="square" lIns="0" tIns="12700" rIns="0" bIns="0" rtlCol="0">
            <a:spAutoFit/>
          </a:bodyPr>
          <a:lstStyle/>
          <a:p>
            <a:pPr marL="12700" marR="5080">
              <a:lnSpc>
                <a:spcPct val="110800"/>
              </a:lnSpc>
              <a:spcBef>
                <a:spcPts val="100"/>
              </a:spcBef>
            </a:pPr>
            <a:r>
              <a:rPr sz="2000" b="0" spc="-5" dirty="0" err="1">
                <a:solidFill>
                  <a:srgbClr val="FFFFFF"/>
                </a:solidFill>
                <a:latin typeface="Segoe UI"/>
                <a:cs typeface="Segoe UI"/>
              </a:rPr>
              <a:t>T</a:t>
            </a:r>
            <a:r>
              <a:rPr lang="en-US" sz="2000" b="0" spc="-5" dirty="0" err="1">
                <a:solidFill>
                  <a:srgbClr val="FFFFFF"/>
                </a:solidFill>
                <a:latin typeface="Segoe UI"/>
                <a:cs typeface="Segoe UI"/>
              </a:rPr>
              <a:t>uleulenov</a:t>
            </a:r>
            <a:r>
              <a:rPr lang="en-US" sz="2000" b="0" spc="-5" dirty="0">
                <a:solidFill>
                  <a:srgbClr val="FFFFFF"/>
                </a:solidFill>
                <a:latin typeface="Segoe UI"/>
                <a:cs typeface="Segoe UI"/>
              </a:rPr>
              <a:t> </a:t>
            </a:r>
            <a:r>
              <a:rPr lang="en-US" sz="2000" b="0" spc="-5" dirty="0" err="1">
                <a:solidFill>
                  <a:srgbClr val="FFFFFF"/>
                </a:solidFill>
                <a:latin typeface="Segoe UI"/>
                <a:cs typeface="Segoe UI"/>
              </a:rPr>
              <a:t>Dinmukhammed</a:t>
            </a:r>
            <a:br>
              <a:rPr lang="en-US" sz="2000" b="0" spc="-5" dirty="0">
                <a:solidFill>
                  <a:srgbClr val="FFFFFF"/>
                </a:solidFill>
                <a:latin typeface="Segoe UI"/>
                <a:cs typeface="Segoe UI"/>
              </a:rPr>
            </a:br>
            <a:r>
              <a:rPr lang="en-US" sz="2000" b="0" spc="-5" dirty="0" err="1">
                <a:solidFill>
                  <a:srgbClr val="FFFFFF"/>
                </a:solidFill>
                <a:latin typeface="Segoe UI"/>
                <a:cs typeface="Segoe UI"/>
              </a:rPr>
              <a:t>Aidarbek</a:t>
            </a:r>
            <a:r>
              <a:rPr lang="en-US" sz="2000" b="0" spc="-5" dirty="0">
                <a:solidFill>
                  <a:srgbClr val="FFFFFF"/>
                </a:solidFill>
                <a:latin typeface="Segoe UI"/>
                <a:cs typeface="Segoe UI"/>
              </a:rPr>
              <a:t> Bekzat</a:t>
            </a:r>
            <a:br>
              <a:rPr lang="en-US" sz="2000" b="0" spc="-5" dirty="0">
                <a:solidFill>
                  <a:srgbClr val="FFFFFF"/>
                </a:solidFill>
                <a:latin typeface="Segoe UI"/>
                <a:cs typeface="Segoe UI"/>
              </a:rPr>
            </a:br>
            <a:r>
              <a:rPr lang="en-US" sz="2000" b="0" spc="-5" dirty="0" err="1">
                <a:solidFill>
                  <a:srgbClr val="FFFFFF"/>
                </a:solidFill>
                <a:latin typeface="Segoe UI"/>
                <a:cs typeface="Segoe UI"/>
              </a:rPr>
              <a:t>Ashimkhan</a:t>
            </a:r>
            <a:r>
              <a:rPr lang="en-US" sz="2000" b="0" spc="-5" dirty="0">
                <a:solidFill>
                  <a:srgbClr val="FFFFFF"/>
                </a:solidFill>
                <a:latin typeface="Segoe UI"/>
                <a:cs typeface="Segoe UI"/>
              </a:rPr>
              <a:t> </a:t>
            </a:r>
            <a:r>
              <a:rPr lang="en-US" sz="2000" b="0" spc="-5" dirty="0" err="1">
                <a:solidFill>
                  <a:srgbClr val="FFFFFF"/>
                </a:solidFill>
                <a:latin typeface="Segoe UI"/>
                <a:cs typeface="Segoe UI"/>
              </a:rPr>
              <a:t>Temirlan</a:t>
            </a:r>
            <a:endParaRPr sz="200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82148" y="3640524"/>
            <a:ext cx="7063105" cy="5111784"/>
          </a:xfrm>
          <a:prstGeom prst="rect">
            <a:avLst/>
          </a:prstGeom>
        </p:spPr>
        <p:txBody>
          <a:bodyPr vert="horz" wrap="square" lIns="0" tIns="29845" rIns="0" bIns="0" rtlCol="0">
            <a:spAutoFit/>
          </a:bodyPr>
          <a:lstStyle/>
          <a:p>
            <a:pPr algn="just">
              <a:lnSpc>
                <a:spcPct val="150000"/>
              </a:lnSpc>
              <a:spcAft>
                <a:spcPts val="0"/>
              </a:spcAft>
            </a:pPr>
            <a:r>
              <a:rPr lang="en-US" sz="3200" dirty="0">
                <a:latin typeface="Times New Roman" panose="02020603050405020304" pitchFamily="18" charset="0"/>
                <a:ea typeface="Arial" panose="020B0604020202020204" pitchFamily="34" charset="0"/>
              </a:rPr>
              <a:t>A website does not require special unique functionality. It must have a to do list changeable queue. It also must have a search bar to find an appropriate deal. Login and registration are required to create list. Button completed is also mandatory.</a:t>
            </a:r>
            <a:endParaRPr lang="ru-KZ" sz="2800" dirty="0">
              <a:latin typeface="Arial" panose="020B0604020202020204" pitchFamily="34" charset="0"/>
              <a:ea typeface="Arial" panose="020B0604020202020204" pitchFamily="34" charset="0"/>
            </a:endParaRPr>
          </a:p>
        </p:txBody>
      </p:sp>
      <p:sp>
        <p:nvSpPr>
          <p:cNvPr id="4" name="object 4"/>
          <p:cNvSpPr txBox="1">
            <a:spLocks noGrp="1"/>
          </p:cNvSpPr>
          <p:nvPr>
            <p:ph type="title"/>
          </p:nvPr>
        </p:nvSpPr>
        <p:spPr>
          <a:xfrm>
            <a:off x="2182227" y="454102"/>
            <a:ext cx="6487795" cy="1397000"/>
          </a:xfrm>
          <a:prstGeom prst="rect">
            <a:avLst/>
          </a:prstGeom>
        </p:spPr>
        <p:txBody>
          <a:bodyPr vert="horz" wrap="square" lIns="0" tIns="12700" rIns="0" bIns="0" rtlCol="0">
            <a:spAutoFit/>
          </a:bodyPr>
          <a:lstStyle/>
          <a:p>
            <a:pPr marL="12700">
              <a:lnSpc>
                <a:spcPct val="100000"/>
              </a:lnSpc>
              <a:spcBef>
                <a:spcPts val="100"/>
              </a:spcBef>
            </a:pPr>
            <a:r>
              <a:rPr spc="165" dirty="0">
                <a:latin typeface="Times New Roman" panose="02020603050405020304" pitchFamily="18" charset="0"/>
                <a:cs typeface="Times New Roman" panose="02020603050405020304" pitchFamily="18" charset="0"/>
              </a:rPr>
              <a:t>Conclusion</a:t>
            </a:r>
          </a:p>
        </p:txBody>
      </p:sp>
      <p:pic>
        <p:nvPicPr>
          <p:cNvPr id="2052" name="Picture 4" descr="Work Icons">
            <a:extLst>
              <a:ext uri="{FF2B5EF4-FFF2-40B4-BE49-F238E27FC236}">
                <a16:creationId xmlns:a16="http://schemas.microsoft.com/office/drawing/2014/main" id="{7D76819E-EB0C-442B-8A5F-D81FA5316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2400" y="3309937"/>
            <a:ext cx="5023452" cy="5023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7"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1346E"/>
          </a:solidFill>
        </p:spPr>
        <p:txBody>
          <a:bodyPr wrap="square" lIns="0" tIns="0" rIns="0" bIns="0" rtlCol="0"/>
          <a:lstStyle/>
          <a:p>
            <a:endParaRPr/>
          </a:p>
        </p:txBody>
      </p:sp>
      <p:sp>
        <p:nvSpPr>
          <p:cNvPr id="3" name="object 3"/>
          <p:cNvSpPr/>
          <p:nvPr/>
        </p:nvSpPr>
        <p:spPr>
          <a:xfrm>
            <a:off x="14319636" y="0"/>
            <a:ext cx="3968750" cy="3968750"/>
          </a:xfrm>
          <a:custGeom>
            <a:avLst/>
            <a:gdLst/>
            <a:ahLst/>
            <a:cxnLst/>
            <a:rect l="l" t="t" r="r" b="b"/>
            <a:pathLst>
              <a:path w="3968750" h="3968750">
                <a:moveTo>
                  <a:pt x="0" y="0"/>
                </a:moveTo>
                <a:lnTo>
                  <a:pt x="3968313" y="0"/>
                </a:lnTo>
                <a:lnTo>
                  <a:pt x="3968313" y="3968353"/>
                </a:lnTo>
                <a:lnTo>
                  <a:pt x="0"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1979355" y="1543192"/>
            <a:ext cx="5684520" cy="1244600"/>
          </a:xfrm>
          <a:prstGeom prst="rect">
            <a:avLst/>
          </a:prstGeom>
        </p:spPr>
        <p:txBody>
          <a:bodyPr vert="horz" wrap="square" lIns="0" tIns="12700" rIns="0" bIns="0" rtlCol="0">
            <a:spAutoFit/>
          </a:bodyPr>
          <a:lstStyle/>
          <a:p>
            <a:pPr marL="12700">
              <a:lnSpc>
                <a:spcPct val="100000"/>
              </a:lnSpc>
              <a:spcBef>
                <a:spcPts val="100"/>
              </a:spcBef>
            </a:pPr>
            <a:r>
              <a:rPr sz="8000" b="0" spc="20" dirty="0">
                <a:solidFill>
                  <a:srgbClr val="FFFFFF"/>
                </a:solidFill>
                <a:latin typeface="Lucida Sans Unicode"/>
                <a:cs typeface="Lucida Sans Unicode"/>
              </a:rPr>
              <a:t>Our</a:t>
            </a:r>
            <a:r>
              <a:rPr sz="8000" b="0" spc="-210" dirty="0">
                <a:solidFill>
                  <a:srgbClr val="FFFFFF"/>
                </a:solidFill>
                <a:latin typeface="Lucida Sans Unicode"/>
                <a:cs typeface="Lucida Sans Unicode"/>
              </a:rPr>
              <a:t> </a:t>
            </a:r>
            <a:r>
              <a:rPr sz="8000" b="0" spc="95" dirty="0">
                <a:solidFill>
                  <a:srgbClr val="FFFFFF"/>
                </a:solidFill>
                <a:latin typeface="Lucida Sans Unicode"/>
                <a:cs typeface="Lucida Sans Unicode"/>
              </a:rPr>
              <a:t>outline</a:t>
            </a:r>
            <a:endParaRPr sz="8000">
              <a:latin typeface="Lucida Sans Unicode"/>
              <a:cs typeface="Lucida Sans Unicode"/>
            </a:endParaRPr>
          </a:p>
        </p:txBody>
      </p:sp>
      <p:sp>
        <p:nvSpPr>
          <p:cNvPr id="5" name="object 5"/>
          <p:cNvSpPr txBox="1"/>
          <p:nvPr/>
        </p:nvSpPr>
        <p:spPr>
          <a:xfrm>
            <a:off x="3083834" y="4161251"/>
            <a:ext cx="4398645" cy="817880"/>
          </a:xfrm>
          <a:prstGeom prst="rect">
            <a:avLst/>
          </a:prstGeom>
        </p:spPr>
        <p:txBody>
          <a:bodyPr vert="horz" wrap="square" lIns="0" tIns="12700" rIns="0" bIns="0" rtlCol="0">
            <a:spAutoFit/>
          </a:bodyPr>
          <a:lstStyle/>
          <a:p>
            <a:pPr marL="12700">
              <a:lnSpc>
                <a:spcPct val="100000"/>
              </a:lnSpc>
              <a:spcBef>
                <a:spcPts val="100"/>
              </a:spcBef>
            </a:pPr>
            <a:r>
              <a:rPr lang="en-US" sz="5200" spc="-114" dirty="0">
                <a:solidFill>
                  <a:srgbClr val="FFFFFF"/>
                </a:solidFill>
                <a:latin typeface="Times New Roman" panose="02020603050405020304" pitchFamily="18" charset="0"/>
                <a:cs typeface="Times New Roman" panose="02020603050405020304" pitchFamily="18" charset="0"/>
              </a:rPr>
              <a:t>1. Goal</a:t>
            </a:r>
            <a:endParaRPr sz="5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3083834" y="6413501"/>
            <a:ext cx="3782930" cy="813043"/>
          </a:xfrm>
          <a:prstGeom prst="rect">
            <a:avLst/>
          </a:prstGeom>
        </p:spPr>
        <p:txBody>
          <a:bodyPr vert="horz" wrap="square" lIns="0" tIns="12700" rIns="0" bIns="0" rtlCol="0">
            <a:spAutoFit/>
          </a:bodyPr>
          <a:lstStyle/>
          <a:p>
            <a:pPr marL="12700">
              <a:lnSpc>
                <a:spcPct val="100000"/>
              </a:lnSpc>
              <a:spcBef>
                <a:spcPts val="100"/>
              </a:spcBef>
            </a:pPr>
            <a:r>
              <a:rPr lang="en-US" sz="5200" spc="60" dirty="0">
                <a:solidFill>
                  <a:srgbClr val="FFFFFF"/>
                </a:solidFill>
                <a:latin typeface="Times New Roman" panose="02020603050405020304" pitchFamily="18" charset="0"/>
                <a:cs typeface="Times New Roman" panose="02020603050405020304" pitchFamily="18" charset="0"/>
              </a:rPr>
              <a:t>2. Relevance</a:t>
            </a:r>
            <a:endParaRPr sz="5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0287000" y="4351751"/>
            <a:ext cx="4535171" cy="813043"/>
          </a:xfrm>
          <a:prstGeom prst="rect">
            <a:avLst/>
          </a:prstGeom>
        </p:spPr>
        <p:txBody>
          <a:bodyPr vert="horz" wrap="square" lIns="0" tIns="12700" rIns="0" bIns="0" rtlCol="0">
            <a:spAutoFit/>
          </a:bodyPr>
          <a:lstStyle/>
          <a:p>
            <a:pPr marL="12700">
              <a:lnSpc>
                <a:spcPct val="100000"/>
              </a:lnSpc>
              <a:spcBef>
                <a:spcPts val="100"/>
              </a:spcBef>
            </a:pPr>
            <a:r>
              <a:rPr sz="5200" spc="80" dirty="0">
                <a:solidFill>
                  <a:srgbClr val="FFFFFF"/>
                </a:solidFill>
                <a:latin typeface="Times New Roman" panose="02020603050405020304" pitchFamily="18" charset="0"/>
                <a:cs typeface="Times New Roman" panose="02020603050405020304" pitchFamily="18" charset="0"/>
              </a:rPr>
              <a:t>3.</a:t>
            </a:r>
            <a:r>
              <a:rPr lang="en-US" sz="5200" spc="80" dirty="0">
                <a:solidFill>
                  <a:srgbClr val="FFFFFF"/>
                </a:solidFill>
                <a:latin typeface="Times New Roman" panose="02020603050405020304" pitchFamily="18" charset="0"/>
                <a:cs typeface="Times New Roman" panose="02020603050405020304" pitchFamily="18" charset="0"/>
              </a:rPr>
              <a:t> Functions</a:t>
            </a:r>
            <a:endParaRPr sz="5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0287000" y="6552951"/>
            <a:ext cx="5188035" cy="813043"/>
          </a:xfrm>
          <a:prstGeom prst="rect">
            <a:avLst/>
          </a:prstGeom>
        </p:spPr>
        <p:txBody>
          <a:bodyPr vert="horz" wrap="square" lIns="0" tIns="12700" rIns="0" bIns="0" rtlCol="0">
            <a:spAutoFit/>
          </a:bodyPr>
          <a:lstStyle/>
          <a:p>
            <a:pPr marL="12700">
              <a:lnSpc>
                <a:spcPct val="100000"/>
              </a:lnSpc>
              <a:spcBef>
                <a:spcPts val="100"/>
              </a:spcBef>
            </a:pPr>
            <a:r>
              <a:rPr sz="5200" spc="100" dirty="0">
                <a:solidFill>
                  <a:srgbClr val="FFFFFF"/>
                </a:solidFill>
                <a:latin typeface="Times New Roman" panose="02020603050405020304" pitchFamily="18" charset="0"/>
                <a:cs typeface="Times New Roman" panose="02020603050405020304" pitchFamily="18" charset="0"/>
              </a:rPr>
              <a:t>4.</a:t>
            </a:r>
            <a:r>
              <a:rPr lang="en-US" sz="5200" spc="80" dirty="0">
                <a:solidFill>
                  <a:srgbClr val="FFFFFF"/>
                </a:solidFill>
                <a:latin typeface="Times New Roman" panose="02020603050405020304" pitchFamily="18" charset="0"/>
                <a:cs typeface="Times New Roman" panose="02020603050405020304" pitchFamily="18" charset="0"/>
              </a:rPr>
              <a:t> Conclusion</a:t>
            </a:r>
            <a:endParaRPr sz="5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6430612" y="0"/>
            <a:ext cx="1857375" cy="1857375"/>
          </a:xfrm>
          <a:custGeom>
            <a:avLst/>
            <a:gdLst/>
            <a:ahLst/>
            <a:cxnLst/>
            <a:rect l="l" t="t" r="r" b="b"/>
            <a:pathLst>
              <a:path w="1857375" h="1857375">
                <a:moveTo>
                  <a:pt x="0" y="0"/>
                </a:moveTo>
                <a:lnTo>
                  <a:pt x="1857373" y="0"/>
                </a:lnTo>
                <a:lnTo>
                  <a:pt x="1857373" y="1857375"/>
                </a:lnTo>
                <a:lnTo>
                  <a:pt x="0" y="0"/>
                </a:lnTo>
                <a:close/>
              </a:path>
            </a:pathLst>
          </a:custGeom>
          <a:solidFill>
            <a:srgbClr val="31346E"/>
          </a:solidFill>
        </p:spPr>
        <p:txBody>
          <a:bodyPr wrap="square" lIns="0" tIns="0" rIns="0" bIns="0" rtlCol="0"/>
          <a:lstStyle/>
          <a:p>
            <a:endParaRPr/>
          </a:p>
        </p:txBody>
      </p:sp>
      <p:sp>
        <p:nvSpPr>
          <p:cNvPr id="4" name="object 4"/>
          <p:cNvSpPr/>
          <p:nvPr/>
        </p:nvSpPr>
        <p:spPr>
          <a:xfrm>
            <a:off x="0" y="8430206"/>
            <a:ext cx="1857375" cy="1857375"/>
          </a:xfrm>
          <a:custGeom>
            <a:avLst/>
            <a:gdLst/>
            <a:ahLst/>
            <a:cxnLst/>
            <a:rect l="l" t="t" r="r" b="b"/>
            <a:pathLst>
              <a:path w="1857375" h="1857375">
                <a:moveTo>
                  <a:pt x="1857373" y="1857375"/>
                </a:moveTo>
                <a:lnTo>
                  <a:pt x="0" y="1857375"/>
                </a:lnTo>
                <a:lnTo>
                  <a:pt x="0" y="0"/>
                </a:lnTo>
                <a:lnTo>
                  <a:pt x="1857373" y="1857375"/>
                </a:lnTo>
                <a:close/>
              </a:path>
            </a:pathLst>
          </a:custGeom>
          <a:solidFill>
            <a:srgbClr val="31346E"/>
          </a:solidFill>
        </p:spPr>
        <p:txBody>
          <a:bodyPr wrap="square" lIns="0" tIns="0" rIns="0" bIns="0" rtlCol="0"/>
          <a:lstStyle/>
          <a:p>
            <a:endParaRPr/>
          </a:p>
        </p:txBody>
      </p:sp>
      <p:sp>
        <p:nvSpPr>
          <p:cNvPr id="5" name="object 5"/>
          <p:cNvSpPr txBox="1"/>
          <p:nvPr/>
        </p:nvSpPr>
        <p:spPr>
          <a:xfrm>
            <a:off x="533400" y="1851923"/>
            <a:ext cx="7219950" cy="5642570"/>
          </a:xfrm>
          <a:prstGeom prst="rect">
            <a:avLst/>
          </a:prstGeom>
        </p:spPr>
        <p:txBody>
          <a:bodyPr vert="horz" wrap="square" lIns="0" tIns="12700" rIns="0" bIns="0" rtlCol="0">
            <a:spAutoFit/>
          </a:bodyPr>
          <a:lstStyle/>
          <a:p>
            <a:pPr marL="12700" algn="just">
              <a:lnSpc>
                <a:spcPct val="100000"/>
              </a:lnSpc>
              <a:spcBef>
                <a:spcPts val="100"/>
              </a:spcBef>
            </a:pPr>
            <a:r>
              <a:rPr lang="en-US" sz="8000" spc="165" dirty="0">
                <a:solidFill>
                  <a:srgbClr val="31346E"/>
                </a:solidFill>
                <a:latin typeface="Times New Roman" panose="02020603050405020304" pitchFamily="18" charset="0"/>
                <a:cs typeface="Times New Roman" panose="02020603050405020304" pitchFamily="18" charset="0"/>
              </a:rPr>
              <a:t>To do list</a:t>
            </a:r>
            <a:endParaRPr sz="8000" dirty="0">
              <a:latin typeface="Times New Roman" panose="02020603050405020304" pitchFamily="18" charset="0"/>
              <a:cs typeface="Times New Roman" panose="02020603050405020304" pitchFamily="18" charset="0"/>
            </a:endParaRPr>
          </a:p>
          <a:p>
            <a:pPr marL="12700" marR="102235" algn="just">
              <a:lnSpc>
                <a:spcPts val="3829"/>
              </a:lnSpc>
              <a:spcBef>
                <a:spcPts val="3935"/>
              </a:spcBef>
            </a:pPr>
            <a:r>
              <a:rPr lang="en-US" sz="3200" dirty="0">
                <a:solidFill>
                  <a:srgbClr val="202124"/>
                </a:solidFill>
                <a:latin typeface="Times New Roman" panose="02020603050405020304" pitchFamily="18" charset="0"/>
                <a:cs typeface="Times New Roman" panose="02020603050405020304" pitchFamily="18" charset="0"/>
              </a:rPr>
              <a:t>It </a:t>
            </a:r>
            <a:r>
              <a:rPr lang="en-US" sz="3200" b="1" dirty="0">
                <a:solidFill>
                  <a:srgbClr val="202124"/>
                </a:solidFill>
                <a:latin typeface="Times New Roman" panose="02020603050405020304" pitchFamily="18" charset="0"/>
                <a:cs typeface="Times New Roman" panose="02020603050405020304" pitchFamily="18" charset="0"/>
              </a:rPr>
              <a:t>helps you stay organized</a:t>
            </a:r>
            <a:r>
              <a:rPr lang="en-US" sz="3200" dirty="0">
                <a:solidFill>
                  <a:srgbClr val="202124"/>
                </a:solidFill>
                <a:latin typeface="Times New Roman" panose="02020603050405020304" pitchFamily="18" charset="0"/>
                <a:cs typeface="Times New Roman" panose="02020603050405020304" pitchFamily="18" charset="0"/>
              </a:rPr>
              <a:t>. This web app do this by giving you the option to organize your list how you want. You can keep track of when specific tasks are due by tagging them with due dates, stay focused on projects you're working on with your project list, and have different tags for similar activities.</a:t>
            </a:r>
            <a:endParaRPr sz="24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1682148" y="454104"/>
            <a:ext cx="7487920" cy="1397819"/>
          </a:xfrm>
          <a:prstGeom prst="rect">
            <a:avLst/>
          </a:prstGeom>
        </p:spPr>
        <p:txBody>
          <a:bodyPr vert="horz" wrap="square" lIns="0" tIns="12700" rIns="0" bIns="0" rtlCol="0">
            <a:spAutoFit/>
          </a:bodyPr>
          <a:lstStyle/>
          <a:p>
            <a:pPr marL="12700">
              <a:lnSpc>
                <a:spcPct val="100000"/>
              </a:lnSpc>
              <a:spcBef>
                <a:spcPts val="100"/>
              </a:spcBef>
            </a:pPr>
            <a:r>
              <a:rPr lang="en-US" spc="125" dirty="0">
                <a:latin typeface="Times New Roman" panose="02020603050405020304" pitchFamily="18" charset="0"/>
                <a:cs typeface="Times New Roman" panose="02020603050405020304" pitchFamily="18" charset="0"/>
              </a:rPr>
              <a:t>Goal of</a:t>
            </a:r>
            <a:endParaRPr spc="125"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FA41C8F2-545B-4102-A03F-F03EF17C8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450" y="2394512"/>
            <a:ext cx="9963150" cy="5619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6430612" y="0"/>
            <a:ext cx="1857375" cy="1857375"/>
          </a:xfrm>
          <a:custGeom>
            <a:avLst/>
            <a:gdLst/>
            <a:ahLst/>
            <a:cxnLst/>
            <a:rect l="l" t="t" r="r" b="b"/>
            <a:pathLst>
              <a:path w="1857375" h="1857375">
                <a:moveTo>
                  <a:pt x="0" y="0"/>
                </a:moveTo>
                <a:lnTo>
                  <a:pt x="1857373" y="0"/>
                </a:lnTo>
                <a:lnTo>
                  <a:pt x="1857373" y="1857375"/>
                </a:lnTo>
                <a:lnTo>
                  <a:pt x="0" y="0"/>
                </a:lnTo>
                <a:close/>
              </a:path>
            </a:pathLst>
          </a:custGeom>
          <a:solidFill>
            <a:srgbClr val="31346E"/>
          </a:solidFill>
        </p:spPr>
        <p:txBody>
          <a:bodyPr wrap="square" lIns="0" tIns="0" rIns="0" bIns="0" rtlCol="0"/>
          <a:lstStyle/>
          <a:p>
            <a:endParaRPr/>
          </a:p>
        </p:txBody>
      </p:sp>
      <p:sp>
        <p:nvSpPr>
          <p:cNvPr id="4" name="object 4"/>
          <p:cNvSpPr/>
          <p:nvPr/>
        </p:nvSpPr>
        <p:spPr>
          <a:xfrm>
            <a:off x="0" y="8430206"/>
            <a:ext cx="1857375" cy="1857375"/>
          </a:xfrm>
          <a:custGeom>
            <a:avLst/>
            <a:gdLst/>
            <a:ahLst/>
            <a:cxnLst/>
            <a:rect l="l" t="t" r="r" b="b"/>
            <a:pathLst>
              <a:path w="1857375" h="1857375">
                <a:moveTo>
                  <a:pt x="1857373" y="1857375"/>
                </a:moveTo>
                <a:lnTo>
                  <a:pt x="0" y="1857375"/>
                </a:lnTo>
                <a:lnTo>
                  <a:pt x="0" y="0"/>
                </a:lnTo>
                <a:lnTo>
                  <a:pt x="1857373" y="1857375"/>
                </a:lnTo>
                <a:close/>
              </a:path>
            </a:pathLst>
          </a:custGeom>
          <a:solidFill>
            <a:srgbClr val="31346E"/>
          </a:solidFill>
        </p:spPr>
        <p:txBody>
          <a:bodyPr wrap="square" lIns="0" tIns="0" rIns="0" bIns="0" rtlCol="0"/>
          <a:lstStyle/>
          <a:p>
            <a:endParaRPr/>
          </a:p>
        </p:txBody>
      </p:sp>
      <p:sp>
        <p:nvSpPr>
          <p:cNvPr id="5" name="object 5"/>
          <p:cNvSpPr txBox="1"/>
          <p:nvPr/>
        </p:nvSpPr>
        <p:spPr>
          <a:xfrm>
            <a:off x="762000" y="2400300"/>
            <a:ext cx="7219950" cy="4667945"/>
          </a:xfrm>
          <a:prstGeom prst="rect">
            <a:avLst/>
          </a:prstGeom>
        </p:spPr>
        <p:txBody>
          <a:bodyPr vert="horz" wrap="square" lIns="0" tIns="12700" rIns="0" bIns="0" rtlCol="0">
            <a:spAutoFit/>
          </a:bodyPr>
          <a:lstStyle/>
          <a:p>
            <a:pPr marL="12700" algn="just">
              <a:lnSpc>
                <a:spcPct val="100000"/>
              </a:lnSpc>
              <a:spcBef>
                <a:spcPts val="100"/>
              </a:spcBef>
            </a:pPr>
            <a:r>
              <a:rPr lang="en-US" sz="8000" spc="165" dirty="0">
                <a:solidFill>
                  <a:srgbClr val="31346E"/>
                </a:solidFill>
                <a:latin typeface="Times New Roman" panose="02020603050405020304" pitchFamily="18" charset="0"/>
                <a:cs typeface="Times New Roman" panose="02020603050405020304" pitchFamily="18" charset="0"/>
              </a:rPr>
              <a:t>To do list</a:t>
            </a:r>
            <a:endParaRPr sz="8000" dirty="0">
              <a:latin typeface="Times New Roman" panose="02020603050405020304" pitchFamily="18" charset="0"/>
              <a:cs typeface="Times New Roman" panose="02020603050405020304" pitchFamily="18" charset="0"/>
            </a:endParaRPr>
          </a:p>
          <a:p>
            <a:pPr marL="12700" marR="102235" algn="just">
              <a:lnSpc>
                <a:spcPts val="3829"/>
              </a:lnSpc>
              <a:spcBef>
                <a:spcPts val="3935"/>
              </a:spcBef>
            </a:pPr>
            <a:r>
              <a:rPr lang="en-US" sz="3200" dirty="0">
                <a:solidFill>
                  <a:srgbClr val="202124"/>
                </a:solidFill>
                <a:latin typeface="Times New Roman" panose="02020603050405020304" pitchFamily="18" charset="0"/>
                <a:cs typeface="Times New Roman" panose="02020603050405020304" pitchFamily="18" charset="0"/>
              </a:rPr>
              <a:t>To-do lists offer a way to </a:t>
            </a:r>
            <a:r>
              <a:rPr lang="en-US" sz="3200" b="1" dirty="0">
                <a:solidFill>
                  <a:srgbClr val="202124"/>
                </a:solidFill>
                <a:latin typeface="Times New Roman" panose="02020603050405020304" pitchFamily="18" charset="0"/>
                <a:cs typeface="Times New Roman" panose="02020603050405020304" pitchFamily="18" charset="0"/>
              </a:rPr>
              <a:t>increase productivity, stopping you from forgetting things, helps prioritize tasks, manage tasks effectively, use time wisely and improve time management as well as workflow</a:t>
            </a:r>
            <a:r>
              <a:rPr lang="en-US" sz="3200" dirty="0">
                <a:solidFill>
                  <a:srgbClr val="202124"/>
                </a:solidFill>
                <a:latin typeface="Times New Roman" panose="02020603050405020304" pitchFamily="18" charset="0"/>
                <a:cs typeface="Times New Roman" panose="02020603050405020304" pitchFamily="18" charset="0"/>
              </a:rPr>
              <a:t>.</a:t>
            </a:r>
            <a:endParaRPr lang="ru-KZ" sz="24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39148" y="321500"/>
            <a:ext cx="8604852" cy="1397819"/>
          </a:xfrm>
          <a:prstGeom prst="rect">
            <a:avLst/>
          </a:prstGeom>
        </p:spPr>
        <p:txBody>
          <a:bodyPr vert="horz" wrap="square" lIns="0" tIns="12700" rIns="0" bIns="0" rtlCol="0">
            <a:spAutoFit/>
          </a:bodyPr>
          <a:lstStyle/>
          <a:p>
            <a:pPr marL="12700">
              <a:lnSpc>
                <a:spcPct val="100000"/>
              </a:lnSpc>
              <a:spcBef>
                <a:spcPts val="100"/>
              </a:spcBef>
            </a:pPr>
            <a:r>
              <a:rPr lang="en-US" spc="125" dirty="0">
                <a:latin typeface="Times New Roman" panose="02020603050405020304" pitchFamily="18" charset="0"/>
                <a:cs typeface="Times New Roman" panose="02020603050405020304" pitchFamily="18" charset="0"/>
              </a:rPr>
              <a:t>Relevance  of</a:t>
            </a:r>
            <a:endParaRPr spc="125"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91797977-BDE3-42F2-BB14-62E91B941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623" y="617413"/>
            <a:ext cx="7778274" cy="9052173"/>
          </a:xfrm>
          <a:prstGeom prst="rect">
            <a:avLst/>
          </a:prstGeom>
        </p:spPr>
      </p:pic>
    </p:spTree>
    <p:extLst>
      <p:ext uri="{BB962C8B-B14F-4D97-AF65-F5344CB8AC3E}">
        <p14:creationId xmlns:p14="http://schemas.microsoft.com/office/powerpoint/2010/main" val="80280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226BE-3542-430E-B6A3-3819955EC3F3}"/>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ACFB776E-E3DD-465E-AACF-E90A97CC9BE5}"/>
              </a:ext>
            </a:extLst>
          </p:cNvPr>
          <p:cNvSpPr>
            <a:spLocks noGrp="1"/>
          </p:cNvSpPr>
          <p:nvPr>
            <p:ph type="body" idx="1"/>
          </p:nvPr>
        </p:nvSpPr>
        <p:spPr/>
        <p:txBody>
          <a:bodyPr/>
          <a:lstStyle/>
          <a:p>
            <a:endParaRPr lang="ru-KZ"/>
          </a:p>
        </p:txBody>
      </p:sp>
      <p:pic>
        <p:nvPicPr>
          <p:cNvPr id="5" name="Рисунок 4">
            <a:extLst>
              <a:ext uri="{FF2B5EF4-FFF2-40B4-BE49-F238E27FC236}">
                <a16:creationId xmlns:a16="http://schemas.microsoft.com/office/drawing/2014/main" id="{27EB51CE-039A-46BD-8590-4DD786382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2295525"/>
            <a:ext cx="9944100" cy="5695950"/>
          </a:xfrm>
          <a:prstGeom prst="rect">
            <a:avLst/>
          </a:prstGeom>
        </p:spPr>
      </p:pic>
      <p:sp>
        <p:nvSpPr>
          <p:cNvPr id="6" name="Прямоугольник 5">
            <a:extLst>
              <a:ext uri="{FF2B5EF4-FFF2-40B4-BE49-F238E27FC236}">
                <a16:creationId xmlns:a16="http://schemas.microsoft.com/office/drawing/2014/main" id="{1A8828BF-C4BA-4DC6-B15F-394CE7424284}"/>
              </a:ext>
            </a:extLst>
          </p:cNvPr>
          <p:cNvSpPr/>
          <p:nvPr/>
        </p:nvSpPr>
        <p:spPr>
          <a:xfrm>
            <a:off x="914400" y="3435340"/>
            <a:ext cx="5867400" cy="2554545"/>
          </a:xfrm>
          <a:prstGeom prst="rect">
            <a:avLst/>
          </a:prstGeom>
        </p:spPr>
        <p:txBody>
          <a:bodyPr wrap="square">
            <a:spAutoFit/>
          </a:bodyPr>
          <a:lstStyle/>
          <a:p>
            <a:pPr algn="just"/>
            <a:r>
              <a:rPr lang="ru-KZ" sz="3200" dirty="0">
                <a:latin typeface="Times New Roman" panose="02020603050405020304" pitchFamily="18" charset="0"/>
                <a:cs typeface="Times New Roman" panose="02020603050405020304" pitchFamily="18" charset="0"/>
              </a:rPr>
              <a:t>A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list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orderly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way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toorganize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how</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things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youwant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helping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set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up</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theright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strategy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for</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getting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thingsdone</a:t>
            </a:r>
            <a:r>
              <a:rPr lang="ru-KZ" sz="3200" dirty="0">
                <a:latin typeface="Times New Roman" panose="02020603050405020304" pitchFamily="18" charset="0"/>
                <a:cs typeface="Times New Roman" panose="02020603050405020304" pitchFamily="18" charset="0"/>
              </a:rPr>
              <a:t>.</a:t>
            </a:r>
          </a:p>
        </p:txBody>
      </p:sp>
      <p:sp>
        <p:nvSpPr>
          <p:cNvPr id="7" name="Прямоугольник 6">
            <a:extLst>
              <a:ext uri="{FF2B5EF4-FFF2-40B4-BE49-F238E27FC236}">
                <a16:creationId xmlns:a16="http://schemas.microsoft.com/office/drawing/2014/main" id="{669A78CE-29F1-4C43-8E5F-CFE881B8E221}"/>
              </a:ext>
            </a:extLst>
          </p:cNvPr>
          <p:cNvSpPr/>
          <p:nvPr/>
        </p:nvSpPr>
        <p:spPr>
          <a:xfrm>
            <a:off x="1514517" y="1151944"/>
            <a:ext cx="5956439" cy="2554545"/>
          </a:xfrm>
          <a:prstGeom prst="rect">
            <a:avLst/>
          </a:prstGeom>
        </p:spPr>
        <p:txBody>
          <a:bodyPr wrap="none">
            <a:spAutoFit/>
          </a:bodyPr>
          <a:lstStyle/>
          <a:p>
            <a:r>
              <a:rPr lang="en-US" sz="8000" spc="165" dirty="0">
                <a:solidFill>
                  <a:srgbClr val="31346E"/>
                </a:solidFill>
                <a:latin typeface="Times New Roman" panose="02020603050405020304" pitchFamily="18" charset="0"/>
                <a:cs typeface="Times New Roman" panose="02020603050405020304" pitchFamily="18" charset="0"/>
              </a:rPr>
              <a:t>Creates order</a:t>
            </a:r>
          </a:p>
          <a:p>
            <a:endParaRPr lang="ru-KZ"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4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F2E7A-FA2C-4FCB-AB31-F8EB0B1BE376}"/>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14AC7A10-A756-43C0-815D-38869292C4E1}"/>
              </a:ext>
            </a:extLst>
          </p:cNvPr>
          <p:cNvSpPr>
            <a:spLocks noGrp="1"/>
          </p:cNvSpPr>
          <p:nvPr>
            <p:ph type="body" idx="1"/>
          </p:nvPr>
        </p:nvSpPr>
        <p:spPr/>
        <p:txBody>
          <a:bodyPr/>
          <a:lstStyle/>
          <a:p>
            <a:endParaRPr lang="ru-KZ"/>
          </a:p>
        </p:txBody>
      </p:sp>
      <p:pic>
        <p:nvPicPr>
          <p:cNvPr id="5" name="Рисунок 4">
            <a:extLst>
              <a:ext uri="{FF2B5EF4-FFF2-40B4-BE49-F238E27FC236}">
                <a16:creationId xmlns:a16="http://schemas.microsoft.com/office/drawing/2014/main" id="{5D6D9A5C-FD06-420B-8664-D89106CE6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3333750"/>
            <a:ext cx="10210800" cy="3619500"/>
          </a:xfrm>
          <a:prstGeom prst="rect">
            <a:avLst/>
          </a:prstGeom>
        </p:spPr>
      </p:pic>
      <p:sp>
        <p:nvSpPr>
          <p:cNvPr id="6" name="Прямоугольник 5">
            <a:extLst>
              <a:ext uri="{FF2B5EF4-FFF2-40B4-BE49-F238E27FC236}">
                <a16:creationId xmlns:a16="http://schemas.microsoft.com/office/drawing/2014/main" id="{91BECF18-5AA9-4F42-AEB9-9D19339A1054}"/>
              </a:ext>
            </a:extLst>
          </p:cNvPr>
          <p:cNvSpPr/>
          <p:nvPr/>
        </p:nvSpPr>
        <p:spPr>
          <a:xfrm>
            <a:off x="1066800" y="3127563"/>
            <a:ext cx="5881255" cy="4031873"/>
          </a:xfrm>
          <a:prstGeom prst="rect">
            <a:avLst/>
          </a:prstGeom>
        </p:spPr>
        <p:txBody>
          <a:bodyPr wrap="square">
            <a:spAutoFit/>
          </a:bodyPr>
          <a:lstStyle/>
          <a:p>
            <a:pPr algn="just"/>
            <a:r>
              <a:rPr lang="ru-KZ" sz="3200" dirty="0" err="1">
                <a:latin typeface="Times New Roman" panose="02020603050405020304" pitchFamily="18" charset="0"/>
                <a:cs typeface="Times New Roman" panose="02020603050405020304" pitchFamily="18" charset="0"/>
              </a:rPr>
              <a:t>The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act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of</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writing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down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itself</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holds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youaccountable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get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done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Once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write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down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have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given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life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and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now</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are</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creating</a:t>
            </a:r>
            <a:r>
              <a:rPr lang="ru-KZ" sz="3200" dirty="0">
                <a:latin typeface="Times New Roman" panose="02020603050405020304" pitchFamily="18" charset="0"/>
                <a:cs typeface="Times New Roman" panose="02020603050405020304" pitchFamily="18" charset="0"/>
              </a:rPr>
              <a:t> a </a:t>
            </a:r>
            <a:r>
              <a:rPr lang="ru-KZ" sz="3200" dirty="0" err="1">
                <a:latin typeface="Times New Roman" panose="02020603050405020304" pitchFamily="18" charset="0"/>
                <a:cs typeface="Times New Roman" panose="02020603050405020304" pitchFamily="18" charset="0"/>
              </a:rPr>
              <a:t>plan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accomplish</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goals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would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like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see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completed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are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now</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accountable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a:t>
            </a:r>
          </a:p>
        </p:txBody>
      </p:sp>
      <p:sp>
        <p:nvSpPr>
          <p:cNvPr id="8" name="Прямоугольник 7">
            <a:extLst>
              <a:ext uri="{FF2B5EF4-FFF2-40B4-BE49-F238E27FC236}">
                <a16:creationId xmlns:a16="http://schemas.microsoft.com/office/drawing/2014/main" id="{969395EA-DADD-4251-87E8-457BEB0AC338}"/>
              </a:ext>
            </a:extLst>
          </p:cNvPr>
          <p:cNvSpPr/>
          <p:nvPr/>
        </p:nvSpPr>
        <p:spPr>
          <a:xfrm>
            <a:off x="2393305" y="1120771"/>
            <a:ext cx="6578724" cy="1323439"/>
          </a:xfrm>
          <a:prstGeom prst="rect">
            <a:avLst/>
          </a:prstGeom>
        </p:spPr>
        <p:txBody>
          <a:bodyPr wrap="none">
            <a:spAutoFit/>
          </a:bodyPr>
          <a:lstStyle/>
          <a:p>
            <a:r>
              <a:rPr lang="en-US" sz="8000" spc="165" dirty="0">
                <a:solidFill>
                  <a:srgbClr val="31346E"/>
                </a:solidFill>
                <a:latin typeface="Times New Roman" panose="02020603050405020304" pitchFamily="18" charset="0"/>
                <a:cs typeface="Times New Roman" panose="02020603050405020304" pitchFamily="18" charset="0"/>
              </a:rPr>
              <a:t>Accountability</a:t>
            </a:r>
            <a:endParaRPr lang="ru-KZ" sz="8000" dirty="0"/>
          </a:p>
        </p:txBody>
      </p:sp>
    </p:spTree>
    <p:extLst>
      <p:ext uri="{BB962C8B-B14F-4D97-AF65-F5344CB8AC3E}">
        <p14:creationId xmlns:p14="http://schemas.microsoft.com/office/powerpoint/2010/main" val="52850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C1CAC-5D83-4FCE-922F-2E5DCB2ACFCC}"/>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A2CEB414-3F0C-4076-AED1-BE22E64596A4}"/>
              </a:ext>
            </a:extLst>
          </p:cNvPr>
          <p:cNvSpPr>
            <a:spLocks noGrp="1"/>
          </p:cNvSpPr>
          <p:nvPr>
            <p:ph type="body" idx="1"/>
          </p:nvPr>
        </p:nvSpPr>
        <p:spPr/>
        <p:txBody>
          <a:bodyPr/>
          <a:lstStyle/>
          <a:p>
            <a:endParaRPr lang="ru-KZ" dirty="0"/>
          </a:p>
        </p:txBody>
      </p:sp>
      <p:sp>
        <p:nvSpPr>
          <p:cNvPr id="4" name="Прямоугольник 3">
            <a:extLst>
              <a:ext uri="{FF2B5EF4-FFF2-40B4-BE49-F238E27FC236}">
                <a16:creationId xmlns:a16="http://schemas.microsoft.com/office/drawing/2014/main" id="{04C08725-752D-4E0A-BC70-CFBC644BA5AA}"/>
              </a:ext>
            </a:extLst>
          </p:cNvPr>
          <p:cNvSpPr/>
          <p:nvPr/>
        </p:nvSpPr>
        <p:spPr>
          <a:xfrm>
            <a:off x="1859770" y="3589228"/>
            <a:ext cx="4464830" cy="3046988"/>
          </a:xfrm>
          <a:prstGeom prst="rect">
            <a:avLst/>
          </a:prstGeom>
        </p:spPr>
        <p:txBody>
          <a:bodyPr wrap="square">
            <a:spAutoFit/>
          </a:bodyPr>
          <a:lstStyle/>
          <a:p>
            <a:pPr algn="just"/>
            <a:r>
              <a:rPr lang="ru-KZ" sz="3200" dirty="0" err="1">
                <a:latin typeface="Times New Roman" panose="02020603050405020304" pitchFamily="18" charset="0"/>
                <a:cs typeface="Times New Roman" panose="02020603050405020304" pitchFamily="18" charset="0"/>
              </a:rPr>
              <a:t>If</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finish</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something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quickly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or</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an</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appointment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gets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cancelled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can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see</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what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your</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next</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step</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or</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activity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during</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your</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day</a:t>
            </a:r>
            <a:r>
              <a:rPr lang="ru-KZ" sz="3200" dirty="0">
                <a:latin typeface="Times New Roman" panose="02020603050405020304" pitchFamily="18" charset="0"/>
                <a:cs typeface="Times New Roman" panose="02020603050405020304" pitchFamily="18" charset="0"/>
              </a:rPr>
              <a:t>.</a:t>
            </a:r>
          </a:p>
        </p:txBody>
      </p:sp>
      <p:sp>
        <p:nvSpPr>
          <p:cNvPr id="5" name="Прямоугольник 4">
            <a:extLst>
              <a:ext uri="{FF2B5EF4-FFF2-40B4-BE49-F238E27FC236}">
                <a16:creationId xmlns:a16="http://schemas.microsoft.com/office/drawing/2014/main" id="{AC10AED8-DDA1-4BE8-A94B-0543B3F26F04}"/>
              </a:ext>
            </a:extLst>
          </p:cNvPr>
          <p:cNvSpPr/>
          <p:nvPr/>
        </p:nvSpPr>
        <p:spPr>
          <a:xfrm>
            <a:off x="438699" y="778779"/>
            <a:ext cx="17410600" cy="1323439"/>
          </a:xfrm>
          <a:prstGeom prst="rect">
            <a:avLst/>
          </a:prstGeom>
        </p:spPr>
        <p:txBody>
          <a:bodyPr wrap="none">
            <a:spAutoFit/>
          </a:bodyPr>
          <a:lstStyle/>
          <a:p>
            <a:r>
              <a:rPr lang="en-US" sz="8000" spc="165" dirty="0">
                <a:solidFill>
                  <a:srgbClr val="31346E"/>
                </a:solidFill>
                <a:latin typeface="Times New Roman" panose="02020603050405020304" pitchFamily="18" charset="0"/>
                <a:cs typeface="Times New Roman" panose="02020603050405020304" pitchFamily="18" charset="0"/>
              </a:rPr>
              <a:t>Rescheduling and organizing your time.</a:t>
            </a:r>
            <a:endParaRPr lang="ru-KZ" sz="8000" dirty="0"/>
          </a:p>
        </p:txBody>
      </p:sp>
      <p:pic>
        <p:nvPicPr>
          <p:cNvPr id="3076" name="Picture 4" descr="5 Science-Based Time-Management Tips | FlexJobs">
            <a:extLst>
              <a:ext uri="{FF2B5EF4-FFF2-40B4-BE49-F238E27FC236}">
                <a16:creationId xmlns:a16="http://schemas.microsoft.com/office/drawing/2014/main" id="{7D82B64F-35F7-448B-A90C-A889E0D08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593" y="3390900"/>
            <a:ext cx="8097564" cy="404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4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06B89-8CD2-4D3A-9935-3061C6DE26CB}"/>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AD2B4C79-5E6D-407F-A3DF-87F084FDE379}"/>
              </a:ext>
            </a:extLst>
          </p:cNvPr>
          <p:cNvSpPr>
            <a:spLocks noGrp="1"/>
          </p:cNvSpPr>
          <p:nvPr>
            <p:ph type="body" idx="1"/>
          </p:nvPr>
        </p:nvSpPr>
        <p:spPr>
          <a:xfrm>
            <a:off x="1447800" y="2705100"/>
            <a:ext cx="5226829" cy="2954655"/>
          </a:xfrm>
        </p:spPr>
        <p:txBody>
          <a:bodyPr/>
          <a:lstStyle/>
          <a:p>
            <a:pPr algn="just"/>
            <a:r>
              <a:rPr lang="en-US" sz="3200" dirty="0">
                <a:latin typeface="Times New Roman" panose="02020603050405020304" pitchFamily="18" charset="0"/>
                <a:cs typeface="Times New Roman" panose="02020603050405020304" pitchFamily="18" charset="0"/>
              </a:rPr>
              <a:t>It is a great feeling to cross items off your list. This gives you back control. It also gives you a positive productive feeling and this alone is worth keeping lists for.</a:t>
            </a:r>
            <a:endParaRPr lang="ru-KZ" sz="32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26B9CCC6-1F74-4B99-B6ED-8FE763CF9282}"/>
              </a:ext>
            </a:extLst>
          </p:cNvPr>
          <p:cNvSpPr/>
          <p:nvPr/>
        </p:nvSpPr>
        <p:spPr>
          <a:xfrm>
            <a:off x="4724400" y="435833"/>
            <a:ext cx="8344913" cy="1323439"/>
          </a:xfrm>
          <a:prstGeom prst="rect">
            <a:avLst/>
          </a:prstGeom>
        </p:spPr>
        <p:txBody>
          <a:bodyPr wrap="none">
            <a:spAutoFit/>
          </a:bodyPr>
          <a:lstStyle/>
          <a:p>
            <a:r>
              <a:rPr lang="en-US" sz="8000" spc="165" dirty="0">
                <a:solidFill>
                  <a:srgbClr val="31346E"/>
                </a:solidFill>
                <a:latin typeface="Times New Roman" panose="02020603050405020304" pitchFamily="18" charset="0"/>
                <a:cs typeface="Times New Roman" panose="02020603050405020304" pitchFamily="18" charset="0"/>
              </a:rPr>
              <a:t>Feeling Productive</a:t>
            </a:r>
            <a:endParaRPr lang="ru-KZ" sz="8000" dirty="0"/>
          </a:p>
        </p:txBody>
      </p:sp>
      <p:pic>
        <p:nvPicPr>
          <p:cNvPr id="4098" name="Picture 2" descr="Tips on how to stay productive at the end of the year">
            <a:extLst>
              <a:ext uri="{FF2B5EF4-FFF2-40B4-BE49-F238E27FC236}">
                <a16:creationId xmlns:a16="http://schemas.microsoft.com/office/drawing/2014/main" id="{4C7A8EE0-178D-4922-8B45-9949A7431A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2171700"/>
            <a:ext cx="7916386"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46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903AD-B923-4C30-BC05-898CE699E585}"/>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DF8ADAC4-BA39-4BDA-A53A-A6C77D4E78F5}"/>
              </a:ext>
            </a:extLst>
          </p:cNvPr>
          <p:cNvSpPr>
            <a:spLocks noGrp="1"/>
          </p:cNvSpPr>
          <p:nvPr>
            <p:ph type="body" idx="1"/>
          </p:nvPr>
        </p:nvSpPr>
        <p:spPr/>
        <p:txBody>
          <a:bodyPr/>
          <a:lstStyle/>
          <a:p>
            <a:endParaRPr lang="ru-KZ"/>
          </a:p>
        </p:txBody>
      </p:sp>
      <p:sp>
        <p:nvSpPr>
          <p:cNvPr id="4" name="Прямоугольник 3">
            <a:extLst>
              <a:ext uri="{FF2B5EF4-FFF2-40B4-BE49-F238E27FC236}">
                <a16:creationId xmlns:a16="http://schemas.microsoft.com/office/drawing/2014/main" id="{F19C8832-935B-459B-9238-242FED40DEA3}"/>
              </a:ext>
            </a:extLst>
          </p:cNvPr>
          <p:cNvSpPr/>
          <p:nvPr/>
        </p:nvSpPr>
        <p:spPr>
          <a:xfrm>
            <a:off x="1825134" y="3314700"/>
            <a:ext cx="4728066" cy="3539430"/>
          </a:xfrm>
          <a:prstGeom prst="rect">
            <a:avLst/>
          </a:prstGeom>
        </p:spPr>
        <p:txBody>
          <a:bodyPr wrap="square">
            <a:spAutoFit/>
          </a:bodyPr>
          <a:lstStyle/>
          <a:p>
            <a:pPr algn="just"/>
            <a:r>
              <a:rPr lang="ru-KZ" sz="3200" dirty="0" err="1">
                <a:latin typeface="Times New Roman" panose="02020603050405020304" pitchFamily="18" charset="0"/>
                <a:cs typeface="Times New Roman" panose="02020603050405020304" pitchFamily="18" charset="0"/>
              </a:rPr>
              <a:t>As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see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work</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getting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done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and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that</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are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moving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forward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efficiently</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allows</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relax</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more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Work</a:t>
            </a:r>
            <a:r>
              <a:rPr lang="ru-KZ"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a:t>
            </a:r>
            <a:r>
              <a:rPr lang="ru-KZ" sz="3200" dirty="0">
                <a:latin typeface="Times New Roman" panose="02020603050405020304" pitchFamily="18" charset="0"/>
                <a:cs typeface="Times New Roman" panose="02020603050405020304" pitchFamily="18" charset="0"/>
              </a:rPr>
              <a:t>s</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getting</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done</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and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so</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you</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can</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take</a:t>
            </a:r>
            <a:r>
              <a:rPr lang="ru-KZ" sz="3200" dirty="0">
                <a:latin typeface="Times New Roman" panose="02020603050405020304" pitchFamily="18" charset="0"/>
                <a:cs typeface="Times New Roman" panose="02020603050405020304" pitchFamily="18" charset="0"/>
              </a:rPr>
              <a:t> a</a:t>
            </a:r>
            <a:r>
              <a:rPr lang="en-US"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well-deserved</a:t>
            </a:r>
            <a:r>
              <a:rPr lang="ru-KZ" sz="3200" dirty="0">
                <a:latin typeface="Times New Roman" panose="02020603050405020304" pitchFamily="18" charset="0"/>
                <a:cs typeface="Times New Roman" panose="02020603050405020304" pitchFamily="18" charset="0"/>
              </a:rPr>
              <a:t> </a:t>
            </a:r>
            <a:r>
              <a:rPr lang="ru-KZ" sz="3200" dirty="0" err="1">
                <a:latin typeface="Times New Roman" panose="02020603050405020304" pitchFamily="18" charset="0"/>
                <a:cs typeface="Times New Roman" panose="02020603050405020304" pitchFamily="18" charset="0"/>
              </a:rPr>
              <a:t>break</a:t>
            </a:r>
            <a:r>
              <a:rPr lang="ru-KZ" sz="3200" dirty="0">
                <a:latin typeface="Times New Roman" panose="02020603050405020304" pitchFamily="18" charset="0"/>
                <a:cs typeface="Times New Roman" panose="02020603050405020304" pitchFamily="18" charset="0"/>
              </a:rPr>
              <a:t>.</a:t>
            </a:r>
          </a:p>
        </p:txBody>
      </p:sp>
      <p:sp>
        <p:nvSpPr>
          <p:cNvPr id="5" name="Прямоугольник 4">
            <a:extLst>
              <a:ext uri="{FF2B5EF4-FFF2-40B4-BE49-F238E27FC236}">
                <a16:creationId xmlns:a16="http://schemas.microsoft.com/office/drawing/2014/main" id="{AC326C5A-BDF6-4E06-806D-EA7FCC8E750F}"/>
              </a:ext>
            </a:extLst>
          </p:cNvPr>
          <p:cNvSpPr/>
          <p:nvPr/>
        </p:nvSpPr>
        <p:spPr>
          <a:xfrm>
            <a:off x="2590800" y="1151944"/>
            <a:ext cx="6742551" cy="1323439"/>
          </a:xfrm>
          <a:prstGeom prst="rect">
            <a:avLst/>
          </a:prstGeom>
        </p:spPr>
        <p:txBody>
          <a:bodyPr wrap="none">
            <a:spAutoFit/>
          </a:bodyPr>
          <a:lstStyle/>
          <a:p>
            <a:r>
              <a:rPr lang="en-US" sz="8000" spc="165" dirty="0">
                <a:solidFill>
                  <a:srgbClr val="31346E"/>
                </a:solidFill>
                <a:latin typeface="Times New Roman" panose="02020603050405020304" pitchFamily="18" charset="0"/>
                <a:cs typeface="Times New Roman" panose="02020603050405020304" pitchFamily="18" charset="0"/>
              </a:rPr>
              <a:t>Relieves Stress</a:t>
            </a:r>
            <a:endParaRPr lang="ru-KZ" sz="8000" dirty="0"/>
          </a:p>
        </p:txBody>
      </p:sp>
      <p:pic>
        <p:nvPicPr>
          <p:cNvPr id="1030" name="Picture 6" descr="Creative Classic: Is 'Have a break, have a Kit Kat' the best strapline ever  written? | Creative Moment">
            <a:extLst>
              <a:ext uri="{FF2B5EF4-FFF2-40B4-BE49-F238E27FC236}">
                <a16:creationId xmlns:a16="http://schemas.microsoft.com/office/drawing/2014/main" id="{3BFC147E-5470-4B6C-A3B7-8E34DD7A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3467100"/>
            <a:ext cx="4842762" cy="254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09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367</Words>
  <Application>Microsoft Office PowerPoint</Application>
  <PresentationFormat>Произвольный</PresentationFormat>
  <Paragraphs>26</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Lucida Sans Unicode</vt:lpstr>
      <vt:lpstr>Segoe UI</vt:lpstr>
      <vt:lpstr>Tahoma</vt:lpstr>
      <vt:lpstr>Times New Roman</vt:lpstr>
      <vt:lpstr>Office Theme</vt:lpstr>
      <vt:lpstr>Tuleulenov Dinmukhammed Aidarbek Bekzat Ashimkhan Temirlan</vt:lpstr>
      <vt:lpstr>Our outline</vt:lpstr>
      <vt:lpstr>Goal of</vt:lpstr>
      <vt:lpstr>Relevance  of</vt:lpstr>
      <vt:lpstr>Презентация PowerPoint</vt:lpstr>
      <vt:lpstr>Презентация PowerPoint</vt:lpstr>
      <vt:lpstr>Презентация PowerPoint</vt:lpstr>
      <vt:lpstr>Презентация PowerPoint</vt:lpstr>
      <vt:lpstr>Презентация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1FIT Application</dc:title>
  <dc:creator>Амир Адешов</dc:creator>
  <cp:keywords>DAFAvuE3DMM,BAEqRgodlLs</cp:keywords>
  <cp:lastModifiedBy>Bekzat Aydarbek</cp:lastModifiedBy>
  <cp:revision>2</cp:revision>
  <dcterms:created xsi:type="dcterms:W3CDTF">2022-11-05T11:16:28Z</dcterms:created>
  <dcterms:modified xsi:type="dcterms:W3CDTF">2022-11-07T08:00:17Z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2022-05-15T00:00:00Z</vt:filetime>
  </property>
  <property fmtid="{D5CDD505-2E9C-101B-9397-08002B2CF9AE}" pid="3" name="Creator">
    <vt:lpwstr>Canva</vt:lpwstr>
  </property>
  <property fmtid="{D5CDD505-2E9C-101B-9397-08002B2CF9AE}" pid="4" name="LastSaved">
    <vt:filetime>2022-11-05T00:00:00Z</vt:filetime>
  </property>
</Properties>
</file>