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7"/>
  </p:sldMasterIdLst>
  <p:notesMasterIdLst>
    <p:notesMasterId r:id="rId18"/>
  </p:notesMasterIdLst>
  <p:handoutMasterIdLst>
    <p:handoutMasterId r:id="rId19"/>
  </p:handoutMasterIdLst>
  <p:sldIdLst>
    <p:sldId id="902" r:id="rId8"/>
    <p:sldId id="1137" r:id="rId9"/>
    <p:sldId id="1136" r:id="rId10"/>
    <p:sldId id="1148" r:id="rId11"/>
    <p:sldId id="1138" r:id="rId12"/>
    <p:sldId id="1143" r:id="rId13"/>
    <p:sldId id="1144" r:id="rId14"/>
    <p:sldId id="1145" r:id="rId15"/>
    <p:sldId id="1146" r:id="rId16"/>
    <p:sldId id="1147" r:id="rId17"/>
  </p:sldIdLst>
  <p:sldSz cx="12198350" cy="6858000"/>
  <p:notesSz cx="7099300" cy="10234613"/>
  <p:custDataLst>
    <p:custData r:id="rId3"/>
    <p:tags r:id="rId2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36" autoAdjust="0"/>
  </p:normalViewPr>
  <p:slideViewPr>
    <p:cSldViewPr snapToObjects="1" showGuides="1">
      <p:cViewPr varScale="1">
        <p:scale>
          <a:sx n="86" d="100"/>
          <a:sy n="86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36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 userDrawn="1">
          <p15:clr>
            <a:srgbClr val="FBAE40"/>
          </p15:clr>
        </p15:guide>
        <p15:guide id="2" pos="7372" userDrawn="1">
          <p15:clr>
            <a:srgbClr val="FBAE40"/>
          </p15:clr>
        </p15:guide>
        <p15:guide id="5" pos="3844" userDrawn="1">
          <p15:clr>
            <a:srgbClr val="A4A3A4"/>
          </p15:clr>
        </p15:guide>
        <p15:guide id="6" pos="393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orient="horz" userDrawn="1">
          <p15:clr>
            <a:srgbClr val="A4A3A4"/>
          </p15:clr>
        </p15:guide>
        <p15:guide id="9" orient="horz" pos="208" userDrawn="1">
          <p15:clr>
            <a:srgbClr val="A4A3A4"/>
          </p15:clr>
        </p15:guide>
        <p15:guide id="10" orient="horz" pos="652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18674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8140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498974" cy="47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53767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999"/>
            <a:ext cx="4514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9" Type="http://schemas.openxmlformats.org/officeDocument/2006/relationships/tags" Target="../tags/tag3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38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37" Type="http://schemas.openxmlformats.org/officeDocument/2006/relationships/tags" Target="../tags/tag2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theme" Target="../theme/theme1.xml"/><Relationship Id="rId19" Type="http://schemas.openxmlformats.org/officeDocument/2006/relationships/tags" Target="../tags/tag10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Nissan / Siemens Confidential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5" name="cdtTextBox 11 Id18"/>
          <p:cNvSpPr txBox="1"/>
          <p:nvPr userDrawn="1">
            <p:custDataLst>
              <p:tags r:id="rId3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3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1374775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2018.10.18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6" r:id="rId2"/>
    <p:sldLayoutId id="2147483717" r:id="rId3"/>
    <p:sldLayoutId id="2147483703" r:id="rId4"/>
    <p:sldLayoutId id="2147483718" r:id="rId5"/>
    <p:sldLayoutId id="2147483719" r:id="rId6"/>
    <p:sldLayoutId id="2147483670" r:id="rId7"/>
    <p:sldLayoutId id="2147483692" r:id="rId8"/>
    <p:sldLayoutId id="2147483696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A4A3A4"/>
          </p15:clr>
        </p15:guide>
        <p15:guide id="2" orient="horz" pos="2448" userDrawn="1">
          <p15:clr>
            <a:srgbClr val="A4A3A4"/>
          </p15:clr>
        </p15:guide>
        <p15:guide id="3" orient="horz" pos="3896" userDrawn="1">
          <p15:clr>
            <a:srgbClr val="FBAE40"/>
          </p15:clr>
        </p15:guide>
        <p15:guide id="4" orient="horz" pos="908" userDrawn="1">
          <p15:clr>
            <a:srgbClr val="FBAE40"/>
          </p15:clr>
        </p15:guide>
        <p15:guide id="5" orient="horz" pos="652" userDrawn="1">
          <p15:clr>
            <a:srgbClr val="A4A3A4"/>
          </p15:clr>
        </p15:guide>
        <p15:guide id="6" orient="horz" pos="208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pos="396" userDrawn="1">
          <p15:clr>
            <a:srgbClr val="FBAE40"/>
          </p15:clr>
        </p15:guide>
        <p15:guide id="9" pos="3844" userDrawn="1">
          <p15:clr>
            <a:srgbClr val="A4A3A4"/>
          </p15:clr>
        </p15:guide>
        <p15:guide id="10" pos="3932" userDrawn="1">
          <p15:clr>
            <a:srgbClr val="A4A3A4"/>
          </p15:clr>
        </p15:guide>
        <p15:guide id="11" pos="5568" userDrawn="1">
          <p15:clr>
            <a:srgbClr val="A4A3A4"/>
          </p15:clr>
        </p15:guide>
        <p15:guide id="12" pos="738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6565"/>
            <a:ext cx="8901112" cy="1455456"/>
          </a:xfrm>
        </p:spPr>
        <p:txBody>
          <a:bodyPr/>
          <a:lstStyle/>
          <a:p>
            <a:r>
              <a:rPr lang="en-US" dirty="0"/>
              <a:t>Battery Management System </a:t>
            </a:r>
            <a:br>
              <a:rPr lang="en-US" dirty="0"/>
            </a:br>
            <a:br>
              <a:rPr lang="en-US" sz="1050" b="0" noProof="0" dirty="0"/>
            </a:br>
            <a:r>
              <a:rPr lang="en-US" sz="2800" b="0" dirty="0"/>
              <a:t>Chengdu </a:t>
            </a:r>
            <a:r>
              <a:rPr lang="en-US" sz="2800" b="0"/>
              <a:t>BMS Project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901112" cy="324000"/>
          </a:xfrm>
        </p:spPr>
        <p:txBody>
          <a:bodyPr/>
          <a:lstStyle/>
          <a:p>
            <a:r>
              <a:rPr lang="en-US" noProof="0" dirty="0"/>
              <a:t>Realize innovation.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4294967295"/>
          </p:nvPr>
        </p:nvSpPr>
        <p:spPr>
          <a:xfrm>
            <a:off x="842591" y="5907600"/>
            <a:ext cx="2808312" cy="324000"/>
          </a:xfrm>
        </p:spPr>
        <p:txBody>
          <a:bodyPr anchor="ctr" anchorCtr="0"/>
          <a:lstStyle/>
          <a:p>
            <a:r>
              <a:rPr lang="en-US" sz="1000" b="1" noProof="0" dirty="0"/>
              <a:t>Restricted © Siemens AG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8912" y="5969990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rgbClr val="0F8287"/>
                </a:solidFill>
              </a:rPr>
              <a:t>Siemens PLM-Nissan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5415B-72C1-405C-B5F3-A516C0D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142999"/>
            <a:ext cx="11231630" cy="5715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31761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Charger is connected and the SOC crosses 90%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Charger Contactor is pulled down when the charger is connected and the SOC crosses 90%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Sleep Mode is activated when SOC crosses 90%</a:t>
            </a:r>
          </a:p>
        </p:txBody>
      </p:sp>
    </p:spTree>
    <p:extLst>
      <p:ext uri="{BB962C8B-B14F-4D97-AF65-F5344CB8AC3E}">
        <p14:creationId xmlns:p14="http://schemas.microsoft.com/office/powerpoint/2010/main" val="11671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8E8-C421-401D-A9AB-ECFFD87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Simulink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F7395-1E88-4F49-878D-B8F74106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87" y="1074417"/>
            <a:ext cx="9327176" cy="5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Open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BMS Power, Vehicle PSR, Charger PSR, key, SOC, cell voltages, </a:t>
            </a:r>
            <a:r>
              <a:rPr lang="en-US" dirty="0" err="1"/>
              <a:t>cell_temperatures</a:t>
            </a:r>
            <a:r>
              <a:rPr lang="en-US" dirty="0"/>
              <a:t>, High level fault [Type 1], Medium level fault [Type 3], Low level fault [Type 4]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Outputs: </a:t>
            </a:r>
            <a:r>
              <a:rPr lang="en-US" dirty="0"/>
              <a:t>Subsystem trigger, CAN trigger, main contactor </a:t>
            </a:r>
            <a:r>
              <a:rPr lang="en-US" dirty="0" err="1"/>
              <a:t>cmd</a:t>
            </a:r>
            <a:r>
              <a:rPr lang="en-US" dirty="0"/>
              <a:t>, charger contactor </a:t>
            </a:r>
            <a:r>
              <a:rPr lang="en-US" dirty="0" err="1"/>
              <a:t>cmd</a:t>
            </a:r>
            <a:r>
              <a:rPr lang="en-US" dirty="0"/>
              <a:t>, sleep mode, reason to open contactor, fault type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080FB-4907-456B-A96A-E4CD136C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5" y="990600"/>
            <a:ext cx="5334000" cy="35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Closed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BMS Power, Vehicle PSR, Charger PSR, key, SOC, cell voltages, </a:t>
            </a:r>
            <a:r>
              <a:rPr lang="en-US" dirty="0" err="1"/>
              <a:t>cell_temperatures</a:t>
            </a:r>
            <a:r>
              <a:rPr lang="en-US" dirty="0"/>
              <a:t>, High level fault [Type 1], Medium level fault [Type 3], Low level fault [Type 4]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/>
              <a:t>Contactor Control model and </a:t>
            </a:r>
            <a:r>
              <a:rPr lang="en-US" dirty="0" err="1"/>
              <a:t>Amesim</a:t>
            </a:r>
            <a:r>
              <a:rPr lang="en-US" dirty="0"/>
              <a:t> Battery Pack is used in closed loop</a:t>
            </a:r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17FAF-A3C7-47F3-8BD1-65B7378C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2198350" cy="31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A3E09-3D66-43DA-9ED9-99137362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6" y="1163374"/>
            <a:ext cx="11201400" cy="5699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99174" y="6024793"/>
            <a:ext cx="5714999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Subsystems are triggered, CAN is triggered and Main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sent</a:t>
            </a:r>
          </a:p>
        </p:txBody>
      </p:sp>
    </p:spTree>
    <p:extLst>
      <p:ext uri="{BB962C8B-B14F-4D97-AF65-F5344CB8AC3E}">
        <p14:creationId xmlns:p14="http://schemas.microsoft.com/office/powerpoint/2010/main" val="211595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3FA800-F775-434D-8DB9-E0125154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102625"/>
            <a:ext cx="11277600" cy="5738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251575" y="6019800"/>
            <a:ext cx="5562600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a medium fault since beginning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Subsystems are triggered, CAN is triggered and Main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not sent</a:t>
            </a:r>
          </a:p>
        </p:txBody>
      </p:sp>
    </p:spTree>
    <p:extLst>
      <p:ext uri="{BB962C8B-B14F-4D97-AF65-F5344CB8AC3E}">
        <p14:creationId xmlns:p14="http://schemas.microsoft.com/office/powerpoint/2010/main" val="309618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3FBA4-7638-4C49-A11A-DC493C75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219201"/>
            <a:ext cx="11081873" cy="563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124543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 and OFF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Subsystems are triggered and stopped, CAN is triggered and stopped, Main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High on key ON and Low on key OFF</a:t>
            </a:r>
          </a:p>
        </p:txBody>
      </p:sp>
    </p:spTree>
    <p:extLst>
      <p:ext uri="{BB962C8B-B14F-4D97-AF65-F5344CB8AC3E}">
        <p14:creationId xmlns:p14="http://schemas.microsoft.com/office/powerpoint/2010/main" val="204048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BD190-4DA3-46CF-A627-4692EF37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7" y="1219200"/>
            <a:ext cx="10992558" cy="5593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31761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ON, a medium level fault occurs and the key is turned back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no complete cycle of key after the fault went away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Contactor is connected at beginning, but after fault since the key is not cycled after fault went away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not sent.</a:t>
            </a:r>
          </a:p>
        </p:txBody>
      </p:sp>
    </p:spTree>
    <p:extLst>
      <p:ext uri="{BB962C8B-B14F-4D97-AF65-F5344CB8AC3E}">
        <p14:creationId xmlns:p14="http://schemas.microsoft.com/office/powerpoint/2010/main" val="85397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DEE87-7F24-4718-98DF-126C175F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137184"/>
            <a:ext cx="11256146" cy="572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31761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ON, a medium level fault occurs and the key is turned back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a complete cycle of key after the fault went away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Contactor is connected at beginning, and the command is sent again when the key is cycled after fault.</a:t>
            </a:r>
          </a:p>
        </p:txBody>
      </p:sp>
    </p:spTree>
    <p:extLst>
      <p:ext uri="{BB962C8B-B14F-4D97-AF65-F5344CB8AC3E}">
        <p14:creationId xmlns:p14="http://schemas.microsoft.com/office/powerpoint/2010/main" val="1557104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Analyst Event 2017-Template" id="{1D9E11C3-CEB9-C043-8163-880AE2A1D055}" vid="{03D7DE62-50CB-E641-A7F5-6A5A6259B2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4ppTags>
  <Name>One object (small)</Name>
  <PpLayout>16</PpLayout>
  <Index>11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/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Free Content</Name>
  <PpLayout>11</PpLayout>
  <Index>9</Index>
</p4ppTags>
</file>

<file path=customXml/item6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2.xml><?xml version="1.0" encoding="utf-8"?>
<ds:datastoreItem xmlns:ds="http://schemas.openxmlformats.org/officeDocument/2006/customXml" ds:itemID="{7D366206-5C4B-4CE7-8A5E-F81F36BC7AC3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80661B8B-A327-44F9-823B-4D9EE0B3EC78}">
  <ds:schemaRefs/>
</ds:datastoreItem>
</file>

<file path=customXml/itemProps5.xml><?xml version="1.0" encoding="utf-8"?>
<ds:datastoreItem xmlns:ds="http://schemas.openxmlformats.org/officeDocument/2006/customXml" ds:itemID="{88505C35-D659-42E7-88DC-60DDFAE05B87}">
  <ds:schemaRefs/>
</ds:datastoreItem>
</file>

<file path=customXml/itemProps6.xml><?xml version="1.0" encoding="utf-8"?>
<ds:datastoreItem xmlns:ds="http://schemas.openxmlformats.org/officeDocument/2006/customXml" ds:itemID="{1666F4C2-68F5-4840-A44A-1A646C0925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Analyst Event 2017</Template>
  <TotalTime>125352</TotalTime>
  <Words>391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Siemens 2016 – 16:9</vt:lpstr>
      <vt:lpstr>Battery Management System   Chengdu BMS Project</vt:lpstr>
      <vt:lpstr>BSC Simulink Model</vt:lpstr>
      <vt:lpstr>BSC Open Loop Testing Harness</vt:lpstr>
      <vt:lpstr>BSC Closed Loop Testing Harness</vt:lpstr>
      <vt:lpstr>BSC Test Results explained BSC_TS_1</vt:lpstr>
      <vt:lpstr>BSC Test Results explained BSC_TS_3</vt:lpstr>
      <vt:lpstr>BSC Test Results explained BSC_TS_5</vt:lpstr>
      <vt:lpstr>BSC Test Results explained BSC_TS_12</vt:lpstr>
      <vt:lpstr>BSC Test Results explained BSC_TS_13</vt:lpstr>
      <vt:lpstr>BSC Test Results explained BSC_TS_15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Headline, Arial Bold, 44 pt  Subhead, Arial Regular, 22 pt Smart panel width can be freely chosen</dc:title>
  <dc:creator>Microsoft Office User</dc:creator>
  <cp:keywords>C_Confidential</cp:keywords>
  <cp:lastModifiedBy>Supe, Sagar Milind (DI SW ECS ENG CTRE)</cp:lastModifiedBy>
  <cp:revision>1390</cp:revision>
  <cp:lastPrinted>2012-10-29T09:59:01Z</cp:lastPrinted>
  <dcterms:created xsi:type="dcterms:W3CDTF">2017-09-12T20:05:48Z</dcterms:created>
  <dcterms:modified xsi:type="dcterms:W3CDTF">2020-01-07T23:46:05Z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Confidential</vt:lpwstr>
  </property>
</Properties>
</file>